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374" r:id="rId2"/>
    <p:sldId id="384" r:id="rId3"/>
    <p:sldId id="388" r:id="rId4"/>
    <p:sldId id="389" r:id="rId5"/>
    <p:sldId id="385" r:id="rId6"/>
    <p:sldId id="386" r:id="rId7"/>
    <p:sldId id="383" r:id="rId8"/>
    <p:sldId id="38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0A0005"/>
    <a:srgbClr val="471F33"/>
    <a:srgbClr val="A00050"/>
    <a:srgbClr val="8C0046"/>
    <a:srgbClr val="32804A"/>
    <a:srgbClr val="46B267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/>
    <p:restoredTop sz="94606"/>
  </p:normalViewPr>
  <p:slideViewPr>
    <p:cSldViewPr>
      <p:cViewPr>
        <p:scale>
          <a:sx n="100" d="100"/>
          <a:sy n="100" d="100"/>
        </p:scale>
        <p:origin x="408" y="11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08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>
        <c:manualLayout>
          <c:layoutTarget val="inner"/>
          <c:xMode val="edge"/>
          <c:yMode val="edge"/>
          <c:x val="8.4048235250348421E-2"/>
          <c:y val="8.050847457627118E-2"/>
          <c:w val="0.86421013235344157"/>
          <c:h val="0.906779661016949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88900" dir="2700000" algn="tl" rotWithShape="0">
                <a:prstClr val="black">
                  <a:alpha val="54000"/>
                </a:prstClr>
              </a:outerShdw>
            </a:effectLst>
          </c:spPr>
          <c:dPt>
            <c:idx val="0"/>
            <c:spPr>
              <a:solidFill>
                <a:schemeClr val="tx2"/>
              </a:solidFill>
              <a:effectLst>
                <a:outerShdw blurRad="50800" dist="88900" dir="2700000" algn="tl" rotWithShape="0">
                  <a:prstClr val="black">
                    <a:alpha val="54000"/>
                  </a:prstClr>
                </a:outerShdw>
              </a:effectLst>
            </c:spPr>
          </c:dPt>
          <c:dPt>
            <c:idx val="1"/>
            <c:spPr>
              <a:solidFill>
                <a:schemeClr val="tx2">
                  <a:alpha val="72000"/>
                </a:schemeClr>
              </a:solidFill>
              <a:effectLst>
                <a:outerShdw blurRad="50800" dist="88900" dir="2700000" algn="tl" rotWithShape="0">
                  <a:prstClr val="black">
                    <a:alpha val="54000"/>
                  </a:prstClr>
                </a:outerShdw>
              </a:effectLst>
            </c:spPr>
          </c:dPt>
          <c:dPt>
            <c:idx val="2"/>
            <c:spPr>
              <a:solidFill>
                <a:schemeClr val="tx2">
                  <a:alpha val="51000"/>
                </a:schemeClr>
              </a:solidFill>
              <a:effectLst>
                <a:outerShdw blurRad="50800" dist="88900" dir="2700000" algn="tl" rotWithShape="0">
                  <a:prstClr val="black">
                    <a:alpha val="54000"/>
                  </a:prstClr>
                </a:outerShdw>
              </a:effectLst>
            </c:spPr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35</c:v>
                </c:pt>
                <c:pt idx="2">
                  <c:v>14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081F4DA-0CCF-4BDD-B279-7141571AD7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FDCA8E-B830-48FC-8314-35E456374F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9E762D26-CE35-4013-84A4-ABB41D0298E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219200" y="1981200"/>
            <a:ext cx="701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lnSpc>
                <a:spcPct val="80000"/>
              </a:lnSpc>
              <a:defRPr kumimoji="1" sz="3600">
                <a:solidFill>
                  <a:srgbClr val="333399"/>
                </a:solidFill>
                <a:latin typeface="Arial Black" charset="0"/>
              </a:defRPr>
            </a:lvl1pPr>
            <a:lvl2pPr eaLnBrk="0" hangingPunct="0">
              <a:lnSpc>
                <a:spcPct val="80000"/>
              </a:lnSpc>
              <a:defRPr kumimoji="1" sz="3600">
                <a:solidFill>
                  <a:srgbClr val="333399"/>
                </a:solidFill>
                <a:latin typeface="Arial Black" charset="0"/>
              </a:defRPr>
            </a:lvl2pPr>
            <a:lvl3pPr eaLnBrk="0" hangingPunct="0">
              <a:lnSpc>
                <a:spcPct val="80000"/>
              </a:lnSpc>
              <a:defRPr kumimoji="1" sz="3600">
                <a:solidFill>
                  <a:srgbClr val="333399"/>
                </a:solidFill>
                <a:latin typeface="Arial Black" charset="0"/>
              </a:defRPr>
            </a:lvl3pPr>
            <a:lvl4pPr eaLnBrk="0" hangingPunct="0">
              <a:lnSpc>
                <a:spcPct val="80000"/>
              </a:lnSpc>
              <a:defRPr kumimoji="1" sz="3600">
                <a:solidFill>
                  <a:srgbClr val="333399"/>
                </a:solidFill>
                <a:latin typeface="Arial Black" charset="0"/>
              </a:defRPr>
            </a:lvl4pPr>
            <a:lvl5pPr eaLnBrk="0" hangingPunct="0">
              <a:lnSpc>
                <a:spcPct val="80000"/>
              </a:lnSpc>
              <a:defRPr kumimoji="1" sz="3600">
                <a:solidFill>
                  <a:srgbClr val="333399"/>
                </a:solidFill>
                <a:latin typeface="Arial Black" charset="0"/>
              </a:defRPr>
            </a:lvl5pPr>
            <a:lvl6pPr marL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99"/>
                </a:solidFill>
                <a:latin typeface="Arial Black" charset="0"/>
              </a:defRPr>
            </a:lvl6pPr>
            <a:lvl7pPr marL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99"/>
                </a:solidFill>
                <a:latin typeface="Arial Black" charset="0"/>
              </a:defRPr>
            </a:lvl7pPr>
            <a:lvl8pPr marL="1371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99"/>
                </a:solidFill>
                <a:latin typeface="Arial Black" charset="0"/>
              </a:defRPr>
            </a:lvl8pPr>
            <a:lvl9pPr marL="18288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99"/>
                </a:solidFill>
                <a:latin typeface="Arial Black" charset="0"/>
              </a:defRPr>
            </a:lvl9pPr>
          </a:lstStyle>
          <a:p>
            <a:pPr>
              <a:defRPr/>
            </a:pPr>
            <a:r>
              <a:rPr lang="en-US" altLang="en-US" i="0" smtClean="0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914400"/>
            <a:ext cx="1790700" cy="546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219700" cy="546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505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3505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162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is-open.org/policies-guidelines/tc-proces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in@oasis-ope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mailto:carol.geyer@oasis-ope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362200"/>
            <a:ext cx="7010400" cy="1143000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latin typeface="Century Gothic" panose="020B0502020202020204" pitchFamily="34" charset="0"/>
                <a:cs typeface="Arial" pitchFamily="34" charset="0"/>
              </a:rPr>
              <a:t>A Need for Standards:</a:t>
            </a:r>
            <a:br>
              <a:rPr lang="en-US" altLang="zh-CN" b="1" dirty="0" smtClean="0">
                <a:latin typeface="Century Gothic" panose="020B0502020202020204" pitchFamily="34" charset="0"/>
                <a:cs typeface="Arial" pitchFamily="34" charset="0"/>
              </a:rPr>
            </a:br>
            <a:r>
              <a:rPr lang="en-US" altLang="zh-CN" b="1" dirty="0" smtClean="0">
                <a:latin typeface="Century Gothic" panose="020B0502020202020204" pitchFamily="34" charset="0"/>
                <a:cs typeface="Arial" pitchFamily="34" charset="0"/>
              </a:rPr>
              <a:t>AR in Information Products- Preparing as an Industry</a:t>
            </a: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886200"/>
            <a:ext cx="7620000" cy="2495550"/>
          </a:xfrm>
        </p:spPr>
        <p:txBody>
          <a:bodyPr/>
          <a:lstStyle/>
          <a:p>
            <a:pPr marL="63500" indent="0">
              <a:buFont typeface="Monotype Sorts" pitchFamily="2" charset="2"/>
              <a:buNone/>
            </a:pPr>
            <a:endParaRPr lang="en-US" altLang="en-US" sz="2700" b="1" smtClean="0"/>
          </a:p>
          <a:p>
            <a:pPr marL="63500" indent="0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 typeface="Monotype Sorts" pitchFamily="2" charset="2"/>
              <a:buNone/>
            </a:pPr>
            <a:endParaRPr lang="en-US" altLang="en-US" sz="2500" b="1" smtClean="0">
              <a:solidFill>
                <a:srgbClr val="333399"/>
              </a:solidFill>
            </a:endParaRPr>
          </a:p>
        </p:txBody>
      </p:sp>
      <p:sp>
        <p:nvSpPr>
          <p:cNvPr id="621573" name="Text Box 5"/>
          <p:cNvSpPr txBox="1">
            <a:spLocks noChangeArrowheads="1"/>
          </p:cNvSpPr>
          <p:nvPr/>
        </p:nvSpPr>
        <p:spPr bwMode="auto">
          <a:xfrm>
            <a:off x="6324600" y="120650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1600" b="1" i="0">
                <a:solidFill>
                  <a:schemeClr val="bg1"/>
                </a:solidFill>
                <a:latin typeface="Arial" charset="0"/>
              </a:rPr>
              <a:t>www.oasis-open.org</a:t>
            </a:r>
            <a:endParaRPr lang="en-US" altLang="en-US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1143000"/>
          </a:xfrm>
        </p:spPr>
        <p:txBody>
          <a:bodyPr/>
          <a:lstStyle/>
          <a:p>
            <a:r>
              <a:rPr lang="en-US" sz="3200" dirty="0" smtClean="0"/>
              <a:t>Augmented Reality in Information Products Technical Committee</a:t>
            </a:r>
          </a:p>
        </p:txBody>
      </p:sp>
      <p:sp>
        <p:nvSpPr>
          <p:cNvPr id="6146" name="Content Placeholder 2"/>
          <p:cNvSpPr txBox="1">
            <a:spLocks/>
          </p:cNvSpPr>
          <p:nvPr/>
        </p:nvSpPr>
        <p:spPr bwMode="auto">
          <a:xfrm>
            <a:off x="304800" y="1600200"/>
            <a:ext cx="85804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Char char="n"/>
            </a:pPr>
            <a:r>
              <a:rPr kumimoji="1" lang="en-US" sz="2000" i="0" dirty="0">
                <a:latin typeface="Arial" pitchFamily="34" charset="0"/>
              </a:rPr>
              <a:t>ARIP TC is a new Technical Committee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Char char="l"/>
            </a:pPr>
            <a:r>
              <a:rPr kumimoji="1" lang="en-US" i="0" dirty="0">
                <a:latin typeface="Arial" pitchFamily="34" charset="0"/>
              </a:rPr>
              <a:t>submitted through OASIS to define the introduction and implementation of AR into information products by developing standards, specifications, and guidelines for technical communicators to use when developing and delivering AR-enriched procedures and concepts.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Char char="n"/>
            </a:pPr>
            <a:r>
              <a:rPr kumimoji="1" lang="en-US" sz="2000" i="0" dirty="0">
                <a:latin typeface="Arial" pitchFamily="34" charset="0"/>
              </a:rPr>
              <a:t>The TC’s goals are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Char char="l"/>
            </a:pPr>
            <a:r>
              <a:rPr kumimoji="1" lang="en-US" i="0" dirty="0">
                <a:latin typeface="Arial" pitchFamily="34" charset="0"/>
              </a:rPr>
              <a:t>to define the introduction and implementation of AR into information products by developing standards, specifications, and guidelines for technical communicators to use when developing and delivering procedures and concepts through AR.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Char char="l"/>
            </a:pPr>
            <a:r>
              <a:rPr kumimoji="1" lang="en-US" i="0" dirty="0">
                <a:latin typeface="Arial" pitchFamily="34" charset="0"/>
              </a:rPr>
              <a:t>to promote the adoption of AR-enabled (or supplemented) information products.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Char char="l"/>
            </a:pPr>
            <a:r>
              <a:rPr kumimoji="1" lang="en-US" i="0" dirty="0">
                <a:latin typeface="Arial" pitchFamily="34" charset="0"/>
              </a:rPr>
              <a:t>to provide expertise and resources to educate the marketplace on the value of integrating AR into traditional information products.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Char char="l"/>
            </a:pPr>
            <a:r>
              <a:rPr kumimoji="1" lang="en-US" i="0" dirty="0">
                <a:latin typeface="Arial" pitchFamily="34" charset="0"/>
              </a:rPr>
              <a:t>to increase the demand for, and availability of, AR-conforming products and services. This will result in a greater choice of tools and platforms, and an expanded AR community of users, suppliers, and consultants.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458200" cy="685800"/>
          </a:xfrm>
        </p:spPr>
        <p:txBody>
          <a:bodyPr/>
          <a:lstStyle/>
          <a:p>
            <a:r>
              <a:rPr lang="en-US" dirty="0" smtClean="0"/>
              <a:t>Definitions – Augmented Reality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1" y="19812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latin typeface="Arial" pitchFamily="34" charset="0"/>
                <a:cs typeface="Arial" pitchFamily="34" charset="0"/>
              </a:rPr>
              <a:t>A technology that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superimposes or overlays</a:t>
            </a:r>
            <a:r>
              <a:rPr lang="en-US" sz="3200" b="0" dirty="0" smtClean="0">
                <a:latin typeface="Arial" pitchFamily="34" charset="0"/>
                <a:cs typeface="Arial" pitchFamily="34" charset="0"/>
              </a:rPr>
              <a:t> a computer-generated image on a user’s view of the real world, thus providing a composite view.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010400" cy="685800"/>
          </a:xfrm>
        </p:spPr>
        <p:txBody>
          <a:bodyPr/>
          <a:lstStyle/>
          <a:p>
            <a:r>
              <a:rPr lang="en-US" dirty="0" smtClean="0"/>
              <a:t>Definitions – Virtual Reality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830580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 computer-generated simulation (or in other words, a completely fake computer world)of a three-dimensional image or environment that can be interacted with in a seemingly real or physical way by a person using special electronic equipment, such as a helmet with a screen inside or gloves fitted with sensors.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305800" cy="1143000"/>
          </a:xfrm>
        </p:spPr>
        <p:txBody>
          <a:bodyPr/>
          <a:lstStyle/>
          <a:p>
            <a:r>
              <a:rPr lang="en-US" sz="3200" smtClean="0"/>
              <a:t>TC Launch Timeline (Completed)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93800" y="1968500"/>
            <a:ext cx="5681663" cy="4524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lvl="1" indent="-114300" defTabSz="533400" eaLnBrk="1" fontAlgn="auto" hangingPunct="1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200" dirty="0">
                <a:solidFill>
                  <a:schemeClr val="accent4"/>
                </a:solidFill>
                <a:latin typeface="Century Gothic" panose="020B0502020202020204" pitchFamily="34" charset="0"/>
              </a:rPr>
              <a:t>Statement of work, scope, and other requirements defined in </a:t>
            </a:r>
            <a:r>
              <a:rPr lang="en-US" sz="1200" dirty="0">
                <a:solidFill>
                  <a:schemeClr val="accent4"/>
                </a:solidFill>
                <a:latin typeface="Century Gothic" panose="020B0502020202020204" pitchFamily="34" charset="0"/>
                <a:hlinkClick r:id="rId2"/>
              </a:rPr>
              <a:t>TC Process</a:t>
            </a:r>
            <a:endParaRPr lang="en-US" sz="1200" dirty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 marL="114300" lvl="1" indent="-114300" defTabSz="533400" eaLnBrk="1" fontAlgn="auto" hangingPunct="1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Submitted by Convener to TC Admin 23 March 2015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8825" y="2770188"/>
            <a:ext cx="4572000" cy="4524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lvl="1" indent="-114300" defTabSz="533400" eaLnBrk="1" fontAlgn="auto" hangingPunct="1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200" dirty="0">
                <a:solidFill>
                  <a:schemeClr val="accent4"/>
                </a:solidFill>
                <a:latin typeface="Century Gothic" panose="020B0502020202020204" pitchFamily="34" charset="0"/>
              </a:rPr>
              <a:t>14-day review by OASIS membership at-large</a:t>
            </a:r>
          </a:p>
          <a:p>
            <a:pPr marL="114300" lvl="1" indent="-114300" defTabSz="533400" eaLnBrk="1" fontAlgn="auto" hangingPunct="1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Issued by TC Admin 24 March, ended 06 April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879725" y="3552825"/>
            <a:ext cx="53149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latin typeface="Century Gothic" pitchFamily="34" charset="0"/>
              </a:rPr>
              <a:t>Convener, TC Proposers review member comments, finalize charter</a:t>
            </a:r>
          </a:p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solidFill>
                  <a:srgbClr val="0070C0"/>
                </a:solidFill>
                <a:latin typeface="Century Gothic" pitchFamily="34" charset="0"/>
              </a:rPr>
              <a:t>Holding 07 April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698875" y="4383088"/>
            <a:ext cx="45720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latin typeface="Century Gothic" pitchFamily="34" charset="0"/>
              </a:rPr>
              <a:t>Due to TC Admin no later than 20 April</a:t>
            </a:r>
          </a:p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solidFill>
                  <a:srgbClr val="0070C0"/>
                </a:solidFill>
                <a:latin typeface="Century Gothic" pitchFamily="34" charset="0"/>
              </a:rPr>
              <a:t>Convener may request a single, 10-day extension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8350" y="5165725"/>
            <a:ext cx="48387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latin typeface="Century Gothic" pitchFamily="34" charset="0"/>
              </a:rPr>
              <a:t>Minimum 30-day join before first meeting (teleconference) </a:t>
            </a:r>
          </a:p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solidFill>
                  <a:srgbClr val="0070C0"/>
                </a:solidFill>
                <a:latin typeface="Century Gothic" pitchFamily="34" charset="0"/>
              </a:rPr>
              <a:t>Latest possible date 23 April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94325" y="5999163"/>
            <a:ext cx="37846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latin typeface="Century Gothic" pitchFamily="34" charset="0"/>
              </a:rPr>
              <a:t>Official TC launch, elections for chair/co-chairs</a:t>
            </a:r>
          </a:p>
          <a:p>
            <a:pPr marL="114300" lvl="1" indent="-114300" defTabSz="533400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200">
                <a:solidFill>
                  <a:srgbClr val="0070C0"/>
                </a:solidFill>
                <a:latin typeface="Century Gothic" pitchFamily="34" charset="0"/>
              </a:rPr>
              <a:t>Conference call on 22 May. </a:t>
            </a:r>
          </a:p>
        </p:txBody>
      </p:sp>
      <p:sp>
        <p:nvSpPr>
          <p:cNvPr id="9" name="Bent-Up Arrow 8"/>
          <p:cNvSpPr/>
          <p:nvPr/>
        </p:nvSpPr>
        <p:spPr>
          <a:xfrm rot="5400000">
            <a:off x="336550" y="2513013"/>
            <a:ext cx="604837" cy="6873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rgbClr val="002060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176213" y="1843088"/>
            <a:ext cx="1017587" cy="711200"/>
            <a:chOff x="1146486" y="32152"/>
            <a:chExt cx="1016964" cy="711842"/>
          </a:xfrm>
        </p:grpSpPr>
        <p:sp>
          <p:nvSpPr>
            <p:cNvPr id="11" name="Rounded Rectangle 10"/>
            <p:cNvSpPr/>
            <p:nvPr/>
          </p:nvSpPr>
          <p:spPr>
            <a:xfrm>
              <a:off x="1146486" y="32152"/>
              <a:ext cx="1016964" cy="711842"/>
            </a:xfrm>
            <a:prstGeom prst="roundRect">
              <a:avLst>
                <a:gd name="adj" fmla="val 16670"/>
              </a:avLst>
            </a:prstGeom>
            <a:solidFill>
              <a:srgbClr val="1B6AA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1181390" y="67109"/>
              <a:ext cx="947157" cy="641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/>
                <a:t>Draft Charter</a:t>
              </a:r>
              <a:endParaRPr lang="en-US" sz="1200" dirty="0"/>
            </a:p>
          </p:txBody>
        </p:sp>
      </p:grpSp>
      <p:sp>
        <p:nvSpPr>
          <p:cNvPr id="13" name="Bent-Up Arrow 12"/>
          <p:cNvSpPr/>
          <p:nvPr/>
        </p:nvSpPr>
        <p:spPr>
          <a:xfrm rot="5400000">
            <a:off x="1180307" y="3312319"/>
            <a:ext cx="603250" cy="687387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203" name="Group 13"/>
          <p:cNvGrpSpPr>
            <a:grpSpLocks/>
          </p:cNvGrpSpPr>
          <p:nvPr/>
        </p:nvGrpSpPr>
        <p:grpSpPr bwMode="auto">
          <a:xfrm>
            <a:off x="1020763" y="2643188"/>
            <a:ext cx="1016000" cy="711200"/>
            <a:chOff x="1989658" y="831786"/>
            <a:chExt cx="1016964" cy="711842"/>
          </a:xfrm>
        </p:grpSpPr>
        <p:sp>
          <p:nvSpPr>
            <p:cNvPr id="15" name="Rounded Rectangle 14"/>
            <p:cNvSpPr/>
            <p:nvPr/>
          </p:nvSpPr>
          <p:spPr>
            <a:xfrm>
              <a:off x="1989658" y="831786"/>
              <a:ext cx="1016964" cy="711842"/>
            </a:xfrm>
            <a:prstGeom prst="roundRect">
              <a:avLst>
                <a:gd name="adj" fmla="val 16670"/>
              </a:avLst>
            </a:prstGeom>
            <a:solidFill>
              <a:srgbClr val="4BACC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8"/>
            <p:cNvSpPr/>
            <p:nvPr/>
          </p:nvSpPr>
          <p:spPr>
            <a:xfrm>
              <a:off x="2024616" y="866743"/>
              <a:ext cx="947048" cy="641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/>
                <a:t>Call for Charter</a:t>
              </a:r>
              <a:endParaRPr lang="en-US" sz="1200" dirty="0"/>
            </a:p>
          </p:txBody>
        </p:sp>
      </p:grpSp>
      <p:sp>
        <p:nvSpPr>
          <p:cNvPr id="17" name="Bent-Up Arrow 16"/>
          <p:cNvSpPr/>
          <p:nvPr/>
        </p:nvSpPr>
        <p:spPr>
          <a:xfrm rot="5400000">
            <a:off x="2023269" y="4112419"/>
            <a:ext cx="603250" cy="6873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rgbClr val="92D050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205" name="Group 17"/>
          <p:cNvGrpSpPr>
            <a:grpSpLocks/>
          </p:cNvGrpSpPr>
          <p:nvPr/>
        </p:nvGrpSpPr>
        <p:grpSpPr bwMode="auto">
          <a:xfrm>
            <a:off x="1863725" y="3441700"/>
            <a:ext cx="1016000" cy="712788"/>
            <a:chOff x="2832830" y="1631419"/>
            <a:chExt cx="1016964" cy="711842"/>
          </a:xfrm>
        </p:grpSpPr>
        <p:sp>
          <p:nvSpPr>
            <p:cNvPr id="19" name="Rounded Rectangle 18"/>
            <p:cNvSpPr/>
            <p:nvPr/>
          </p:nvSpPr>
          <p:spPr>
            <a:xfrm>
              <a:off x="2832830" y="1631419"/>
              <a:ext cx="1016964" cy="711842"/>
            </a:xfrm>
            <a:prstGeom prst="roundRect">
              <a:avLst>
                <a:gd name="adj" fmla="val 1667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11"/>
            <p:cNvSpPr/>
            <p:nvPr/>
          </p:nvSpPr>
          <p:spPr>
            <a:xfrm>
              <a:off x="2867788" y="1666298"/>
              <a:ext cx="947048" cy="642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/>
                <a:t>Convener Call</a:t>
              </a:r>
              <a:endParaRPr lang="en-US" sz="1200" dirty="0"/>
            </a:p>
          </p:txBody>
        </p:sp>
      </p:grpSp>
      <p:sp>
        <p:nvSpPr>
          <p:cNvPr id="21" name="Bent-Up Arrow 20"/>
          <p:cNvSpPr/>
          <p:nvPr/>
        </p:nvSpPr>
        <p:spPr>
          <a:xfrm rot="5400000">
            <a:off x="2866232" y="4910931"/>
            <a:ext cx="604838" cy="68897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2">
              <a:lumMod val="9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207" name="Group 21"/>
          <p:cNvGrpSpPr>
            <a:grpSpLocks/>
          </p:cNvGrpSpPr>
          <p:nvPr/>
        </p:nvGrpSpPr>
        <p:grpSpPr bwMode="auto">
          <a:xfrm>
            <a:off x="2706688" y="4241800"/>
            <a:ext cx="1016000" cy="712788"/>
            <a:chOff x="3676002" y="2431053"/>
            <a:chExt cx="1016964" cy="711842"/>
          </a:xfrm>
        </p:grpSpPr>
        <p:sp>
          <p:nvSpPr>
            <p:cNvPr id="23" name="Rounded Rectangle 22"/>
            <p:cNvSpPr/>
            <p:nvPr/>
          </p:nvSpPr>
          <p:spPr>
            <a:xfrm>
              <a:off x="3676002" y="2431053"/>
              <a:ext cx="1016964" cy="711842"/>
            </a:xfrm>
            <a:prstGeom prst="roundRect">
              <a:avLst>
                <a:gd name="adj" fmla="val 1667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14"/>
            <p:cNvSpPr/>
            <p:nvPr/>
          </p:nvSpPr>
          <p:spPr>
            <a:xfrm>
              <a:off x="3710960" y="2465932"/>
              <a:ext cx="947048" cy="642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/>
                <a:t>Comment Log &amp; Final Charter</a:t>
              </a:r>
              <a:endParaRPr lang="en-US" sz="1200" dirty="0"/>
            </a:p>
          </p:txBody>
        </p:sp>
      </p:grpSp>
      <p:sp>
        <p:nvSpPr>
          <p:cNvPr id="25" name="Bent-Up Arrow 24"/>
          <p:cNvSpPr/>
          <p:nvPr/>
        </p:nvSpPr>
        <p:spPr>
          <a:xfrm rot="5400000">
            <a:off x="3709194" y="5711031"/>
            <a:ext cx="604838" cy="68897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209" name="Group 25"/>
          <p:cNvGrpSpPr>
            <a:grpSpLocks/>
          </p:cNvGrpSpPr>
          <p:nvPr/>
        </p:nvGrpSpPr>
        <p:grpSpPr bwMode="auto">
          <a:xfrm>
            <a:off x="3549650" y="5041900"/>
            <a:ext cx="1017588" cy="711200"/>
            <a:chOff x="4519173" y="3230687"/>
            <a:chExt cx="1016964" cy="711842"/>
          </a:xfrm>
        </p:grpSpPr>
        <p:sp>
          <p:nvSpPr>
            <p:cNvPr id="27" name="Rounded Rectangle 26"/>
            <p:cNvSpPr/>
            <p:nvPr/>
          </p:nvSpPr>
          <p:spPr>
            <a:xfrm>
              <a:off x="4519173" y="3230687"/>
              <a:ext cx="1016964" cy="711842"/>
            </a:xfrm>
            <a:prstGeom prst="roundRect">
              <a:avLst>
                <a:gd name="adj" fmla="val 16670"/>
              </a:avLst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7"/>
            <p:cNvSpPr/>
            <p:nvPr/>
          </p:nvSpPr>
          <p:spPr>
            <a:xfrm>
              <a:off x="4554077" y="3265644"/>
              <a:ext cx="947157" cy="641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/>
                <a:t>Call for Participation</a:t>
              </a:r>
              <a:endParaRPr lang="en-US" sz="1200" dirty="0"/>
            </a:p>
          </p:txBody>
        </p:sp>
      </p:grpSp>
      <p:grpSp>
        <p:nvGrpSpPr>
          <p:cNvPr id="8210" name="Group 28"/>
          <p:cNvGrpSpPr>
            <a:grpSpLocks/>
          </p:cNvGrpSpPr>
          <p:nvPr/>
        </p:nvGrpSpPr>
        <p:grpSpPr bwMode="auto">
          <a:xfrm>
            <a:off x="4392613" y="5842000"/>
            <a:ext cx="1017587" cy="711200"/>
            <a:chOff x="5362345" y="4030321"/>
            <a:chExt cx="1016964" cy="711842"/>
          </a:xfrm>
        </p:grpSpPr>
        <p:sp>
          <p:nvSpPr>
            <p:cNvPr id="30" name="Rounded Rectangle 29"/>
            <p:cNvSpPr/>
            <p:nvPr/>
          </p:nvSpPr>
          <p:spPr>
            <a:xfrm>
              <a:off x="5362345" y="4030321"/>
              <a:ext cx="1016964" cy="711842"/>
            </a:xfrm>
            <a:prstGeom prst="roundRect">
              <a:avLst>
                <a:gd name="adj" fmla="val 16670"/>
              </a:avLst>
            </a:prstGeom>
            <a:solidFill>
              <a:schemeClr val="accent5">
                <a:lumMod val="2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19"/>
            <p:cNvSpPr/>
            <p:nvPr/>
          </p:nvSpPr>
          <p:spPr>
            <a:xfrm>
              <a:off x="5397249" y="4065278"/>
              <a:ext cx="947157" cy="641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533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/>
                <a:t>1</a:t>
              </a:r>
              <a:r>
                <a:rPr lang="en-US" sz="1200" baseline="30000" dirty="0"/>
                <a:t>st</a:t>
              </a:r>
              <a:r>
                <a:rPr lang="en-US" sz="1200" dirty="0"/>
                <a:t> TC  Meeting</a:t>
              </a:r>
              <a:endParaRPr lang="en-US" sz="1200" dirty="0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229600" cy="1143000"/>
          </a:xfrm>
        </p:spPr>
        <p:txBody>
          <a:bodyPr/>
          <a:lstStyle/>
          <a:p>
            <a:r>
              <a:rPr lang="en-US" sz="3200" smtClean="0"/>
              <a:t>A new OASIS Technical Committee is born…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1125" y="2155825"/>
            <a:ext cx="4537075" cy="37115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Monotype Sorts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Monotype Sorts" charset="2"/>
              <a:buChar char="l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Monotype Sorts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i="0" dirty="0" smtClean="0"/>
              <a:t>OASIS ARIP TC Roster</a:t>
            </a:r>
            <a:br>
              <a:rPr lang="en-US" sz="2400" i="0" dirty="0" smtClean="0"/>
            </a:br>
            <a:endParaRPr lang="en-US" sz="2400" i="0" dirty="0" smtClean="0"/>
          </a:p>
          <a:p>
            <a:pPr lvl="1">
              <a:defRPr/>
            </a:pPr>
            <a:r>
              <a:rPr lang="en-US" sz="1600" i="0" dirty="0" smtClean="0"/>
              <a:t>Rhonda Truitt, Huawei Technologies Ltd</a:t>
            </a:r>
          </a:p>
          <a:p>
            <a:pPr lvl="1">
              <a:defRPr/>
            </a:pPr>
            <a:r>
              <a:rPr lang="en-US" sz="1600" i="0" dirty="0" smtClean="0"/>
              <a:t>Charles Cooper, The Rockley Group</a:t>
            </a:r>
          </a:p>
          <a:p>
            <a:pPr lvl="1">
              <a:defRPr/>
            </a:pPr>
            <a:r>
              <a:rPr lang="en-US" sz="1600" i="0" dirty="0" smtClean="0"/>
              <a:t>Christine </a:t>
            </a:r>
            <a:r>
              <a:rPr lang="en-US" sz="1600" i="0" dirty="0" err="1" smtClean="0"/>
              <a:t>Perey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Perey</a:t>
            </a:r>
            <a:r>
              <a:rPr lang="en-US" sz="1600" i="0" dirty="0" smtClean="0"/>
              <a:t> Research and  Consulting</a:t>
            </a:r>
          </a:p>
          <a:p>
            <a:pPr lvl="1">
              <a:defRPr/>
            </a:pPr>
            <a:r>
              <a:rPr lang="en-US" sz="1600" i="0" dirty="0" err="1" smtClean="0"/>
              <a:t>Farhad</a:t>
            </a:r>
            <a:r>
              <a:rPr lang="en-US" sz="1600" i="0" dirty="0" smtClean="0"/>
              <a:t> Patel, Huawei Technologies Ltd</a:t>
            </a:r>
          </a:p>
          <a:p>
            <a:pPr lvl="1">
              <a:defRPr/>
            </a:pPr>
            <a:r>
              <a:rPr lang="en-US" sz="1600" i="0" dirty="0" smtClean="0"/>
              <a:t>Scott Simmons, OGC</a:t>
            </a:r>
          </a:p>
          <a:p>
            <a:pPr lvl="1">
              <a:defRPr/>
            </a:pPr>
            <a:r>
              <a:rPr lang="en-US" sz="1600" i="0" dirty="0" smtClean="0"/>
              <a:t>Scott Hudson, Comtech Services, Inc.</a:t>
            </a:r>
          </a:p>
          <a:p>
            <a:pPr lvl="1">
              <a:defRPr/>
            </a:pPr>
            <a:r>
              <a:rPr lang="en-US" sz="1600" i="0" dirty="0" smtClean="0"/>
              <a:t>Paul Davies, The Boeing </a:t>
            </a:r>
            <a:r>
              <a:rPr lang="en-US" sz="1600" i="0" dirty="0" smtClean="0"/>
              <a:t>Company</a:t>
            </a:r>
          </a:p>
          <a:p>
            <a:pPr lvl="1">
              <a:defRPr/>
            </a:pPr>
            <a:r>
              <a:rPr lang="en-US" sz="1600" kern="0" dirty="0" smtClean="0"/>
              <a:t>Michael  </a:t>
            </a:r>
            <a:r>
              <a:rPr lang="en-US" sz="1600" kern="0" dirty="0" err="1" smtClean="0"/>
              <a:t>Hlibchuk</a:t>
            </a:r>
            <a:r>
              <a:rPr lang="en-US" sz="1600" kern="0" dirty="0" smtClean="0"/>
              <a:t>, </a:t>
            </a:r>
            <a:r>
              <a:rPr lang="en-US" sz="1600" kern="0" dirty="0" smtClean="0"/>
              <a:t>SAP</a:t>
            </a:r>
          </a:p>
          <a:p>
            <a:pPr lvl="1">
              <a:defRPr/>
            </a:pPr>
            <a:r>
              <a:rPr lang="en-US" sz="1600" kern="0" dirty="0" smtClean="0"/>
              <a:t>Stephen </a:t>
            </a:r>
            <a:r>
              <a:rPr lang="en-US" sz="1600" kern="0" dirty="0" err="1" smtClean="0"/>
              <a:t>Prideaux</a:t>
            </a:r>
            <a:r>
              <a:rPr lang="en-US" sz="1600" kern="0" dirty="0" smtClean="0"/>
              <a:t>-Ghee, PTC</a:t>
            </a:r>
          </a:p>
          <a:p>
            <a:pPr lvl="1">
              <a:defRPr/>
            </a:pPr>
            <a:endParaRPr lang="en-US" sz="1600" i="0" dirty="0" smtClean="0"/>
          </a:p>
          <a:p>
            <a:pPr lvl="1">
              <a:buFont typeface="Monotype Sorts" charset="2"/>
              <a:buNone/>
              <a:defRPr/>
            </a:pPr>
            <a:r>
              <a:rPr lang="en-US" sz="1050" i="0" dirty="0" smtClean="0"/>
              <a:t/>
            </a:r>
            <a:br>
              <a:rPr lang="en-US" sz="1050" i="0" dirty="0" smtClean="0"/>
            </a:br>
            <a:endParaRPr lang="en-US" sz="2000" i="0" dirty="0" smtClean="0"/>
          </a:p>
          <a:p>
            <a:pPr lvl="1">
              <a:defRPr/>
            </a:pPr>
            <a:endParaRPr lang="en-US" sz="1050" i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32288" y="2813050"/>
            <a:ext cx="4735512" cy="3206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386" tIns="45692" rIns="91386" bIns="45692"/>
          <a:lstStyle>
            <a:lvl1pPr marL="457200" indent="-457200" algn="l" defTabSz="801688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itchFamily="2" charset="2"/>
              <a:buChar char="n"/>
              <a:defRPr kumimoji="1" sz="22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801688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SzPct val="65000"/>
              <a:buFont typeface="Arial" pitchFamily="34" charset="0"/>
              <a:buChar char="►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801688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1763" indent="-200025" algn="l" defTabSz="801688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j-lt"/>
                <a:ea typeface="+mn-ea"/>
                <a:cs typeface="华文细黑"/>
              </a:defRPr>
            </a:lvl4pPr>
            <a:lvl5pPr marL="1803400" indent="-201613" algn="l" defTabSz="801688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  <a:cs typeface="华文细黑"/>
              </a:defRPr>
            </a:lvl5pPr>
            <a:lvl6pPr marL="2260600" indent="-201613" algn="l" defTabSz="801688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pitchFamily="34" charset="0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6pPr>
            <a:lvl7pPr marL="2717800" indent="-201613" algn="l" defTabSz="801688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pitchFamily="34" charset="0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7pPr>
            <a:lvl8pPr marL="3175000" indent="-201613" algn="l" defTabSz="801688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pitchFamily="34" charset="0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8pPr>
            <a:lvl9pPr marL="3632200" indent="-201613" algn="l" defTabSz="801688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pitchFamily="34" charset="0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lvl="1">
              <a:defRPr/>
            </a:pPr>
            <a:r>
              <a:rPr lang="en-US" sz="1600" i="0" kern="0" dirty="0" smtClean="0"/>
              <a:t>Greg Babb, Textlogic</a:t>
            </a:r>
          </a:p>
          <a:p>
            <a:pPr lvl="1">
              <a:defRPr/>
            </a:pPr>
            <a:r>
              <a:rPr lang="en-US" sz="1600" i="0" kern="0" dirty="0" smtClean="0"/>
              <a:t>Dr. </a:t>
            </a:r>
            <a:r>
              <a:rPr lang="en-US" sz="1600" i="0" kern="0" dirty="0" err="1" smtClean="0"/>
              <a:t>JoAnn</a:t>
            </a:r>
            <a:r>
              <a:rPr lang="en-US" sz="1600" i="0" kern="0" dirty="0" smtClean="0"/>
              <a:t> Hackos, Comtech Services</a:t>
            </a:r>
          </a:p>
          <a:p>
            <a:pPr lvl="1">
              <a:defRPr/>
            </a:pPr>
            <a:r>
              <a:rPr lang="en-US" sz="1600" i="0" kern="0" dirty="0" smtClean="0"/>
              <a:t>Matt Kammerait, DAQRI</a:t>
            </a:r>
          </a:p>
          <a:p>
            <a:pPr lvl="1">
              <a:defRPr/>
            </a:pPr>
            <a:r>
              <a:rPr lang="en-US" sz="1600" i="0" kern="0" dirty="0" smtClean="0"/>
              <a:t>Ray Gallon,  STC; Transformation Society</a:t>
            </a:r>
          </a:p>
          <a:p>
            <a:pPr lvl="1">
              <a:defRPr/>
            </a:pPr>
            <a:r>
              <a:rPr lang="en-US" sz="1600" i="0" kern="0" dirty="0" smtClean="0"/>
              <a:t>Sally Martir, Huawei Technologies Ltd</a:t>
            </a:r>
          </a:p>
          <a:p>
            <a:pPr lvl="1">
              <a:defRPr/>
            </a:pPr>
            <a:r>
              <a:rPr lang="en-US" sz="1600" i="0" kern="0" dirty="0" smtClean="0"/>
              <a:t>Kristen </a:t>
            </a:r>
            <a:r>
              <a:rPr lang="en-US" sz="1600" i="0" kern="0" dirty="0" err="1" smtClean="0"/>
              <a:t>Eberlein</a:t>
            </a:r>
            <a:r>
              <a:rPr lang="en-US" sz="1600" i="0" kern="0" dirty="0" smtClean="0"/>
              <a:t>, </a:t>
            </a:r>
            <a:r>
              <a:rPr lang="en-US" sz="1600" i="0" kern="0" dirty="0" err="1" smtClean="0"/>
              <a:t>Eberlein</a:t>
            </a:r>
            <a:r>
              <a:rPr lang="en-US" sz="1600" i="0" kern="0" dirty="0" smtClean="0"/>
              <a:t> Consulting</a:t>
            </a:r>
          </a:p>
          <a:p>
            <a:pPr lvl="1">
              <a:buNone/>
              <a:defRPr/>
            </a:pPr>
            <a:r>
              <a:rPr lang="en-US" sz="1600" kern="0" dirty="0" smtClean="0"/>
              <a:t/>
            </a:r>
            <a:br>
              <a:rPr lang="en-US" sz="1600" kern="0" dirty="0" smtClean="0"/>
            </a:br>
            <a:endParaRPr lang="en-US" sz="1600" kern="0" dirty="0" smtClean="0"/>
          </a:p>
          <a:p>
            <a:pPr lvl="1">
              <a:defRPr/>
            </a:pPr>
            <a:endParaRPr lang="en-US" sz="1050" kern="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OASIS Background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9563" y="2286000"/>
            <a:ext cx="8580437" cy="4692650"/>
          </a:xfrm>
        </p:spPr>
        <p:txBody>
          <a:bodyPr/>
          <a:lstStyle/>
          <a:p>
            <a:pPr>
              <a:buFont typeface="Monotype Sorts" charset="2"/>
              <a:buChar char="n"/>
              <a:defRPr/>
            </a:pPr>
            <a:r>
              <a:rPr lang="en-US" sz="2000" dirty="0" smtClean="0"/>
              <a:t>Not-for-profit consortium, founded 1993 </a:t>
            </a:r>
            <a:br>
              <a:rPr lang="en-US" sz="2000" dirty="0" smtClean="0"/>
            </a:br>
            <a:r>
              <a:rPr lang="en-US" sz="2000" dirty="0" smtClean="0"/>
              <a:t>to advance document standards </a:t>
            </a:r>
          </a:p>
          <a:p>
            <a:pPr>
              <a:buFont typeface="Monotype Sorts" charset="2"/>
              <a:buChar char="n"/>
              <a:defRPr/>
            </a:pPr>
            <a:r>
              <a:rPr lang="en-US" sz="2000" dirty="0" smtClean="0"/>
              <a:t>Global </a:t>
            </a:r>
            <a:r>
              <a:rPr lang="en-US" sz="2000" u="sng" dirty="0" smtClean="0"/>
              <a:t>community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1800" dirty="0" smtClean="0"/>
              <a:t>5,000+ participants </a:t>
            </a:r>
            <a:br>
              <a:rPr lang="en-US" sz="1800" dirty="0" smtClean="0"/>
            </a:br>
            <a:r>
              <a:rPr lang="en-US" sz="1800" dirty="0" smtClean="0"/>
              <a:t>600+ orgs &amp; individuals in 100+ countries</a:t>
            </a:r>
          </a:p>
          <a:p>
            <a:pPr>
              <a:buFont typeface="Monotype Sorts" charset="2"/>
              <a:buChar char="n"/>
              <a:defRPr/>
            </a:pPr>
            <a:r>
              <a:rPr lang="en-US" sz="2000" dirty="0" smtClean="0"/>
              <a:t>Member-driven</a:t>
            </a:r>
          </a:p>
          <a:p>
            <a:pPr>
              <a:buFont typeface="Monotype Sorts" charset="2"/>
              <a:buChar char="n"/>
              <a:defRPr/>
            </a:pPr>
            <a:r>
              <a:rPr lang="en-US" sz="2000" dirty="0" smtClean="0"/>
              <a:t>Home of 70+ Technical Committees</a:t>
            </a:r>
            <a:endParaRPr lang="en-US" sz="1600" dirty="0" smtClean="0"/>
          </a:p>
          <a:p>
            <a:pPr>
              <a:buFont typeface="Monotype Sorts" charset="2"/>
              <a:buChar char="n"/>
              <a:defRPr/>
            </a:pPr>
            <a:r>
              <a:rPr lang="en-US" sz="2000" dirty="0" smtClean="0"/>
              <a:t>Source of 100+ ratified Standards: </a:t>
            </a:r>
          </a:p>
          <a:p>
            <a:pPr lvl="2">
              <a:buFont typeface="Monotype Sorts" charset="2"/>
              <a:buChar char="n"/>
              <a:defRPr/>
            </a:pPr>
            <a:r>
              <a:rPr lang="en-US" sz="1800" dirty="0" smtClean="0"/>
              <a:t>OpenDocument (ODF), DITA, DocBook, CMIS, ebXML, UBL, XLIFF, WebCGM, AMQP, SAML, WS-Security, BPEL, XACML, EDXL-CAP, KMIP, XSPA, SPML, UDDI, SOA-RM, UOML…</a:t>
            </a:r>
          </a:p>
          <a:p>
            <a:pPr>
              <a:buFont typeface="Monotype Sorts" charset="2"/>
              <a:buChar char="n"/>
              <a:defRPr/>
            </a:pPr>
            <a:endParaRPr lang="en-US" sz="1600" dirty="0" smtClean="0"/>
          </a:p>
          <a:p>
            <a:pPr lvl="1">
              <a:buFont typeface="Monotype Sorts" charset="2"/>
              <a:buChar char="l"/>
              <a:defRPr/>
            </a:pPr>
            <a:endParaRPr lang="en-US" sz="1100" dirty="0"/>
          </a:p>
        </p:txBody>
      </p:sp>
      <p:pic>
        <p:nvPicPr>
          <p:cNvPr id="10243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5497513"/>
            <a:ext cx="6508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2"/>
          <p:cNvSpPr txBox="1">
            <a:spLocks noChangeArrowheads="1"/>
          </p:cNvSpPr>
          <p:nvPr/>
        </p:nvSpPr>
        <p:spPr bwMode="auto">
          <a:xfrm>
            <a:off x="7129463" y="3003550"/>
            <a:ext cx="1343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Century Gothic" pitchFamily="34" charset="0"/>
              </a:rPr>
              <a:t>North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Century Gothic" pitchFamily="34" charset="0"/>
              </a:rPr>
              <a:t>America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Century Gothic" pitchFamily="34" charset="0"/>
              </a:rPr>
              <a:t>51%</a:t>
            </a:r>
          </a:p>
        </p:txBody>
      </p:sp>
      <p:sp>
        <p:nvSpPr>
          <p:cNvPr id="10246" name="TextBox 13"/>
          <p:cNvSpPr txBox="1">
            <a:spLocks noChangeArrowheads="1"/>
          </p:cNvSpPr>
          <p:nvPr/>
        </p:nvSpPr>
        <p:spPr bwMode="auto">
          <a:xfrm>
            <a:off x="5788025" y="3324225"/>
            <a:ext cx="1341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Century Gothic" pitchFamily="34" charset="0"/>
              </a:rPr>
              <a:t>Europe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Century Gothic" pitchFamily="34" charset="0"/>
              </a:rPr>
              <a:t>35%</a:t>
            </a:r>
          </a:p>
        </p:txBody>
      </p:sp>
      <p:sp>
        <p:nvSpPr>
          <p:cNvPr id="10247" name="TextBox 14"/>
          <p:cNvSpPr txBox="1">
            <a:spLocks noChangeArrowheads="1"/>
          </p:cNvSpPr>
          <p:nvPr/>
        </p:nvSpPr>
        <p:spPr bwMode="auto">
          <a:xfrm>
            <a:off x="6132513" y="2224088"/>
            <a:ext cx="1341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Century Gothic" pitchFamily="34" charset="0"/>
              </a:rPr>
              <a:t>Asia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Century Gothic" pitchFamily="34" charset="0"/>
              </a:rPr>
              <a:t>14%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3546653"/>
              </p:ext>
            </p:extLst>
          </p:nvPr>
        </p:nvGraphicFramePr>
        <p:xfrm>
          <a:off x="5438838" y="1905000"/>
          <a:ext cx="3144837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06442" y="3300074"/>
            <a:ext cx="1341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North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America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51%</a:t>
            </a:r>
            <a:endParaRPr lang="en-US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4531" y="3620869"/>
            <a:ext cx="134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Europe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35%</a:t>
            </a:r>
            <a:endParaRPr lang="en-US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8910" y="2520871"/>
            <a:ext cx="134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Asia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14%</a:t>
            </a:r>
            <a:endParaRPr lang="en-US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How to get involved in ARIP</a:t>
            </a:r>
          </a:p>
        </p:txBody>
      </p:sp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524000" y="1585913"/>
            <a:ext cx="2846388" cy="893762"/>
            <a:chOff x="0" y="1587418"/>
            <a:chExt cx="2845763" cy="894523"/>
          </a:xfrm>
        </p:grpSpPr>
        <p:sp>
          <p:nvSpPr>
            <p:cNvPr id="19" name="Rounded Rectangle 18"/>
            <p:cNvSpPr/>
            <p:nvPr/>
          </p:nvSpPr>
          <p:spPr>
            <a:xfrm>
              <a:off x="0" y="1587418"/>
              <a:ext cx="2845763" cy="894523"/>
            </a:xfrm>
            <a:prstGeom prst="roundRect">
              <a:avLst>
                <a:gd name="adj" fmla="val 10000"/>
              </a:avLst>
            </a:prstGeom>
            <a:solidFill>
              <a:srgbClr val="99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6982" y="1612840"/>
              <a:ext cx="2791799" cy="843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Employer is already an OASIS Member</a:t>
              </a:r>
            </a:p>
            <a:p>
              <a:pPr algn="ctr" defTabSz="8890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dirty="0"/>
                <a:t>www.oasis-open.org/member-roster</a:t>
              </a:r>
              <a:endParaRPr lang="en-US" sz="1000" dirty="0"/>
            </a:p>
          </p:txBody>
        </p:sp>
      </p:grp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524000" y="4583113"/>
            <a:ext cx="2846388" cy="711200"/>
            <a:chOff x="585" y="4584584"/>
            <a:chExt cx="2845763" cy="711440"/>
          </a:xfrm>
        </p:grpSpPr>
        <p:sp>
          <p:nvSpPr>
            <p:cNvPr id="17" name="Rounded Rectangle 16"/>
            <p:cNvSpPr/>
            <p:nvPr/>
          </p:nvSpPr>
          <p:spPr>
            <a:xfrm>
              <a:off x="585" y="4584584"/>
              <a:ext cx="2845763" cy="71144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solidFill>
                <a:schemeClr val="accent4">
                  <a:lumMod val="20000"/>
                  <a:lumOff val="8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6"/>
            <p:cNvSpPr/>
            <p:nvPr/>
          </p:nvSpPr>
          <p:spPr>
            <a:xfrm>
              <a:off x="21218" y="4605228"/>
              <a:ext cx="2804496" cy="670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9050" tIns="19050" rIns="19050" bIns="19050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Create OASIS user account online</a:t>
              </a:r>
            </a:p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dirty="0">
                  <a:hlinkClick r:id=""/>
                </a:rPr>
                <a:t>www.oasis-open.org/kmembership_info/</a:t>
              </a:r>
              <a:br>
                <a:rPr lang="en-US" sz="1000" dirty="0">
                  <a:hlinkClick r:id=""/>
                </a:rPr>
              </a:br>
              <a:r>
                <a:rPr lang="en-US" sz="1000" dirty="0">
                  <a:hlinkClick r:id=""/>
                </a:rPr>
                <a:t>person_signup</a:t>
              </a:r>
              <a:endParaRPr lang="en-US" sz="1000" dirty="0"/>
            </a:p>
          </p:txBody>
        </p:sp>
      </p:grp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524000" y="5765800"/>
            <a:ext cx="2846388" cy="711200"/>
            <a:chOff x="585" y="5767469"/>
            <a:chExt cx="2845763" cy="711440"/>
          </a:xfrm>
        </p:grpSpPr>
        <p:sp>
          <p:nvSpPr>
            <p:cNvPr id="15" name="Rounded Rectangle 14"/>
            <p:cNvSpPr/>
            <p:nvPr/>
          </p:nvSpPr>
          <p:spPr>
            <a:xfrm>
              <a:off x="585" y="5767469"/>
              <a:ext cx="2845763" cy="71144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solidFill>
                <a:schemeClr val="accent4">
                  <a:lumMod val="20000"/>
                  <a:lumOff val="8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8"/>
            <p:cNvSpPr/>
            <p:nvPr/>
          </p:nvSpPr>
          <p:spPr>
            <a:xfrm>
              <a:off x="21218" y="5788114"/>
              <a:ext cx="2804496" cy="670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9050" tIns="19050" rIns="19050" bIns="19050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Join ARIP TC </a:t>
              </a:r>
              <a:r>
                <a:rPr lang="en-US" sz="2100" dirty="0"/>
                <a:t/>
              </a:r>
              <a:br>
                <a:rPr lang="en-US" sz="2100" dirty="0"/>
              </a:br>
              <a:r>
                <a:rPr lang="en-US" sz="1000" dirty="0">
                  <a:hlinkClick r:id=""/>
                </a:rPr>
                <a:t>www.oasis-open.org/committees/join.php</a:t>
              </a:r>
              <a:endParaRPr lang="en-US" sz="1000" dirty="0"/>
            </a:p>
          </p:txBody>
        </p:sp>
      </p:grp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4773613" y="1595438"/>
            <a:ext cx="2846387" cy="711200"/>
            <a:chOff x="3250236" y="1596753"/>
            <a:chExt cx="2845763" cy="711440"/>
          </a:xfrm>
        </p:grpSpPr>
        <p:sp>
          <p:nvSpPr>
            <p:cNvPr id="13" name="Rounded Rectangle 12"/>
            <p:cNvSpPr/>
            <p:nvPr/>
          </p:nvSpPr>
          <p:spPr>
            <a:xfrm>
              <a:off x="3250236" y="1596753"/>
              <a:ext cx="2845763" cy="711440"/>
            </a:xfrm>
            <a:prstGeom prst="roundRect">
              <a:avLst>
                <a:gd name="adj" fmla="val 10000"/>
              </a:avLst>
            </a:prstGeom>
            <a:solidFill>
              <a:srgbClr val="99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10"/>
            <p:cNvSpPr/>
            <p:nvPr/>
          </p:nvSpPr>
          <p:spPr>
            <a:xfrm>
              <a:off x="3270868" y="1617397"/>
              <a:ext cx="2804498" cy="670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670" tIns="26670" rIns="26670" bIns="26670" spcCol="1270" anchor="ctr"/>
            <a:lstStyle/>
            <a:p>
              <a:pPr algn="ctr" defTabSz="9334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dirty="0"/>
                <a:t>If your employer is not </a:t>
              </a:r>
              <a:br>
                <a:rPr lang="en-US" sz="2100" dirty="0"/>
              </a:br>
              <a:r>
                <a:rPr lang="en-US" sz="2100" dirty="0"/>
                <a:t>an OASIS Member yet</a:t>
              </a:r>
              <a:endParaRPr lang="en-US" sz="2100" dirty="0"/>
            </a:p>
          </p:txBody>
        </p:sp>
      </p:grp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4773613" y="2565400"/>
            <a:ext cx="2846387" cy="711200"/>
            <a:chOff x="3250236" y="2566532"/>
            <a:chExt cx="2845763" cy="711440"/>
          </a:xfrm>
        </p:grpSpPr>
        <p:sp>
          <p:nvSpPr>
            <p:cNvPr id="11" name="Rounded Rectangle 10"/>
            <p:cNvSpPr/>
            <p:nvPr/>
          </p:nvSpPr>
          <p:spPr>
            <a:xfrm>
              <a:off x="3250236" y="2566532"/>
              <a:ext cx="2845763" cy="71144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solidFill>
                <a:schemeClr val="accent4">
                  <a:lumMod val="20000"/>
                  <a:lumOff val="8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12"/>
            <p:cNvSpPr/>
            <p:nvPr/>
          </p:nvSpPr>
          <p:spPr>
            <a:xfrm>
              <a:off x="3270868" y="2587177"/>
              <a:ext cx="2804498" cy="670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9050" tIns="19050" rIns="19050" bIns="19050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Choose membership category </a:t>
              </a:r>
              <a:r>
                <a:rPr lang="en-US" sz="1050" dirty="0">
                  <a:hlinkClick r:id=""/>
                </a:rPr>
                <a:t>www.oasis-open.org/join/categories-dues</a:t>
              </a:r>
              <a:endParaRPr lang="en-US" sz="1050" dirty="0"/>
            </a:p>
          </p:txBody>
        </p:sp>
      </p:grp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4773613" y="3543300"/>
            <a:ext cx="2846387" cy="711200"/>
            <a:chOff x="3250236" y="3545631"/>
            <a:chExt cx="2845763" cy="711440"/>
          </a:xfrm>
        </p:grpSpPr>
        <p:sp>
          <p:nvSpPr>
            <p:cNvPr id="9" name="Rounded Rectangle 8"/>
            <p:cNvSpPr/>
            <p:nvPr/>
          </p:nvSpPr>
          <p:spPr>
            <a:xfrm>
              <a:off x="3250236" y="3545631"/>
              <a:ext cx="2845763" cy="71144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solidFill>
                <a:schemeClr val="accent4">
                  <a:lumMod val="20000"/>
                  <a:lumOff val="8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14"/>
            <p:cNvSpPr/>
            <p:nvPr/>
          </p:nvSpPr>
          <p:spPr>
            <a:xfrm>
              <a:off x="3270868" y="3566276"/>
              <a:ext cx="2804498" cy="670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9050" tIns="19050" rIns="19050" bIns="19050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Submit Membership Agr</a:t>
              </a:r>
            </a:p>
          </p:txBody>
        </p:sp>
      </p:grpSp>
      <p:sp>
        <p:nvSpPr>
          <p:cNvPr id="11272" name="Content Placeholder 2"/>
          <p:cNvSpPr txBox="1">
            <a:spLocks/>
          </p:cNvSpPr>
          <p:nvPr/>
        </p:nvSpPr>
        <p:spPr bwMode="auto">
          <a:xfrm>
            <a:off x="5351463" y="5391150"/>
            <a:ext cx="3697287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>
              <a:spcBef>
                <a:spcPct val="20000"/>
              </a:spcBef>
              <a:buClr>
                <a:schemeClr val="accent2"/>
              </a:buClr>
              <a:buSzPct val="50000"/>
              <a:buFont typeface="Monotype Sorts" pitchFamily="2" charset="2"/>
              <a:buNone/>
            </a:pPr>
            <a:r>
              <a:rPr kumimoji="1" lang="en-US" sz="1400" b="1" i="0">
                <a:solidFill>
                  <a:srgbClr val="990000"/>
                </a:solidFill>
                <a:latin typeface="Century Gothic" pitchFamily="34" charset="0"/>
              </a:rPr>
              <a:t>Contact</a:t>
            </a:r>
            <a:r>
              <a:rPr kumimoji="1" lang="en-US" sz="1400" i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kumimoji="1" lang="en-US" sz="1400" i="0">
                <a:solidFill>
                  <a:srgbClr val="0070C0"/>
                </a:solidFill>
                <a:latin typeface="Century Gothic" pitchFamily="34" charset="0"/>
                <a:hlinkClick r:id="rId3"/>
              </a:rPr>
              <a:t>join@oasis-open.org</a:t>
            </a:r>
            <a:endParaRPr kumimoji="1" lang="en-US" sz="2000" i="0">
              <a:latin typeface="Century Gothic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10799337">
            <a:off x="4525963" y="4800600"/>
            <a:ext cx="1651000" cy="244475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990000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274" name="TextBox 23"/>
          <p:cNvSpPr txBox="1">
            <a:spLocks noChangeArrowheads="1"/>
          </p:cNvSpPr>
          <p:nvPr/>
        </p:nvSpPr>
        <p:spPr bwMode="auto">
          <a:xfrm>
            <a:off x="1639888" y="2589213"/>
            <a:ext cx="243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sz="1400">
                <a:solidFill>
                  <a:srgbClr val="0070C0"/>
                </a:solidFill>
                <a:latin typeface="Segoe Print" pitchFamily="2" charset="0"/>
              </a:rPr>
              <a:t>No additional dues</a:t>
            </a:r>
          </a:p>
        </p:txBody>
      </p:sp>
      <p:sp>
        <p:nvSpPr>
          <p:cNvPr id="11275" name="TextBox 25"/>
          <p:cNvSpPr txBox="1">
            <a:spLocks noChangeArrowheads="1"/>
          </p:cNvSpPr>
          <p:nvPr/>
        </p:nvSpPr>
        <p:spPr bwMode="auto">
          <a:xfrm>
            <a:off x="6446838" y="4860925"/>
            <a:ext cx="22764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  <a:p>
            <a:pPr defTabSz="457200"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  <a:p>
            <a:pPr defTabSz="457200"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  <a:p>
            <a:pPr defTabSz="457200"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  <a:p>
            <a:pPr defTabSz="457200"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  <a:p>
            <a:pPr defTabSz="457200" eaLnBrk="1" hangingPunct="1"/>
            <a:r>
              <a:rPr lang="en-US" sz="1200">
                <a:solidFill>
                  <a:srgbClr val="000000"/>
                </a:solidFill>
                <a:latin typeface="Century Gothic" pitchFamily="34" charset="0"/>
              </a:rPr>
              <a:t>Senior Director:</a:t>
            </a:r>
          </a:p>
          <a:p>
            <a:pPr defTabSz="457200" eaLnBrk="1" hangingPunct="1"/>
            <a:r>
              <a:rPr lang="en-US" sz="1200">
                <a:solidFill>
                  <a:srgbClr val="000000"/>
                </a:solidFill>
                <a:latin typeface="Century Gothic" pitchFamily="34" charset="0"/>
              </a:rPr>
              <a:t>Carol Geyer</a:t>
            </a:r>
          </a:p>
          <a:p>
            <a:pPr defTabSz="457200" eaLnBrk="1" hangingPunct="1"/>
            <a:r>
              <a:rPr lang="en-US" sz="1200">
                <a:solidFill>
                  <a:srgbClr val="000000"/>
                </a:solidFill>
                <a:latin typeface="Century Gothic" pitchFamily="34" charset="0"/>
                <a:hlinkClick r:id="rId4"/>
              </a:rPr>
              <a:t>carol.geyer@oasis-open.org</a:t>
            </a:r>
            <a:endParaRPr lang="en-US" sz="1200">
              <a:solidFill>
                <a:srgbClr val="000000"/>
              </a:solidFill>
              <a:latin typeface="Century Gothic" pitchFamily="34" charset="0"/>
            </a:endParaRPr>
          </a:p>
          <a:p>
            <a:pPr defTabSz="457200"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1276" name="Picture 2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22913" y="5781675"/>
            <a:ext cx="92392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/>
          <p:cNvSpPr/>
          <p:nvPr/>
        </p:nvSpPr>
        <p:spPr>
          <a:xfrm rot="5399308">
            <a:off x="2137569" y="3547269"/>
            <a:ext cx="1401762" cy="342900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99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Right Arrow 28"/>
          <p:cNvSpPr/>
          <p:nvPr/>
        </p:nvSpPr>
        <p:spPr>
          <a:xfrm rot="5400000">
            <a:off x="2702719" y="5407819"/>
            <a:ext cx="347662" cy="266700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99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ight Arrow 29"/>
          <p:cNvSpPr/>
          <p:nvPr/>
        </p:nvSpPr>
        <p:spPr>
          <a:xfrm rot="5400000">
            <a:off x="6062663" y="2314575"/>
            <a:ext cx="153987" cy="239713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99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Right Arrow 30"/>
          <p:cNvSpPr/>
          <p:nvPr/>
        </p:nvSpPr>
        <p:spPr>
          <a:xfrm rot="5400000">
            <a:off x="6057901" y="3290887"/>
            <a:ext cx="163512" cy="239713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99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ASIStemplate3.pot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C:\OASIS\TRADE SHOWS\SLIDES\OASIStemplate3.pot</Template>
  <TotalTime>48</TotalTime>
  <Words>490</Words>
  <Application>Microsoft Office PowerPoint</Application>
  <PresentationFormat>On-screen Show (4:3)</PresentationFormat>
  <Paragraphs>96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Times New Roman</vt:lpstr>
      <vt:lpstr>Arial</vt:lpstr>
      <vt:lpstr>Arial Black</vt:lpstr>
      <vt:lpstr>Monotype Sorts</vt:lpstr>
      <vt:lpstr>Century Gothic</vt:lpstr>
      <vt:lpstr>Times</vt:lpstr>
      <vt:lpstr>Segoe Print</vt:lpstr>
      <vt:lpstr>Calibri</vt:lpstr>
      <vt:lpstr>OASIStemplate3.pot</vt:lpstr>
      <vt:lpstr>A Need for Standards: AR in Information Products- Preparing as an Industry</vt:lpstr>
      <vt:lpstr>Augmented Reality in Information Products Technical Committee</vt:lpstr>
      <vt:lpstr>Definitions – Augmented Reality</vt:lpstr>
      <vt:lpstr>Definitions – Virtual Reality</vt:lpstr>
      <vt:lpstr>TC Launch Timeline (Completed)</vt:lpstr>
      <vt:lpstr>A new OASIS Technical Committee is born…</vt:lpstr>
      <vt:lpstr>OASIS Background</vt:lpstr>
      <vt:lpstr>How to get involved in ARIP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Need for Standards: AR in Information Products- Preparing as an Industry</dc:title>
  <dc:subject>Web Services</dc:subject>
  <dc:creator>Scott Hudson</dc:creator>
  <dc:description>Delphi Summit - 10/29/02</dc:description>
  <cp:lastModifiedBy>S00901868</cp:lastModifiedBy>
  <cp:revision>9</cp:revision>
  <cp:lastPrinted>2001-10-03T13:09:55Z</cp:lastPrinted>
  <dcterms:created xsi:type="dcterms:W3CDTF">2015-07-06T19:15:16Z</dcterms:created>
  <dcterms:modified xsi:type="dcterms:W3CDTF">2015-07-09T21:43:44Z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1436475487</vt:lpwstr>
  </property>
</Properties>
</file>