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5646A-5401-4961-B2CD-CA301C0D658D}" type="datetimeFigureOut">
              <a:rPr lang="nb-NO" smtClean="0"/>
              <a:t>27.06.2012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964B0-ACCA-4FF9-BB3E-FC19A949C9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646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>
            <a:normAutofit lnSpcReduction="10000"/>
          </a:bodyPr>
          <a:lstStyle/>
          <a:p>
            <a:pPr eaLnBrk="1" hangingPunct="1"/>
            <a:endParaRPr lang="nb-NO" b="1" baseline="0" noProof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 descr="PPT-logo-RG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387350"/>
            <a:ext cx="23971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6" descr="PPT-sirkler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9050" y="3714750"/>
            <a:ext cx="2349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latin typeface="Arial" pitchFamily="37" charset="0"/>
                <a:cs typeface="Arial" pitchFamily="37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0179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itchFamily="37" charset="0"/>
              <a:buNone/>
              <a:defRPr>
                <a:solidFill>
                  <a:srgbClr val="898989"/>
                </a:solidFill>
                <a:latin typeface="Arial" pitchFamily="37" charset="0"/>
                <a:cs typeface="Arial" pitchFamily="37" charset="0"/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n-NO">
                <a:solidFill>
                  <a:srgbClr val="000000"/>
                </a:solidFill>
              </a:rPr>
              <a:t>Oslo 11/12/08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000000"/>
                </a:solidFill>
              </a:rPr>
              <a:t>Direktoratet for forvaltning og IKT</a:t>
            </a:r>
          </a:p>
        </p:txBody>
      </p:sp>
    </p:spTree>
    <p:extLst>
      <p:ext uri="{BB962C8B-B14F-4D97-AF65-F5344CB8AC3E}">
        <p14:creationId xmlns:p14="http://schemas.microsoft.com/office/powerpoint/2010/main" val="250618546"/>
      </p:ext>
    </p:extLst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>
                <a:solidFill>
                  <a:srgbClr val="000000"/>
                </a:solidFill>
              </a:rPr>
              <a:t>Oslo 11/12/08</a:t>
            </a: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>
                <a:solidFill>
                  <a:srgbClr val="000000"/>
                </a:solidFill>
              </a:rPr>
              <a:t>Direktoratet for forvaltning og IKT</a:t>
            </a:r>
          </a:p>
        </p:txBody>
      </p:sp>
    </p:spTree>
    <p:extLst>
      <p:ext uri="{BB962C8B-B14F-4D97-AF65-F5344CB8AC3E}">
        <p14:creationId xmlns:p14="http://schemas.microsoft.com/office/powerpoint/2010/main" val="362813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n-NO">
                <a:solidFill>
                  <a:srgbClr val="000000"/>
                </a:solidFill>
                <a:latin typeface="Arial" charset="0"/>
                <a:cs typeface="Arial" charset="0"/>
              </a:rPr>
              <a:t>Oslo 11/12/08</a:t>
            </a:r>
            <a:endParaRPr lang="nb-NO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nb-NO">
                <a:solidFill>
                  <a:srgbClr val="000000"/>
                </a:solidFill>
                <a:latin typeface="Arial" charset="0"/>
                <a:cs typeface="Arial" charset="0"/>
              </a:rPr>
              <a:t>Direktoratet for forvaltning og IKT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126163"/>
            <a:ext cx="8229600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31" name="Picture 8" descr="PPT-logo-RGB"/>
          <p:cNvPicPr>
            <a:picLocks noChangeAspect="1" noChangeArrowheads="1"/>
          </p:cNvPicPr>
          <p:nvPr/>
        </p:nvPicPr>
        <p:blipFill>
          <a:blip r:embed="rId4"/>
          <a:srcRect r="47110"/>
          <a:stretch>
            <a:fillRect/>
          </a:stretch>
        </p:blipFill>
        <p:spPr bwMode="auto">
          <a:xfrm>
            <a:off x="7829550" y="6215063"/>
            <a:ext cx="857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621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/>
          <a:ea typeface="Arial" pitchFamily="37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9pPr>
    </p:titleStyle>
    <p:bodyStyle>
      <a:lvl1pPr marL="269875" indent="-2698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2800" kern="1200">
          <a:solidFill>
            <a:schemeClr val="tx1"/>
          </a:solidFill>
          <a:latin typeface="Arial"/>
          <a:ea typeface="Arial" pitchFamily="37" charset="0"/>
          <a:cs typeface="Arial"/>
        </a:defRPr>
      </a:lvl1pPr>
      <a:lvl2pPr marL="630238" indent="-1809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2000" kern="1200">
          <a:solidFill>
            <a:schemeClr val="tx1"/>
          </a:solidFill>
          <a:latin typeface="Arial"/>
          <a:ea typeface="Arial" pitchFamily="37" charset="0"/>
          <a:cs typeface="Arial"/>
        </a:defRPr>
      </a:lvl2pPr>
      <a:lvl3pPr marL="989013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kern="1200">
          <a:solidFill>
            <a:schemeClr val="tx1"/>
          </a:solidFill>
          <a:latin typeface="Arial"/>
          <a:ea typeface="Arial" pitchFamily="37" charset="0"/>
          <a:cs typeface="Arial"/>
        </a:defRPr>
      </a:lvl3pPr>
      <a:lvl4pPr marL="1349375" indent="-1809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1600" kern="1200">
          <a:solidFill>
            <a:schemeClr val="tx1"/>
          </a:solidFill>
          <a:latin typeface="Arial"/>
          <a:ea typeface="Arial" pitchFamily="37" charset="0"/>
          <a:cs typeface="Arial"/>
        </a:defRPr>
      </a:lvl4pPr>
      <a:lvl5pPr marL="1708150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5"/>
        </a:buBlip>
        <a:tabLst>
          <a:tab pos="630238" algn="l"/>
        </a:tabLst>
        <a:defRPr sz="1600" i="1" kern="1200">
          <a:solidFill>
            <a:schemeClr val="tx1"/>
          </a:solidFill>
          <a:latin typeface="Arial"/>
          <a:ea typeface="Arial" pitchFamily="37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vrundet rektangel 60"/>
          <p:cNvSpPr/>
          <p:nvPr/>
        </p:nvSpPr>
        <p:spPr>
          <a:xfrm>
            <a:off x="2915816" y="188640"/>
            <a:ext cx="3302202" cy="64087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6" name="Sylinder 55"/>
          <p:cNvSpPr/>
          <p:nvPr/>
        </p:nvSpPr>
        <p:spPr>
          <a:xfrm>
            <a:off x="1212616" y="2449756"/>
            <a:ext cx="1371888" cy="1476274"/>
          </a:xfrm>
          <a:prstGeom prst="ca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42A437">
                    <a:lumMod val="75000"/>
                  </a:srgbClr>
                </a:solidFill>
              </a:rPr>
              <a:t>Cort name, url</a:t>
            </a:r>
            <a:r>
              <a:rPr lang="en-US" b="1">
                <a:solidFill>
                  <a:srgbClr val="42A437">
                    <a:lumMod val="75000"/>
                  </a:srgbClr>
                </a:solidFill>
              </a:rPr>
              <a:t> </a:t>
            </a:r>
            <a:r>
              <a:rPr lang="en-US" b="1" smtClean="0">
                <a:solidFill>
                  <a:srgbClr val="42A437">
                    <a:lumMod val="75000"/>
                  </a:srgbClr>
                </a:solidFill>
              </a:rPr>
              <a:t>address,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42A437">
                    <a:lumMod val="75000"/>
                  </a:srgbClr>
                </a:solidFill>
              </a:rPr>
              <a:t>Shoesize,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42A437">
                    <a:lumMod val="75000"/>
                  </a:srgbClr>
                </a:solidFill>
              </a:rPr>
              <a:t>Lim 2000€ </a:t>
            </a:r>
            <a:endParaRPr lang="en-US" b="1">
              <a:solidFill>
                <a:srgbClr val="42A437">
                  <a:lumMod val="75000"/>
                </a:srgbClr>
              </a:solidFill>
            </a:endParaRPr>
          </a:p>
        </p:txBody>
      </p:sp>
      <p:sp>
        <p:nvSpPr>
          <p:cNvPr id="14" name="Avrundet rektangel 13"/>
          <p:cNvSpPr/>
          <p:nvPr/>
        </p:nvSpPr>
        <p:spPr>
          <a:xfrm>
            <a:off x="35496" y="2893930"/>
            <a:ext cx="1225776" cy="58792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Webpage lookup</a:t>
            </a:r>
            <a:endParaRPr lang="en-US"/>
          </a:p>
        </p:txBody>
      </p:sp>
      <p:pic>
        <p:nvPicPr>
          <p:cNvPr id="62" name="Picture 2" descr="http://t2.gstatic.com/images?q=tbn:ANd9GcS2EQLQE5G1QgfJP6B9wnGU8HR6TBLLOlL60wZfbNf0BUurWOm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437" y="988633"/>
            <a:ext cx="637325" cy="637325"/>
          </a:xfrm>
          <a:prstGeom prst="rect">
            <a:avLst/>
          </a:prstGeom>
          <a:noFill/>
        </p:spPr>
      </p:pic>
      <p:grpSp>
        <p:nvGrpSpPr>
          <p:cNvPr id="2" name="Gruppe 54"/>
          <p:cNvGrpSpPr/>
          <p:nvPr/>
        </p:nvGrpSpPr>
        <p:grpSpPr>
          <a:xfrm>
            <a:off x="75406" y="834971"/>
            <a:ext cx="1111821" cy="1229282"/>
            <a:chOff x="461913" y="1534458"/>
            <a:chExt cx="1111821" cy="122928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4109" y="1534458"/>
              <a:ext cx="809625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kstSylinder 20"/>
            <p:cNvSpPr txBox="1"/>
            <p:nvPr/>
          </p:nvSpPr>
          <p:spPr>
            <a:xfrm>
              <a:off x="461913" y="239440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cxnSp>
        <p:nvCxnSpPr>
          <p:cNvPr id="34" name="Rett pil 33"/>
          <p:cNvCxnSpPr/>
          <p:nvPr/>
        </p:nvCxnSpPr>
        <p:spPr>
          <a:xfrm flipV="1">
            <a:off x="1187227" y="1261708"/>
            <a:ext cx="2260823" cy="665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ett pil 45"/>
          <p:cNvCxnSpPr>
            <a:endCxn id="51" idx="1"/>
          </p:cNvCxnSpPr>
          <p:nvPr/>
        </p:nvCxnSpPr>
        <p:spPr>
          <a:xfrm flipV="1">
            <a:off x="4438348" y="5320153"/>
            <a:ext cx="3559341" cy="1619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ett pil 48"/>
          <p:cNvCxnSpPr/>
          <p:nvPr/>
        </p:nvCxnSpPr>
        <p:spPr>
          <a:xfrm rot="16200000" flipV="1">
            <a:off x="2595592" y="3301290"/>
            <a:ext cx="2874959" cy="1568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e 71"/>
          <p:cNvGrpSpPr/>
          <p:nvPr/>
        </p:nvGrpSpPr>
        <p:grpSpPr>
          <a:xfrm>
            <a:off x="7869292" y="846577"/>
            <a:ext cx="932518" cy="1148713"/>
            <a:chOff x="6279224" y="4793498"/>
            <a:chExt cx="932518" cy="1148713"/>
          </a:xfrm>
        </p:grpSpPr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40217" y="4793498"/>
              <a:ext cx="771525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kstSylinder 26"/>
            <p:cNvSpPr txBox="1"/>
            <p:nvPr/>
          </p:nvSpPr>
          <p:spPr>
            <a:xfrm>
              <a:off x="6279224" y="5572879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Cort 1</a:t>
              </a: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cxnSp>
        <p:nvCxnSpPr>
          <p:cNvPr id="28" name="Rett pil 27"/>
          <p:cNvCxnSpPr>
            <a:endCxn id="26" idx="1"/>
          </p:cNvCxnSpPr>
          <p:nvPr/>
        </p:nvCxnSpPr>
        <p:spPr>
          <a:xfrm flipV="1">
            <a:off x="4411639" y="1237102"/>
            <a:ext cx="3618646" cy="19009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uppe 54"/>
          <p:cNvGrpSpPr/>
          <p:nvPr/>
        </p:nvGrpSpPr>
        <p:grpSpPr>
          <a:xfrm>
            <a:off x="0" y="4993763"/>
            <a:ext cx="1120820" cy="1229282"/>
            <a:chOff x="461913" y="1534458"/>
            <a:chExt cx="1120820" cy="1229282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4109" y="1534458"/>
              <a:ext cx="809625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kstSylinder 35"/>
            <p:cNvSpPr txBox="1"/>
            <p:nvPr/>
          </p:nvSpPr>
          <p:spPr>
            <a:xfrm>
              <a:off x="461913" y="2394408"/>
              <a:ext cx="1120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Sender 2</a:t>
              </a: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cxnSp>
        <p:nvCxnSpPr>
          <p:cNvPr id="39" name="Rett pil 38"/>
          <p:cNvCxnSpPr/>
          <p:nvPr/>
        </p:nvCxnSpPr>
        <p:spPr>
          <a:xfrm flipV="1">
            <a:off x="1111821" y="5426593"/>
            <a:ext cx="2440567" cy="55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Avrundet rektangel 39"/>
          <p:cNvSpPr/>
          <p:nvPr/>
        </p:nvSpPr>
        <p:spPr>
          <a:xfrm>
            <a:off x="6369269" y="692233"/>
            <a:ext cx="1371083" cy="118735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Country spesified nettworks</a:t>
            </a: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Gruppe 71"/>
          <p:cNvGrpSpPr/>
          <p:nvPr/>
        </p:nvGrpSpPr>
        <p:grpSpPr>
          <a:xfrm>
            <a:off x="7836696" y="4929628"/>
            <a:ext cx="932518" cy="1148713"/>
            <a:chOff x="6279224" y="4793498"/>
            <a:chExt cx="932518" cy="1148713"/>
          </a:xfrm>
        </p:grpSpPr>
        <p:pic>
          <p:nvPicPr>
            <p:cNvPr id="51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40217" y="4793498"/>
              <a:ext cx="771525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TekstSylinder 51"/>
            <p:cNvSpPr txBox="1"/>
            <p:nvPr/>
          </p:nvSpPr>
          <p:spPr>
            <a:xfrm>
              <a:off x="6279224" y="5572879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Cort 2</a:t>
              </a: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95201" y="692233"/>
            <a:ext cx="808986" cy="119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95201" y="4787983"/>
            <a:ext cx="808986" cy="119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kstSylinder 28"/>
          <p:cNvSpPr txBox="1"/>
          <p:nvPr/>
        </p:nvSpPr>
        <p:spPr>
          <a:xfrm>
            <a:off x="3240530" y="188640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Gateway1/ </a:t>
            </a:r>
            <a:b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Accesspoint1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TekstSylinder 29"/>
          <p:cNvSpPr txBox="1"/>
          <p:nvPr/>
        </p:nvSpPr>
        <p:spPr>
          <a:xfrm>
            <a:off x="3114550" y="5852758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Gateway2 / </a:t>
            </a:r>
            <a:b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Accesspoint 2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Sylinder 37"/>
          <p:cNvSpPr/>
          <p:nvPr/>
        </p:nvSpPr>
        <p:spPr>
          <a:xfrm>
            <a:off x="4788024" y="3563519"/>
            <a:ext cx="1371888" cy="772997"/>
          </a:xfrm>
          <a:prstGeom prst="ca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42A437">
                    <a:lumMod val="75000"/>
                  </a:srgbClr>
                </a:solidFill>
              </a:rPr>
              <a:t>SMP</a:t>
            </a:r>
            <a:br>
              <a:rPr lang="en-US" b="1" dirty="0" smtClean="0">
                <a:solidFill>
                  <a:srgbClr val="42A437">
                    <a:lumMod val="75000"/>
                  </a:srgbClr>
                </a:solidFill>
              </a:rPr>
            </a:br>
            <a:r>
              <a:rPr lang="en-US" b="1" dirty="0" smtClean="0">
                <a:solidFill>
                  <a:srgbClr val="42A437">
                    <a:lumMod val="75000"/>
                  </a:srgbClr>
                </a:solidFill>
              </a:rPr>
              <a:t>per country</a:t>
            </a:r>
            <a:endParaRPr lang="en-US" b="1" dirty="0">
              <a:solidFill>
                <a:srgbClr val="42A437">
                  <a:lumMod val="75000"/>
                </a:srgbClr>
              </a:solidFill>
            </a:endParaRPr>
          </a:p>
        </p:txBody>
      </p:sp>
      <p:sp>
        <p:nvSpPr>
          <p:cNvPr id="41" name="Sylinder 40"/>
          <p:cNvSpPr/>
          <p:nvPr/>
        </p:nvSpPr>
        <p:spPr>
          <a:xfrm>
            <a:off x="5106322" y="2064253"/>
            <a:ext cx="735291" cy="772997"/>
          </a:xfrm>
          <a:prstGeom prst="can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42A437">
                    <a:lumMod val="75000"/>
                  </a:srgbClr>
                </a:solidFill>
              </a:rPr>
              <a:t>SML</a:t>
            </a:r>
            <a:endParaRPr lang="en-US" b="1">
              <a:solidFill>
                <a:srgbClr val="42A437">
                  <a:lumMod val="75000"/>
                </a:srgbClr>
              </a:solidFill>
            </a:endParaRPr>
          </a:p>
        </p:txBody>
      </p:sp>
      <p:cxnSp>
        <p:nvCxnSpPr>
          <p:cNvPr id="32" name="Rett pil 31"/>
          <p:cNvCxnSpPr>
            <a:endCxn id="41" idx="2"/>
          </p:cNvCxnSpPr>
          <p:nvPr/>
        </p:nvCxnSpPr>
        <p:spPr>
          <a:xfrm>
            <a:off x="4046302" y="1885819"/>
            <a:ext cx="1060020" cy="564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>
            <a:stCxn id="38" idx="2"/>
          </p:cNvCxnSpPr>
          <p:nvPr/>
        </p:nvCxnSpPr>
        <p:spPr>
          <a:xfrm flipH="1" flipV="1">
            <a:off x="4046302" y="1854342"/>
            <a:ext cx="741722" cy="20956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ett pil 42"/>
          <p:cNvCxnSpPr>
            <a:stCxn id="41" idx="3"/>
            <a:endCxn id="38" idx="1"/>
          </p:cNvCxnSpPr>
          <p:nvPr/>
        </p:nvCxnSpPr>
        <p:spPr>
          <a:xfrm>
            <a:off x="5473968" y="2837250"/>
            <a:ext cx="0" cy="726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jea\AppData\Local\Microsoft\Windows\Temporary Internet Files\Content.IE5\E8MJXVN7\MC900441455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601536"/>
            <a:ext cx="860818" cy="1152128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889568"/>
            <a:ext cx="896386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Rett pil 15"/>
          <p:cNvCxnSpPr>
            <a:endCxn id="14" idx="0"/>
          </p:cNvCxnSpPr>
          <p:nvPr/>
        </p:nvCxnSpPr>
        <p:spPr>
          <a:xfrm>
            <a:off x="635816" y="1625958"/>
            <a:ext cx="12568" cy="126797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Rett pil 58"/>
          <p:cNvCxnSpPr>
            <a:stCxn id="14" idx="2"/>
          </p:cNvCxnSpPr>
          <p:nvPr/>
        </p:nvCxnSpPr>
        <p:spPr>
          <a:xfrm>
            <a:off x="648384" y="3481856"/>
            <a:ext cx="0" cy="144777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ktangel 44"/>
          <p:cNvSpPr/>
          <p:nvPr/>
        </p:nvSpPr>
        <p:spPr>
          <a:xfrm>
            <a:off x="137218" y="490018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Sender 1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kstSylinder 62"/>
          <p:cNvSpPr txBox="1"/>
          <p:nvPr/>
        </p:nvSpPr>
        <p:spPr>
          <a:xfrm>
            <a:off x="5106322" y="23220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PEPPOL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963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C 0.00052 0.04931 -0.00677 0.10972 0.0059 0.16042 C 0.00555 0.17269 0.00538 0.18472 0.00469 0.19699 C 0.00434 0.20394 0.00243 0.2081 0.00243 0.21597 L 0.00121 -0.01736 " pathEditMode="relative" ptsTypes="fffAA">
                                      <p:cBhvr>
                                        <p:cTn id="6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4.81481E-6 L 0.28733 0.00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C 0.03958 0.03079 0.2099 0.11505 0.22795 0.17732 C 0.24601 0.23959 0.14705 0.40417 0.10712 0.37338 C 0.06753 0.34259 0.00799 0.05602 -0.01007 -0.00671 C -0.0283 -0.06944 -0.03958 -0.03079 5.55556E-7 -1.85185E-6 Z " pathEditMode="relative" rAng="0" ptsTypes="aaaaa">
                                      <p:cBhvr>
                                        <p:cTn id="2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28941 0.00509 L 0.28732 0.587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33455 0.59306 L 0.73629 0.5930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fi_pptBM_9703">
  <a:themeElements>
    <a:clrScheme name="Difi_ppt_mal 2">
      <a:dk1>
        <a:srgbClr val="000000"/>
      </a:dk1>
      <a:lt1>
        <a:srgbClr val="FFFFFF"/>
      </a:lt1>
      <a:dk2>
        <a:srgbClr val="131313"/>
      </a:dk2>
      <a:lt2>
        <a:srgbClr val="D8E8C4"/>
      </a:lt2>
      <a:accent1>
        <a:srgbClr val="42A437"/>
      </a:accent1>
      <a:accent2>
        <a:srgbClr val="5F6062"/>
      </a:accent2>
      <a:accent3>
        <a:srgbClr val="FFFFFF"/>
      </a:accent3>
      <a:accent4>
        <a:srgbClr val="000000"/>
      </a:accent4>
      <a:accent5>
        <a:srgbClr val="B0CFAE"/>
      </a:accent5>
      <a:accent6>
        <a:srgbClr val="555658"/>
      </a:accent6>
      <a:hlink>
        <a:srgbClr val="005380"/>
      </a:hlink>
      <a:folHlink>
        <a:srgbClr val="6E18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fi_ppt_mal 1">
        <a:dk1>
          <a:srgbClr val="000000"/>
        </a:dk1>
        <a:lt1>
          <a:srgbClr val="FFFFFF"/>
        </a:lt1>
        <a:dk2>
          <a:srgbClr val="131313"/>
        </a:dk2>
        <a:lt2>
          <a:srgbClr val="EEECE1"/>
        </a:lt2>
        <a:accent1>
          <a:srgbClr val="42A437"/>
        </a:accent1>
        <a:accent2>
          <a:srgbClr val="003959"/>
        </a:accent2>
        <a:accent3>
          <a:srgbClr val="FFFFFF"/>
        </a:accent3>
        <a:accent4>
          <a:srgbClr val="000000"/>
        </a:accent4>
        <a:accent5>
          <a:srgbClr val="B0CFAE"/>
        </a:accent5>
        <a:accent6>
          <a:srgbClr val="003350"/>
        </a:accent6>
        <a:hlink>
          <a:srgbClr val="A53059"/>
        </a:hlink>
        <a:folHlink>
          <a:srgbClr val="DE62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fi_ppt_mal 2">
        <a:dk1>
          <a:srgbClr val="000000"/>
        </a:dk1>
        <a:lt1>
          <a:srgbClr val="FFFFFF"/>
        </a:lt1>
        <a:dk2>
          <a:srgbClr val="131313"/>
        </a:dk2>
        <a:lt2>
          <a:srgbClr val="D8E8C4"/>
        </a:lt2>
        <a:accent1>
          <a:srgbClr val="42A437"/>
        </a:accent1>
        <a:accent2>
          <a:srgbClr val="5F6062"/>
        </a:accent2>
        <a:accent3>
          <a:srgbClr val="FFFFFF"/>
        </a:accent3>
        <a:accent4>
          <a:srgbClr val="000000"/>
        </a:accent4>
        <a:accent5>
          <a:srgbClr val="B0CFAE"/>
        </a:accent5>
        <a:accent6>
          <a:srgbClr val="555658"/>
        </a:accent6>
        <a:hlink>
          <a:srgbClr val="005380"/>
        </a:hlink>
        <a:folHlink>
          <a:srgbClr val="6E18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</Words>
  <Application>Microsoft Office PowerPoint</Application>
  <PresentationFormat>Skjermfremvisning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Difi_pptBM_9703</vt:lpstr>
      <vt:lpstr>PowerPoint-presentasjon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Aabol Jens</dc:creator>
  <cp:lastModifiedBy>Aabol Jens</cp:lastModifiedBy>
  <cp:revision>5</cp:revision>
  <dcterms:created xsi:type="dcterms:W3CDTF">2012-06-27T16:00:52Z</dcterms:created>
  <dcterms:modified xsi:type="dcterms:W3CDTF">2012-06-27T16:33:55Z</dcterms:modified>
</cp:coreProperties>
</file>