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5"/>
  </p:sldMasterIdLst>
  <p:notesMasterIdLst>
    <p:notesMasterId r:id="rId12"/>
  </p:notesMasterIdLst>
  <p:handoutMasterIdLst>
    <p:handoutMasterId r:id="rId13"/>
  </p:handoutMasterIdLst>
  <p:sldIdLst>
    <p:sldId id="339" r:id="rId6"/>
    <p:sldId id="447" r:id="rId7"/>
    <p:sldId id="437" r:id="rId8"/>
    <p:sldId id="443" r:id="rId9"/>
    <p:sldId id="445" r:id="rId10"/>
    <p:sldId id="446" r:id="rId1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t VRECK" initials="LV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DDB1"/>
    <a:srgbClr val="0000FF"/>
    <a:srgbClr val="99FF33"/>
    <a:srgbClr val="66FF66"/>
    <a:srgbClr val="00FF00"/>
    <a:srgbClr val="FFB9B9"/>
    <a:srgbClr val="FFFF75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76" autoAdjust="0"/>
    <p:restoredTop sz="83931" autoAdjust="0"/>
  </p:normalViewPr>
  <p:slideViewPr>
    <p:cSldViewPr snapToGrid="0">
      <p:cViewPr varScale="1">
        <p:scale>
          <a:sx n="156" d="100"/>
          <a:sy n="156" d="100"/>
        </p:scale>
        <p:origin x="1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367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0FD76B-379E-49DF-8A6B-6CED92D1F8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78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4875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600646-7789-49E9-AADD-B18CC947E8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513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9053B360-E1B7-435A-B6DD-4926C02F2D8B}" type="slidenum">
              <a:rPr lang="en-GB" altLang="en-US" smtClean="0">
                <a:cs typeface="Arial" charset="0"/>
              </a:rPr>
              <a:pPr defTabSz="928688"/>
              <a:t>1</a:t>
            </a:fld>
            <a:endParaRPr lang="en-GB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16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600646-7789-49E9-AADD-B18CC947E89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675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6" descr="open-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42950" y="4981193"/>
            <a:ext cx="8067675" cy="6842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42949" y="5474970"/>
            <a:ext cx="8081011" cy="514350"/>
          </a:xfrm>
        </p:spPr>
        <p:txBody>
          <a:bodyPr anchor="ctr"/>
          <a:lstStyle>
            <a:lvl1pPr marL="0" indent="0" algn="l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1"/>
          </p:nvPr>
        </p:nvSpPr>
        <p:spPr>
          <a:xfrm>
            <a:off x="742949" y="6000768"/>
            <a:ext cx="8088631" cy="514350"/>
          </a:xfrm>
        </p:spPr>
        <p:txBody>
          <a:bodyPr anchor="ctr"/>
          <a:lstStyle>
            <a:lvl1pPr marL="0" indent="0" algn="l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9B08-D935-40E8-AABA-A0615E6F4C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-84138" y="6529388"/>
            <a:ext cx="381001" cy="3651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0AA1CC-EE3A-4280-89B2-1E12629315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7" descr="Imag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1371600"/>
            <a:ext cx="26193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05500" cy="461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FC25-CB74-42BC-BC5D-138CBB4A0F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7" descr="Imag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1371600"/>
            <a:ext cx="26193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25" cy="4552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428E4-9E20-4DF4-BCCE-6897E76148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6" descr="Divide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2313" y="5349876"/>
            <a:ext cx="7772400" cy="660400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2313" y="6067425"/>
            <a:ext cx="7772400" cy="434975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EF3B-919B-4A9E-B50E-5EEA9FD7DF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54C8-3BD7-4612-9F30-9BC093AA77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2037-FBCF-4539-806E-CC1B215336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A9D87-7451-4BDB-9270-57C5C4AEFB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e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תמונה 6" descr="content-slide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6225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800" y="6588125"/>
            <a:ext cx="52101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89898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5250" y="6588125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EB4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F0ADCD-B0BB-4C2D-82CA-7FD1150BDB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9" r:id="rId1"/>
    <p:sldLayoutId id="2147485440" r:id="rId2"/>
    <p:sldLayoutId id="2147485441" r:id="rId3"/>
    <p:sldLayoutId id="2147485442" r:id="rId4"/>
    <p:sldLayoutId id="2147485443" r:id="rId5"/>
    <p:sldLayoutId id="2147485444" r:id="rId6"/>
    <p:sldLayoutId id="2147485445" r:id="rId7"/>
    <p:sldLayoutId id="2147485446" r:id="rId8"/>
    <p:sldLayoutId id="2147485447" r:id="rId9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2"/>
        </a:buBlip>
        <a:defRPr sz="2400" kern="1200">
          <a:solidFill>
            <a:srgbClr val="40404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 kern="1200">
          <a:solidFill>
            <a:srgbClr val="404040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etsi.org/deliver/etsi_gs/NFV/001_099/001/01.01.01_60/gs_NFV001v010101p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722313" y="5041901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GB" cap="none" dirty="0" smtClean="0"/>
              <a:t>Information Modelling </a:t>
            </a:r>
            <a:r>
              <a:rPr lang="en-GB" cap="none" smtClean="0"/>
              <a:t>Workshop Overview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6423025"/>
            <a:ext cx="8310175" cy="434975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 *Hosted by CableLabs</a:t>
            </a:r>
            <a:r>
              <a:rPr lang="en-GB" dirty="0"/>
              <a:t>, Louisville, Colorado </a:t>
            </a:r>
            <a:r>
              <a:rPr lang="en-GB" dirty="0" smtClean="0"/>
              <a:t>USA, January </a:t>
            </a:r>
            <a:r>
              <a:rPr lang="en-GB" dirty="0"/>
              <a:t>13-14, </a:t>
            </a:r>
            <a:r>
              <a:rPr lang="en-GB" dirty="0" smtClean="0"/>
              <a:t>2016*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722313" y="5988050"/>
            <a:ext cx="77724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Michael Brenner, </a:t>
            </a:r>
            <a:r>
              <a:rPr lang="en-GB" dirty="0" err="1" smtClean="0"/>
              <a:t>ClearPath</a:t>
            </a:r>
            <a:r>
              <a:rPr lang="en-GB" dirty="0" smtClean="0"/>
              <a:t> Networks, ETSI NFV ISG Vice-Chairman</a:t>
            </a:r>
          </a:p>
          <a:p>
            <a:r>
              <a:rPr lang="en-US" dirty="0" smtClean="0"/>
              <a:t>Klaus Martiny, Deutsche Telekom, NOC Vice-Chairman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benefits we </a:t>
            </a:r>
            <a:r>
              <a:rPr lang="en-US" sz="2000" dirty="0"/>
              <a:t>are looking for in </a:t>
            </a:r>
            <a:r>
              <a:rPr lang="en-US" sz="2000" dirty="0" smtClean="0"/>
              <a:t>NFV (cf. ETSI GS NFV 001):</a:t>
            </a:r>
          </a:p>
          <a:p>
            <a:pPr marL="457200" lvl="1" indent="0">
              <a:buNone/>
            </a:pP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www.etsi.org/deliver/etsi_gs/NFV/001_099/001/01.01.01_60/gs_NFV001v010101p.pdf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800" dirty="0" smtClean="0"/>
              <a:t>Rapid </a:t>
            </a:r>
            <a:r>
              <a:rPr lang="en-US" sz="1800" dirty="0"/>
              <a:t>service innovation through software based deployment and operationalization of network functions and end-end </a:t>
            </a:r>
            <a:r>
              <a:rPr lang="en-US" sz="1800" dirty="0" smtClean="0"/>
              <a:t>services</a:t>
            </a:r>
          </a:p>
          <a:p>
            <a:pPr lvl="1"/>
            <a:r>
              <a:rPr lang="en-US" sz="1800" dirty="0" smtClean="0"/>
              <a:t>Improved </a:t>
            </a:r>
            <a:r>
              <a:rPr lang="en-US" sz="1800" dirty="0"/>
              <a:t>operational efficiencies resulting from common automation and operating </a:t>
            </a:r>
            <a:r>
              <a:rPr lang="en-US" sz="1800" dirty="0" smtClean="0"/>
              <a:t>procedures</a:t>
            </a:r>
          </a:p>
          <a:p>
            <a:pPr lvl="1"/>
            <a:r>
              <a:rPr lang="en-US" sz="1800" dirty="0" smtClean="0"/>
              <a:t>Reduced </a:t>
            </a:r>
            <a:r>
              <a:rPr lang="en-US" sz="1800" dirty="0"/>
              <a:t>power usage achieved by migrating workloads and powering down unused </a:t>
            </a:r>
            <a:r>
              <a:rPr lang="en-US" sz="1800" dirty="0" smtClean="0"/>
              <a:t>hardware</a:t>
            </a:r>
          </a:p>
          <a:p>
            <a:pPr lvl="1"/>
            <a:r>
              <a:rPr lang="en-US" sz="1800" dirty="0" smtClean="0"/>
              <a:t>Standardized </a:t>
            </a:r>
            <a:r>
              <a:rPr lang="en-US" sz="1800" dirty="0"/>
              <a:t>and open interfaces between network functions and their management entities so that decoupled network elements can be provided by different </a:t>
            </a:r>
            <a:r>
              <a:rPr lang="en-US" sz="1800" dirty="0" smtClean="0"/>
              <a:t>players</a:t>
            </a:r>
          </a:p>
          <a:p>
            <a:pPr lvl="1"/>
            <a:r>
              <a:rPr lang="en-US" sz="1800" dirty="0" smtClean="0"/>
              <a:t>Greater </a:t>
            </a:r>
            <a:r>
              <a:rPr lang="en-US" sz="1800" dirty="0"/>
              <a:t>flexibility in assigning VNFs to </a:t>
            </a:r>
            <a:r>
              <a:rPr lang="en-US" sz="1800" dirty="0" smtClean="0"/>
              <a:t>hardware</a:t>
            </a:r>
          </a:p>
          <a:p>
            <a:pPr lvl="1"/>
            <a:r>
              <a:rPr lang="en-US" sz="1800" dirty="0" smtClean="0"/>
              <a:t>Improved </a:t>
            </a:r>
            <a:r>
              <a:rPr lang="en-US" sz="1800" dirty="0"/>
              <a:t>capital efficiencies compared with dedicated hardware implementations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ETSI 2014.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4801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rgbClr val="0070C0"/>
                </a:solidFill>
                <a:ea typeface="MS PGothic" pitchFamily="34" charset="-128"/>
              </a:rPr>
              <a:t>Objectives for Information Modelling Workshop</a:t>
            </a:r>
            <a:endParaRPr lang="en-US" alt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447809" cy="49942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Problem Statement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Different information models and data models are being used amongst SDOs and open source communities resulting in fragmentation and complexity for implementation hence increased cost and delayed time to market </a:t>
            </a:r>
            <a:endParaRPr lang="en-US" sz="1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Workshop Objectives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To seek consensus that there is a problem and that it should be addressed through industry collaboration</a:t>
            </a:r>
          </a:p>
          <a:p>
            <a:pPr lvl="1"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Do we know what the issues are: Issue 1</a:t>
            </a:r>
            <a:r>
              <a:rPr lang="en-US" sz="1400" smtClean="0">
                <a:solidFill>
                  <a:schemeClr val="tx1"/>
                </a:solidFill>
              </a:rPr>
              <a:t>, Issue 2, …</a:t>
            </a:r>
            <a:endParaRPr lang="en-US" sz="14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To foster a spirit of collaboration and commitment to work together to address the problem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To understand how different information models and data models are impacted by NFV or are impacting NFV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To reach agreement </a:t>
            </a:r>
            <a:r>
              <a:rPr lang="en-US" sz="1800" dirty="0">
                <a:solidFill>
                  <a:schemeClr val="tx1"/>
                </a:solidFill>
              </a:rPr>
              <a:t>on </a:t>
            </a:r>
            <a:r>
              <a:rPr lang="en-US" sz="1800" dirty="0" smtClean="0">
                <a:solidFill>
                  <a:schemeClr val="tx1"/>
                </a:solidFill>
              </a:rPr>
              <a:t>the next steps for collaboration towards harmonization </a:t>
            </a:r>
            <a:r>
              <a:rPr lang="en-US" sz="1800" dirty="0">
                <a:solidFill>
                  <a:schemeClr val="tx1"/>
                </a:solidFill>
              </a:rPr>
              <a:t>of the aspects of information models that are applicable to </a:t>
            </a:r>
            <a:r>
              <a:rPr lang="en-US" sz="1800" dirty="0" smtClean="0">
                <a:solidFill>
                  <a:schemeClr val="tx1"/>
                </a:solidFill>
              </a:rPr>
              <a:t>NFV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9A2CE2-68AC-42EF-A23B-5A2C3C580F41}" type="slidenum">
              <a:rPr lang="en-GB" altLang="zh-CN" smtClean="0">
                <a:latin typeface="Arial" charset="0"/>
                <a:cs typeface="Arial" charset="0"/>
              </a:rPr>
              <a:pPr/>
              <a:t>3</a:t>
            </a:fld>
            <a:endParaRPr lang="en-GB" altLang="zh-CN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96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Day-1 Agenda</a:t>
            </a:r>
            <a:br>
              <a:rPr lang="en-US" dirty="0" smtClean="0"/>
            </a:br>
            <a:r>
              <a:rPr lang="en-US" sz="1800" dirty="0" smtClean="0"/>
              <a:t>Co-chaired by Klaus Martiny and Michael Brenner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239"/>
            <a:ext cx="8229600" cy="537894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08:00</a:t>
            </a:r>
            <a:r>
              <a:rPr lang="en-US" sz="2000" dirty="0">
                <a:solidFill>
                  <a:schemeClr val="accent4"/>
                </a:solidFill>
              </a:rPr>
              <a:t> </a:t>
            </a:r>
            <a:r>
              <a:rPr lang="en-US" sz="2000" dirty="0" smtClean="0">
                <a:solidFill>
                  <a:schemeClr val="accent4"/>
                </a:solidFill>
              </a:rPr>
              <a:t>– 09:00   Registration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09:00</a:t>
            </a:r>
            <a:r>
              <a:rPr lang="en-US" sz="2000" dirty="0" smtClean="0">
                <a:solidFill>
                  <a:schemeClr val="tx1"/>
                </a:solidFill>
              </a:rPr>
              <a:t>	Logistics, welcome and introductions (Host)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09:15</a:t>
            </a:r>
            <a:r>
              <a:rPr lang="en-US" sz="2000" dirty="0" smtClean="0">
                <a:solidFill>
                  <a:schemeClr val="tx1"/>
                </a:solidFill>
              </a:rPr>
              <a:t>	Information Modelling Workshop Overview (Chairs)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09:30</a:t>
            </a:r>
            <a:r>
              <a:rPr lang="en-US" sz="2000" dirty="0" smtClean="0">
                <a:solidFill>
                  <a:schemeClr val="tx1"/>
                </a:solidFill>
              </a:rPr>
              <a:t>	Overview of info/data modeling work by organization: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ETSI NFV, 3GPP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ONF,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10</a:t>
            </a:r>
            <a:r>
              <a:rPr lang="en-US" sz="2000" dirty="0" smtClean="0">
                <a:solidFill>
                  <a:srgbClr val="C00000"/>
                </a:solidFill>
              </a:rPr>
              <a:t>:45</a:t>
            </a:r>
            <a:r>
              <a:rPr lang="en-US" sz="2000" dirty="0" smtClean="0">
                <a:solidFill>
                  <a:schemeClr val="tx1"/>
                </a:solidFill>
              </a:rPr>
              <a:t>	Coffee break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11:00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Overview </a:t>
            </a:r>
            <a:r>
              <a:rPr lang="en-US" sz="2000" dirty="0" err="1" smtClean="0">
                <a:solidFill>
                  <a:schemeClr val="tx1"/>
                </a:solidFill>
              </a:rPr>
              <a:t>cont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chemeClr val="tx1"/>
                </a:solidFill>
              </a:rPr>
              <a:t>ITU-T, </a:t>
            </a:r>
            <a:r>
              <a:rPr lang="en-US" sz="2000" dirty="0" smtClean="0">
                <a:solidFill>
                  <a:schemeClr val="tx1"/>
                </a:solidFill>
              </a:rPr>
              <a:t>TM-Forum, MEF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12:15	Lunch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13:00 	</a:t>
            </a:r>
            <a:r>
              <a:rPr lang="en-US" sz="2000" dirty="0" smtClean="0">
                <a:solidFill>
                  <a:schemeClr val="tx1"/>
                </a:solidFill>
              </a:rPr>
              <a:t>Overview </a:t>
            </a:r>
            <a:r>
              <a:rPr lang="en-US" sz="2000" dirty="0" err="1" smtClean="0">
                <a:solidFill>
                  <a:schemeClr val="tx1"/>
                </a:solidFill>
              </a:rPr>
              <a:t>cont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BBF</a:t>
            </a:r>
            <a:r>
              <a:rPr lang="en-US" sz="2000" dirty="0" smtClean="0">
                <a:solidFill>
                  <a:schemeClr val="tx1"/>
                </a:solidFill>
              </a:rPr>
              <a:t>, IETF, OASIS/TOSCA, </a:t>
            </a:r>
            <a:r>
              <a:rPr lang="en-US" sz="2000" dirty="0">
                <a:solidFill>
                  <a:schemeClr val="tx1"/>
                </a:solidFill>
              </a:rPr>
              <a:t>DMTF, OCC, </a:t>
            </a:r>
            <a:r>
              <a:rPr lang="en-US" sz="2000" dirty="0" smtClean="0">
                <a:solidFill>
                  <a:schemeClr val="tx1"/>
                </a:solidFill>
              </a:rPr>
              <a:t>OPNFV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15:30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Coffee break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15:45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Proposals for way forward by organization: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ATIS, 3GPP, </a:t>
            </a:r>
            <a:r>
              <a:rPr lang="en-US" sz="2000" dirty="0">
                <a:solidFill>
                  <a:schemeClr val="tx1"/>
                </a:solidFill>
              </a:rPr>
              <a:t>ONF, ITU-T, </a:t>
            </a:r>
            <a:r>
              <a:rPr lang="en-US" sz="2000" dirty="0" smtClean="0">
                <a:solidFill>
                  <a:schemeClr val="tx1"/>
                </a:solidFill>
              </a:rPr>
              <a:t>TM Forum, ETSI NFV, MEF, BBF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18:25	</a:t>
            </a:r>
            <a:r>
              <a:rPr lang="en-US" sz="2000" dirty="0" smtClean="0">
                <a:solidFill>
                  <a:schemeClr val="tx1"/>
                </a:solidFill>
              </a:rPr>
              <a:t>Coffee break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18:40	</a:t>
            </a:r>
            <a:r>
              <a:rPr lang="en-US" sz="2000" dirty="0" smtClean="0">
                <a:solidFill>
                  <a:schemeClr val="tx1"/>
                </a:solidFill>
              </a:rPr>
              <a:t>Wrap-up: discussion items to be addressed in Day 2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19:00</a:t>
            </a:r>
            <a:r>
              <a:rPr lang="en-US" sz="2000" dirty="0" smtClean="0">
                <a:solidFill>
                  <a:schemeClr val="tx1"/>
                </a:solidFill>
              </a:rPr>
              <a:t>	Close Day-1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ETSI 2014. All rights reserve by  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107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Day-2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5815" cy="49879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08:00</a:t>
            </a:r>
            <a:r>
              <a:rPr lang="en-US" sz="2000" dirty="0" smtClean="0">
                <a:solidFill>
                  <a:schemeClr val="tx1"/>
                </a:solidFill>
              </a:rPr>
              <a:t>	Recap Day-1/Review 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ctions from Day-1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08:15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Proposals for way forward: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OASIS/TOSCA, IETF, DMTF, OPNFV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9:45</a:t>
            </a:r>
            <a:r>
              <a:rPr lang="en-US" sz="2000" dirty="0" smtClean="0">
                <a:solidFill>
                  <a:schemeClr val="tx1"/>
                </a:solidFill>
              </a:rPr>
              <a:t>	Start </a:t>
            </a:r>
            <a:r>
              <a:rPr lang="en-US" sz="2000" dirty="0" smtClean="0">
                <a:solidFill>
                  <a:schemeClr val="tx1"/>
                </a:solidFill>
              </a:rPr>
              <a:t>discussion on proposals for way </a:t>
            </a:r>
            <a:r>
              <a:rPr lang="en-US" sz="2000" dirty="0" smtClean="0">
                <a:solidFill>
                  <a:schemeClr val="tx1"/>
                </a:solidFill>
              </a:rPr>
              <a:t>forward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10:45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Coffee break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11:00</a:t>
            </a:r>
            <a:r>
              <a:rPr lang="en-US" sz="2000" dirty="0" smtClean="0">
                <a:solidFill>
                  <a:schemeClr val="tx1"/>
                </a:solidFill>
              </a:rPr>
              <a:t>	Continue discussion towards rough consensus on approach(</a:t>
            </a:r>
            <a:r>
              <a:rPr lang="en-US" sz="2000" dirty="0" err="1" smtClean="0">
                <a:solidFill>
                  <a:schemeClr val="tx1"/>
                </a:solidFill>
              </a:rPr>
              <a:t>es</a:t>
            </a:r>
            <a:r>
              <a:rPr lang="en-US" sz="2000" dirty="0" smtClean="0">
                <a:solidFill>
                  <a:schemeClr val="tx1"/>
                </a:solidFill>
              </a:rPr>
              <a:t>) and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identify Action Items.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12:30</a:t>
            </a:r>
            <a:r>
              <a:rPr lang="en-US" sz="2000" dirty="0" smtClean="0">
                <a:solidFill>
                  <a:schemeClr val="tx1"/>
                </a:solidFill>
              </a:rPr>
              <a:t>	Lunch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13:15</a:t>
            </a:r>
            <a:r>
              <a:rPr lang="en-US" sz="2000" dirty="0" smtClean="0">
                <a:solidFill>
                  <a:schemeClr val="tx1"/>
                </a:solidFill>
              </a:rPr>
              <a:t>	Agree Process to Achieve Goals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Agree </a:t>
            </a:r>
            <a:r>
              <a:rPr lang="en-US" dirty="0">
                <a:solidFill>
                  <a:schemeClr val="tx1"/>
                </a:solidFill>
              </a:rPr>
              <a:t>roles, milestones and </a:t>
            </a:r>
            <a:r>
              <a:rPr lang="en-US" dirty="0" smtClean="0">
                <a:solidFill>
                  <a:schemeClr val="tx1"/>
                </a:solidFill>
              </a:rPr>
              <a:t>timeline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14:15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Discuss m</a:t>
            </a:r>
            <a:r>
              <a:rPr lang="en-US" sz="2000" dirty="0" smtClean="0">
                <a:solidFill>
                  <a:schemeClr val="tx1"/>
                </a:solidFill>
              </a:rPr>
              <a:t>essages </a:t>
            </a:r>
            <a:r>
              <a:rPr lang="en-US" sz="2000" dirty="0" smtClean="0">
                <a:solidFill>
                  <a:schemeClr val="tx1"/>
                </a:solidFill>
              </a:rPr>
              <a:t>for media/analysts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15:00</a:t>
            </a:r>
            <a:r>
              <a:rPr lang="en-US" sz="2000" dirty="0" smtClean="0">
                <a:solidFill>
                  <a:schemeClr val="tx1"/>
                </a:solidFill>
              </a:rPr>
              <a:t>	Close Day-2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ETSI 2014.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1806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“Rules of engagement”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ssess whether “as a village” we can do better to help the NFV paradigm succeed, and if so, how.</a:t>
            </a:r>
          </a:p>
          <a:p>
            <a:r>
              <a:rPr lang="en-US" dirty="0"/>
              <a:t>N</a:t>
            </a:r>
            <a:r>
              <a:rPr lang="en-US" dirty="0" smtClean="0"/>
              <a:t>o intent to impact any organization’s IM/DM current plans</a:t>
            </a:r>
          </a:p>
          <a:p>
            <a:r>
              <a:rPr lang="en-US" dirty="0" smtClean="0"/>
              <a:t>Strive towards rough consensus on actions to undertake, even if actions may not impact every organization</a:t>
            </a:r>
          </a:p>
          <a:p>
            <a:r>
              <a:rPr lang="en-US" dirty="0" smtClean="0"/>
              <a:t>Agreed actions to be confirmed during WS by an organization designated leader (have ONE pre-identified).</a:t>
            </a:r>
          </a:p>
          <a:p>
            <a:r>
              <a:rPr lang="en-US" dirty="0" smtClean="0"/>
              <a:t>Take any such agreed actions back to organizations for feedback/approval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ETSI 2014.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19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SI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489CAF822954D87F780418DF6222B" ma:contentTypeVersion="4" ma:contentTypeDescription="Create a new document." ma:contentTypeScope="" ma:versionID="e56d61863568d76d6f697d77402c9f33">
  <xsd:schema xmlns:xsd="http://www.w3.org/2001/XMLSchema" xmlns:xs="http://www.w3.org/2001/XMLSchema" xmlns:p="http://schemas.microsoft.com/office/2006/metadata/properties" xmlns:ns2="632ceaab-ed11-4204-8854-8e5d31a5ea2b" targetNamespace="http://schemas.microsoft.com/office/2006/metadata/properties" ma:root="true" ma:fieldsID="bbfe029563dc976957986f1ee3f9b6cf" ns2:_="">
    <xsd:import namespace="632ceaab-ed11-4204-8854-8e5d31a5ea2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ceaab-ed11-4204-8854-8e5d31a5ea2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BB839-4148-4EFC-AB3A-74D135E34F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8039D9-5BE7-409C-B33C-09D1E2B45AB3}">
  <ds:schemaRefs>
    <ds:schemaRef ds:uri="http://schemas.microsoft.com/office/2006/documentManagement/types"/>
    <ds:schemaRef ds:uri="632ceaab-ed11-4204-8854-8e5d31a5ea2b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0DE0015-972C-43F0-BBFC-A081172F796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9A8C8F9-03CD-477C-B4C1-9DAB11A98C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2ceaab-ed11-4204-8854-8e5d31a5ea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18934</TotalTime>
  <Words>386</Words>
  <Application>Microsoft Macintosh PowerPoint</Application>
  <PresentationFormat>On-screen Show (4:3)</PresentationFormat>
  <Paragraphs>69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MS PGothic</vt:lpstr>
      <vt:lpstr>Times New Roman</vt:lpstr>
      <vt:lpstr>黑体</vt:lpstr>
      <vt:lpstr>Arial</vt:lpstr>
      <vt:lpstr>ETSI2012</vt:lpstr>
      <vt:lpstr>Information Modelling Workshop Overview  </vt:lpstr>
      <vt:lpstr>Motivation</vt:lpstr>
      <vt:lpstr>Objectives for Information Modelling Workshop</vt:lpstr>
      <vt:lpstr>Day-1 Agenda Co-chaired by Klaus Martiny and Michael Brenner</vt:lpstr>
      <vt:lpstr>Day-2 Agenda</vt:lpstr>
      <vt:lpstr>“Rules of engagement” </vt:lpstr>
    </vt:vector>
  </TitlesOfParts>
  <Company>ETSI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- TITLE - TITLE</dc:title>
  <dc:creator>Laurent Vreck</dc:creator>
  <dc:description>© ETSI 2009. All rights reserved</dc:description>
  <cp:lastModifiedBy>Microsoft Office User</cp:lastModifiedBy>
  <cp:revision>800</cp:revision>
  <cp:lastPrinted>2014-02-04T08:53:23Z</cp:lastPrinted>
  <dcterms:created xsi:type="dcterms:W3CDTF">2014-01-06T13:28:14Z</dcterms:created>
  <dcterms:modified xsi:type="dcterms:W3CDTF">2016-01-13T02:31:38Z</dcterms:modified>
  <cp:contentStatus>February 2009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0x010100E3D489CAF822954D87F780418DF6222B</vt:lpwstr>
  </property>
</Properties>
</file>