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7" r:id="rId2"/>
  </p:sldMasterIdLst>
  <p:notesMasterIdLst>
    <p:notesMasterId r:id="rId14"/>
  </p:notesMasterIdLst>
  <p:handoutMasterIdLst>
    <p:handoutMasterId r:id="rId15"/>
  </p:handoutMasterIdLst>
  <p:sldIdLst>
    <p:sldId id="302" r:id="rId3"/>
    <p:sldId id="306" r:id="rId4"/>
    <p:sldId id="303" r:id="rId5"/>
    <p:sldId id="304" r:id="rId6"/>
    <p:sldId id="305" r:id="rId7"/>
    <p:sldId id="307" r:id="rId8"/>
    <p:sldId id="312" r:id="rId9"/>
    <p:sldId id="308" r:id="rId10"/>
    <p:sldId id="309" r:id="rId11"/>
    <p:sldId id="310" r:id="rId12"/>
    <p:sldId id="311" r:id="rId13"/>
  </p:sldIdLst>
  <p:sldSz cx="9144000" cy="5143500" type="screen16x9"/>
  <p:notesSz cx="6858000" cy="9144000"/>
  <p:defaultTextStyle>
    <a:defPPr>
      <a:defRPr lang="en-US"/>
    </a:defPPr>
    <a:lvl1pPr marL="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32">
          <p15:clr>
            <a:srgbClr val="A4A3A4"/>
          </p15:clr>
        </p15:guide>
        <p15:guide id="2" pos="4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D00"/>
    <a:srgbClr val="B7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304" autoAdjust="0"/>
    <p:restoredTop sz="98605" autoAdjust="0"/>
  </p:normalViewPr>
  <p:slideViewPr>
    <p:cSldViewPr snapToGrid="0" snapToObjects="1">
      <p:cViewPr varScale="1">
        <p:scale>
          <a:sx n="142" d="100"/>
          <a:sy n="142" d="100"/>
        </p:scale>
        <p:origin x="-72" y="-376"/>
      </p:cViewPr>
      <p:guideLst>
        <p:guide orient="horz" pos="3239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2" d="100"/>
          <a:sy n="102" d="100"/>
        </p:scale>
        <p:origin x="344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4A3AE-761F-F947-A208-7753BAE704B9}" type="datetimeFigureOut">
              <a:rPr lang="en-US" smtClean="0"/>
              <a:t>2016-05-23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33581-410C-7748-A44D-317938C9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18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C0775-A437-6E4C-BBFA-014547F7B86A}" type="datetimeFigureOut">
              <a:rPr lang="en-US" smtClean="0"/>
              <a:t>2016-05-23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A7386-845E-9746-AD9D-D1F435DC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40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1315" y="2038351"/>
            <a:ext cx="7244644" cy="628916"/>
          </a:xfrm>
        </p:spPr>
        <p:txBody>
          <a:bodyPr/>
          <a:lstStyle>
            <a:lvl1pPr>
              <a:defRPr sz="4000" baseline="0"/>
            </a:lvl1pPr>
          </a:lstStyle>
          <a:p>
            <a:r>
              <a:rPr lang="en-US" dirty="0" smtClean="0"/>
              <a:t>CLICK HERE TO ADD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82444" y="2724151"/>
            <a:ext cx="7259460" cy="517619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 algn="r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85483" y="3562350"/>
            <a:ext cx="7245350" cy="359832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 algn="r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Click to add Author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289051" y="4019551"/>
            <a:ext cx="7245350" cy="317498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 algn="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475" y="4616094"/>
            <a:ext cx="6180667" cy="51858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b="1" dirty="0" smtClean="0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9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escrip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1490134" cy="242094"/>
          </a:xfrm>
          <a:prstGeom prst="rect">
            <a:avLst/>
          </a:prstGeom>
        </p:spPr>
        <p:txBody>
          <a:bodyPr lIns="91430" tIns="45715" rIns="91430" bIns="45715"/>
          <a:lstStyle>
            <a:lvl1pPr marL="0" marR="0" indent="0" algn="l" defTabSz="457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defRPr>
            </a:lvl1pPr>
          </a:lstStyle>
          <a:p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8310" y="4621475"/>
            <a:ext cx="5446890" cy="419631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r>
              <a:rPr lang="en-US" b="1" smtClean="0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  <a:endParaRPr lang="en-US" b="1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6212" y="4735514"/>
            <a:ext cx="685799" cy="273844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fld id="{AB8D81DB-4738-F845-B874-4C4CA4304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2" y="285751"/>
            <a:ext cx="6959599" cy="435506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743200" y="879276"/>
            <a:ext cx="5868810" cy="852029"/>
            <a:chOff x="2667003" y="19768"/>
            <a:chExt cx="5218176" cy="852029"/>
          </a:xfrm>
        </p:grpSpPr>
        <p:sp>
          <p:nvSpPr>
            <p:cNvPr id="14" name="Round Same Side Corner Rectangle 13"/>
            <p:cNvSpPr/>
            <p:nvPr userDrawn="1"/>
          </p:nvSpPr>
          <p:spPr>
            <a:xfrm rot="5400000">
              <a:off x="4850076" y="-2163305"/>
              <a:ext cx="852029" cy="5218176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4"/>
            <p:cNvSpPr/>
            <p:nvPr userDrawn="1"/>
          </p:nvSpPr>
          <p:spPr>
            <a:xfrm>
              <a:off x="2667003" y="61361"/>
              <a:ext cx="5176583" cy="7688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43" lvl="1" indent="-57143" algn="l" defTabSz="444450">
                <a:lnSpc>
                  <a:spcPct val="8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000" kern="1200" dirty="0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601134" y="846254"/>
            <a:ext cx="2406648" cy="885052"/>
            <a:chOff x="264287" y="1840"/>
            <a:chExt cx="2406648" cy="885052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264287" y="1840"/>
              <a:ext cx="2406648" cy="885052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 userDrawn="1"/>
          </p:nvSpPr>
          <p:spPr>
            <a:xfrm>
              <a:off x="307492" y="45045"/>
              <a:ext cx="2320238" cy="798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889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i="1" kern="120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00400" y="920751"/>
            <a:ext cx="5181600" cy="766763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-173716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1000">
                <a:latin typeface="Arial"/>
                <a:cs typeface="Arial"/>
              </a:defRPr>
            </a:lvl1pPr>
            <a:lvl2pPr marL="374861" indent="-19200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 sz="9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740278" y="1852414"/>
            <a:ext cx="5868810" cy="852029"/>
            <a:chOff x="2667003" y="19768"/>
            <a:chExt cx="5218176" cy="852029"/>
          </a:xfrm>
        </p:grpSpPr>
        <p:sp>
          <p:nvSpPr>
            <p:cNvPr id="17" name="Round Same Side Corner Rectangle 16"/>
            <p:cNvSpPr/>
            <p:nvPr userDrawn="1"/>
          </p:nvSpPr>
          <p:spPr>
            <a:xfrm rot="5400000">
              <a:off x="4850076" y="-2163305"/>
              <a:ext cx="852029" cy="5218176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 Same Side Corner Rectangle 4"/>
            <p:cNvSpPr/>
            <p:nvPr userDrawn="1"/>
          </p:nvSpPr>
          <p:spPr>
            <a:xfrm>
              <a:off x="2667003" y="61361"/>
              <a:ext cx="5176583" cy="7688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43" lvl="1" indent="-57143" algn="l" defTabSz="444450">
                <a:lnSpc>
                  <a:spcPct val="8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000" kern="1200" dirty="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598212" y="1819392"/>
            <a:ext cx="2406648" cy="885052"/>
            <a:chOff x="264287" y="1840"/>
            <a:chExt cx="2406648" cy="885052"/>
          </a:xfrm>
        </p:grpSpPr>
        <p:sp>
          <p:nvSpPr>
            <p:cNvPr id="20" name="Rounded Rectangle 19"/>
            <p:cNvSpPr/>
            <p:nvPr userDrawn="1"/>
          </p:nvSpPr>
          <p:spPr>
            <a:xfrm>
              <a:off x="264287" y="1840"/>
              <a:ext cx="2406648" cy="885052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 userDrawn="1"/>
          </p:nvSpPr>
          <p:spPr>
            <a:xfrm>
              <a:off x="307492" y="45045"/>
              <a:ext cx="2320238" cy="798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889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i="1" kern="1200" dirty="0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743200" y="2800351"/>
            <a:ext cx="5868810" cy="852029"/>
            <a:chOff x="2667003" y="19768"/>
            <a:chExt cx="5218176" cy="852029"/>
          </a:xfrm>
        </p:grpSpPr>
        <p:sp>
          <p:nvSpPr>
            <p:cNvPr id="24" name="Round Same Side Corner Rectangle 23"/>
            <p:cNvSpPr/>
            <p:nvPr userDrawn="1"/>
          </p:nvSpPr>
          <p:spPr>
            <a:xfrm rot="5400000">
              <a:off x="4850076" y="-2163305"/>
              <a:ext cx="852029" cy="5218176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 Same Side Corner Rectangle 4"/>
            <p:cNvSpPr/>
            <p:nvPr userDrawn="1"/>
          </p:nvSpPr>
          <p:spPr>
            <a:xfrm>
              <a:off x="2667003" y="61361"/>
              <a:ext cx="5176583" cy="7688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43" lvl="1" indent="-57143" algn="l" defTabSz="444450">
                <a:lnSpc>
                  <a:spcPct val="8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000" kern="1200" dirty="0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601134" y="2767329"/>
            <a:ext cx="2406648" cy="885052"/>
            <a:chOff x="264287" y="1840"/>
            <a:chExt cx="2406648" cy="885052"/>
          </a:xfrm>
        </p:grpSpPr>
        <p:sp>
          <p:nvSpPr>
            <p:cNvPr id="27" name="Rounded Rectangle 26"/>
            <p:cNvSpPr/>
            <p:nvPr userDrawn="1"/>
          </p:nvSpPr>
          <p:spPr>
            <a:xfrm>
              <a:off x="264287" y="1840"/>
              <a:ext cx="2406648" cy="885052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 userDrawn="1"/>
          </p:nvSpPr>
          <p:spPr>
            <a:xfrm>
              <a:off x="307492" y="45045"/>
              <a:ext cx="2320238" cy="798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889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i="1" kern="1200" dirty="0"/>
            </a:p>
          </p:txBody>
        </p:sp>
      </p:grpSp>
      <p:grpSp>
        <p:nvGrpSpPr>
          <p:cNvPr id="37" name="Group 36"/>
          <p:cNvGrpSpPr/>
          <p:nvPr userDrawn="1"/>
        </p:nvGrpSpPr>
        <p:grpSpPr>
          <a:xfrm>
            <a:off x="2740277" y="3769447"/>
            <a:ext cx="5868810" cy="852029"/>
            <a:chOff x="2667003" y="19768"/>
            <a:chExt cx="5218176" cy="852029"/>
          </a:xfrm>
        </p:grpSpPr>
        <p:sp>
          <p:nvSpPr>
            <p:cNvPr id="38" name="Round Same Side Corner Rectangle 37"/>
            <p:cNvSpPr/>
            <p:nvPr userDrawn="1"/>
          </p:nvSpPr>
          <p:spPr>
            <a:xfrm rot="5400000">
              <a:off x="4850076" y="-2163305"/>
              <a:ext cx="852029" cy="5218176"/>
            </a:xfrm>
            <a:prstGeom prst="round2Same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ound Same Side Corner Rectangle 4"/>
            <p:cNvSpPr/>
            <p:nvPr userDrawn="1"/>
          </p:nvSpPr>
          <p:spPr>
            <a:xfrm>
              <a:off x="2667003" y="61361"/>
              <a:ext cx="5176583" cy="7688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57143" lvl="1" indent="-57143" algn="l" defTabSz="444450">
                <a:lnSpc>
                  <a:spcPct val="8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000" kern="1200" dirty="0"/>
            </a:p>
          </p:txBody>
        </p:sp>
      </p:grpSp>
      <p:grpSp>
        <p:nvGrpSpPr>
          <p:cNvPr id="40" name="Group 39"/>
          <p:cNvGrpSpPr/>
          <p:nvPr userDrawn="1"/>
        </p:nvGrpSpPr>
        <p:grpSpPr>
          <a:xfrm>
            <a:off x="598211" y="3736425"/>
            <a:ext cx="2406648" cy="885052"/>
            <a:chOff x="264287" y="1840"/>
            <a:chExt cx="2406648" cy="885052"/>
          </a:xfrm>
        </p:grpSpPr>
        <p:sp>
          <p:nvSpPr>
            <p:cNvPr id="41" name="Rounded Rectangle 40"/>
            <p:cNvSpPr/>
            <p:nvPr userDrawn="1"/>
          </p:nvSpPr>
          <p:spPr>
            <a:xfrm>
              <a:off x="264287" y="1840"/>
              <a:ext cx="2406648" cy="885052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 userDrawn="1"/>
          </p:nvSpPr>
          <p:spPr>
            <a:xfrm>
              <a:off x="307492" y="45045"/>
              <a:ext cx="2320238" cy="798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889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i="1" kern="1200" dirty="0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62000" y="920868"/>
            <a:ext cx="2133600" cy="736482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62000" y="1894006"/>
            <a:ext cx="2133600" cy="736482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762000" y="2841825"/>
            <a:ext cx="2133600" cy="736482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62000" y="3829027"/>
            <a:ext cx="2133600" cy="736482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200400" y="1896087"/>
            <a:ext cx="5181600" cy="766763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-173716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1000">
                <a:latin typeface="Arial"/>
                <a:cs typeface="Arial"/>
              </a:defRPr>
            </a:lvl1pPr>
            <a:lvl2pPr marL="374861" indent="-19200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 sz="9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3200400" y="2839211"/>
            <a:ext cx="5181600" cy="766763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-173716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1000">
                <a:latin typeface="Arial"/>
                <a:cs typeface="Arial"/>
              </a:defRPr>
            </a:lvl1pPr>
            <a:lvl2pPr marL="374861" indent="-19200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 sz="9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200400" y="3829028"/>
            <a:ext cx="5181600" cy="766763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-173716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1000">
                <a:latin typeface="Arial"/>
                <a:cs typeface="Arial"/>
              </a:defRPr>
            </a:lvl1pPr>
            <a:lvl2pPr marL="374861" indent="-19200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 sz="9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3119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with titl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1490134" cy="242094"/>
          </a:xfrm>
          <a:prstGeom prst="rect">
            <a:avLst/>
          </a:prstGeom>
        </p:spPr>
        <p:txBody>
          <a:bodyPr lIns="91430" tIns="45715" rIns="91430" bIns="45715"/>
          <a:lstStyle>
            <a:lvl1pPr marL="0" marR="0" indent="0" algn="l" defTabSz="457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defRPr>
            </a:lvl1pPr>
          </a:lstStyle>
          <a:p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8310" y="4621475"/>
            <a:ext cx="5446890" cy="419631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r>
              <a:rPr lang="en-US" b="1" smtClean="0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  <a:endParaRPr lang="en-US" b="1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6212" y="4735514"/>
            <a:ext cx="685799" cy="273844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fld id="{AB8D81DB-4738-F845-B874-4C4CA4304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2" y="285751"/>
            <a:ext cx="6959599" cy="435506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550800" y="1995605"/>
            <a:ext cx="1909078" cy="2519698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400" b="1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533867" y="1995604"/>
            <a:ext cx="1929146" cy="728546"/>
          </a:xfrm>
          <a:prstGeom prst="roundRect">
            <a:avLst>
              <a:gd name="adj" fmla="val 10000"/>
            </a:avLst>
          </a:prstGeom>
          <a:solidFill>
            <a:srgbClr val="B08D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0" tIns="45715" rIns="91430" bIns="45715"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Off-page Connector 11"/>
          <p:cNvSpPr/>
          <p:nvPr userDrawn="1"/>
        </p:nvSpPr>
        <p:spPr>
          <a:xfrm>
            <a:off x="530732" y="935978"/>
            <a:ext cx="1929146" cy="949971"/>
          </a:xfrm>
          <a:prstGeom prst="flowChartOffpageConnector">
            <a:avLst/>
          </a:prstGeom>
          <a:gradFill flip="none" rotWithShape="1">
            <a:gsLst>
              <a:gs pos="38000">
                <a:srgbClr val="800E1E"/>
              </a:gs>
              <a:gs pos="92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2000" y="1044656"/>
            <a:ext cx="1524000" cy="690159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285717" indent="-285717" algn="ctr">
              <a:buFontTx/>
              <a:buNone/>
              <a:defRPr lang="en-US" sz="16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6932" y="2724150"/>
            <a:ext cx="1828800" cy="1600200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192002" indent="-173716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  <a:lvl2pPr marL="374861" indent="-192002">
              <a:lnSpc>
                <a:spcPct val="90000"/>
              </a:lnSpc>
              <a:spcBef>
                <a:spcPts val="0"/>
              </a:spcBef>
              <a:defRPr sz="900"/>
            </a:lvl2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06934" y="2177024"/>
            <a:ext cx="1755267" cy="470927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spcBef>
                <a:spcPts val="0"/>
              </a:spcBef>
              <a:buNone/>
              <a:defRPr sz="1200">
                <a:latin typeface="+mj-l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2603641" y="1995605"/>
            <a:ext cx="1909078" cy="2519698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400" b="1" dirty="0"/>
          </a:p>
        </p:txBody>
      </p:sp>
      <p:sp>
        <p:nvSpPr>
          <p:cNvPr id="27" name="Rounded Rectangle 26"/>
          <p:cNvSpPr/>
          <p:nvPr userDrawn="1"/>
        </p:nvSpPr>
        <p:spPr>
          <a:xfrm>
            <a:off x="2586708" y="1995604"/>
            <a:ext cx="1929146" cy="728546"/>
          </a:xfrm>
          <a:prstGeom prst="roundRect">
            <a:avLst>
              <a:gd name="adj" fmla="val 10000"/>
            </a:avLst>
          </a:prstGeom>
          <a:solidFill>
            <a:srgbClr val="B08D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0" tIns="45715" rIns="91430" bIns="45715"/>
          <a:lstStyle/>
          <a:p>
            <a:pPr lvl="0">
              <a:buFontTx/>
              <a:buNone/>
            </a:pPr>
            <a:endParaRPr lang="en-US" dirty="0" smtClean="0"/>
          </a:p>
          <a:p>
            <a:pPr lvl="0">
              <a:buFontTx/>
              <a:buNone/>
            </a:pPr>
            <a:endParaRPr lang="en-US" dirty="0"/>
          </a:p>
        </p:txBody>
      </p:sp>
      <p:sp>
        <p:nvSpPr>
          <p:cNvPr id="28" name="Off-page Connector 11"/>
          <p:cNvSpPr/>
          <p:nvPr userDrawn="1"/>
        </p:nvSpPr>
        <p:spPr>
          <a:xfrm>
            <a:off x="2603641" y="935979"/>
            <a:ext cx="1929146" cy="949970"/>
          </a:xfrm>
          <a:prstGeom prst="flowChartOffpageConnector">
            <a:avLst/>
          </a:prstGeom>
          <a:gradFill flip="none" rotWithShape="1">
            <a:gsLst>
              <a:gs pos="38000">
                <a:srgbClr val="800E1E"/>
              </a:gs>
              <a:gs pos="92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834909" y="1044656"/>
            <a:ext cx="1524000" cy="690159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342861" indent="-342861" algn="ctr">
              <a:buFontTx/>
              <a:buNone/>
              <a:defRPr lang="en-US" sz="16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 algn="ctr">
              <a:spcBef>
                <a:spcPts val="0"/>
              </a:spcBef>
              <a:buFontTx/>
              <a:buNone/>
            </a:pPr>
            <a:endParaRPr lang="en-US" dirty="0" smtClean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2659775" y="2177024"/>
            <a:ext cx="1755267" cy="470927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342861" indent="-342861" algn="ctr">
              <a:buFontTx/>
              <a:buNone/>
              <a:defRPr lang="en-US" sz="1200" dirty="0" smtClean="0">
                <a:latin typeface="+mj-lt"/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32" name="Rounded Rectangle 31"/>
          <p:cNvSpPr/>
          <p:nvPr userDrawn="1"/>
        </p:nvSpPr>
        <p:spPr>
          <a:xfrm>
            <a:off x="4665600" y="1995606"/>
            <a:ext cx="1909078" cy="2524907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400" b="1" dirty="0"/>
          </a:p>
        </p:txBody>
      </p:sp>
      <p:sp>
        <p:nvSpPr>
          <p:cNvPr id="33" name="Rounded Rectangle 32"/>
          <p:cNvSpPr/>
          <p:nvPr userDrawn="1"/>
        </p:nvSpPr>
        <p:spPr>
          <a:xfrm>
            <a:off x="4648667" y="1995606"/>
            <a:ext cx="1929146" cy="733756"/>
          </a:xfrm>
          <a:prstGeom prst="roundRect">
            <a:avLst>
              <a:gd name="adj" fmla="val 10000"/>
            </a:avLst>
          </a:prstGeom>
          <a:solidFill>
            <a:srgbClr val="B08D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0" tIns="45715" rIns="91430" bIns="45715"/>
          <a:lstStyle/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34" name="Off-page Connector 11"/>
          <p:cNvSpPr/>
          <p:nvPr userDrawn="1"/>
        </p:nvSpPr>
        <p:spPr>
          <a:xfrm>
            <a:off x="4645532" y="941188"/>
            <a:ext cx="1929146" cy="949971"/>
          </a:xfrm>
          <a:prstGeom prst="flowChartOffpageConnector">
            <a:avLst/>
          </a:prstGeom>
          <a:gradFill flip="none" rotWithShape="1">
            <a:gsLst>
              <a:gs pos="38000">
                <a:srgbClr val="800E1E"/>
              </a:gs>
              <a:gs pos="92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876800" y="1049867"/>
            <a:ext cx="1524000" cy="684949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342861" indent="-342861" algn="ctr">
              <a:buFontTx/>
              <a:buNone/>
              <a:defRPr lang="en-US" sz="16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 algn="ctr">
              <a:spcBef>
                <a:spcPts val="0"/>
              </a:spcBef>
              <a:buFontTx/>
              <a:buNone/>
            </a:pPr>
            <a:endParaRPr lang="en-US" dirty="0" smtClean="0"/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4721734" y="2177024"/>
            <a:ext cx="1755267" cy="476137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342861" indent="-342861" algn="ctr">
              <a:buFontTx/>
              <a:buNone/>
              <a:defRPr lang="en-US" sz="1200" dirty="0" smtClean="0">
                <a:latin typeface="+mj-lt"/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38" name="Rounded Rectangle 37"/>
          <p:cNvSpPr/>
          <p:nvPr userDrawn="1"/>
        </p:nvSpPr>
        <p:spPr>
          <a:xfrm>
            <a:off x="6666363" y="1995604"/>
            <a:ext cx="1909078" cy="2524908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400" b="1" dirty="0"/>
          </a:p>
        </p:txBody>
      </p:sp>
      <p:sp>
        <p:nvSpPr>
          <p:cNvPr id="39" name="Rounded Rectangle 38"/>
          <p:cNvSpPr/>
          <p:nvPr userDrawn="1"/>
        </p:nvSpPr>
        <p:spPr>
          <a:xfrm>
            <a:off x="6649430" y="1995605"/>
            <a:ext cx="1929146" cy="733755"/>
          </a:xfrm>
          <a:prstGeom prst="roundRect">
            <a:avLst>
              <a:gd name="adj" fmla="val 10000"/>
            </a:avLst>
          </a:prstGeom>
          <a:solidFill>
            <a:srgbClr val="B08D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0" tIns="45715" rIns="91430" bIns="45715"/>
          <a:lstStyle/>
          <a:p>
            <a:pPr lvl="0">
              <a:buFontTx/>
              <a:buNone/>
            </a:pPr>
            <a:endParaRPr lang="en-US" dirty="0" smtClean="0"/>
          </a:p>
          <a:p>
            <a:pPr lvl="0">
              <a:buFontTx/>
              <a:buNone/>
            </a:pPr>
            <a:endParaRPr lang="en-US" dirty="0"/>
          </a:p>
        </p:txBody>
      </p:sp>
      <p:sp>
        <p:nvSpPr>
          <p:cNvPr id="40" name="Off-page Connector 11"/>
          <p:cNvSpPr/>
          <p:nvPr userDrawn="1"/>
        </p:nvSpPr>
        <p:spPr>
          <a:xfrm>
            <a:off x="6646295" y="941189"/>
            <a:ext cx="1929146" cy="944760"/>
          </a:xfrm>
          <a:prstGeom prst="flowChartOffpageConnector">
            <a:avLst/>
          </a:prstGeom>
          <a:gradFill flip="none" rotWithShape="1">
            <a:gsLst>
              <a:gs pos="38000">
                <a:srgbClr val="800E1E"/>
              </a:gs>
              <a:gs pos="92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877563" y="1049867"/>
            <a:ext cx="1524000" cy="684949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285717" indent="-285717" algn="ctr">
              <a:buFontTx/>
              <a:buNone/>
              <a:defRPr lang="en-US" sz="16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 algn="ctr">
              <a:spcBef>
                <a:spcPts val="0"/>
              </a:spcBef>
              <a:buFontTx/>
              <a:buNone/>
            </a:pPr>
            <a:endParaRPr lang="en-US" dirty="0" smtClean="0"/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722497" y="2177024"/>
            <a:ext cx="1755267" cy="476137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171430" indent="-171430" algn="ctr">
              <a:buFontTx/>
              <a:buNone/>
              <a:defRPr lang="en-US" sz="1200" dirty="0" smtClean="0">
                <a:latin typeface="+mj-lt"/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2659774" y="2801844"/>
            <a:ext cx="1828800" cy="1600200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192002" indent="-173716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  <a:lvl2pPr marL="374861" indent="-192002">
              <a:lnSpc>
                <a:spcPct val="90000"/>
              </a:lnSpc>
              <a:spcBef>
                <a:spcPts val="0"/>
              </a:spcBef>
              <a:defRPr sz="900"/>
            </a:lvl2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721733" y="2801844"/>
            <a:ext cx="1828800" cy="1600200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192002" indent="-173716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  <a:lvl2pPr marL="374861" indent="-192002">
              <a:lnSpc>
                <a:spcPct val="90000"/>
              </a:lnSpc>
              <a:spcBef>
                <a:spcPts val="0"/>
              </a:spcBef>
              <a:defRPr sz="900"/>
            </a:lvl2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6722496" y="2801844"/>
            <a:ext cx="1828800" cy="1600200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192002" indent="-173716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  <a:lvl2pPr marL="374861" indent="-192002">
              <a:lnSpc>
                <a:spcPct val="90000"/>
              </a:lnSpc>
              <a:spcBef>
                <a:spcPts val="0"/>
              </a:spcBef>
              <a:defRPr sz="900"/>
            </a:lvl2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419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1490134" cy="242094"/>
          </a:xfrm>
          <a:prstGeom prst="rect">
            <a:avLst/>
          </a:prstGeom>
        </p:spPr>
        <p:txBody>
          <a:bodyPr lIns="91430" tIns="45715" rIns="91430" bIns="45715"/>
          <a:lstStyle>
            <a:lvl1pPr marL="0" marR="0" indent="0" algn="l" defTabSz="457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defRPr>
            </a:lvl1pPr>
          </a:lstStyle>
          <a:p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8310" y="4621475"/>
            <a:ext cx="5446890" cy="419631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r>
              <a:rPr lang="en-US" b="1" smtClean="0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  <a:endParaRPr lang="en-US" b="1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6212" y="4735514"/>
            <a:ext cx="685799" cy="273844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fld id="{AB8D81DB-4738-F845-B874-4C4CA4304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2" y="285751"/>
            <a:ext cx="6959599" cy="435506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hevron 9"/>
          <p:cNvSpPr/>
          <p:nvPr userDrawn="1"/>
        </p:nvSpPr>
        <p:spPr>
          <a:xfrm>
            <a:off x="1868310" y="3209317"/>
            <a:ext cx="1751062" cy="1154846"/>
          </a:xfrm>
          <a:prstGeom prst="chevron">
            <a:avLst>
              <a:gd name="adj" fmla="val 15609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algn="ctr"/>
            <a:endParaRPr lang="en-US" sz="13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boto Black"/>
              <a:cs typeface="Roboto Black"/>
            </a:endParaRPr>
          </a:p>
        </p:txBody>
      </p:sp>
      <p:sp>
        <p:nvSpPr>
          <p:cNvPr id="11" name="Chevron 10"/>
          <p:cNvSpPr/>
          <p:nvPr userDrawn="1"/>
        </p:nvSpPr>
        <p:spPr>
          <a:xfrm>
            <a:off x="3431787" y="3200401"/>
            <a:ext cx="1733226" cy="1163762"/>
          </a:xfrm>
          <a:prstGeom prst="chevron">
            <a:avLst>
              <a:gd name="adj" fmla="val 15609"/>
            </a:avLst>
          </a:prstGeom>
          <a:solidFill>
            <a:srgbClr val="B08D00"/>
          </a:solidFill>
          <a:effectLst>
            <a:outerShdw dist="12700" dir="5400000" sx="0" sy="0" rotWithShape="0">
              <a:srgbClr val="000000"/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0" tIns="45715" rIns="91430" bIns="45715"/>
          <a:lstStyle/>
          <a:p>
            <a:pPr lvl="0"/>
            <a:endParaRPr lang="en-US" dirty="0"/>
          </a:p>
        </p:txBody>
      </p:sp>
      <p:sp>
        <p:nvSpPr>
          <p:cNvPr id="12" name="Chevron 11"/>
          <p:cNvSpPr/>
          <p:nvPr userDrawn="1"/>
        </p:nvSpPr>
        <p:spPr>
          <a:xfrm>
            <a:off x="4963777" y="3200401"/>
            <a:ext cx="1742834" cy="1163762"/>
          </a:xfrm>
          <a:prstGeom prst="chevron">
            <a:avLst>
              <a:gd name="adj" fmla="val 15609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algn="ctr"/>
            <a:endParaRPr lang="en-US" sz="13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boto Black"/>
              <a:cs typeface="Roboto Black"/>
            </a:endParaRPr>
          </a:p>
        </p:txBody>
      </p:sp>
      <p:sp>
        <p:nvSpPr>
          <p:cNvPr id="13" name="Chevron 12"/>
          <p:cNvSpPr/>
          <p:nvPr userDrawn="1"/>
        </p:nvSpPr>
        <p:spPr>
          <a:xfrm>
            <a:off x="6531045" y="3200401"/>
            <a:ext cx="1633330" cy="1163762"/>
          </a:xfrm>
          <a:prstGeom prst="chevron">
            <a:avLst>
              <a:gd name="adj" fmla="val 15609"/>
            </a:avLst>
          </a:prstGeom>
          <a:solidFill>
            <a:srgbClr val="B08D00"/>
          </a:solidFill>
          <a:effectLst>
            <a:outerShdw dist="12700" dir="5400000" sx="0" sy="0" rotWithShape="0">
              <a:srgbClr val="000000"/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0" tIns="45715" rIns="91430" bIns="45715"/>
          <a:lstStyle/>
          <a:p>
            <a:pPr lvl="0"/>
            <a:endParaRPr lang="en-US" dirty="0"/>
          </a:p>
        </p:txBody>
      </p:sp>
      <p:sp>
        <p:nvSpPr>
          <p:cNvPr id="18" name="Chevron 17"/>
          <p:cNvSpPr/>
          <p:nvPr userDrawn="1"/>
        </p:nvSpPr>
        <p:spPr>
          <a:xfrm>
            <a:off x="1868310" y="1485900"/>
            <a:ext cx="1751062" cy="1231704"/>
          </a:xfrm>
          <a:prstGeom prst="chevron">
            <a:avLst>
              <a:gd name="adj" fmla="val 15609"/>
            </a:avLst>
          </a:prstGeom>
          <a:solidFill>
            <a:srgbClr val="B08D00"/>
          </a:solidFill>
          <a:effectLst>
            <a:outerShdw dist="12700" dir="5400000" sx="0" sy="0" rotWithShape="0">
              <a:srgbClr val="000000"/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0" tIns="45715" rIns="91430" bIns="45715"/>
          <a:lstStyle/>
          <a:p>
            <a:pPr lvl="0"/>
            <a:endParaRPr lang="en-US" dirty="0" smtClean="0"/>
          </a:p>
        </p:txBody>
      </p:sp>
      <p:sp>
        <p:nvSpPr>
          <p:cNvPr id="19" name="Chevron 18"/>
          <p:cNvSpPr/>
          <p:nvPr userDrawn="1"/>
        </p:nvSpPr>
        <p:spPr>
          <a:xfrm>
            <a:off x="3431787" y="1487570"/>
            <a:ext cx="1733226" cy="1230035"/>
          </a:xfrm>
          <a:prstGeom prst="chevron">
            <a:avLst>
              <a:gd name="adj" fmla="val 15609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algn="ctr"/>
            <a:endParaRPr lang="en-US" sz="13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boto Black"/>
              <a:cs typeface="Roboto Black"/>
            </a:endParaRPr>
          </a:p>
        </p:txBody>
      </p:sp>
      <p:sp>
        <p:nvSpPr>
          <p:cNvPr id="20" name="Chevron 19"/>
          <p:cNvSpPr/>
          <p:nvPr userDrawn="1"/>
        </p:nvSpPr>
        <p:spPr>
          <a:xfrm>
            <a:off x="4963777" y="1485900"/>
            <a:ext cx="1742834" cy="1231704"/>
          </a:xfrm>
          <a:prstGeom prst="chevron">
            <a:avLst>
              <a:gd name="adj" fmla="val 15609"/>
            </a:avLst>
          </a:prstGeom>
          <a:solidFill>
            <a:srgbClr val="B08D00"/>
          </a:solidFill>
          <a:effectLst>
            <a:outerShdw dist="12700" dir="5400000" sx="0" sy="0" rotWithShape="0">
              <a:srgbClr val="000000"/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0" tIns="45715" rIns="91430" bIns="45715"/>
          <a:lstStyle/>
          <a:p>
            <a:pPr lvl="0"/>
            <a:endParaRPr lang="en-US" dirty="0"/>
          </a:p>
        </p:txBody>
      </p:sp>
      <p:sp>
        <p:nvSpPr>
          <p:cNvPr id="21" name="Chevron 20"/>
          <p:cNvSpPr/>
          <p:nvPr userDrawn="1"/>
        </p:nvSpPr>
        <p:spPr>
          <a:xfrm>
            <a:off x="6517747" y="1485901"/>
            <a:ext cx="1646627" cy="1230035"/>
          </a:xfrm>
          <a:prstGeom prst="chevron">
            <a:avLst>
              <a:gd name="adj" fmla="val 15609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algn="ctr"/>
            <a:endParaRPr lang="en-US" sz="13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boto Black"/>
              <a:cs typeface="Roboto Black"/>
            </a:endParaRPr>
          </a:p>
        </p:txBody>
      </p:sp>
      <p:sp>
        <p:nvSpPr>
          <p:cNvPr id="26" name="Chevron 25"/>
          <p:cNvSpPr/>
          <p:nvPr userDrawn="1"/>
        </p:nvSpPr>
        <p:spPr>
          <a:xfrm>
            <a:off x="457200" y="1487571"/>
            <a:ext cx="1621809" cy="1230034"/>
          </a:xfrm>
          <a:prstGeom prst="chevron">
            <a:avLst>
              <a:gd name="adj" fmla="val 1560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400" dirty="0">
              <a:ln w="76200" cmpd="sng"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68436" y="1734816"/>
            <a:ext cx="1199874" cy="811718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None/>
              <a:defRPr sz="1600" b="1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50040" y="1734816"/>
            <a:ext cx="1199874" cy="811718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697880" y="1734816"/>
            <a:ext cx="1199874" cy="811718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600" b="1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32492" y="1734816"/>
            <a:ext cx="1199874" cy="811718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6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726337" y="1734816"/>
            <a:ext cx="1199874" cy="811718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600" b="1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697880" y="3416335"/>
            <a:ext cx="1199874" cy="811718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6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6726337" y="3411589"/>
            <a:ext cx="1199874" cy="811718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6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32492" y="3411589"/>
            <a:ext cx="1199874" cy="811718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600" b="1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2150040" y="3411589"/>
            <a:ext cx="1199874" cy="811718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600" b="1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2359217" y="1075765"/>
            <a:ext cx="726135" cy="325796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FontTx/>
              <a:buNone/>
              <a:defRPr sz="1600" b="1">
                <a:solidFill>
                  <a:srgbClr val="73737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3845865" y="1075765"/>
            <a:ext cx="726135" cy="325796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FontTx/>
              <a:buNone/>
              <a:defRPr sz="1600" b="1">
                <a:solidFill>
                  <a:srgbClr val="73737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5429630" y="1075765"/>
            <a:ext cx="726135" cy="325796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FontTx/>
              <a:buNone/>
              <a:defRPr sz="1600" b="1">
                <a:solidFill>
                  <a:srgbClr val="73737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6952133" y="1075765"/>
            <a:ext cx="726135" cy="325796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FontTx/>
              <a:buNone/>
              <a:defRPr sz="1600" b="1">
                <a:solidFill>
                  <a:srgbClr val="73737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2359217" y="2816413"/>
            <a:ext cx="726135" cy="325796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FontTx/>
              <a:buNone/>
              <a:defRPr sz="1600" b="1">
                <a:solidFill>
                  <a:srgbClr val="73737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3845865" y="2816413"/>
            <a:ext cx="726135" cy="325796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FontTx/>
              <a:buNone/>
              <a:defRPr sz="1600" b="1">
                <a:solidFill>
                  <a:srgbClr val="73737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5429630" y="2816413"/>
            <a:ext cx="726135" cy="325796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FontTx/>
              <a:buNone/>
              <a:defRPr sz="1600" b="1">
                <a:solidFill>
                  <a:srgbClr val="73737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3"/>
          </p:nvPr>
        </p:nvSpPr>
        <p:spPr>
          <a:xfrm>
            <a:off x="6952133" y="2816413"/>
            <a:ext cx="726135" cy="325796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FontTx/>
              <a:buNone/>
              <a:defRPr sz="1600" b="1">
                <a:solidFill>
                  <a:srgbClr val="73737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0804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1490134" cy="242094"/>
          </a:xfrm>
          <a:prstGeom prst="rect">
            <a:avLst/>
          </a:prstGeom>
        </p:spPr>
        <p:txBody>
          <a:bodyPr lIns="91430" tIns="45715" rIns="91430" bIns="45715"/>
          <a:lstStyle>
            <a:lvl1pPr marL="0" marR="0" indent="0" algn="l" defTabSz="457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defRPr>
            </a:lvl1pPr>
          </a:lstStyle>
          <a:p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8310" y="4621475"/>
            <a:ext cx="5446890" cy="419631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r>
              <a:rPr lang="en-US" b="1" smtClean="0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  <a:endParaRPr lang="en-US" b="1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6212" y="4735514"/>
            <a:ext cx="685799" cy="273844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fld id="{AB8D81DB-4738-F845-B874-4C4CA4304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2" y="285751"/>
            <a:ext cx="6959599" cy="435506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8" name="Chevron 17"/>
          <p:cNvSpPr/>
          <p:nvPr userDrawn="1"/>
        </p:nvSpPr>
        <p:spPr>
          <a:xfrm>
            <a:off x="1868310" y="1943797"/>
            <a:ext cx="1751062" cy="773807"/>
          </a:xfrm>
          <a:prstGeom prst="chevron">
            <a:avLst>
              <a:gd name="adj" fmla="val 15609"/>
            </a:avLst>
          </a:prstGeom>
          <a:solidFill>
            <a:srgbClr val="B08D00"/>
          </a:solidFill>
          <a:effectLst>
            <a:outerShdw dist="12700" dir="5400000" sx="0" sy="0" rotWithShape="0">
              <a:srgbClr val="000000"/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0" tIns="45715" rIns="91430" bIns="45715"/>
          <a:lstStyle/>
          <a:p>
            <a:pPr lvl="0"/>
            <a:endParaRPr lang="en-US" dirty="0" smtClean="0"/>
          </a:p>
        </p:txBody>
      </p:sp>
      <p:sp>
        <p:nvSpPr>
          <p:cNvPr id="19" name="Chevron 18"/>
          <p:cNvSpPr/>
          <p:nvPr userDrawn="1"/>
        </p:nvSpPr>
        <p:spPr>
          <a:xfrm>
            <a:off x="3431787" y="1943796"/>
            <a:ext cx="1733226" cy="773808"/>
          </a:xfrm>
          <a:prstGeom prst="chevron">
            <a:avLst>
              <a:gd name="adj" fmla="val 15609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algn="ctr"/>
            <a:endParaRPr lang="en-US" sz="13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boto Black"/>
              <a:cs typeface="Roboto Black"/>
            </a:endParaRPr>
          </a:p>
        </p:txBody>
      </p:sp>
      <p:sp>
        <p:nvSpPr>
          <p:cNvPr id="20" name="Chevron 19"/>
          <p:cNvSpPr/>
          <p:nvPr userDrawn="1"/>
        </p:nvSpPr>
        <p:spPr>
          <a:xfrm>
            <a:off x="4963777" y="1943795"/>
            <a:ext cx="1742834" cy="779865"/>
          </a:xfrm>
          <a:prstGeom prst="chevron">
            <a:avLst>
              <a:gd name="adj" fmla="val 15609"/>
            </a:avLst>
          </a:prstGeom>
          <a:solidFill>
            <a:srgbClr val="B08D00"/>
          </a:solidFill>
          <a:effectLst>
            <a:outerShdw dist="12700" dir="5400000" sx="0" sy="0" rotWithShape="0">
              <a:srgbClr val="000000"/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0" tIns="45715" rIns="91430" bIns="45715"/>
          <a:lstStyle/>
          <a:p>
            <a:pPr lvl="0"/>
            <a:endParaRPr lang="en-US" dirty="0"/>
          </a:p>
        </p:txBody>
      </p:sp>
      <p:sp>
        <p:nvSpPr>
          <p:cNvPr id="21" name="Chevron 20"/>
          <p:cNvSpPr/>
          <p:nvPr userDrawn="1"/>
        </p:nvSpPr>
        <p:spPr>
          <a:xfrm>
            <a:off x="6517747" y="1943797"/>
            <a:ext cx="1646627" cy="772139"/>
          </a:xfrm>
          <a:prstGeom prst="chevron">
            <a:avLst>
              <a:gd name="adj" fmla="val 15609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algn="ctr"/>
            <a:endParaRPr lang="en-US" sz="13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boto Black"/>
              <a:cs typeface="Roboto Black"/>
            </a:endParaRPr>
          </a:p>
        </p:txBody>
      </p:sp>
      <p:sp>
        <p:nvSpPr>
          <p:cNvPr id="26" name="Chevron 25"/>
          <p:cNvSpPr/>
          <p:nvPr userDrawn="1"/>
        </p:nvSpPr>
        <p:spPr>
          <a:xfrm>
            <a:off x="457200" y="1943797"/>
            <a:ext cx="1621809" cy="772139"/>
          </a:xfrm>
          <a:prstGeom prst="chevron">
            <a:avLst>
              <a:gd name="adj" fmla="val 1560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400" dirty="0">
              <a:ln w="76200" cmpd="sng"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68436" y="2084295"/>
            <a:ext cx="1199874" cy="545352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400" b="1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50040" y="1943797"/>
            <a:ext cx="1199874" cy="772139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697880" y="1943797"/>
            <a:ext cx="1199874" cy="772139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spcBef>
                <a:spcPts val="0"/>
              </a:spcBef>
              <a:defRPr lang="en-US" sz="1200" b="1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32492" y="1943797"/>
            <a:ext cx="1199874" cy="779863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2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726337" y="1943797"/>
            <a:ext cx="1199874" cy="772139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200" b="1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36" name="Chevron 35"/>
          <p:cNvSpPr/>
          <p:nvPr userDrawn="1"/>
        </p:nvSpPr>
        <p:spPr>
          <a:xfrm>
            <a:off x="457200" y="1169988"/>
            <a:ext cx="1621809" cy="773808"/>
          </a:xfrm>
          <a:prstGeom prst="chevron">
            <a:avLst>
              <a:gd name="adj" fmla="val 15609"/>
            </a:avLst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  <a:ln>
            <a:solidFill>
              <a:schemeClr val="accent1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171430" lvl="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37" name="Chevron 36"/>
          <p:cNvSpPr/>
          <p:nvPr userDrawn="1"/>
        </p:nvSpPr>
        <p:spPr>
          <a:xfrm>
            <a:off x="1947334" y="1169988"/>
            <a:ext cx="1621809" cy="773808"/>
          </a:xfrm>
          <a:prstGeom prst="chevron">
            <a:avLst>
              <a:gd name="adj" fmla="val 1560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algn="ctr"/>
            <a:endParaRPr lang="en-US" sz="1400" dirty="0">
              <a:ln w="76200" cmpd="sng"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Chevron 37"/>
          <p:cNvSpPr/>
          <p:nvPr userDrawn="1"/>
        </p:nvSpPr>
        <p:spPr>
          <a:xfrm>
            <a:off x="3431788" y="1169988"/>
            <a:ext cx="1666203" cy="773808"/>
          </a:xfrm>
          <a:prstGeom prst="chevron">
            <a:avLst>
              <a:gd name="adj" fmla="val 15609"/>
            </a:avLst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  <a:ln>
            <a:solidFill>
              <a:schemeClr val="accent1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0" lvl="0" indent="0">
              <a:lnSpc>
                <a:spcPct val="90000"/>
              </a:lnSpc>
              <a:buClr>
                <a:schemeClr val="accent2"/>
              </a:buClr>
              <a:buFontTx/>
              <a:buNone/>
            </a:pPr>
            <a:endParaRPr lang="en-US" sz="1200" b="1" dirty="0"/>
          </a:p>
        </p:txBody>
      </p:sp>
      <p:sp>
        <p:nvSpPr>
          <p:cNvPr id="39" name="Chevron 38"/>
          <p:cNvSpPr/>
          <p:nvPr userDrawn="1"/>
        </p:nvSpPr>
        <p:spPr>
          <a:xfrm>
            <a:off x="4963777" y="1169988"/>
            <a:ext cx="1671933" cy="773808"/>
          </a:xfrm>
          <a:prstGeom prst="chevron">
            <a:avLst>
              <a:gd name="adj" fmla="val 1560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algn="ctr">
              <a:buFontTx/>
              <a:buNone/>
            </a:pPr>
            <a:endParaRPr lang="en-US" sz="1400" dirty="0">
              <a:ln w="76200" cmpd="sng"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Chevron 39"/>
          <p:cNvSpPr/>
          <p:nvPr userDrawn="1"/>
        </p:nvSpPr>
        <p:spPr>
          <a:xfrm>
            <a:off x="6531043" y="1169988"/>
            <a:ext cx="1633329" cy="773808"/>
          </a:xfrm>
          <a:prstGeom prst="chevron">
            <a:avLst>
              <a:gd name="adj" fmla="val 15609"/>
            </a:avLst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  <a:ln>
            <a:solidFill>
              <a:schemeClr val="accent1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171430" lvl="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</p:txBody>
      </p:sp>
      <p:sp>
        <p:nvSpPr>
          <p:cNvPr id="41" name="Chevron 40"/>
          <p:cNvSpPr/>
          <p:nvPr userDrawn="1"/>
        </p:nvSpPr>
        <p:spPr>
          <a:xfrm>
            <a:off x="1868311" y="3845951"/>
            <a:ext cx="1751062" cy="773807"/>
          </a:xfrm>
          <a:prstGeom prst="chevron">
            <a:avLst>
              <a:gd name="adj" fmla="val 15609"/>
            </a:avLst>
          </a:prstGeom>
          <a:solidFill>
            <a:srgbClr val="B08D00"/>
          </a:solidFill>
          <a:effectLst>
            <a:outerShdw dist="12700" dir="5400000" sx="0" sy="0" rotWithShape="0">
              <a:srgbClr val="000000"/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0" tIns="45715" rIns="91430" bIns="45715"/>
          <a:lstStyle/>
          <a:p>
            <a:pPr lvl="0"/>
            <a:endParaRPr lang="en-US" dirty="0" smtClean="0"/>
          </a:p>
        </p:txBody>
      </p:sp>
      <p:sp>
        <p:nvSpPr>
          <p:cNvPr id="42" name="Chevron 41"/>
          <p:cNvSpPr/>
          <p:nvPr userDrawn="1"/>
        </p:nvSpPr>
        <p:spPr>
          <a:xfrm>
            <a:off x="3431788" y="3845950"/>
            <a:ext cx="1733226" cy="773808"/>
          </a:xfrm>
          <a:prstGeom prst="chevron">
            <a:avLst>
              <a:gd name="adj" fmla="val 15609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algn="ctr"/>
            <a:endParaRPr lang="en-US" sz="13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boto Black"/>
              <a:cs typeface="Roboto Black"/>
            </a:endParaRPr>
          </a:p>
        </p:txBody>
      </p:sp>
      <p:sp>
        <p:nvSpPr>
          <p:cNvPr id="43" name="Chevron 42"/>
          <p:cNvSpPr/>
          <p:nvPr userDrawn="1"/>
        </p:nvSpPr>
        <p:spPr>
          <a:xfrm>
            <a:off x="4963778" y="3845950"/>
            <a:ext cx="1742835" cy="773808"/>
          </a:xfrm>
          <a:prstGeom prst="chevron">
            <a:avLst>
              <a:gd name="adj" fmla="val 15609"/>
            </a:avLst>
          </a:prstGeom>
          <a:solidFill>
            <a:srgbClr val="B08D00"/>
          </a:solidFill>
          <a:effectLst>
            <a:outerShdw dist="12700" dir="5400000" sx="0" sy="0" rotWithShape="0">
              <a:srgbClr val="000000"/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0" tIns="45715" rIns="91430" bIns="45715"/>
          <a:lstStyle/>
          <a:p>
            <a:pPr lvl="0"/>
            <a:endParaRPr lang="en-US" dirty="0"/>
          </a:p>
        </p:txBody>
      </p:sp>
      <p:sp>
        <p:nvSpPr>
          <p:cNvPr id="44" name="Chevron 43"/>
          <p:cNvSpPr/>
          <p:nvPr userDrawn="1"/>
        </p:nvSpPr>
        <p:spPr>
          <a:xfrm>
            <a:off x="6517747" y="3845951"/>
            <a:ext cx="1646627" cy="772139"/>
          </a:xfrm>
          <a:prstGeom prst="chevron">
            <a:avLst>
              <a:gd name="adj" fmla="val 15609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algn="ctr"/>
            <a:endParaRPr lang="en-US" sz="13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boto Black"/>
              <a:cs typeface="Roboto Black"/>
            </a:endParaRP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150041" y="3845951"/>
            <a:ext cx="1199874" cy="772139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2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697881" y="3845951"/>
            <a:ext cx="1199874" cy="772139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200" b="1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232493" y="3845951"/>
            <a:ext cx="1199874" cy="772139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200" b="1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6726338" y="3845951"/>
            <a:ext cx="1199874" cy="772139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200" b="1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56" name="Chevron 55"/>
          <p:cNvSpPr/>
          <p:nvPr userDrawn="1"/>
        </p:nvSpPr>
        <p:spPr>
          <a:xfrm>
            <a:off x="1868312" y="3072142"/>
            <a:ext cx="1700833" cy="773808"/>
          </a:xfrm>
          <a:prstGeom prst="chevron">
            <a:avLst>
              <a:gd name="adj" fmla="val 1560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algn="ctr"/>
            <a:endParaRPr lang="en-US" sz="1400" dirty="0">
              <a:ln w="76200" cmpd="sng"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Chevron 56"/>
          <p:cNvSpPr/>
          <p:nvPr userDrawn="1"/>
        </p:nvSpPr>
        <p:spPr>
          <a:xfrm>
            <a:off x="3431789" y="3072142"/>
            <a:ext cx="1666203" cy="773808"/>
          </a:xfrm>
          <a:prstGeom prst="chevron">
            <a:avLst>
              <a:gd name="adj" fmla="val 15609"/>
            </a:avLst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  <a:ln>
            <a:solidFill>
              <a:schemeClr val="accent1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171430" lvl="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</p:txBody>
      </p:sp>
      <p:sp>
        <p:nvSpPr>
          <p:cNvPr id="58" name="Chevron 57"/>
          <p:cNvSpPr/>
          <p:nvPr userDrawn="1"/>
        </p:nvSpPr>
        <p:spPr>
          <a:xfrm>
            <a:off x="4963778" y="3072142"/>
            <a:ext cx="1671933" cy="773808"/>
          </a:xfrm>
          <a:prstGeom prst="chevron">
            <a:avLst>
              <a:gd name="adj" fmla="val 1560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lvl="0" algn="ctr"/>
            <a:endParaRPr lang="en-US" sz="1400" dirty="0">
              <a:ln w="76200" cmpd="sng"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59" name="Chevron 58"/>
          <p:cNvSpPr/>
          <p:nvPr userDrawn="1"/>
        </p:nvSpPr>
        <p:spPr>
          <a:xfrm>
            <a:off x="6531044" y="3072142"/>
            <a:ext cx="1633329" cy="773808"/>
          </a:xfrm>
          <a:prstGeom prst="chevron">
            <a:avLst>
              <a:gd name="adj" fmla="val 15609"/>
            </a:avLst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  <a:ln>
            <a:solidFill>
              <a:schemeClr val="accent1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171430" lvl="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668437" y="1292413"/>
            <a:ext cx="1199874" cy="537881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None/>
              <a:defRPr sz="1400" b="1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2150041" y="1169990"/>
            <a:ext cx="1199874" cy="773806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None/>
              <a:defRPr sz="1200" b="1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3697881" y="1169990"/>
            <a:ext cx="1199874" cy="773806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200" b="1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5232492" y="1169990"/>
            <a:ext cx="1199874" cy="773806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200" b="1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6726338" y="1169990"/>
            <a:ext cx="1199874" cy="773806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200" b="1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2150040" y="3072145"/>
            <a:ext cx="1199874" cy="773804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200" b="1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3697880" y="3072143"/>
            <a:ext cx="1199874" cy="773805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200" b="1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34"/>
          </p:nvPr>
        </p:nvSpPr>
        <p:spPr>
          <a:xfrm>
            <a:off x="5232493" y="3072144"/>
            <a:ext cx="1199874" cy="773806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200" b="1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35"/>
          </p:nvPr>
        </p:nvSpPr>
        <p:spPr>
          <a:xfrm>
            <a:off x="6726338" y="3072143"/>
            <a:ext cx="1199874" cy="773807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200" b="1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2359217" y="814294"/>
            <a:ext cx="726135" cy="325796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FontTx/>
              <a:buNone/>
              <a:defRPr sz="1600" b="1">
                <a:solidFill>
                  <a:srgbClr val="73737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37"/>
          </p:nvPr>
        </p:nvSpPr>
        <p:spPr>
          <a:xfrm>
            <a:off x="3901146" y="814294"/>
            <a:ext cx="726135" cy="325796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600" b="1" dirty="0" smtClean="0">
                <a:solidFill>
                  <a:srgbClr val="737373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38"/>
          </p:nvPr>
        </p:nvSpPr>
        <p:spPr>
          <a:xfrm>
            <a:off x="5469971" y="814294"/>
            <a:ext cx="726135" cy="325796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600" b="1" dirty="0" smtClean="0">
                <a:solidFill>
                  <a:srgbClr val="737373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6952133" y="814294"/>
            <a:ext cx="726135" cy="325796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600" b="1" dirty="0" smtClean="0">
                <a:solidFill>
                  <a:srgbClr val="737373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2359217" y="2746347"/>
            <a:ext cx="726135" cy="325796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600" b="1" dirty="0" smtClean="0">
                <a:solidFill>
                  <a:srgbClr val="737373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3901146" y="2746347"/>
            <a:ext cx="726135" cy="325796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600" b="1" dirty="0" smtClean="0">
                <a:solidFill>
                  <a:srgbClr val="737373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42"/>
          </p:nvPr>
        </p:nvSpPr>
        <p:spPr>
          <a:xfrm>
            <a:off x="5469971" y="2746347"/>
            <a:ext cx="726135" cy="325796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600" b="1" dirty="0" smtClean="0">
                <a:solidFill>
                  <a:srgbClr val="737373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43"/>
          </p:nvPr>
        </p:nvSpPr>
        <p:spPr>
          <a:xfrm>
            <a:off x="6952133" y="2746347"/>
            <a:ext cx="726135" cy="325796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>
              <a:defRPr lang="en-US" sz="1600" b="1" dirty="0" smtClean="0">
                <a:solidFill>
                  <a:srgbClr val="737373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56483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2" y="285751"/>
            <a:ext cx="6959599" cy="446089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4202" y="1028701"/>
            <a:ext cx="8051798" cy="3596216"/>
          </a:xfrm>
          <a:prstGeom prst="rect">
            <a:avLst/>
          </a:prstGeom>
        </p:spPr>
        <p:txBody>
          <a:bodyPr lIns="91430" tIns="45715" rIns="91430" bIns="45715">
            <a:normAutofit/>
          </a:bodyPr>
          <a:lstStyle>
            <a:lvl1pPr marL="0" indent="0">
              <a:lnSpc>
                <a:spcPct val="110000"/>
              </a:lnSpc>
              <a:buClr>
                <a:schemeClr val="accent1"/>
              </a:buClr>
              <a:buFont typeface="Arial"/>
              <a:buNone/>
              <a:defRPr sz="1600" b="1" i="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 marL="594293" indent="-320004">
              <a:lnSpc>
                <a:spcPct val="110000"/>
              </a:lnSpc>
              <a:spcBef>
                <a:spcPts val="200"/>
              </a:spcBef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3pPr>
            <a:lvl4pPr marL="960011" indent="-320004">
              <a:lnSpc>
                <a:spcPct val="110000"/>
              </a:lnSpc>
              <a:spcBef>
                <a:spcPts val="200"/>
              </a:spcBef>
              <a:defRPr sz="1200">
                <a:solidFill>
                  <a:schemeClr val="tx1"/>
                </a:solidFill>
              </a:defRPr>
            </a:lvl4pPr>
            <a:lvl5pPr marL="2057166" marR="0" indent="-228574" algn="l" defTabSz="4571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»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Text</a:t>
            </a:r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1490134" cy="242094"/>
          </a:xfrm>
          <a:prstGeom prst="rect">
            <a:avLst/>
          </a:prstGeom>
        </p:spPr>
        <p:txBody>
          <a:bodyPr lIns="91430" tIns="45715" rIns="91430" bIns="45715"/>
          <a:lstStyle>
            <a:lvl1pPr marL="0" marR="0" indent="0" algn="l" defTabSz="457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defRPr>
            </a:lvl1pPr>
          </a:lstStyle>
          <a:p>
            <a:endParaRPr lang="en-US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8310" y="4621475"/>
            <a:ext cx="5446890" cy="419631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r>
              <a:rPr lang="en-US" b="1" smtClean="0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  <a:endParaRPr lang="en-US" b="1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6212" y="4735514"/>
            <a:ext cx="685799" cy="273844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fld id="{AB8D81DB-4738-F845-B874-4C4CA4304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C946-D004-9845-A7C6-B4BB74A52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2016-05-23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9971-B79D-7544-8239-95CB1DFB94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74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C946-D004-9845-A7C6-B4BB74A52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2016-05-23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9971-B79D-7544-8239-95CB1DFB94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08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C946-D004-9845-A7C6-B4BB74A52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2016-05-23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9971-B79D-7544-8239-95CB1DFB94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39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C946-D004-9845-A7C6-B4BB74A52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2016-05-23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9971-B79D-7544-8239-95CB1DFB94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85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C946-D004-9845-A7C6-B4BB74A52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2016-05-23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9971-B79D-7544-8239-95CB1DFB94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8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Bulle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2" y="285751"/>
            <a:ext cx="6959599" cy="446089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2" y="1028701"/>
            <a:ext cx="8051798" cy="3596216"/>
          </a:xfrm>
          <a:prstGeom prst="rect">
            <a:avLst/>
          </a:prstGeom>
        </p:spPr>
        <p:txBody>
          <a:bodyPr lIns="91430" tIns="45715" rIns="91430" bIns="45715">
            <a:normAutofit/>
          </a:bodyPr>
          <a:lstStyle>
            <a:lvl1pPr marL="342861" indent="-342861">
              <a:buClr>
                <a:schemeClr val="accent1"/>
              </a:buClr>
              <a:buFont typeface="Arial"/>
              <a:buChar char="•"/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 marL="2057166" marR="0" indent="-228574" algn="l" defTabSz="4571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»"/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1490134" cy="242094"/>
          </a:xfrm>
          <a:prstGeom prst="rect">
            <a:avLst/>
          </a:prstGeom>
        </p:spPr>
        <p:txBody>
          <a:bodyPr lIns="91430" tIns="45715" rIns="91430" bIns="45715"/>
          <a:lstStyle>
            <a:lvl1pPr marL="0" marR="0" indent="0" algn="l" defTabSz="457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defRPr>
            </a:lvl1pPr>
          </a:lstStyle>
          <a:p>
            <a:endParaRPr lang="en-US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8310" y="4621475"/>
            <a:ext cx="5446890" cy="419631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r>
              <a:rPr lang="en-US" b="1" smtClean="0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  <a:endParaRPr lang="en-US" b="1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6212" y="4735514"/>
            <a:ext cx="685799" cy="273844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fld id="{AB8D81DB-4738-F845-B874-4C4CA4304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3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C946-D004-9845-A7C6-B4BB74A52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2016-05-23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9971-B79D-7544-8239-95CB1DFB94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46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C946-D004-9845-A7C6-B4BB74A52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2016-05-23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9971-B79D-7544-8239-95CB1DFB94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7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C946-D004-9845-A7C6-B4BB74A52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2016-05-23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9971-B79D-7544-8239-95CB1DFB94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C946-D004-9845-A7C6-B4BB74A52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2016-05-23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9971-B79D-7544-8239-95CB1DFB94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4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C946-D004-9845-A7C6-B4BB74A52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2016-05-23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9971-B79D-7544-8239-95CB1DFB94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92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C946-D004-9845-A7C6-B4BB74A52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2016-05-23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9971-B79D-7544-8239-95CB1DFB94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6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18232"/>
            <a:ext cx="3937704" cy="345851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lang="es-ES_tradnl" sz="1600" dirty="0" smtClean="0">
                <a:latin typeface="Arial"/>
                <a:cs typeface="Arial"/>
              </a:defRPr>
            </a:lvl1pPr>
            <a:lvl2pPr>
              <a:defRPr lang="es-ES_tradnl" sz="1400" dirty="0" smtClean="0"/>
            </a:lvl2pPr>
            <a:lvl3pPr>
              <a:defRPr lang="es-ES_tradnl" sz="1200" dirty="0" smtClean="0"/>
            </a:lvl3pPr>
            <a:lvl4pPr>
              <a:defRPr lang="es-ES_tradnl" sz="1100" dirty="0" smtClean="0"/>
            </a:lvl4pPr>
            <a:lvl5pPr>
              <a:defRPr lang="en-US" sz="1000" dirty="0"/>
            </a:lvl5pPr>
          </a:lstStyle>
          <a:p>
            <a:pPr marL="0" lvl="0" indent="-164573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endParaRPr lang="es-ES_tradnl" dirty="0" smtClean="0"/>
          </a:p>
          <a:p>
            <a:pPr marL="466291" lvl="1" indent="-192002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marL="777152" lvl="2" indent="-137145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marL="1051440" lvl="3" indent="-137145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</a:pPr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marL="1234299" lvl="4" indent="-137145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8096" y="1018232"/>
            <a:ext cx="3861504" cy="345851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defRPr lang="es-ES_tradnl" sz="1600" dirty="0" smtClean="0">
                <a:latin typeface="Arial"/>
                <a:cs typeface="Arial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defRPr lang="es-ES_tradnl" sz="1400" dirty="0" smtClean="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defRPr lang="es-ES_tradnl" sz="1200" dirty="0" smtClean="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defRPr lang="es-ES_tradnl" sz="1100" dirty="0" smtClean="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defRPr lang="en-US" sz="1000" dirty="0"/>
            </a:lvl5pPr>
          </a:lstStyle>
          <a:p>
            <a:pPr marL="0" lvl="0" indent="-164573">
              <a:spcBef>
                <a:spcPts val="0"/>
              </a:spcBef>
              <a:buClr>
                <a:schemeClr val="accent1"/>
              </a:buClr>
            </a:pPr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marL="466291" lvl="1" indent="-192002">
              <a:spcBef>
                <a:spcPts val="0"/>
              </a:spcBef>
            </a:pPr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marL="777152" lvl="2" indent="-137145">
              <a:spcBef>
                <a:spcPts val="0"/>
              </a:spcBef>
              <a:buClr>
                <a:schemeClr val="accent2"/>
              </a:buClr>
            </a:pPr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marL="1051440" lvl="3" indent="-137145">
              <a:spcBef>
                <a:spcPts val="0"/>
              </a:spcBef>
            </a:pPr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marL="1234299" lvl="4" indent="-137145">
              <a:spcBef>
                <a:spcPts val="0"/>
              </a:spcBef>
              <a:buClr>
                <a:schemeClr val="accent1"/>
              </a:buClr>
            </a:pPr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8096" y="285751"/>
            <a:ext cx="6985704" cy="435506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1490134" cy="242094"/>
          </a:xfrm>
          <a:prstGeom prst="rect">
            <a:avLst/>
          </a:prstGeom>
        </p:spPr>
        <p:txBody>
          <a:bodyPr lIns="91430" tIns="45715" rIns="91430" bIns="45715"/>
          <a:lstStyle>
            <a:lvl1pPr marL="0" marR="0" indent="0" algn="l" defTabSz="457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defRPr>
            </a:lvl1pPr>
          </a:lstStyle>
          <a:p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3166" y="4621475"/>
            <a:ext cx="5446890" cy="419631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r>
              <a:rPr lang="en-US" b="1" smtClean="0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  <a:endParaRPr lang="en-US" b="1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6212" y="4735514"/>
            <a:ext cx="685799" cy="273844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fld id="{AB8D81DB-4738-F845-B874-4C4CA4304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58097" y="1018232"/>
            <a:ext cx="3898381" cy="3458519"/>
          </a:xfrm>
          <a:prstGeom prst="rect">
            <a:avLst/>
          </a:prstGeom>
        </p:spPr>
        <p:txBody>
          <a:bodyPr lIns="91430" tIns="45715" rIns="91430" bIns="45715"/>
          <a:lstStyle>
            <a:lvl1pPr lvl="0" indent="-164592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/>
            </a:lvl1pPr>
            <a:lvl2pPr marL="466344" lvl="1" indent="-192024">
              <a:spcBef>
                <a:spcPts val="0"/>
              </a:spcBef>
              <a:buFont typeface="Arial"/>
              <a:buChar char="–"/>
              <a:defRPr sz="1400"/>
            </a:lvl2pPr>
            <a:lvl3pPr marL="777240" lvl="2" indent="-13716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1200"/>
            </a:lvl3pPr>
            <a:lvl4pPr marL="1051560" lvl="3" indent="-137160">
              <a:spcBef>
                <a:spcPts val="0"/>
              </a:spcBef>
              <a:buFont typeface="Arial"/>
              <a:buChar char="–"/>
              <a:defRPr sz="1100"/>
            </a:lvl4pPr>
            <a:lvl5pPr marL="1234440" lvl="4" indent="-137160">
              <a:spcBef>
                <a:spcPts val="0"/>
              </a:spcBef>
              <a:buClr>
                <a:schemeClr val="accent1"/>
              </a:buClr>
              <a:buFont typeface="Arial"/>
              <a:buChar char="»"/>
              <a:defRPr sz="1000"/>
            </a:lvl5pPr>
            <a:lvl6pPr marL="2514600" indent="-228600">
              <a:spcBef>
                <a:spcPct val="20000"/>
              </a:spcBef>
              <a:buFont typeface="Arial"/>
              <a:buChar char="•"/>
            </a:lvl6pPr>
            <a:lvl7pPr marL="2971800" indent="-228600">
              <a:spcBef>
                <a:spcPct val="20000"/>
              </a:spcBef>
              <a:buFont typeface="Arial"/>
              <a:buChar char="•"/>
            </a:lvl7pPr>
            <a:lvl8pPr marL="3429000" indent="-228600">
              <a:spcBef>
                <a:spcPct val="20000"/>
              </a:spcBef>
              <a:buFont typeface="Arial"/>
              <a:buChar char="•"/>
            </a:lvl8pPr>
            <a:lvl9pPr marL="3886200" indent="-228600">
              <a:spcBef>
                <a:spcPct val="20000"/>
              </a:spcBef>
              <a:buFont typeface="Arial"/>
              <a:buChar char="•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9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3557" y="2179374"/>
            <a:ext cx="6857998" cy="687124"/>
          </a:xfrm>
        </p:spPr>
        <p:txBody>
          <a:bodyPr/>
          <a:lstStyle>
            <a:lvl1pPr algn="ctr">
              <a:defRPr sz="4800" baseline="0">
                <a:solidFill>
                  <a:srgbClr val="A71324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1490134" cy="242094"/>
          </a:xfrm>
          <a:prstGeom prst="rect">
            <a:avLst/>
          </a:prstGeom>
        </p:spPr>
        <p:txBody>
          <a:bodyPr lIns="91430" tIns="45715" rIns="91430" bIns="45715"/>
          <a:lstStyle>
            <a:lvl1pPr marL="0" marR="0" indent="0" algn="l" defTabSz="457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defRPr>
            </a:lvl1pPr>
          </a:lstStyle>
          <a:p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8310" y="4621475"/>
            <a:ext cx="5446890" cy="419631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r>
              <a:rPr lang="en-US" b="1" smtClean="0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  <a:endParaRPr lang="en-US" b="1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6212" y="4735514"/>
            <a:ext cx="685799" cy="273844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fld id="{AB8D81DB-4738-F845-B874-4C4CA4304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8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1490134" cy="242094"/>
          </a:xfrm>
          <a:prstGeom prst="rect">
            <a:avLst/>
          </a:prstGeom>
        </p:spPr>
        <p:txBody>
          <a:bodyPr lIns="91430" tIns="45715" rIns="91430" bIns="45715"/>
          <a:lstStyle>
            <a:lvl1pPr marL="0" marR="0" indent="0" algn="l" defTabSz="457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defRPr>
            </a:lvl1pPr>
          </a:lstStyle>
          <a:p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8310" y="4621475"/>
            <a:ext cx="5446890" cy="419631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r>
              <a:rPr lang="en-US" b="1" smtClean="0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  <a:endParaRPr lang="en-US" b="1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6212" y="4735514"/>
            <a:ext cx="685799" cy="273844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fld id="{AB8D81DB-4738-F845-B874-4C4CA4304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2" y="285751"/>
            <a:ext cx="6959599" cy="435506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7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3768" y="3600451"/>
            <a:ext cx="6878019" cy="425054"/>
          </a:xfr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3769" y="984250"/>
            <a:ext cx="6878019" cy="2561432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13769" y="4025504"/>
            <a:ext cx="6878018" cy="52744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8310" y="4621475"/>
            <a:ext cx="5446890" cy="419631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r>
              <a:rPr lang="en-US" b="1" smtClean="0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  <a:endParaRPr lang="en-US" b="1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1490134" cy="242094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200" b="0" i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defRPr>
            </a:lvl1pPr>
          </a:lstStyle>
          <a:p>
            <a:endParaRPr lang="en-US" dirty="0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6212" y="4735514"/>
            <a:ext cx="685799" cy="273844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fld id="{AB8D81DB-4738-F845-B874-4C4CA4304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1490134" cy="242094"/>
          </a:xfrm>
          <a:prstGeom prst="rect">
            <a:avLst/>
          </a:prstGeom>
        </p:spPr>
        <p:txBody>
          <a:bodyPr lIns="91430" tIns="45715" rIns="91430" bIns="45715"/>
          <a:lstStyle>
            <a:lvl1pPr marL="0" marR="0" indent="0" algn="l" defTabSz="457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defRPr>
            </a:lvl1pPr>
          </a:lstStyle>
          <a:p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8310" y="4621475"/>
            <a:ext cx="5446890" cy="419631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r>
              <a:rPr lang="en-US" b="1" smtClean="0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  <a:endParaRPr lang="en-US" b="1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6212" y="4735514"/>
            <a:ext cx="685799" cy="273844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fld id="{AB8D81DB-4738-F845-B874-4C4CA4304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2" y="285751"/>
            <a:ext cx="6959599" cy="435506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550800" y="1197058"/>
            <a:ext cx="1909078" cy="3318245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400" b="1" dirty="0"/>
          </a:p>
        </p:txBody>
      </p:sp>
      <p:sp>
        <p:nvSpPr>
          <p:cNvPr id="11" name="Off-page Connector 11"/>
          <p:cNvSpPr/>
          <p:nvPr userDrawn="1"/>
        </p:nvSpPr>
        <p:spPr>
          <a:xfrm>
            <a:off x="530732" y="935979"/>
            <a:ext cx="1929146" cy="624304"/>
          </a:xfrm>
          <a:prstGeom prst="flowChartOffpageConnector">
            <a:avLst/>
          </a:prstGeom>
          <a:gradFill flip="none" rotWithShape="1">
            <a:gsLst>
              <a:gs pos="38000">
                <a:srgbClr val="800E1E"/>
              </a:gs>
              <a:gs pos="92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Tx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6932" y="1657350"/>
            <a:ext cx="1828800" cy="2667000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192002" indent="-173716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</a:defRPr>
            </a:lvl1pPr>
            <a:lvl2pPr marL="365718" indent="-182859">
              <a:lnSpc>
                <a:spcPct val="90000"/>
              </a:lnSpc>
              <a:spcBef>
                <a:spcPts val="0"/>
              </a:spcBef>
              <a:defRPr sz="1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62000" y="1044657"/>
            <a:ext cx="1524000" cy="304800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sp>
        <p:nvSpPr>
          <p:cNvPr id="25" name="Rounded Rectangle 24"/>
          <p:cNvSpPr/>
          <p:nvPr userDrawn="1"/>
        </p:nvSpPr>
        <p:spPr>
          <a:xfrm>
            <a:off x="2608200" y="1197058"/>
            <a:ext cx="1909078" cy="3318245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400" b="1" dirty="0"/>
          </a:p>
        </p:txBody>
      </p:sp>
      <p:sp>
        <p:nvSpPr>
          <p:cNvPr id="26" name="Off-page Connector 11"/>
          <p:cNvSpPr/>
          <p:nvPr userDrawn="1"/>
        </p:nvSpPr>
        <p:spPr>
          <a:xfrm>
            <a:off x="2588132" y="935979"/>
            <a:ext cx="1929146" cy="624304"/>
          </a:xfrm>
          <a:prstGeom prst="flowChartOffpageConnector">
            <a:avLst/>
          </a:prstGeom>
          <a:gradFill flip="none" rotWithShape="1">
            <a:gsLst>
              <a:gs pos="38000">
                <a:srgbClr val="800E1E"/>
              </a:gs>
              <a:gs pos="92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Tx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664332" y="1657350"/>
            <a:ext cx="1828800" cy="2667000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192002" indent="-173716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</a:defRPr>
            </a:lvl1pPr>
            <a:lvl2pPr marL="365718" indent="-182859">
              <a:lnSpc>
                <a:spcPct val="90000"/>
              </a:lnSpc>
              <a:spcBef>
                <a:spcPts val="0"/>
              </a:spcBef>
              <a:defRPr sz="1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819400" y="1044657"/>
            <a:ext cx="1524000" cy="304800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342861" indent="-342861" algn="ctr">
              <a:buFontTx/>
              <a:buNone/>
              <a:defRPr lang="en-US" sz="1600" b="1" baseline="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Add Text</a:t>
            </a:r>
          </a:p>
        </p:txBody>
      </p:sp>
      <p:sp>
        <p:nvSpPr>
          <p:cNvPr id="29" name="Rounded Rectangle 28"/>
          <p:cNvSpPr/>
          <p:nvPr userDrawn="1"/>
        </p:nvSpPr>
        <p:spPr>
          <a:xfrm>
            <a:off x="4661618" y="1197058"/>
            <a:ext cx="1909078" cy="3318245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400" b="1" dirty="0"/>
          </a:p>
        </p:txBody>
      </p:sp>
      <p:sp>
        <p:nvSpPr>
          <p:cNvPr id="30" name="Off-page Connector 11"/>
          <p:cNvSpPr/>
          <p:nvPr userDrawn="1"/>
        </p:nvSpPr>
        <p:spPr>
          <a:xfrm>
            <a:off x="4641550" y="935979"/>
            <a:ext cx="1929146" cy="624304"/>
          </a:xfrm>
          <a:prstGeom prst="flowChartOffpageConnector">
            <a:avLst/>
          </a:prstGeom>
          <a:gradFill flip="none" rotWithShape="1">
            <a:gsLst>
              <a:gs pos="38000">
                <a:srgbClr val="800E1E"/>
              </a:gs>
              <a:gs pos="92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717750" y="1657350"/>
            <a:ext cx="1828800" cy="2667000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192002" indent="-173716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</a:defRPr>
            </a:lvl1pPr>
            <a:lvl2pPr marL="365718" indent="-182859">
              <a:lnSpc>
                <a:spcPct val="90000"/>
              </a:lnSpc>
              <a:spcBef>
                <a:spcPts val="0"/>
              </a:spcBef>
              <a:defRPr sz="1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872818" y="1044657"/>
            <a:ext cx="1524000" cy="304800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342861" indent="-342861" algn="ctr">
              <a:buFontTx/>
              <a:buNone/>
              <a:defRPr lang="en-US" sz="1600" b="1" baseline="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Add Text</a:t>
            </a:r>
          </a:p>
        </p:txBody>
      </p:sp>
      <p:sp>
        <p:nvSpPr>
          <p:cNvPr id="33" name="Rounded Rectangle 32"/>
          <p:cNvSpPr/>
          <p:nvPr userDrawn="1"/>
        </p:nvSpPr>
        <p:spPr>
          <a:xfrm>
            <a:off x="6728510" y="1199680"/>
            <a:ext cx="1909078" cy="3318245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400" b="1" dirty="0"/>
          </a:p>
        </p:txBody>
      </p:sp>
      <p:sp>
        <p:nvSpPr>
          <p:cNvPr id="34" name="Off-page Connector 11"/>
          <p:cNvSpPr/>
          <p:nvPr userDrawn="1"/>
        </p:nvSpPr>
        <p:spPr>
          <a:xfrm>
            <a:off x="6708442" y="938601"/>
            <a:ext cx="1929146" cy="624304"/>
          </a:xfrm>
          <a:prstGeom prst="flowChartOffpageConnector">
            <a:avLst/>
          </a:prstGeom>
          <a:gradFill flip="none" rotWithShape="1">
            <a:gsLst>
              <a:gs pos="38000">
                <a:srgbClr val="800E1E"/>
              </a:gs>
              <a:gs pos="92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784642" y="1659972"/>
            <a:ext cx="1828800" cy="2667000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192002" indent="-173716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  <a:defRPr sz="1200">
                <a:solidFill>
                  <a:schemeClr val="tx1"/>
                </a:solidFill>
              </a:defRPr>
            </a:lvl1pPr>
            <a:lvl2pPr marL="365718" indent="-182859">
              <a:lnSpc>
                <a:spcPct val="90000"/>
              </a:lnSpc>
              <a:spcBef>
                <a:spcPts val="0"/>
              </a:spcBef>
              <a:defRPr sz="1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939710" y="1047279"/>
            <a:ext cx="1524000" cy="304800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342861" indent="-342861" algn="ctr">
              <a:buFontTx/>
              <a:buNone/>
              <a:defRPr lang="en-US" sz="1600" b="1" baseline="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 algn="ctr">
              <a:buNone/>
            </a:pPr>
            <a:r>
              <a:rPr lang="en-US" dirty="0" smtClean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90243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Quadra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5063625" y="2809124"/>
            <a:ext cx="3439000" cy="1676400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mpd="sng">
            <a:solidFill>
              <a:schemeClr val="accent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171430" lvl="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27" name="Freeform 26"/>
          <p:cNvSpPr/>
          <p:nvPr userDrawn="1"/>
        </p:nvSpPr>
        <p:spPr>
          <a:xfrm>
            <a:off x="584202" y="2809124"/>
            <a:ext cx="3439000" cy="1676400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mpd="sng">
            <a:solidFill>
              <a:schemeClr val="accent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171430" lvl="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28" name="Freeform 27"/>
          <p:cNvSpPr/>
          <p:nvPr userDrawn="1"/>
        </p:nvSpPr>
        <p:spPr>
          <a:xfrm>
            <a:off x="584202" y="927904"/>
            <a:ext cx="3439000" cy="1676400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mpd="sng">
            <a:solidFill>
              <a:schemeClr val="accent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0" lvl="0" indent="0" algn="ctr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kern="1400" spc="0" normalizeH="0" dirty="0"/>
          </a:p>
        </p:txBody>
      </p:sp>
      <p:sp>
        <p:nvSpPr>
          <p:cNvPr id="20" name="Freeform 19"/>
          <p:cNvSpPr/>
          <p:nvPr userDrawn="1"/>
        </p:nvSpPr>
        <p:spPr>
          <a:xfrm>
            <a:off x="5063625" y="927904"/>
            <a:ext cx="3439000" cy="1676400"/>
          </a:xfrm>
          <a:custGeom>
            <a:avLst/>
            <a:gdLst>
              <a:gd name="connsiteX0" fmla="*/ 0 w 1584960"/>
              <a:gd name="connsiteY0" fmla="*/ 264165 h 1584960"/>
              <a:gd name="connsiteX1" fmla="*/ 264165 w 1584960"/>
              <a:gd name="connsiteY1" fmla="*/ 0 h 1584960"/>
              <a:gd name="connsiteX2" fmla="*/ 1320795 w 1584960"/>
              <a:gd name="connsiteY2" fmla="*/ 0 h 1584960"/>
              <a:gd name="connsiteX3" fmla="*/ 1584960 w 1584960"/>
              <a:gd name="connsiteY3" fmla="*/ 264165 h 1584960"/>
              <a:gd name="connsiteX4" fmla="*/ 1584960 w 1584960"/>
              <a:gd name="connsiteY4" fmla="*/ 1320795 h 1584960"/>
              <a:gd name="connsiteX5" fmla="*/ 1320795 w 1584960"/>
              <a:gd name="connsiteY5" fmla="*/ 1584960 h 1584960"/>
              <a:gd name="connsiteX6" fmla="*/ 264165 w 1584960"/>
              <a:gd name="connsiteY6" fmla="*/ 1584960 h 1584960"/>
              <a:gd name="connsiteX7" fmla="*/ 0 w 1584960"/>
              <a:gd name="connsiteY7" fmla="*/ 1320795 h 1584960"/>
              <a:gd name="connsiteX8" fmla="*/ 0 w 1584960"/>
              <a:gd name="connsiteY8" fmla="*/ 264165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960" h="1584960">
                <a:moveTo>
                  <a:pt x="0" y="264165"/>
                </a:moveTo>
                <a:cubicBezTo>
                  <a:pt x="0" y="118271"/>
                  <a:pt x="118271" y="0"/>
                  <a:pt x="264165" y="0"/>
                </a:cubicBezTo>
                <a:lnTo>
                  <a:pt x="1320795" y="0"/>
                </a:lnTo>
                <a:cubicBezTo>
                  <a:pt x="1466689" y="0"/>
                  <a:pt x="1584960" y="118271"/>
                  <a:pt x="1584960" y="264165"/>
                </a:cubicBezTo>
                <a:lnTo>
                  <a:pt x="1584960" y="1320795"/>
                </a:lnTo>
                <a:cubicBezTo>
                  <a:pt x="1584960" y="1466689"/>
                  <a:pt x="1466689" y="1584960"/>
                  <a:pt x="1320795" y="1584960"/>
                </a:cubicBezTo>
                <a:lnTo>
                  <a:pt x="264165" y="1584960"/>
                </a:lnTo>
                <a:cubicBezTo>
                  <a:pt x="118271" y="1584960"/>
                  <a:pt x="0" y="1466689"/>
                  <a:pt x="0" y="1320795"/>
                </a:cubicBezTo>
                <a:lnTo>
                  <a:pt x="0" y="264165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57150" cmpd="sng">
            <a:solidFill>
              <a:schemeClr val="accent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171430" lvl="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3761331" y="2069353"/>
            <a:ext cx="1509006" cy="12970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satMod val="175000"/>
                <a:alpha val="34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2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1490134" cy="242094"/>
          </a:xfrm>
          <a:prstGeom prst="rect">
            <a:avLst/>
          </a:prstGeom>
        </p:spPr>
        <p:txBody>
          <a:bodyPr lIns="91430" tIns="45715" rIns="91430" bIns="45715"/>
          <a:lstStyle>
            <a:lvl1pPr marL="0" marR="0" indent="0" algn="l" defTabSz="457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defRPr>
            </a:lvl1pPr>
          </a:lstStyle>
          <a:p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8310" y="4621475"/>
            <a:ext cx="5446890" cy="419631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r>
              <a:rPr lang="en-US" b="1" smtClean="0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  <a:endParaRPr lang="en-US" b="1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6212" y="4735514"/>
            <a:ext cx="685799" cy="273844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fld id="{AB8D81DB-4738-F845-B874-4C4CA4304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2" y="285751"/>
            <a:ext cx="6959599" cy="435506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88737" y="2504324"/>
            <a:ext cx="1310793" cy="381001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787237" y="1322614"/>
            <a:ext cx="3030234" cy="1281690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182859" indent="-182859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1100">
                <a:latin typeface="+mn-lt"/>
                <a:cs typeface="Arial"/>
              </a:defRPr>
            </a:lvl1pPr>
            <a:lvl2pPr marL="285717" indent="-114287">
              <a:lnSpc>
                <a:spcPct val="90000"/>
              </a:lnSpc>
              <a:defRPr sz="1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87400" y="1016001"/>
            <a:ext cx="2973388" cy="306388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270336" y="1015206"/>
            <a:ext cx="2973388" cy="306388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5270336" y="2880843"/>
            <a:ext cx="2973388" cy="306388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787942" y="2885324"/>
            <a:ext cx="2973388" cy="306388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5270336" y="1322614"/>
            <a:ext cx="3036958" cy="1281690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182859" indent="-182859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1100">
                <a:latin typeface="+mn-lt"/>
                <a:cs typeface="Arial"/>
              </a:defRPr>
            </a:lvl1pPr>
            <a:lvl2pPr marL="285717" indent="-114287">
              <a:lnSpc>
                <a:spcPct val="90000"/>
              </a:lnSpc>
              <a:defRPr sz="1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5270336" y="3203834"/>
            <a:ext cx="3036958" cy="1281690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182859" indent="-182859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1100">
                <a:latin typeface="+mn-lt"/>
                <a:cs typeface="Arial"/>
              </a:defRPr>
            </a:lvl1pPr>
            <a:lvl2pPr marL="285717" indent="-114287">
              <a:lnSpc>
                <a:spcPct val="90000"/>
              </a:lnSpc>
              <a:defRPr sz="1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787942" y="3184730"/>
            <a:ext cx="3029529" cy="1281690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182859" indent="-182859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1100">
                <a:latin typeface="+mn-lt"/>
                <a:cs typeface="Arial"/>
              </a:defRPr>
            </a:lvl1pPr>
            <a:lvl2pPr marL="285717" indent="-114287">
              <a:lnSpc>
                <a:spcPct val="90000"/>
              </a:lnSpc>
              <a:defRPr sz="1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3571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1490134" cy="242094"/>
          </a:xfrm>
          <a:prstGeom prst="rect">
            <a:avLst/>
          </a:prstGeom>
        </p:spPr>
        <p:txBody>
          <a:bodyPr lIns="91430" tIns="45715" rIns="91430" bIns="45715"/>
          <a:lstStyle>
            <a:lvl1pPr marL="0" marR="0" indent="0" algn="l" defTabSz="457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defRPr>
            </a:lvl1pPr>
          </a:lstStyle>
          <a:p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8310" y="4621475"/>
            <a:ext cx="5446890" cy="419631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r>
              <a:rPr lang="en-US" b="1" smtClean="0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  <a:endParaRPr lang="en-US" b="1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6212" y="4735514"/>
            <a:ext cx="685799" cy="273844"/>
          </a:xfrm>
        </p:spPr>
        <p:txBody>
          <a:bodyPr/>
          <a:lstStyle>
            <a:lvl1pPr>
              <a:defRPr sz="1100">
                <a:latin typeface="Arial Narrow" panose="020B0606020202030204" pitchFamily="34" charset="0"/>
              </a:defRPr>
            </a:lvl1pPr>
          </a:lstStyle>
          <a:p>
            <a:fld id="{AB8D81DB-4738-F845-B874-4C4CA4304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2" y="285751"/>
            <a:ext cx="6959599" cy="435506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9" name="Rounded Rectangle 18"/>
          <p:cNvSpPr/>
          <p:nvPr userDrawn="1"/>
        </p:nvSpPr>
        <p:spPr>
          <a:xfrm>
            <a:off x="6629400" y="876215"/>
            <a:ext cx="1909078" cy="1751033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400" b="1" dirty="0"/>
          </a:p>
        </p:txBody>
      </p:sp>
      <p:sp>
        <p:nvSpPr>
          <p:cNvPr id="20" name="Off-page Connector 11"/>
          <p:cNvSpPr/>
          <p:nvPr userDrawn="1"/>
        </p:nvSpPr>
        <p:spPr>
          <a:xfrm>
            <a:off x="6629400" y="875433"/>
            <a:ext cx="1905000" cy="303233"/>
          </a:xfrm>
          <a:prstGeom prst="flowChartOffpageConnector">
            <a:avLst/>
          </a:prstGeom>
          <a:gradFill flip="none" rotWithShape="1">
            <a:gsLst>
              <a:gs pos="38000">
                <a:srgbClr val="800E1E"/>
              </a:gs>
              <a:gs pos="92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>
            <a:off x="2577522" y="863098"/>
            <a:ext cx="1909078" cy="1751033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400" b="1" dirty="0"/>
          </a:p>
        </p:txBody>
      </p:sp>
      <p:sp>
        <p:nvSpPr>
          <p:cNvPr id="43" name="Off-page Connector 11"/>
          <p:cNvSpPr/>
          <p:nvPr userDrawn="1"/>
        </p:nvSpPr>
        <p:spPr>
          <a:xfrm>
            <a:off x="2577522" y="862316"/>
            <a:ext cx="1905000" cy="303233"/>
          </a:xfrm>
          <a:prstGeom prst="flowChartOffpageConnector">
            <a:avLst/>
          </a:prstGeom>
          <a:gradFill flip="none" rotWithShape="1">
            <a:gsLst>
              <a:gs pos="38000">
                <a:srgbClr val="800E1E"/>
              </a:gs>
              <a:gs pos="92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6" name="Rounded Rectangle 45"/>
          <p:cNvSpPr/>
          <p:nvPr userDrawn="1"/>
        </p:nvSpPr>
        <p:spPr>
          <a:xfrm>
            <a:off x="4594640" y="849981"/>
            <a:ext cx="1909078" cy="1751033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400" b="1" dirty="0"/>
          </a:p>
        </p:txBody>
      </p:sp>
      <p:sp>
        <p:nvSpPr>
          <p:cNvPr id="47" name="Off-page Connector 11"/>
          <p:cNvSpPr/>
          <p:nvPr userDrawn="1"/>
        </p:nvSpPr>
        <p:spPr>
          <a:xfrm>
            <a:off x="4594640" y="849199"/>
            <a:ext cx="1905000" cy="303233"/>
          </a:xfrm>
          <a:prstGeom prst="flowChartOffpageConnector">
            <a:avLst/>
          </a:prstGeom>
          <a:gradFill flip="none" rotWithShape="1">
            <a:gsLst>
              <a:gs pos="38000">
                <a:srgbClr val="800E1E"/>
              </a:gs>
              <a:gs pos="92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0" name="Rounded Rectangle 49"/>
          <p:cNvSpPr/>
          <p:nvPr userDrawn="1"/>
        </p:nvSpPr>
        <p:spPr>
          <a:xfrm>
            <a:off x="540923" y="876215"/>
            <a:ext cx="1909078" cy="1751033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400" b="1" dirty="0"/>
          </a:p>
        </p:txBody>
      </p:sp>
      <p:sp>
        <p:nvSpPr>
          <p:cNvPr id="51" name="Off-page Connector 11"/>
          <p:cNvSpPr/>
          <p:nvPr userDrawn="1"/>
        </p:nvSpPr>
        <p:spPr>
          <a:xfrm>
            <a:off x="540923" y="875433"/>
            <a:ext cx="1905000" cy="303233"/>
          </a:xfrm>
          <a:prstGeom prst="flowChartOffpageConnector">
            <a:avLst/>
          </a:prstGeom>
          <a:gradFill flip="none" rotWithShape="1">
            <a:gsLst>
              <a:gs pos="38000">
                <a:srgbClr val="800E1E"/>
              </a:gs>
              <a:gs pos="92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9844" y="1162544"/>
            <a:ext cx="1741716" cy="1388505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182859" indent="-182859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1000">
                <a:latin typeface="+mn-lt"/>
                <a:cs typeface="Arial"/>
              </a:defRPr>
            </a:lvl1pPr>
            <a:lvl2pPr marL="285717" indent="-114287">
              <a:lnSpc>
                <a:spcPct val="90000"/>
              </a:lnSpc>
              <a:defRPr sz="800"/>
            </a:lvl2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2" name="Rounded Rectangle 61"/>
          <p:cNvSpPr/>
          <p:nvPr userDrawn="1"/>
        </p:nvSpPr>
        <p:spPr>
          <a:xfrm>
            <a:off x="540923" y="2845978"/>
            <a:ext cx="1909078" cy="1751033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400" b="1" dirty="0"/>
          </a:p>
        </p:txBody>
      </p:sp>
      <p:sp>
        <p:nvSpPr>
          <p:cNvPr id="63" name="Off-page Connector 11"/>
          <p:cNvSpPr/>
          <p:nvPr userDrawn="1"/>
        </p:nvSpPr>
        <p:spPr>
          <a:xfrm>
            <a:off x="540923" y="2845196"/>
            <a:ext cx="1905000" cy="303233"/>
          </a:xfrm>
          <a:prstGeom prst="flowChartOffpageConnector">
            <a:avLst/>
          </a:prstGeom>
          <a:gradFill flip="none" rotWithShape="1">
            <a:gsLst>
              <a:gs pos="38000">
                <a:srgbClr val="800E1E"/>
              </a:gs>
              <a:gs pos="92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6" name="Rounded Rectangle 65"/>
          <p:cNvSpPr/>
          <p:nvPr userDrawn="1"/>
        </p:nvSpPr>
        <p:spPr>
          <a:xfrm>
            <a:off x="2550761" y="2842973"/>
            <a:ext cx="1909078" cy="1751033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400" b="1" dirty="0"/>
          </a:p>
        </p:txBody>
      </p:sp>
      <p:sp>
        <p:nvSpPr>
          <p:cNvPr id="67" name="Off-page Connector 11"/>
          <p:cNvSpPr/>
          <p:nvPr userDrawn="1"/>
        </p:nvSpPr>
        <p:spPr>
          <a:xfrm>
            <a:off x="2550761" y="2842191"/>
            <a:ext cx="1905000" cy="303233"/>
          </a:xfrm>
          <a:prstGeom prst="flowChartOffpageConnector">
            <a:avLst/>
          </a:prstGeom>
          <a:gradFill flip="none" rotWithShape="1">
            <a:gsLst>
              <a:gs pos="38000">
                <a:srgbClr val="800E1E"/>
              </a:gs>
              <a:gs pos="92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Rounded Rectangle 69"/>
          <p:cNvSpPr/>
          <p:nvPr userDrawn="1"/>
        </p:nvSpPr>
        <p:spPr>
          <a:xfrm>
            <a:off x="4594640" y="2845978"/>
            <a:ext cx="1909078" cy="1751033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400" b="1" dirty="0"/>
          </a:p>
        </p:txBody>
      </p:sp>
      <p:sp>
        <p:nvSpPr>
          <p:cNvPr id="71" name="Off-page Connector 11"/>
          <p:cNvSpPr/>
          <p:nvPr userDrawn="1"/>
        </p:nvSpPr>
        <p:spPr>
          <a:xfrm>
            <a:off x="4594640" y="2845196"/>
            <a:ext cx="1905000" cy="303233"/>
          </a:xfrm>
          <a:prstGeom prst="flowChartOffpageConnector">
            <a:avLst/>
          </a:prstGeom>
          <a:gradFill flip="none" rotWithShape="1">
            <a:gsLst>
              <a:gs pos="38000">
                <a:srgbClr val="800E1E"/>
              </a:gs>
              <a:gs pos="92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4" name="Rounded Rectangle 73"/>
          <p:cNvSpPr/>
          <p:nvPr userDrawn="1"/>
        </p:nvSpPr>
        <p:spPr>
          <a:xfrm>
            <a:off x="6625322" y="2845978"/>
            <a:ext cx="1909078" cy="1751033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10000">
                <a:schemeClr val="bg1">
                  <a:lumMod val="9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45715" rIns="91430" bIns="45715" rtlCol="0" anchor="b" anchorCtr="1"/>
          <a:lstStyle/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200" b="1" dirty="0" smtClean="0"/>
          </a:p>
          <a:p>
            <a:pPr marL="171430" indent="-171430">
              <a:lnSpc>
                <a:spcPct val="90000"/>
              </a:lnSpc>
              <a:buClr>
                <a:schemeClr val="accent2"/>
              </a:buClr>
              <a:buFont typeface="Arial"/>
              <a:buChar char="•"/>
            </a:pPr>
            <a:endParaRPr lang="en-US" sz="1400" b="1" dirty="0"/>
          </a:p>
        </p:txBody>
      </p:sp>
      <p:sp>
        <p:nvSpPr>
          <p:cNvPr id="75" name="Off-page Connector 11"/>
          <p:cNvSpPr/>
          <p:nvPr userDrawn="1"/>
        </p:nvSpPr>
        <p:spPr>
          <a:xfrm>
            <a:off x="6625322" y="2845196"/>
            <a:ext cx="1905000" cy="303233"/>
          </a:xfrm>
          <a:prstGeom prst="flowChartOffpageConnector">
            <a:avLst/>
          </a:prstGeom>
          <a:gradFill flip="none" rotWithShape="1">
            <a:gsLst>
              <a:gs pos="38000">
                <a:srgbClr val="800E1E"/>
              </a:gs>
              <a:gs pos="92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701677" y="876300"/>
            <a:ext cx="1599265" cy="260350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None/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2714253" y="886835"/>
            <a:ext cx="1599265" cy="260350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None/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4753724" y="871895"/>
            <a:ext cx="1599265" cy="260350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None/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744168" y="871895"/>
            <a:ext cx="1599265" cy="260350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None/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6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701677" y="2859239"/>
            <a:ext cx="1599265" cy="260350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None/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2714253" y="2859239"/>
            <a:ext cx="1599265" cy="260350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None/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4753724" y="2859239"/>
            <a:ext cx="1599265" cy="260350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None/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6744168" y="2859239"/>
            <a:ext cx="1599265" cy="260350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marL="0" indent="0" algn="ctr">
              <a:buNone/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2647360" y="1184449"/>
            <a:ext cx="1741716" cy="1388505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182859" indent="-182859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1000">
                <a:latin typeface="+mn-lt"/>
                <a:cs typeface="Arial"/>
              </a:defRPr>
            </a:lvl1pPr>
            <a:lvl2pPr marL="285717" indent="-114287">
              <a:lnSpc>
                <a:spcPct val="90000"/>
              </a:lnSpc>
              <a:defRPr sz="800"/>
            </a:lvl2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679361" y="1152431"/>
            <a:ext cx="1741716" cy="1388505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182859" indent="-182859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1000">
                <a:latin typeface="+mn-lt"/>
                <a:cs typeface="Arial"/>
              </a:defRPr>
            </a:lvl1pPr>
            <a:lvl2pPr marL="285717" indent="-114287">
              <a:lnSpc>
                <a:spcPct val="90000"/>
              </a:lnSpc>
              <a:defRPr sz="800"/>
            </a:lvl2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8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6672943" y="1184567"/>
            <a:ext cx="1741716" cy="1388505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182859" indent="-182859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1000">
                <a:latin typeface="+mn-lt"/>
                <a:cs typeface="Arial"/>
              </a:defRPr>
            </a:lvl1pPr>
            <a:lvl2pPr marL="285717" indent="-114287">
              <a:lnSpc>
                <a:spcPct val="90000"/>
              </a:lnSpc>
              <a:defRPr sz="800"/>
            </a:lvl2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619844" y="3148429"/>
            <a:ext cx="1741716" cy="1388505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182859" indent="-182859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1000">
                <a:latin typeface="+mn-lt"/>
                <a:cs typeface="Arial"/>
              </a:defRPr>
            </a:lvl1pPr>
            <a:lvl2pPr marL="285717" indent="-114287">
              <a:lnSpc>
                <a:spcPct val="90000"/>
              </a:lnSpc>
              <a:defRPr sz="800"/>
            </a:lvl2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0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2647360" y="3145424"/>
            <a:ext cx="1741716" cy="1388505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182859" indent="-182859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1000">
                <a:latin typeface="+mn-lt"/>
                <a:cs typeface="Arial"/>
              </a:defRPr>
            </a:lvl1pPr>
            <a:lvl2pPr marL="285717" indent="-114287">
              <a:lnSpc>
                <a:spcPct val="90000"/>
              </a:lnSpc>
              <a:defRPr sz="800"/>
            </a:lvl2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1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4679361" y="3145424"/>
            <a:ext cx="1741716" cy="1388505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182859" indent="-182859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1000">
                <a:latin typeface="+mn-lt"/>
                <a:cs typeface="Arial"/>
              </a:defRPr>
            </a:lvl1pPr>
            <a:lvl2pPr marL="285717" indent="-114287">
              <a:lnSpc>
                <a:spcPct val="90000"/>
              </a:lnSpc>
              <a:defRPr sz="800"/>
            </a:lvl2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2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6672943" y="3145424"/>
            <a:ext cx="1741716" cy="1388505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182859" indent="-182859" algn="l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1000">
                <a:latin typeface="+mn-lt"/>
                <a:cs typeface="Arial"/>
              </a:defRPr>
            </a:lvl1pPr>
            <a:lvl2pPr marL="285717" indent="-114287">
              <a:lnSpc>
                <a:spcPct val="90000"/>
              </a:lnSpc>
              <a:defRPr sz="800"/>
            </a:lvl2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696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7780" y="2093913"/>
            <a:ext cx="7543797" cy="1408378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r>
              <a:rPr lang="en-US" dirty="0" smtClean="0"/>
              <a:t>YAANA TECHNOLOGIES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475" y="4616094"/>
            <a:ext cx="6180667" cy="51858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b="1" dirty="0" smtClean="0">
                <a:solidFill>
                  <a:prstClr val="black">
                    <a:tint val="75000"/>
                  </a:prstClr>
                </a:solidFill>
              </a:rPr>
              <a:t>Confidential &amp; Proprietary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9112" y="4735514"/>
            <a:ext cx="685799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D81DB-4738-F845-B874-4C4CA4304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1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defTabSz="457148" rtl="0" eaLnBrk="1" latinLnBrk="0" hangingPunct="1">
        <a:spcBef>
          <a:spcPct val="0"/>
        </a:spcBef>
        <a:buNone/>
        <a:defRPr sz="6600" b="1" i="0" kern="900" spc="0" baseline="0">
          <a:solidFill>
            <a:schemeClr val="tx1"/>
          </a:solidFill>
          <a:latin typeface="Arial Narrow Bold"/>
          <a:ea typeface="+mj-ea"/>
          <a:cs typeface="Arial Narrow Bold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6D7C946-D004-9845-A7C6-B4BB74A52E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2016-05-23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1F49971-B79D-7544-8239-95CB1DFB94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9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ony@yaanatech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yboxproject.github.io/cybox3.0/" TargetMode="External"/><Relationship Id="rId3" Type="http://schemas.openxmlformats.org/officeDocument/2006/relationships/hyperlink" Target="https://www.oasis-open.org/apps/org/workgroup/cti/download.php/57557/OASIS-InterOpGuidelines.pdf" TargetMode="External"/><Relationship Id="rId7" Type="http://schemas.openxmlformats.org/officeDocument/2006/relationships/hyperlink" Target="https://docs.google.com/document/d/1PSGv6Uvo3YyrK354cH0cvdn7gGedbhYJkgNVzwW9E6A/edit#heading=h.ttd3lhbhrdpo" TargetMode="External"/><Relationship Id="rId2" Type="http://schemas.openxmlformats.org/officeDocument/2006/relationships/hyperlink" Target="http://docs.oasis-open.org/cti/stix/v1.2.1/csprd01/part1-overview/stix-v1.2.1-csprd01-part1-overview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oasis-open.org/apps/org/workgroup/cti/download.php/56555/CybOX_2.1_DHS.zip" TargetMode="External"/><Relationship Id="rId11" Type="http://schemas.openxmlformats.org/officeDocument/2006/relationships/hyperlink" Target="https://docs.google.com/document/d/1DdS-NrVTjGJ3wvCJ7dbSlhYeiaWS6G6dOXu2F3POpUs/edit#heading=h.ttd3lhbhrdpo" TargetMode="External"/><Relationship Id="rId5" Type="http://schemas.openxmlformats.org/officeDocument/2006/relationships/hyperlink" Target="http://docs.oasis-open.org/cti/taxii/v1.1.1/csprd01/part1-overview/taxii-v1.1.1-csprd01-part1-overview.html" TargetMode="External"/><Relationship Id="rId10" Type="http://schemas.openxmlformats.org/officeDocument/2006/relationships/hyperlink" Target="https://github.com/TAXIIProject/TAXII-Specifications/wiki" TargetMode="External"/><Relationship Id="rId4" Type="http://schemas.openxmlformats.org/officeDocument/2006/relationships/hyperlink" Target="https://www.oasis-open.org/apps/org/workgroup/cti/download.php/57556/OASIS-InterOpPolicy.pdf" TargetMode="External"/><Relationship Id="rId9" Type="http://schemas.openxmlformats.org/officeDocument/2006/relationships/hyperlink" Target="http://cyboxproject.github.io/cybox3.0/viz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Cyber Threat Intelligence Sharing</a:t>
            </a:r>
            <a:endParaRPr lang="en-GB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74941" y="2546650"/>
            <a:ext cx="7259460" cy="517619"/>
          </a:xfrm>
        </p:spPr>
        <p:txBody>
          <a:bodyPr/>
          <a:lstStyle/>
          <a:p>
            <a:r>
              <a:rPr lang="en-US" sz="2800" dirty="0" smtClean="0"/>
              <a:t>new developments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74941" y="3064268"/>
            <a:ext cx="7245350" cy="829999"/>
          </a:xfrm>
        </p:spPr>
        <p:txBody>
          <a:bodyPr/>
          <a:lstStyle/>
          <a:p>
            <a:r>
              <a:rPr lang="en-US" dirty="0" smtClean="0"/>
              <a:t>Tony </a:t>
            </a:r>
            <a:r>
              <a:rPr lang="en-US" dirty="0" err="1" smtClean="0"/>
              <a:t>Rutkowski</a:t>
            </a:r>
            <a:r>
              <a:rPr lang="en-US" dirty="0" smtClean="0"/>
              <a:t>, </a:t>
            </a:r>
            <a:r>
              <a:rPr lang="en-US" dirty="0" smtClean="0">
                <a:hlinkClick r:id="rId2"/>
              </a:rPr>
              <a:t>mailto:tony@yaanatech.com</a:t>
            </a:r>
            <a:endParaRPr lang="en-US" dirty="0" smtClean="0"/>
          </a:p>
          <a:p>
            <a:pPr>
              <a:lnSpc>
                <a:spcPts val="1300"/>
              </a:lnSpc>
            </a:pPr>
            <a:r>
              <a:rPr lang="en-US" sz="1600" dirty="0" smtClean="0"/>
              <a:t>EVP, </a:t>
            </a:r>
            <a:r>
              <a:rPr lang="en-US" sz="1600" dirty="0"/>
              <a:t>Industry Standards and Regulatory </a:t>
            </a:r>
            <a:r>
              <a:rPr lang="en-US" sz="1600" dirty="0" smtClean="0"/>
              <a:t>Affairs</a:t>
            </a:r>
          </a:p>
          <a:p>
            <a:pPr>
              <a:lnSpc>
                <a:spcPts val="1300"/>
              </a:lnSpc>
            </a:pPr>
            <a:r>
              <a:rPr lang="en-US" sz="1600" dirty="0" smtClean="0"/>
              <a:t>Rapporteur</a:t>
            </a:r>
            <a:r>
              <a:rPr lang="en-US" sz="1600" dirty="0"/>
              <a:t>, DTR CYBER-009, Structured threat information sharing  </a:t>
            </a:r>
            <a:endParaRPr lang="en-US" sz="160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22 </a:t>
            </a:r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500345" y="0"/>
            <a:ext cx="1625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CYBER(16)007013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637345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81DB-4738-F845-B874-4C4CA4304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MAEC basics </a:t>
            </a:r>
            <a:r>
              <a:rPr lang="en-US" dirty="0"/>
              <a:t>(ver. </a:t>
            </a:r>
            <a:r>
              <a:rPr lang="en-US" dirty="0" smtClean="0"/>
              <a:t>4.1 </a:t>
            </a:r>
            <a:r>
              <a:rPr lang="en-US" dirty="0"/>
              <a:t>&amp; </a:t>
            </a:r>
            <a:r>
              <a:rPr lang="en-US" dirty="0" smtClean="0"/>
              <a:t>further)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63793" y="902550"/>
            <a:ext cx="770785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/>
              <a:t>Malware Attribute Enumeration and Characterization (MAEC™) is a standardized language for sharing structured information about malware based upon attributes such as behaviors, artifacts, and attack patterns.</a:t>
            </a:r>
            <a:endParaRPr lang="en-GB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02580"/>
            <a:ext cx="4248272" cy="226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83741" y="3849738"/>
            <a:ext cx="390502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MAEC future work </a:t>
            </a:r>
            <a:r>
              <a:rPr lang="en-US" sz="1200" u="sng" dirty="0" smtClean="0"/>
              <a:t>being considered</a:t>
            </a:r>
            <a:r>
              <a:rPr lang="en-US" sz="1200" dirty="0" smtClean="0"/>
              <a:t> includes</a:t>
            </a:r>
            <a:r>
              <a:rPr lang="en-US" sz="1200" dirty="0"/>
              <a:t>: </a:t>
            </a:r>
            <a:r>
              <a:rPr lang="en-US" sz="1200" dirty="0" smtClean="0"/>
              <a:t>defining additional actions, </a:t>
            </a:r>
            <a:r>
              <a:rPr lang="en-GB" sz="1200" dirty="0" smtClean="0"/>
              <a:t>defining </a:t>
            </a:r>
            <a:r>
              <a:rPr lang="en-GB" sz="1200" dirty="0" err="1"/>
              <a:t>b</a:t>
            </a:r>
            <a:r>
              <a:rPr lang="en-GB" sz="1200" dirty="0" err="1" smtClean="0"/>
              <a:t>ehaviors</a:t>
            </a:r>
            <a:r>
              <a:rPr lang="en-GB" sz="1200" dirty="0" smtClean="0"/>
              <a:t>, a</a:t>
            </a:r>
            <a:r>
              <a:rPr lang="en-US" sz="1200" dirty="0" err="1" smtClean="0"/>
              <a:t>ssociating</a:t>
            </a:r>
            <a:r>
              <a:rPr lang="en-US" sz="1200" dirty="0" smtClean="0"/>
              <a:t> actions</a:t>
            </a:r>
            <a:r>
              <a:rPr lang="en-US" sz="1200" dirty="0"/>
              <a:t>, b</a:t>
            </a:r>
            <a:r>
              <a:rPr lang="en-US" sz="1200" dirty="0" smtClean="0"/>
              <a:t>ehaviors</a:t>
            </a:r>
            <a:r>
              <a:rPr lang="en-US" sz="1200" dirty="0"/>
              <a:t>, and </a:t>
            </a:r>
            <a:r>
              <a:rPr lang="en-US" sz="1200" dirty="0" smtClean="0"/>
              <a:t>Capabilities</a:t>
            </a:r>
            <a:endParaRPr lang="en-GB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94" y="1448792"/>
            <a:ext cx="3184262" cy="312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06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TC CYBER </a:t>
            </a:r>
            <a:r>
              <a:rPr lang="en-US" dirty="0" err="1" smtClean="0"/>
              <a:t>Cyber</a:t>
            </a:r>
            <a:r>
              <a:rPr lang="en-US" dirty="0" smtClean="0"/>
              <a:t> Threat Intelligence Roadmap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Focus on specific platform and forum</a:t>
            </a:r>
          </a:p>
          <a:p>
            <a:pPr lvl="1"/>
            <a:r>
              <a:rPr lang="en-US" dirty="0" smtClean="0"/>
              <a:t>STIX, TAXII, &amp; </a:t>
            </a:r>
            <a:r>
              <a:rPr lang="en-US" dirty="0" err="1" smtClean="0"/>
              <a:t>CybOX</a:t>
            </a:r>
            <a:r>
              <a:rPr lang="en-US" dirty="0" smtClean="0"/>
              <a:t> in OASIS TC CTI seem like leading candidates</a:t>
            </a:r>
          </a:p>
          <a:p>
            <a:pPr lvl="2"/>
            <a:r>
              <a:rPr lang="en-US" dirty="0" smtClean="0"/>
              <a:t>Most developed and innovative</a:t>
            </a:r>
          </a:p>
          <a:p>
            <a:pPr lvl="2"/>
            <a:r>
              <a:rPr lang="en-US" dirty="0" smtClean="0"/>
              <a:t>Largest and most diverse participants globally including financial community</a:t>
            </a:r>
          </a:p>
          <a:p>
            <a:pPr lvl="2"/>
            <a:r>
              <a:rPr lang="en-US" dirty="0" smtClean="0"/>
              <a:t>Strong government commitments</a:t>
            </a:r>
          </a:p>
          <a:p>
            <a:pPr lvl="2"/>
            <a:r>
              <a:rPr lang="en-US" dirty="0" smtClean="0"/>
              <a:t>Good match to EU and US legislative cyber security information sharing mandates, including ENISA NISD standards report</a:t>
            </a:r>
          </a:p>
          <a:p>
            <a:pPr lvl="2"/>
            <a:r>
              <a:rPr lang="en-US" dirty="0" smtClean="0"/>
              <a:t>Strong ETSI-OASIS collaborative relationship with formal agreement expressly encompassing TC CYBER and TC CTI work</a:t>
            </a:r>
          </a:p>
          <a:p>
            <a:r>
              <a:rPr lang="en-US" dirty="0" smtClean="0"/>
              <a:t>Next steps</a:t>
            </a:r>
          </a:p>
          <a:p>
            <a:pPr lvl="1"/>
            <a:r>
              <a:rPr lang="en-US" dirty="0" smtClean="0"/>
              <a:t>Prepare uses cases and gap analysis for meeting requirements</a:t>
            </a:r>
          </a:p>
          <a:p>
            <a:pPr lvl="2"/>
            <a:r>
              <a:rPr lang="en-US" dirty="0" smtClean="0"/>
              <a:t>Cyber security information sharing legislative mandates, including EU-US harmonization</a:t>
            </a:r>
          </a:p>
          <a:p>
            <a:pPr lvl="2"/>
            <a:r>
              <a:rPr lang="en-US" dirty="0" smtClean="0"/>
              <a:t>NFV security</a:t>
            </a:r>
          </a:p>
          <a:p>
            <a:pPr lvl="2"/>
            <a:r>
              <a:rPr lang="en-US" dirty="0" err="1" smtClean="0"/>
              <a:t>IoT</a:t>
            </a:r>
            <a:r>
              <a:rPr lang="en-US" dirty="0" smtClean="0"/>
              <a:t> security</a:t>
            </a:r>
          </a:p>
          <a:p>
            <a:pPr lvl="2"/>
            <a:r>
              <a:rPr lang="en-US" dirty="0" smtClean="0"/>
              <a:t>Gateway </a:t>
            </a:r>
            <a:r>
              <a:rPr lang="en-GB" dirty="0" smtClean="0"/>
              <a:t>defence</a:t>
            </a:r>
            <a:r>
              <a:rPr lang="en-US" dirty="0" smtClean="0"/>
              <a:t> encrypted traffic inspection</a:t>
            </a:r>
          </a:p>
          <a:p>
            <a:pPr lvl="2"/>
            <a:r>
              <a:rPr lang="en-US" dirty="0" smtClean="0"/>
              <a:t>Generic </a:t>
            </a:r>
            <a:r>
              <a:rPr lang="en-US" dirty="0"/>
              <a:t>Internal Network </a:t>
            </a:r>
            <a:r>
              <a:rPr lang="en-US" dirty="0" smtClean="0"/>
              <a:t>Interface information acquisition</a:t>
            </a:r>
          </a:p>
          <a:p>
            <a:pPr lvl="2"/>
            <a:r>
              <a:rPr lang="en-US" dirty="0" smtClean="0"/>
              <a:t>Other uses</a:t>
            </a:r>
          </a:p>
          <a:p>
            <a:pPr lvl="1"/>
            <a:r>
              <a:rPr lang="en-US" dirty="0" smtClean="0"/>
              <a:t>Develop a fast bridge mechanism with the Critical Security Controls</a:t>
            </a:r>
          </a:p>
          <a:p>
            <a:pPr lvl="2"/>
            <a:r>
              <a:rPr lang="en-US" dirty="0"/>
              <a:t>Collaborate with </a:t>
            </a:r>
            <a:r>
              <a:rPr lang="en-US" dirty="0" smtClean="0"/>
              <a:t>CIS and the Secure </a:t>
            </a:r>
            <a:r>
              <a:rPr lang="en-US" dirty="0"/>
              <a:t>and Resilient Cyber Ecosystem (SRCE</a:t>
            </a:r>
            <a:r>
              <a:rPr lang="en-US" dirty="0" smtClean="0"/>
              <a:t>) Focus Group</a:t>
            </a:r>
          </a:p>
          <a:p>
            <a:pPr lvl="1"/>
            <a:r>
              <a:rPr lang="en-US" dirty="0" smtClean="0"/>
              <a:t>Collaborate with appropriate EU and EU Member governmental bodies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81DB-4738-F845-B874-4C4CA4304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4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OASIS CTI TC basics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Principal activity today is centered in OASIS Cyber Threat Intelligence Technical Committee formed in May 2015</a:t>
            </a:r>
          </a:p>
          <a:p>
            <a:r>
              <a:rPr lang="en-US" dirty="0" smtClean="0"/>
              <a:t>Initial mission is “to </a:t>
            </a:r>
            <a:r>
              <a:rPr lang="en-US" dirty="0"/>
              <a:t>define a set of information representations and protocols to address the need to model, analyze, and share cyber threat </a:t>
            </a:r>
            <a:r>
              <a:rPr lang="en-US" dirty="0" smtClean="0"/>
              <a:t>intelligence”</a:t>
            </a:r>
          </a:p>
          <a:p>
            <a:r>
              <a:rPr lang="en-US" dirty="0" smtClean="0"/>
              <a:t>In </a:t>
            </a:r>
            <a:r>
              <a:rPr lang="en-US" dirty="0"/>
              <a:t>the initial phase of TC work, three specifications </a:t>
            </a:r>
            <a:r>
              <a:rPr lang="en-US" dirty="0" smtClean="0"/>
              <a:t>developed through MITRE standards activities were transitioned </a:t>
            </a:r>
            <a:r>
              <a:rPr lang="en-US" dirty="0"/>
              <a:t>from the US Department of Homeland Security (DHS) for development and standardization under the OASIS open standards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STIX </a:t>
            </a:r>
            <a:r>
              <a:rPr lang="en-US" dirty="0"/>
              <a:t>(Structured Threat Information Expression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TAXII </a:t>
            </a:r>
            <a:r>
              <a:rPr lang="en-US" dirty="0"/>
              <a:t>(Trusted Automated Exchange of Indicator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err="1" smtClean="0"/>
              <a:t>CybOX</a:t>
            </a:r>
            <a:r>
              <a:rPr lang="en-US" dirty="0" smtClean="0"/>
              <a:t> </a:t>
            </a:r>
            <a:r>
              <a:rPr lang="en-US" dirty="0"/>
              <a:t>(Cyber Observable Expression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MAEC (Malware Attribute Enumeration and </a:t>
            </a:r>
            <a:r>
              <a:rPr lang="en-US" dirty="0" smtClean="0"/>
              <a:t>Characterization) </a:t>
            </a:r>
            <a:r>
              <a:rPr lang="en-US" dirty="0"/>
              <a:t>[incorporated]</a:t>
            </a:r>
            <a:endParaRPr lang="en-US" dirty="0" smtClean="0"/>
          </a:p>
          <a:p>
            <a:r>
              <a:rPr lang="en-US" dirty="0" smtClean="0"/>
              <a:t>The CTI TC has attracted an ever growing, diverse global membership that maintains very active cyber security standards working groups</a:t>
            </a:r>
          </a:p>
          <a:p>
            <a:pPr lvl="1"/>
            <a:r>
              <a:rPr lang="en-US" dirty="0" smtClean="0"/>
              <a:t>Financial services security community are especially engaged in the work</a:t>
            </a:r>
          </a:p>
          <a:p>
            <a:r>
              <a:rPr lang="en-US" dirty="0" smtClean="0"/>
              <a:t>The standards are essential components of the U.S. Cybersecurity Act of 2015 and the EU Network and Information Security (NIS) Directive – both adopted in December 2015</a:t>
            </a:r>
          </a:p>
          <a:p>
            <a:r>
              <a:rPr lang="en-US" dirty="0" smtClean="0"/>
              <a:t>STIX</a:t>
            </a:r>
            <a:r>
              <a:rPr lang="en-US" dirty="0"/>
              <a:t>, TAXII, and </a:t>
            </a:r>
            <a:r>
              <a:rPr lang="en-US" dirty="0" err="1"/>
              <a:t>CybOX</a:t>
            </a:r>
            <a:r>
              <a:rPr lang="en-US" dirty="0"/>
              <a:t> </a:t>
            </a:r>
            <a:r>
              <a:rPr lang="en-US" dirty="0" smtClean="0"/>
              <a:t>recently received </a:t>
            </a:r>
            <a:r>
              <a:rPr lang="en-US" dirty="0"/>
              <a:t>the European Identity Conference (EIC) 2016 Award for Best Innovation/New Standard in Information Security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81DB-4738-F845-B874-4C4CA4304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OASIS CTI TC Roster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39960" y="4392622"/>
            <a:ext cx="1330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u="sng" dirty="0" smtClean="0"/>
              <a:t>as of 15 May 2016</a:t>
            </a:r>
            <a:endParaRPr lang="en-GB" sz="1100" u="sng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858397"/>
              </p:ext>
            </p:extLst>
          </p:nvPr>
        </p:nvGraphicFramePr>
        <p:xfrm>
          <a:off x="493310" y="878408"/>
          <a:ext cx="1921043" cy="3645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474"/>
                <a:gridCol w="216569"/>
              </a:tblGrid>
              <a:tr h="12273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Aetna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Airbus Group SAS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AIT Austrian Institute of Technology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Anomali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27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Australia and New Zealand Banking Group (ANZ Bank)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Bank of America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Blue Coat Systems, Inc.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Center for Internet Security (CIS)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CenturyLink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Check Point Software Technologies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 smtClean="0">
                          <a:effectLst/>
                        </a:rPr>
                        <a:t>Computer Incident Response Center Luxembourg (CIRCL)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Cisco Systems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Citrix Systems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27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Cyber Threat Intelligence Network, Inc. (CTIN)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Dell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27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DHS Office of Cybersecurity and Communications (CS&amp;C)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 smtClean="0">
                          <a:effectLst/>
                        </a:rPr>
                        <a:t>Depository Trust &amp; Clearing Corporation (DTCC)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EclecticIQ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EMC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Ericsson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973224"/>
              </p:ext>
            </p:extLst>
          </p:nvPr>
        </p:nvGraphicFramePr>
        <p:xfrm>
          <a:off x="2566394" y="878408"/>
          <a:ext cx="2001253" cy="3532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2758"/>
                <a:gridCol w="188495"/>
              </a:tblGrid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 err="1">
                          <a:effectLst/>
                        </a:rPr>
                        <a:t>eSentire</a:t>
                      </a:r>
                      <a:r>
                        <a:rPr lang="en-GB" sz="900" u="none" strike="noStrike" dirty="0">
                          <a:effectLst/>
                        </a:rPr>
                        <a:t>, Inc.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27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Financial Services Information Sharing and Analysis Center </a:t>
                      </a:r>
                      <a:r>
                        <a:rPr lang="en-US" sz="900" u="none" strike="noStrike" dirty="0" smtClean="0">
                          <a:effectLst/>
                        </a:rPr>
                        <a:t/>
                      </a:r>
                      <a:br>
                        <a:rPr lang="en-US" sz="900" u="none" strike="noStrike" dirty="0" smtClean="0">
                          <a:effectLst/>
                        </a:rPr>
                      </a:br>
                      <a:r>
                        <a:rPr lang="en-US" sz="900" u="none" strike="noStrike" dirty="0" smtClean="0">
                          <a:effectLst/>
                        </a:rPr>
                        <a:t>(</a:t>
                      </a:r>
                      <a:r>
                        <a:rPr lang="en-US" sz="900" u="none" strike="noStrike" dirty="0">
                          <a:effectLst/>
                        </a:rPr>
                        <a:t>FS-ISAC)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FireEye, Inc.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Fortinet Inc.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Fox-IT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Fujitsu Limited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Georgetown University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Google Inc.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Hewlett Packard Enterprise (HPE)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Hitachi, Ltd.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Huawei Technologies Co., Ltd.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IBM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iboss, Inc.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 smtClean="0">
                          <a:effectLst/>
                        </a:rPr>
                        <a:t>IID (Internet Identity}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IJIS Institute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Individual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27903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Integrated Networking Technologies, Inc.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Intel Corporation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27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Johns Hopkins University Applied Physics Laboratory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  <a:tr h="15041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JPMorgan Chase Bank, N.A.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7" marR="5187" marT="5187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453137"/>
              </p:ext>
            </p:extLst>
          </p:nvPr>
        </p:nvGraphicFramePr>
        <p:xfrm>
          <a:off x="4719688" y="878408"/>
          <a:ext cx="1869981" cy="3517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3413"/>
                <a:gridCol w="216568"/>
              </a:tblGrid>
              <a:tr h="15633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Kaiser Permanente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</a:tr>
              <a:tr h="15633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 err="1">
                          <a:effectLst/>
                        </a:rPr>
                        <a:t>LookingGlass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</a:tr>
              <a:tr h="15633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 err="1">
                          <a:effectLst/>
                        </a:rPr>
                        <a:t>Lumeta</a:t>
                      </a:r>
                      <a:r>
                        <a:rPr lang="en-GB" sz="900" u="none" strike="noStrike" dirty="0">
                          <a:effectLst/>
                        </a:rPr>
                        <a:t> Corporation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</a:tr>
              <a:tr h="15633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Mitre Corporation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</a:tr>
              <a:tr h="15633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MTG Management Consultants, LLC.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</a:tr>
              <a:tr h="1563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National Council of ISACs (NCI)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</a:tr>
              <a:tr h="15633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National Security Agency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</a:tr>
              <a:tr h="15633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NEC Corporation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</a:tr>
              <a:tr h="15633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New Context Services, Inc.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</a:tr>
              <a:tr h="15633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New Zealand Government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</a:tr>
              <a:tr h="2900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North American Energy Standards Board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</a:tr>
              <a:tr h="15633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Object Management Group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</a:tr>
              <a:tr h="15633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Open Identity Exchange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</a:tr>
              <a:tr h="15633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Oracle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</a:tr>
              <a:tr h="15633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Palo Alto Networks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</a:tr>
              <a:tr h="15633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PhishMe Inc.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</a:tr>
              <a:tr h="15633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Queralt, Inc.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</a:tr>
              <a:tr h="15633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Raytheon Company-SAS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</a:tr>
              <a:tr h="15633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Resilient Systems, Inc..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</a:tr>
              <a:tr h="2900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Retail Cyber Intelligence Sharing Center (R-CISC)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91" marR="5391" marT="5391" marB="0" anchor="b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397417"/>
              </p:ext>
            </p:extLst>
          </p:nvPr>
        </p:nvGraphicFramePr>
        <p:xfrm>
          <a:off x="6741709" y="878408"/>
          <a:ext cx="1929065" cy="3495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2389"/>
                <a:gridCol w="256676"/>
              </a:tblGrid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Securonix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Semper Fortis Solutions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Siemens AG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Soltra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22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Splunk Inc.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Symantec Corp.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TELUS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The Boeing Company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Threat Intelligence Pty Ltd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ThreatConnect, Inc.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ThreatQuotient, Inc.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TruSTAR Technology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U.S. Bank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United Kingdom Cabinet Office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12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US Department of Defense (DoD)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US Department of Homeland Security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VeriSign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ViaSat, Inc.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>
                          <a:effectLst/>
                        </a:rPr>
                        <a:t>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</a:tr>
              <a:tr h="17863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Yaana Technologies, LLC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60" marR="6160" marT="6160" marB="0" anchor="b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81DB-4738-F845-B874-4C4CA4304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0657" y="1013553"/>
            <a:ext cx="7058527" cy="2153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tx1"/>
                </a:solidFill>
              </a:rPr>
              <a:t>OASIS CTI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OASIS CTI </a:t>
            </a:r>
            <a:r>
              <a:rPr lang="en-US" dirty="0" smtClean="0"/>
              <a:t>TC Structure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731931" y="1155928"/>
            <a:ext cx="1463040" cy="7315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CTI Plenary</a:t>
            </a:r>
          </a:p>
          <a:p>
            <a:pPr algn="ctr"/>
            <a:r>
              <a:rPr lang="en-US" sz="1400" dirty="0" smtClean="0"/>
              <a:t>[list, weekly*]</a:t>
            </a:r>
            <a:endParaRPr lang="en-GB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1202091" y="2224707"/>
            <a:ext cx="1188720" cy="7315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/>
              <a:t>STIX</a:t>
            </a:r>
            <a:br>
              <a:rPr lang="en-US" sz="1200" b="1" dirty="0" smtClean="0"/>
            </a:br>
            <a:r>
              <a:rPr lang="en-US" sz="1200" b="1" dirty="0" smtClean="0"/>
              <a:t>Subcommittee</a:t>
            </a:r>
            <a:br>
              <a:rPr lang="en-US" sz="1200" b="1" dirty="0" smtClean="0"/>
            </a:br>
            <a:r>
              <a:rPr lang="en-US" sz="1050" b="1" dirty="0" smtClean="0"/>
              <a:t>[list, wiki]</a:t>
            </a:r>
            <a:endParaRPr lang="en-GB" sz="105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535591" y="2224707"/>
            <a:ext cx="1188720" cy="7315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/>
              <a:t>TAXII</a:t>
            </a:r>
            <a:br>
              <a:rPr lang="en-US" sz="1200" b="1" dirty="0" smtClean="0"/>
            </a:br>
            <a:r>
              <a:rPr lang="en-US" sz="1200" b="1" dirty="0" smtClean="0"/>
              <a:t>Subcommittee</a:t>
            </a:r>
            <a:br>
              <a:rPr lang="en-US" sz="1200" b="1" dirty="0" smtClean="0"/>
            </a:br>
            <a:r>
              <a:rPr lang="en-US" sz="1050" b="1" dirty="0" smtClean="0"/>
              <a:t>[list, wiki]</a:t>
            </a:r>
            <a:endParaRPr lang="en-GB" sz="105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869091" y="2224707"/>
            <a:ext cx="1188720" cy="7315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/>
              <a:t>CybOX</a:t>
            </a:r>
            <a:br>
              <a:rPr lang="en-US" sz="1200" b="1" dirty="0" smtClean="0"/>
            </a:br>
            <a:r>
              <a:rPr lang="en-US" sz="1200" b="1" dirty="0" smtClean="0"/>
              <a:t>Subcommittee</a:t>
            </a:r>
            <a:br>
              <a:rPr lang="en-US" sz="1200" b="1" dirty="0" smtClean="0"/>
            </a:br>
            <a:r>
              <a:rPr lang="en-US" sz="1050" b="1" dirty="0" smtClean="0"/>
              <a:t>[list, wiki, bimonthly]</a:t>
            </a:r>
            <a:endParaRPr lang="en-GB" sz="105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202591" y="2224707"/>
            <a:ext cx="1188720" cy="7315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/>
              <a:t>Interoperability</a:t>
            </a:r>
            <a:br>
              <a:rPr lang="en-US" sz="1200" b="1" dirty="0" smtClean="0"/>
            </a:br>
            <a:r>
              <a:rPr lang="en-US" sz="1200" b="1" dirty="0" smtClean="0"/>
              <a:t>Subcommittee</a:t>
            </a:r>
          </a:p>
          <a:p>
            <a:pPr algn="ctr"/>
            <a:r>
              <a:rPr lang="en-US" sz="1050" b="1" dirty="0" smtClean="0"/>
              <a:t>[list, monthly]</a:t>
            </a:r>
            <a:endParaRPr lang="en-GB" sz="105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536091" y="2224707"/>
            <a:ext cx="1188720" cy="7315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 smtClean="0"/>
              <a:t>Marketing</a:t>
            </a:r>
            <a:br>
              <a:rPr lang="en-US" sz="1200" b="1" dirty="0" smtClean="0"/>
            </a:br>
            <a:r>
              <a:rPr lang="en-US" sz="1200" b="1" dirty="0" smtClean="0"/>
              <a:t>Group</a:t>
            </a:r>
            <a:br>
              <a:rPr lang="en-US" sz="1200" b="1" dirty="0" smtClean="0"/>
            </a:br>
            <a:r>
              <a:rPr lang="en-US" sz="1050" b="1" dirty="0" smtClean="0"/>
              <a:t>[list]</a:t>
            </a:r>
            <a:endParaRPr lang="en-GB" sz="105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377351" y="3426521"/>
            <a:ext cx="82296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GB" sz="1100" b="1" dirty="0"/>
              <a:t>Patterning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>Mini WG</a:t>
            </a:r>
            <a:endParaRPr lang="en-GB" sz="11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221391" y="3426521"/>
            <a:ext cx="82296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GB" sz="1100" b="1" dirty="0"/>
              <a:t>Sightings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>Mini WG</a:t>
            </a:r>
            <a:endParaRPr lang="en-GB" sz="11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306991" y="3422109"/>
            <a:ext cx="82296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GB" sz="1100" b="1" dirty="0" smtClean="0"/>
              <a:t>Versioning</a:t>
            </a:r>
            <a:br>
              <a:rPr lang="en-GB" sz="1100" b="1" dirty="0" smtClean="0"/>
            </a:br>
            <a:r>
              <a:rPr lang="en-US" sz="1100" b="1" dirty="0" smtClean="0"/>
              <a:t>Mini WG</a:t>
            </a:r>
            <a:endParaRPr lang="en-GB" sz="11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29374" y="3426521"/>
            <a:ext cx="82296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100" b="1" dirty="0" smtClean="0"/>
              <a:t>Campaign</a:t>
            </a:r>
            <a:br>
              <a:rPr lang="en-US" sz="1100" b="1" dirty="0" smtClean="0"/>
            </a:br>
            <a:r>
              <a:rPr lang="en-US" sz="1100" b="1" dirty="0" smtClean="0"/>
              <a:t>Mini WG</a:t>
            </a:r>
            <a:endParaRPr lang="en-GB" sz="1100" b="1" dirty="0"/>
          </a:p>
        </p:txBody>
      </p:sp>
      <p:sp>
        <p:nvSpPr>
          <p:cNvPr id="17" name="Right Brace 16"/>
          <p:cNvSpPr/>
          <p:nvPr/>
        </p:nvSpPr>
        <p:spPr>
          <a:xfrm>
            <a:off x="5991993" y="3318639"/>
            <a:ext cx="148389" cy="67777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248668" y="3355039"/>
            <a:ext cx="8422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Informal ad hoc activity</a:t>
            </a:r>
            <a:endParaRPr lang="en-GB" sz="11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5057811" y="3410383"/>
            <a:ext cx="82296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100" b="1" dirty="0" smtClean="0"/>
              <a:t>i18n</a:t>
            </a:r>
            <a:br>
              <a:rPr lang="en-US" sz="1100" b="1" dirty="0" smtClean="0"/>
            </a:br>
            <a:r>
              <a:rPr lang="en-US" sz="1100" b="1" dirty="0" smtClean="0"/>
              <a:t>Mini WG</a:t>
            </a:r>
            <a:endParaRPr lang="en-GB" sz="11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32493" y="4290438"/>
            <a:ext cx="1909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tools, meeting frequency</a:t>
            </a:r>
            <a:endParaRPr lang="en-GB" sz="1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81DB-4738-F845-B874-4C4CA4304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OASIS CTI </a:t>
            </a:r>
            <a:r>
              <a:rPr lang="en-US" dirty="0" smtClean="0"/>
              <a:t>TC Deliverables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94874" y="1961146"/>
            <a:ext cx="1371600" cy="731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/>
              <a:t>STIX </a:t>
            </a:r>
            <a:r>
              <a:rPr lang="en-US" sz="900" b="1" dirty="0"/>
              <a:t>2.0 </a:t>
            </a:r>
            <a:r>
              <a:rPr lang="en-US" sz="900" b="1" dirty="0" smtClean="0"/>
              <a:t>Specification</a:t>
            </a:r>
            <a:br>
              <a:rPr lang="en-US" sz="900" b="1" dirty="0" smtClean="0"/>
            </a:br>
            <a:r>
              <a:rPr lang="en-US" sz="900" b="1" dirty="0" smtClean="0"/>
              <a:t>Pre-Draft</a:t>
            </a:r>
            <a:br>
              <a:rPr lang="en-US" sz="900" b="1" dirty="0" smtClean="0"/>
            </a:br>
            <a:r>
              <a:rPr lang="en-US" sz="900" b="1" dirty="0" smtClean="0"/>
              <a:t>[Q1 2017]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26958" y="1058777"/>
            <a:ext cx="1371600" cy="7315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hlinkClick r:id="rId2"/>
              </a:rPr>
              <a:t>STIX 1.2.1 Specification</a:t>
            </a:r>
            <a:r>
              <a:rPr lang="en-US" sz="900" b="1" dirty="0" smtClean="0"/>
              <a:t/>
            </a:r>
            <a:br>
              <a:rPr lang="en-US" sz="900" b="1" dirty="0" smtClean="0"/>
            </a:br>
            <a:r>
              <a:rPr lang="en-US" sz="900" b="1" dirty="0" smtClean="0"/>
              <a:t>[mid-Aug 2016*]</a:t>
            </a:r>
            <a:endParaRPr lang="en-US" sz="900" b="1" dirty="0"/>
          </a:p>
        </p:txBody>
      </p:sp>
      <p:sp>
        <p:nvSpPr>
          <p:cNvPr id="13" name="Rectangle 12"/>
          <p:cNvSpPr/>
          <p:nvPr/>
        </p:nvSpPr>
        <p:spPr>
          <a:xfrm>
            <a:off x="6200275" y="1058777"/>
            <a:ext cx="1371600" cy="731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hlinkClick r:id="rId3"/>
              </a:rPr>
              <a:t>Interoperability Guidelines</a:t>
            </a:r>
            <a:endParaRPr lang="en-US" sz="900" b="1" dirty="0"/>
          </a:p>
        </p:txBody>
      </p:sp>
      <p:sp>
        <p:nvSpPr>
          <p:cNvPr id="14" name="Rectangle 13"/>
          <p:cNvSpPr/>
          <p:nvPr/>
        </p:nvSpPr>
        <p:spPr>
          <a:xfrm>
            <a:off x="6200275" y="1961146"/>
            <a:ext cx="1371600" cy="731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00" b="1" dirty="0" smtClean="0">
                <a:hlinkClick r:id="rId4"/>
              </a:rPr>
              <a:t>Interoperability </a:t>
            </a:r>
            <a:r>
              <a:rPr lang="en-GB" sz="900" b="1" dirty="0">
                <a:hlinkClick r:id="rId4"/>
              </a:rPr>
              <a:t>Demonstration Policy </a:t>
            </a:r>
            <a:endParaRPr lang="en-US" sz="900" b="1" dirty="0"/>
          </a:p>
        </p:txBody>
      </p:sp>
      <p:sp>
        <p:nvSpPr>
          <p:cNvPr id="15" name="Rectangle 14"/>
          <p:cNvSpPr/>
          <p:nvPr/>
        </p:nvSpPr>
        <p:spPr>
          <a:xfrm>
            <a:off x="2818064" y="1058777"/>
            <a:ext cx="1371600" cy="7315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hlinkClick r:id="rId5"/>
              </a:rPr>
              <a:t>TAXII 1.1.1 Specification</a:t>
            </a:r>
            <a:r>
              <a:rPr lang="en-US" sz="900" b="1" dirty="0" smtClean="0"/>
              <a:t/>
            </a:r>
            <a:br>
              <a:rPr lang="en-US" sz="900" b="1" dirty="0" smtClean="0"/>
            </a:br>
            <a:r>
              <a:rPr lang="en-US" sz="900" b="1" dirty="0" smtClean="0"/>
              <a:t>[mid-Aug 2016]</a:t>
            </a:r>
            <a:endParaRPr lang="en-US" sz="900" b="1" dirty="0"/>
          </a:p>
        </p:txBody>
      </p:sp>
      <p:sp>
        <p:nvSpPr>
          <p:cNvPr id="16" name="Rectangle 15"/>
          <p:cNvSpPr/>
          <p:nvPr/>
        </p:nvSpPr>
        <p:spPr>
          <a:xfrm>
            <a:off x="4509170" y="1058777"/>
            <a:ext cx="1371600" cy="7315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hlinkClick r:id="rId6"/>
              </a:rPr>
              <a:t>CybOX 2.1.1 Specification</a:t>
            </a:r>
            <a:r>
              <a:rPr lang="en-US" sz="900" b="1" dirty="0" smtClean="0"/>
              <a:t/>
            </a:r>
            <a:br>
              <a:rPr lang="en-US" sz="900" b="1" dirty="0" smtClean="0"/>
            </a:br>
            <a:r>
              <a:rPr lang="en-US" sz="900" b="1" dirty="0" smtClean="0"/>
              <a:t>[mid-Sep 2016]</a:t>
            </a:r>
            <a:endParaRPr lang="en-US" sz="900" b="1" dirty="0"/>
          </a:p>
        </p:txBody>
      </p:sp>
      <p:sp>
        <p:nvSpPr>
          <p:cNvPr id="21" name="Rectangle 20"/>
          <p:cNvSpPr/>
          <p:nvPr/>
        </p:nvSpPr>
        <p:spPr>
          <a:xfrm>
            <a:off x="4509170" y="1961145"/>
            <a:ext cx="1371600" cy="731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hlinkClick r:id="rId7"/>
              </a:rPr>
              <a:t>CybOX 3.0 Specification Core Pre-Draft</a:t>
            </a:r>
            <a:r>
              <a:rPr lang="en-US" sz="900" b="1" dirty="0" smtClean="0"/>
              <a:t/>
            </a:r>
            <a:br>
              <a:rPr lang="en-US" sz="900" b="1" dirty="0" smtClean="0"/>
            </a:br>
            <a:r>
              <a:rPr lang="en-US" sz="900" b="1" dirty="0" smtClean="0"/>
              <a:t>[Q1 2017]</a:t>
            </a:r>
            <a:endParaRPr lang="en-GB" sz="900" b="1" dirty="0"/>
          </a:p>
        </p:txBody>
      </p:sp>
      <p:sp>
        <p:nvSpPr>
          <p:cNvPr id="22" name="Rectangle 21"/>
          <p:cNvSpPr/>
          <p:nvPr/>
        </p:nvSpPr>
        <p:spPr>
          <a:xfrm>
            <a:off x="4600610" y="3425106"/>
            <a:ext cx="1188720" cy="5486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hlinkClick r:id="rId8"/>
              </a:rPr>
              <a:t>CybOX 3.0 Roadmap</a:t>
            </a:r>
            <a:endParaRPr lang="en-GB" sz="900" b="1" dirty="0"/>
          </a:p>
        </p:txBody>
      </p:sp>
      <p:sp>
        <p:nvSpPr>
          <p:cNvPr id="23" name="Rectangle 22"/>
          <p:cNvSpPr/>
          <p:nvPr/>
        </p:nvSpPr>
        <p:spPr>
          <a:xfrm>
            <a:off x="4600610" y="4017064"/>
            <a:ext cx="1188720" cy="5486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hlinkClick r:id="rId9"/>
              </a:rPr>
              <a:t>CybOX 3.0 </a:t>
            </a:r>
            <a:r>
              <a:rPr lang="en-US" sz="900" b="1" dirty="0" err="1" smtClean="0">
                <a:hlinkClick r:id="rId9"/>
              </a:rPr>
              <a:t>Visualation</a:t>
            </a:r>
            <a:endParaRPr lang="en-GB" sz="900" b="1" dirty="0"/>
          </a:p>
        </p:txBody>
      </p:sp>
      <p:sp>
        <p:nvSpPr>
          <p:cNvPr id="24" name="Rectangle 23"/>
          <p:cNvSpPr/>
          <p:nvPr/>
        </p:nvSpPr>
        <p:spPr>
          <a:xfrm>
            <a:off x="2818064" y="1961145"/>
            <a:ext cx="1371600" cy="731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hlinkClick r:id="rId10"/>
              </a:rPr>
              <a:t>TAXII </a:t>
            </a:r>
            <a:r>
              <a:rPr lang="en-US" sz="900" b="1" dirty="0">
                <a:hlinkClick r:id="rId10"/>
              </a:rPr>
              <a:t>2.0 </a:t>
            </a:r>
            <a:r>
              <a:rPr lang="en-US" sz="900" b="1" dirty="0" smtClean="0">
                <a:hlinkClick r:id="rId10"/>
              </a:rPr>
              <a:t>Specification</a:t>
            </a:r>
            <a:br>
              <a:rPr lang="en-US" sz="900" b="1" dirty="0" smtClean="0">
                <a:hlinkClick r:id="rId10"/>
              </a:rPr>
            </a:br>
            <a:r>
              <a:rPr lang="en-US" sz="900" b="1" dirty="0" smtClean="0">
                <a:hlinkClick r:id="rId10"/>
              </a:rPr>
              <a:t>Pre-Draft</a:t>
            </a:r>
            <a:r>
              <a:rPr lang="en-US" sz="900" b="1" dirty="0" smtClean="0"/>
              <a:t/>
            </a:r>
            <a:br>
              <a:rPr lang="en-US" sz="900" b="1" dirty="0" smtClean="0"/>
            </a:br>
            <a:r>
              <a:rPr lang="en-US" sz="900" b="1" dirty="0" smtClean="0"/>
              <a:t>[Q1 2017]</a:t>
            </a:r>
            <a:endParaRPr lang="en-US" sz="900" b="1" dirty="0"/>
          </a:p>
        </p:txBody>
      </p:sp>
      <p:sp>
        <p:nvSpPr>
          <p:cNvPr id="17" name="Rectangle 16"/>
          <p:cNvSpPr/>
          <p:nvPr/>
        </p:nvSpPr>
        <p:spPr>
          <a:xfrm>
            <a:off x="1052126" y="3488981"/>
            <a:ext cx="365760" cy="1828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b="1" dirty="0"/>
          </a:p>
        </p:txBody>
      </p:sp>
      <p:sp>
        <p:nvSpPr>
          <p:cNvPr id="18" name="Rectangle 17"/>
          <p:cNvSpPr/>
          <p:nvPr/>
        </p:nvSpPr>
        <p:spPr>
          <a:xfrm>
            <a:off x="1052126" y="3772307"/>
            <a:ext cx="365760" cy="1828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18018" y="3453205"/>
            <a:ext cx="2284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= approved as committee specification</a:t>
            </a:r>
            <a:endParaRPr lang="en-GB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1425647" y="3740636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= working draft</a:t>
            </a:r>
            <a:endParaRPr lang="en-GB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1052126" y="4050254"/>
            <a:ext cx="24817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* Estimated approval as OASIS standard</a:t>
            </a:r>
            <a:endParaRPr lang="en-GB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81DB-4738-F845-B874-4C4CA4304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09170" y="2581503"/>
            <a:ext cx="1371600" cy="731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hlinkClick r:id="rId11"/>
              </a:rPr>
              <a:t>CybOX 3.0 Specification Objects Pre-Draft</a:t>
            </a:r>
            <a:r>
              <a:rPr lang="en-US" sz="900" b="1" dirty="0" smtClean="0"/>
              <a:t/>
            </a:r>
            <a:br>
              <a:rPr lang="en-US" sz="900" b="1" dirty="0" smtClean="0"/>
            </a:br>
            <a:r>
              <a:rPr lang="en-US" sz="900" b="1" dirty="0" smtClean="0"/>
              <a:t>[Q1 2017]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100127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STIX basics (ver. 1.2.1 &amp; 2.0)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81DB-4738-F845-B874-4C4CA4304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203" y="899893"/>
            <a:ext cx="796274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/>
              <a:t>The objective of the Structured Threat Information Expression (STIX[TM]) effort is to specify, characterize, and capture cyber threat information. STIX addresses a full range of cyber threat use cases – including threat analysis, capture and specification of indicators, management of response activities, and information sharing – to improve consistency, efficiency, interoperability, and overall situational awareness.</a:t>
            </a:r>
            <a:endParaRPr lang="en-GB" sz="1200" dirty="0"/>
          </a:p>
        </p:txBody>
      </p:sp>
      <p:pic>
        <p:nvPicPr>
          <p:cNvPr id="1026" name="Picture 2" descr="http://docs.oasis-open.org/cti/stix/v1.2.1/csprd01/part1-overview/stix-v1.2.1-csprd01-part1-overview_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815" y="1890179"/>
            <a:ext cx="2796988" cy="13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826224" y="1890179"/>
            <a:ext cx="2073041" cy="1443000"/>
            <a:chOff x="6826224" y="1890179"/>
            <a:chExt cx="2073041" cy="1443000"/>
          </a:xfrm>
        </p:grpSpPr>
        <p:pic>
          <p:nvPicPr>
            <p:cNvPr id="1028" name="Picture 4" descr="http://docs.oasis-open.org/cti/stix/v1.2.1/csprd01/part1-overview/stix-v1.2.1-csprd01-part1-overview_files/image01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224" y="1890179"/>
              <a:ext cx="2073041" cy="14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6967684" y="3158104"/>
              <a:ext cx="857407" cy="1061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30" name="Picture 6" descr="http://docs.oasis-open.org/cti/stix/v1.2.1/csprd01/part1-overview/stix-v1.2.1-csprd01-part1-overview_files/image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3" y="1890179"/>
            <a:ext cx="3644540" cy="267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20179" y="3705310"/>
            <a:ext cx="435684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STIX 2.0 features </a:t>
            </a:r>
            <a:r>
              <a:rPr lang="en-US" sz="1200" u="sng" dirty="0" smtClean="0"/>
              <a:t>being considered </a:t>
            </a:r>
            <a:r>
              <a:rPr lang="en-US" sz="1200" dirty="0" smtClean="0"/>
              <a:t>include </a:t>
            </a:r>
            <a:r>
              <a:rPr lang="en-US" sz="1200" dirty="0"/>
              <a:t>JSON expressions, Sightings</a:t>
            </a:r>
            <a:r>
              <a:rPr lang="en-US" sz="1200" dirty="0" smtClean="0"/>
              <a:t>/ Observation/Indicator</a:t>
            </a:r>
            <a:r>
              <a:rPr lang="en-US" sz="1200" dirty="0"/>
              <a:t>, Versioning, Indicator Type </a:t>
            </a:r>
            <a:r>
              <a:rPr lang="en-US" sz="1200" dirty="0" smtClean="0"/>
              <a:t>Vocabulary, </a:t>
            </a:r>
            <a:r>
              <a:rPr lang="en-US" sz="1200" dirty="0"/>
              <a:t>Common Object Properties, Packaging, Campaign, </a:t>
            </a:r>
            <a:r>
              <a:rPr lang="en-US" sz="1200" dirty="0" smtClean="0"/>
              <a:t>TTPs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8813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STIX 2.0 Development Roadmap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056412"/>
              </p:ext>
            </p:extLst>
          </p:nvPr>
        </p:nvGraphicFramePr>
        <p:xfrm>
          <a:off x="400052" y="1107822"/>
          <a:ext cx="8362052" cy="3724625"/>
        </p:xfrm>
        <a:graphic>
          <a:graphicData uri="http://schemas.openxmlformats.org/drawingml/2006/table">
            <a:tbl>
              <a:tblPr/>
              <a:tblGrid>
                <a:gridCol w="11657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87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84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54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71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32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13320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633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Task name / Title</a:t>
                      </a:r>
                    </a:p>
                  </a:txBody>
                  <a:tcPr marL="6095" marR="6095" marT="60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Status</a:t>
                      </a:r>
                    </a:p>
                  </a:txBody>
                  <a:tcPr marL="6095" marR="6095" marT="60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Start By</a:t>
                      </a:r>
                    </a:p>
                  </a:txBody>
                  <a:tcPr marL="6095" marR="6095" marT="60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Make Motion By</a:t>
                      </a:r>
                    </a:p>
                  </a:txBody>
                  <a:tcPr marL="6095" marR="6095" marT="60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Depends (predecessors)</a:t>
                      </a:r>
                    </a:p>
                  </a:txBody>
                  <a:tcPr marL="6095" marR="6095" marT="60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Risk</a:t>
                      </a:r>
                    </a:p>
                  </a:txBody>
                  <a:tcPr marL="6095" marR="6095" marT="60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Comments</a:t>
                      </a:r>
                    </a:p>
                  </a:txBody>
                  <a:tcPr marL="6095" marR="6095" marT="60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Cross-Cutting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Ballot Open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Very Low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Timestamp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Complete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Done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 Properties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Ballot Open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Very Low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Versioning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Development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May 17,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Very Low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Needs wordsmithing &amp; better normative text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 Objects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Development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May 24,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Very Low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815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Markings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Development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May 24,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Bundle/Packaging</a:t>
                      </a: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Low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Need to figure out the end result of the bundle-level markings discussion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Bundle / Packaging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Review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May 24,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Low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Need to resolve ID issue and data markings issue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Internationalization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Development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May 31,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Medium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Needs agreement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References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Development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May 24,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May 31,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Low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Needs to be validated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Source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Development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May 24,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3,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Identity approach</a:t>
                      </a: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Medium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Kill Chain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Not Started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3,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17,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TTP scope</a:t>
                      </a: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Low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Top Level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Objects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Campaign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Development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May 16,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May 27,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Low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Development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May 30,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6,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Low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Indicator type vocab, decay rate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TTP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Concept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May 16,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3,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High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Need to determine high-level architecture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Sighting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Review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May 30,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13,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Low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Needs to be validated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Review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May 30,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13,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Low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Needs to be validated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CybOX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Container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Review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May 30,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13,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Low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Needs to be validated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Development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May 30,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13,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Low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(Other TTP Objects)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Not Started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6,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20,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TTP scope</a:t>
                      </a: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Medium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Need to figure out what TTP group will address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Identity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Concept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6,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20,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High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Need to define fields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Not Started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6,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20,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Medium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Threat Actor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Not Started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13,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27,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Identity approach</a:t>
                      </a: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Medium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Relies heavily on identity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Incident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Not Started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13,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27,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Target approach (for victim)</a:t>
                      </a: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High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MVP only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Not Started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13,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27,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High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MVP only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Not Started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13,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July 4,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Identity approach (for victim)</a:t>
                      </a: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High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Relies heavily on identity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Vulnerability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Not Started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27,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July 4,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Low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Configuration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Not Started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27,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July 4,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Low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0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Weakness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Not Started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June 27,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July 4, 2016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Low</a:t>
                      </a: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095" marR="6095" marT="6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589" y="4890732"/>
            <a:ext cx="45448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STIX States Update, OASIS TC CTI Early Session Meeting Minutes, May 2016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59351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TAXII basics </a:t>
            </a:r>
            <a:r>
              <a:rPr lang="en-US" dirty="0"/>
              <a:t>(ver. </a:t>
            </a:r>
            <a:r>
              <a:rPr lang="en-US" dirty="0" smtClean="0"/>
              <a:t>1.1.1 </a:t>
            </a:r>
            <a:r>
              <a:rPr lang="en-US" dirty="0"/>
              <a:t>&amp; 2.0)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81DB-4738-F845-B874-4C4CA4304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488" y="889135"/>
            <a:ext cx="778853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/>
              <a:t>Trusted Automated </a:t>
            </a:r>
            <a:r>
              <a:rPr lang="en-US" sz="1200" dirty="0" err="1"/>
              <a:t>eXchange</a:t>
            </a:r>
            <a:r>
              <a:rPr lang="en-US" sz="1200" dirty="0"/>
              <a:t> of Indicator Information (TAXII [™]) defines a set of services and message exchanges that, when implemented, </a:t>
            </a:r>
            <a:r>
              <a:rPr lang="en-US" sz="1200" dirty="0" smtClean="0"/>
              <a:t>sharing </a:t>
            </a:r>
            <a:r>
              <a:rPr lang="en-US" sz="1200" dirty="0"/>
              <a:t>of actionable cyber threat information across organization and product/service boundaries. TAXII, through its member specifications, defines concepts, protocols and messages to exchange cyber threat information for the detection, prevention, and mitigation of cyber threats</a:t>
            </a:r>
            <a:endParaRPr lang="en-GB" sz="1200" dirty="0"/>
          </a:p>
        </p:txBody>
      </p:sp>
      <p:pic>
        <p:nvPicPr>
          <p:cNvPr id="2050" name="Picture 2" descr="http://docs.oasis-open.org/cti/taxii/v1.1.1/csprd01/part1-overview/taxii-v1.1.1-csprd01-part1-overview_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33" y="1825753"/>
            <a:ext cx="1371600" cy="85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ocs.oasis-open.org/cti/taxii/v1.1.1/csprd01/part1-overview/taxii-v1.1.1-csprd01-part1-overview_files/image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16" y="2731015"/>
            <a:ext cx="1369235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ocs.oasis-open.org/cti/taxii/v1.1.1/csprd01/part1-overview/taxii-v1.1.1-csprd01-part1-overview_files/image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33" y="3602935"/>
            <a:ext cx="1371600" cy="9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74570" y="2069519"/>
            <a:ext cx="974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Hub and Spoke </a:t>
            </a:r>
          </a:p>
        </p:txBody>
      </p:sp>
      <p:sp>
        <p:nvSpPr>
          <p:cNvPr id="7" name="Rectangle 6"/>
          <p:cNvSpPr/>
          <p:nvPr/>
        </p:nvSpPr>
        <p:spPr>
          <a:xfrm>
            <a:off x="953814" y="2863096"/>
            <a:ext cx="1217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Source</a:t>
            </a:r>
            <a:r>
              <a:rPr lang="en-GB" sz="1200" b="1" dirty="0" smtClean="0"/>
              <a:t>/ Subscriber </a:t>
            </a:r>
            <a:endParaRPr lang="en-GB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974571" y="3780436"/>
            <a:ext cx="754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Peer to Peer </a:t>
            </a:r>
          </a:p>
        </p:txBody>
      </p:sp>
      <p:pic>
        <p:nvPicPr>
          <p:cNvPr id="2056" name="Picture 8" descr="http://docs.oasis-open.org/cti/taxii/v1.1.1/csprd01/part1-overview/taxii-v1.1.1-csprd01-part1-overview_files/image00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87" y="1906435"/>
            <a:ext cx="3227010" cy="270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16387" y="1825753"/>
            <a:ext cx="1414630" cy="32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1200" b="1" dirty="0" smtClean="0"/>
              <a:t>Specification components</a:t>
            </a:r>
            <a:endParaRPr lang="en-GB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4202" y="1789066"/>
            <a:ext cx="1037598" cy="32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200" b="1" u="sng" dirty="0" smtClean="0"/>
              <a:t>Models supported</a:t>
            </a:r>
            <a:endParaRPr lang="en-GB" sz="12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839689" y="1897225"/>
            <a:ext cx="2173045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TAXII 2.0 features </a:t>
            </a:r>
            <a:r>
              <a:rPr lang="en-US" sz="1200" u="sng" dirty="0" smtClean="0"/>
              <a:t>being considered</a:t>
            </a:r>
            <a:r>
              <a:rPr lang="en-US" sz="1200" dirty="0" smtClean="0"/>
              <a:t> include: </a:t>
            </a:r>
            <a:r>
              <a:rPr lang="en-US" sz="1200" dirty="0"/>
              <a:t>Publish and Subscribe model </a:t>
            </a:r>
            <a:r>
              <a:rPr lang="en-US" sz="1200" dirty="0" smtClean="0"/>
              <a:t>over </a:t>
            </a:r>
            <a:r>
              <a:rPr lang="en-US" sz="1200" dirty="0"/>
              <a:t>an HTTP RESTful </a:t>
            </a:r>
            <a:r>
              <a:rPr lang="en-US" sz="1200" dirty="0" smtClean="0"/>
              <a:t>interface; TAXII </a:t>
            </a:r>
            <a:r>
              <a:rPr lang="en-US" sz="1200" dirty="0"/>
              <a:t>Servers are plumbing for CTI between TAXII </a:t>
            </a:r>
            <a:r>
              <a:rPr lang="en-US" sz="1200" dirty="0" smtClean="0"/>
              <a:t>Clients; each </a:t>
            </a:r>
            <a:r>
              <a:rPr lang="en-US" sz="1200" dirty="0"/>
              <a:t>TAXII Server </a:t>
            </a:r>
            <a:r>
              <a:rPr lang="en-US" sz="1200" dirty="0" smtClean="0"/>
              <a:t>has some </a:t>
            </a:r>
            <a:r>
              <a:rPr lang="en-US" sz="1200" dirty="0"/>
              <a:t>defined out-of-the box channels that clients can publish or subscribe </a:t>
            </a:r>
            <a:endParaRPr lang="en-GB" sz="1200" dirty="0"/>
          </a:p>
        </p:txBody>
      </p:sp>
      <p:pic>
        <p:nvPicPr>
          <p:cNvPr id="2058" name="Picture 10" descr="Channel Conce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816" y="3843534"/>
            <a:ext cx="2203918" cy="6666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1589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CybOX</a:t>
            </a:r>
            <a:r>
              <a:rPr lang="en-US" dirty="0" smtClean="0"/>
              <a:t> basics </a:t>
            </a:r>
            <a:r>
              <a:rPr lang="en-US" dirty="0"/>
              <a:t>(ver. </a:t>
            </a:r>
            <a:r>
              <a:rPr lang="en-US" dirty="0" smtClean="0"/>
              <a:t>2.1.1 </a:t>
            </a:r>
            <a:r>
              <a:rPr lang="en-US" dirty="0"/>
              <a:t>&amp; </a:t>
            </a:r>
            <a:r>
              <a:rPr lang="en-US" dirty="0" smtClean="0"/>
              <a:t>3.0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81DB-4738-F845-B874-4C4CA4304B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762" y="921408"/>
            <a:ext cx="775626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err="1"/>
              <a:t>CybOX</a:t>
            </a:r>
            <a:r>
              <a:rPr lang="en-US" sz="1200" dirty="0"/>
              <a:t> provides a common structure for representing cyber observables across and among the operational </a:t>
            </a:r>
            <a:r>
              <a:rPr lang="en-US" sz="1200" dirty="0" smtClean="0"/>
              <a:t>areas of </a:t>
            </a:r>
            <a:r>
              <a:rPr lang="en-US" sz="1200" dirty="0"/>
              <a:t>enterprise cyber security that improves the consistency, efficiency, and interoperability of deployed tools </a:t>
            </a:r>
            <a:r>
              <a:rPr lang="en-US" sz="1200" dirty="0" smtClean="0"/>
              <a:t>and processes</a:t>
            </a:r>
            <a:r>
              <a:rPr lang="en-US" sz="1200" dirty="0"/>
              <a:t>, as well as increases overall situational awareness by enabling the potential for detailed </a:t>
            </a:r>
            <a:r>
              <a:rPr lang="en-US" sz="1200" dirty="0" smtClean="0"/>
              <a:t>automatable sharing</a:t>
            </a:r>
            <a:r>
              <a:rPr lang="en-US" sz="1200" dirty="0"/>
              <a:t>, mapping, detection, and analysis heuristics.</a:t>
            </a:r>
            <a:endParaRPr lang="en-GB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2" y="1878580"/>
            <a:ext cx="7988321" cy="192424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402792" y="3882011"/>
            <a:ext cx="835113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/>
              <a:t>CybOX</a:t>
            </a:r>
            <a:r>
              <a:rPr lang="en-US" sz="1200" dirty="0" smtClean="0"/>
              <a:t> 3.0 features </a:t>
            </a:r>
            <a:r>
              <a:rPr lang="en-US" sz="1200" u="sng" dirty="0" smtClean="0"/>
              <a:t>being considered</a:t>
            </a:r>
            <a:r>
              <a:rPr lang="en-US" sz="1200" dirty="0" smtClean="0"/>
              <a:t> include</a:t>
            </a:r>
            <a:r>
              <a:rPr lang="en-US" sz="1200" dirty="0"/>
              <a:t>: High-level Change to create: 1)a Core/Common set ( Separation of Patterns and Instances, First-class Relationships, Cryptographic Hash Capture Refactoring) and 2) Object-related Changes Object Refactoring for Semantic Accuracy, Expansion of "Atomic" Objects)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263" y="1955809"/>
            <a:ext cx="1572706" cy="214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200" b="1" u="sng" dirty="0" smtClean="0"/>
              <a:t>Objects</a:t>
            </a:r>
            <a:endParaRPr lang="en-GB" sz="1200" b="1" u="sng" dirty="0"/>
          </a:p>
        </p:txBody>
      </p:sp>
    </p:spTree>
    <p:extLst>
      <p:ext uri="{BB962C8B-B14F-4D97-AF65-F5344CB8AC3E}">
        <p14:creationId xmlns:p14="http://schemas.microsoft.com/office/powerpoint/2010/main" val="20760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aana_registered_2015">
  <a:themeElements>
    <a:clrScheme name="YAANA">
      <a:dk1>
        <a:sysClr val="windowText" lastClr="000000"/>
      </a:dk1>
      <a:lt1>
        <a:sysClr val="window" lastClr="FFFFFF"/>
      </a:lt1>
      <a:dk2>
        <a:srgbClr val="999999"/>
      </a:dk2>
      <a:lt2>
        <a:srgbClr val="CCCCCC"/>
      </a:lt2>
      <a:accent1>
        <a:srgbClr val="A71324"/>
      </a:accent1>
      <a:accent2>
        <a:srgbClr val="C49034"/>
      </a:accent2>
      <a:accent3>
        <a:srgbClr val="CC6633"/>
      </a:accent3>
      <a:accent4>
        <a:srgbClr val="FFCC00"/>
      </a:accent4>
      <a:accent5>
        <a:srgbClr val="339900"/>
      </a:accent5>
      <a:accent6>
        <a:srgbClr val="1D8ABF"/>
      </a:accent6>
      <a:hlink>
        <a:srgbClr val="0000FF"/>
      </a:hlink>
      <a:folHlink>
        <a:srgbClr val="66000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Yaana_Presentation_2014_TM" id="{7323D321-49D4-4881-A761-E757E3D653DF}" vid="{CFA5E59A-3CFA-4C5D-A962-771BD1D5AB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Yaana_registered_2015.potx</Template>
  <TotalTime>12589</TotalTime>
  <Words>1699</Words>
  <Application>Microsoft Office PowerPoint</Application>
  <PresentationFormat>On-screen Show (16:9)</PresentationFormat>
  <Paragraphs>432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Yaana_registered_2015</vt:lpstr>
      <vt:lpstr>Office Theme</vt:lpstr>
      <vt:lpstr>Cyber Threat Intelligence Sharing</vt:lpstr>
      <vt:lpstr>OASIS CTI TC basics</vt:lpstr>
      <vt:lpstr>OASIS CTI TC Roster</vt:lpstr>
      <vt:lpstr>OASIS CTI TC Structure</vt:lpstr>
      <vt:lpstr>OASIS CTI TC Deliverables</vt:lpstr>
      <vt:lpstr>STIX basics (ver. 1.2.1 &amp; 2.0)</vt:lpstr>
      <vt:lpstr>STIX 2.0 Development Roadmap</vt:lpstr>
      <vt:lpstr>TAXII basics (ver. 1.1.1 &amp; 2.0)</vt:lpstr>
      <vt:lpstr>CybOX basics (ver. 2.1.1 &amp; 3.0)</vt:lpstr>
      <vt:lpstr>MAEC basics (ver. 4.1 &amp; further)</vt:lpstr>
      <vt:lpstr>TC CYBER Cyber Threat Intelligence Roadmap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Threat Information Sharing: new developments</dc:title>
  <dc:creator>Tony Rutkowski</dc:creator>
  <cp:lastModifiedBy>trutkowski</cp:lastModifiedBy>
  <cp:revision>599</cp:revision>
  <cp:lastPrinted>2015-05-01T17:41:41Z</cp:lastPrinted>
  <dcterms:created xsi:type="dcterms:W3CDTF">2014-02-10T23:11:10Z</dcterms:created>
  <dcterms:modified xsi:type="dcterms:W3CDTF">2016-05-23T11:26:54Z</dcterms:modified>
</cp:coreProperties>
</file>