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9" r:id="rId5"/>
    <p:sldId id="258" r:id="rId6"/>
    <p:sldId id="264" r:id="rId7"/>
    <p:sldId id="260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2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1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7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9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2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7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4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3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2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3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EEE3-0C4B-43EE-8BA4-78C5F8EF9DA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288F-ADDC-4C89-B587-E633B8FA6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3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STIX Malware Object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Observations from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1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Advantages/Disadvantages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3743"/>
            <a:ext cx="7886700" cy="50550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Advantages</a:t>
            </a:r>
          </a:p>
          <a:p>
            <a:r>
              <a:rPr lang="en-US" sz="2400" dirty="0" smtClean="0"/>
              <a:t>Eases creation and parsing of STIX information by reusing Observed Data throughout, rather than different ways to hold cyber observables.</a:t>
            </a:r>
          </a:p>
          <a:p>
            <a:r>
              <a:rPr lang="en-US" sz="2400" dirty="0" smtClean="0"/>
              <a:t>Removes </a:t>
            </a:r>
            <a:r>
              <a:rPr lang="en-US" sz="2400" dirty="0"/>
              <a:t>questions of how implementations operate.</a:t>
            </a:r>
          </a:p>
          <a:p>
            <a:pPr lvl="1"/>
            <a:r>
              <a:rPr lang="en-US" sz="2000" dirty="0" smtClean="0"/>
              <a:t>All implementations operate based upon standards for </a:t>
            </a:r>
            <a:r>
              <a:rPr lang="en-US" sz="2000" dirty="0"/>
              <a:t>cyber-observables</a:t>
            </a:r>
            <a:r>
              <a:rPr lang="en-US" sz="2000" dirty="0" smtClean="0"/>
              <a:t>, they do not need to do anything special for malware</a:t>
            </a:r>
          </a:p>
          <a:p>
            <a:r>
              <a:rPr lang="en-US" sz="2400" dirty="0" smtClean="0"/>
              <a:t>Uses same design patterns as all other STIX objects</a:t>
            </a:r>
          </a:p>
          <a:p>
            <a:r>
              <a:rPr lang="en-US" sz="2400" dirty="0" smtClean="0"/>
              <a:t>Uses same design pattern for other cyber-observables containers (i.e. Observed-Data object)</a:t>
            </a:r>
          </a:p>
          <a:p>
            <a:r>
              <a:rPr lang="en-US" sz="2400" dirty="0" smtClean="0"/>
              <a:t>Removes the issues with lack of structure from using dictionaries.</a:t>
            </a:r>
          </a:p>
          <a:p>
            <a:pPr marL="0" indent="0">
              <a:buNone/>
            </a:pPr>
            <a:r>
              <a:rPr lang="en-US" sz="2400" dirty="0" smtClean="0"/>
              <a:t>Disadvantages</a:t>
            </a:r>
            <a:endParaRPr lang="en-US" sz="2400" dirty="0"/>
          </a:p>
          <a:p>
            <a:r>
              <a:rPr lang="en-US" sz="2400" dirty="0" smtClean="0"/>
              <a:t>Changes the use cases of Observed Data from reporting observations of interesting live data to reporting data observed within analysis.</a:t>
            </a:r>
          </a:p>
          <a:p>
            <a:r>
              <a:rPr lang="en-US" sz="2400" dirty="0" smtClean="0"/>
              <a:t>Does not have ability for objects/files created with one dynamic analysis tool to be referenced by something in static analysis and vice-versa.</a:t>
            </a:r>
          </a:p>
          <a:p>
            <a:r>
              <a:rPr lang="en-US" sz="2400" dirty="0" smtClean="0"/>
              <a:t>Does not allow AV results to be associated with a specific file.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219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072203"/>
            <a:ext cx="7543800" cy="54704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Overview of the malware object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241468"/>
              </p:ext>
            </p:extLst>
          </p:nvPr>
        </p:nvGraphicFramePr>
        <p:xfrm>
          <a:off x="361239" y="2087792"/>
          <a:ext cx="6136216" cy="3488274"/>
        </p:xfrm>
        <a:graphic>
          <a:graphicData uri="http://schemas.openxmlformats.org/drawingml/2006/table">
            <a:tbl>
              <a:tblPr/>
              <a:tblGrid>
                <a:gridCol w="3639292">
                  <a:extLst>
                    <a:ext uri="{9D8B030D-6E8A-4147-A177-3AD203B41FA5}">
                      <a16:colId xmlns:a16="http://schemas.microsoft.com/office/drawing/2014/main" val="2407936295"/>
                    </a:ext>
                  </a:extLst>
                </a:gridCol>
                <a:gridCol w="2496924">
                  <a:extLst>
                    <a:ext uri="{9D8B030D-6E8A-4147-A177-3AD203B41FA5}">
                      <a16:colId xmlns:a16="http://schemas.microsoft.com/office/drawing/2014/main" val="4081756853"/>
                    </a:ext>
                  </a:extLst>
                </a:gridCol>
              </a:tblGrid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Property Name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35962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type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967114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labels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571907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external_references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external-reference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49859"/>
                  </a:ext>
                </a:extLst>
              </a:tr>
              <a:tr h="1836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is_family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boolean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73994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name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21954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malware_types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576304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description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4927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kill_chain_phases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kill-chain-phase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80107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first_seen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362356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last_seen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556176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os_execution_envs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567284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architecture_execution_envs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348229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implementation_languages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81684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samples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observable-objects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6562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static_analysis_results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analysis-type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603371"/>
                  </a:ext>
                </a:extLst>
              </a:tr>
              <a:tr h="167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dynamic_analysis_results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analysis-type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604783"/>
                  </a:ext>
                </a:extLst>
              </a:tr>
              <a:tr h="18029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av_results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av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results-type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984756"/>
                  </a:ext>
                </a:extLst>
              </a:tr>
              <a:tr h="4400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capabilities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98622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61238" y="4449992"/>
            <a:ext cx="6136217" cy="499533"/>
          </a:xfrm>
          <a:prstGeom prst="rect">
            <a:avLst/>
          </a:prstGeom>
          <a:solidFill>
            <a:srgbClr val="FF0000">
              <a:alpha val="1019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ular Callout 2"/>
          <p:cNvSpPr/>
          <p:nvPr/>
        </p:nvSpPr>
        <p:spPr>
          <a:xfrm>
            <a:off x="6935638" y="3881887"/>
            <a:ext cx="1802920" cy="405441"/>
          </a:xfrm>
          <a:prstGeom prst="wedgeRectCallout">
            <a:avLst>
              <a:gd name="adj1" fmla="val -79734"/>
              <a:gd name="adj2" fmla="val 105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Either list of refs or list of cyber observables </a:t>
            </a:r>
            <a:endParaRPr lang="en-US" sz="1100" dirty="0"/>
          </a:p>
        </p:txBody>
      </p:sp>
      <p:sp>
        <p:nvSpPr>
          <p:cNvPr id="9" name="Rectangular Callout 8"/>
          <p:cNvSpPr/>
          <p:nvPr/>
        </p:nvSpPr>
        <p:spPr>
          <a:xfrm>
            <a:off x="6935638" y="4612256"/>
            <a:ext cx="1802920" cy="192657"/>
          </a:xfrm>
          <a:prstGeom prst="wedgeRectCallout">
            <a:avLst>
              <a:gd name="adj1" fmla="val -84997"/>
              <a:gd name="adj2" fmla="val 40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List of analysis-type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7577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Overview of the analysis-type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344630"/>
              </p:ext>
            </p:extLst>
          </p:nvPr>
        </p:nvGraphicFramePr>
        <p:xfrm>
          <a:off x="336468" y="2373335"/>
          <a:ext cx="6288618" cy="1394460"/>
        </p:xfrm>
        <a:graphic>
          <a:graphicData uri="http://schemas.openxmlformats.org/drawingml/2006/table">
            <a:tbl>
              <a:tblPr/>
              <a:tblGrid>
                <a:gridCol w="3666885">
                  <a:extLst>
                    <a:ext uri="{9D8B030D-6E8A-4147-A177-3AD203B41FA5}">
                      <a16:colId xmlns:a16="http://schemas.microsoft.com/office/drawing/2014/main" val="289857671"/>
                    </a:ext>
                  </a:extLst>
                </a:gridCol>
                <a:gridCol w="2621733">
                  <a:extLst>
                    <a:ext uri="{9D8B030D-6E8A-4147-A177-3AD203B41FA5}">
                      <a16:colId xmlns:a16="http://schemas.microsoft.com/office/drawing/2014/main" val="2817651367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Property Name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n-US" sz="9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660105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start_time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363358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end_time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205401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analysis_tools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observable-objects</a:t>
                      </a:r>
                      <a:endParaRPr lang="en-US" sz="9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365107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analysis_environment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dictionary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45088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results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dictionary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819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6469" y="3057652"/>
            <a:ext cx="6288617" cy="697230"/>
          </a:xfrm>
          <a:prstGeom prst="rect">
            <a:avLst/>
          </a:prstGeom>
          <a:solidFill>
            <a:srgbClr val="FF0000">
              <a:alpha val="1019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ular Callout 6"/>
          <p:cNvSpPr/>
          <p:nvPr/>
        </p:nvSpPr>
        <p:spPr>
          <a:xfrm>
            <a:off x="6901133" y="2674189"/>
            <a:ext cx="1802920" cy="267419"/>
          </a:xfrm>
          <a:prstGeom prst="wedgeRectCallout">
            <a:avLst>
              <a:gd name="adj1" fmla="val -79734"/>
              <a:gd name="adj2" fmla="val 105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List of </a:t>
            </a:r>
            <a:r>
              <a:rPr lang="en-US" sz="1100" dirty="0"/>
              <a:t>cyber-observables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6901133" y="3057652"/>
            <a:ext cx="1802920" cy="599948"/>
          </a:xfrm>
          <a:prstGeom prst="wedgeRectCallout">
            <a:avLst>
              <a:gd name="adj1" fmla="val -83562"/>
              <a:gd name="adj2" fmla="val 29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List of dictionary which looks a lot like </a:t>
            </a:r>
            <a:r>
              <a:rPr lang="en-US" sz="1100" dirty="0"/>
              <a:t>cyber-observables</a:t>
            </a:r>
          </a:p>
        </p:txBody>
      </p:sp>
    </p:spTree>
    <p:extLst>
      <p:ext uri="{BB962C8B-B14F-4D97-AF65-F5344CB8AC3E}">
        <p14:creationId xmlns:p14="http://schemas.microsoft.com/office/powerpoint/2010/main" val="267815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Quick review of Cyber </a:t>
            </a:r>
            <a:r>
              <a:rPr lang="en-US" dirty="0"/>
              <a:t>O</a:t>
            </a:r>
            <a:r>
              <a:rPr lang="en-US" dirty="0" smtClean="0"/>
              <a:t>bservables and Observed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70" y="1690689"/>
            <a:ext cx="4146071" cy="3975923"/>
          </a:xfrm>
        </p:spPr>
        <p:txBody>
          <a:bodyPr>
            <a:noAutofit/>
          </a:bodyPr>
          <a:lstStyle/>
          <a:p>
            <a:r>
              <a:rPr lang="en-US" sz="1600" dirty="0" smtClean="0"/>
              <a:t>Cyber </a:t>
            </a:r>
            <a:r>
              <a:rPr lang="en-US" sz="1600" dirty="0"/>
              <a:t>Observables:</a:t>
            </a:r>
          </a:p>
          <a:p>
            <a:pPr lvl="1"/>
            <a:r>
              <a:rPr lang="en-US" sz="1600" dirty="0"/>
              <a:t>Cyber Observable </a:t>
            </a:r>
            <a:r>
              <a:rPr lang="en-US" sz="1600" dirty="0" smtClean="0"/>
              <a:t>Objects are </a:t>
            </a:r>
            <a:r>
              <a:rPr lang="en-US" sz="1600" dirty="0"/>
              <a:t>for characterizing host-based, network, and related entities. Each of these objects correspond to a data point commonly represented in CTI and digital forensics. </a:t>
            </a:r>
            <a:endParaRPr lang="en-US" sz="1600" dirty="0" smtClean="0"/>
          </a:p>
          <a:p>
            <a:pPr lvl="1"/>
            <a:r>
              <a:rPr lang="en-US" sz="1600" dirty="0" smtClean="0"/>
              <a:t>Cyber </a:t>
            </a:r>
            <a:r>
              <a:rPr lang="en-US" sz="1600" dirty="0"/>
              <a:t>Observable Relationships are only resolvable within the same observable-objects container</a:t>
            </a:r>
          </a:p>
          <a:p>
            <a:pPr lvl="1"/>
            <a:r>
              <a:rPr lang="en-US" sz="1600" dirty="0"/>
              <a:t>A Cyber Observable Relationship is a connection between two or more Cyber Observable Objects within the scope of a given Observable Objects dictionary. </a:t>
            </a:r>
          </a:p>
          <a:p>
            <a:r>
              <a:rPr lang="en-US" sz="1600" dirty="0" smtClean="0"/>
              <a:t>Observed Data</a:t>
            </a:r>
          </a:p>
          <a:p>
            <a:pPr lvl="1"/>
            <a:r>
              <a:rPr lang="en-US" sz="1600" dirty="0" smtClean="0"/>
              <a:t>Observed </a:t>
            </a:r>
            <a:r>
              <a:rPr lang="en-US" sz="1600" dirty="0"/>
              <a:t>Data conveys information that was observed on systems and networks using the Cyber Observable specification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370083"/>
              </p:ext>
            </p:extLst>
          </p:nvPr>
        </p:nvGraphicFramePr>
        <p:xfrm>
          <a:off x="5197020" y="4882995"/>
          <a:ext cx="2657475" cy="1424940"/>
        </p:xfrm>
        <a:graphic>
          <a:graphicData uri="http://schemas.openxmlformats.org/drawingml/2006/table">
            <a:tbl>
              <a:tblPr/>
              <a:tblGrid>
                <a:gridCol w="1400175">
                  <a:extLst>
                    <a:ext uri="{9D8B030D-6E8A-4147-A177-3AD203B41FA5}">
                      <a16:colId xmlns:a16="http://schemas.microsoft.com/office/drawing/2014/main" val="1808336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727689608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Property Name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26511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type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7703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first_observed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(required)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19999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last_observed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6723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number_observed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(required)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integer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7956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objects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10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observable-objects</a:t>
                      </a:r>
                      <a:endParaRPr lang="en-US" sz="10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04072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97021" y="4708793"/>
            <a:ext cx="138564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>
                <a:latin typeface="Arial" panose="020B0604020202020204" pitchFamily="34" charset="0"/>
              </a:rPr>
              <a:t/>
            </a:r>
            <a:br>
              <a:rPr lang="en-US" altLang="en-US" sz="1350">
                <a:latin typeface="Arial" panose="020B0604020202020204" pitchFamily="34" charset="0"/>
              </a:rPr>
            </a:br>
            <a:endParaRPr lang="en-US" altLang="en-US" sz="135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7020" y="4606293"/>
            <a:ext cx="17317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Observed Data Object</a:t>
            </a:r>
          </a:p>
        </p:txBody>
      </p:sp>
    </p:spTree>
    <p:extLst>
      <p:ext uri="{BB962C8B-B14F-4D97-AF65-F5344CB8AC3E}">
        <p14:creationId xmlns:p14="http://schemas.microsoft.com/office/powerpoint/2010/main" val="342558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Example Implementation 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42" y="2038218"/>
            <a:ext cx="3600450" cy="3679031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10800000">
            <a:off x="2380891" y="4622680"/>
            <a:ext cx="394658" cy="18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ight Arrow 10"/>
          <p:cNvSpPr/>
          <p:nvPr/>
        </p:nvSpPr>
        <p:spPr>
          <a:xfrm rot="10800000">
            <a:off x="2380891" y="3186348"/>
            <a:ext cx="394658" cy="18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ight Arrow 11"/>
          <p:cNvSpPr/>
          <p:nvPr/>
        </p:nvSpPr>
        <p:spPr>
          <a:xfrm rot="10800000">
            <a:off x="2380890" y="3621923"/>
            <a:ext cx="394658" cy="18762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ight Arrow 12"/>
          <p:cNvSpPr/>
          <p:nvPr/>
        </p:nvSpPr>
        <p:spPr>
          <a:xfrm rot="10800000">
            <a:off x="2380889" y="4728846"/>
            <a:ext cx="394658" cy="18762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4112978" y="2101809"/>
            <a:ext cx="4104687" cy="26314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Notes: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cyber-observables</a:t>
            </a:r>
            <a:r>
              <a:rPr lang="en-US" sz="1400" dirty="0" smtClean="0"/>
              <a:t> </a:t>
            </a:r>
            <a:r>
              <a:rPr lang="en-US" sz="1400" dirty="0"/>
              <a:t>are included directly within the malware object.  This is a deviation from other design patterns across STIX</a:t>
            </a:r>
            <a:r>
              <a:rPr lang="en-US" sz="1400" dirty="0" smtClean="0"/>
              <a:t>.</a:t>
            </a:r>
            <a:endParaRPr lang="en-US" sz="135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cyber-observables</a:t>
            </a:r>
            <a:r>
              <a:rPr lang="en-US" sz="1350" dirty="0" smtClean="0"/>
              <a:t> are included </a:t>
            </a:r>
            <a:r>
              <a:rPr lang="en-US" sz="1350" dirty="0"/>
              <a:t>within the malware object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Observable objects are referenced directly by another section of the malware </a:t>
            </a:r>
            <a:r>
              <a:rPr lang="en-US" sz="1350" dirty="0" smtClean="0"/>
              <a:t>object, which is unclear from standard on implementation.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1400" dirty="0"/>
              <a:t>cyber-observables</a:t>
            </a:r>
            <a:r>
              <a:rPr lang="en-US" sz="1350" dirty="0" smtClean="0"/>
              <a:t> can reference each other within the same list of</a:t>
            </a:r>
            <a:r>
              <a:rPr lang="en-US" sz="1400" dirty="0" smtClean="0"/>
              <a:t> </a:t>
            </a:r>
            <a:r>
              <a:rPr lang="en-US" sz="1400" dirty="0"/>
              <a:t>cyber-observables</a:t>
            </a:r>
            <a:r>
              <a:rPr lang="en-US" sz="1350" dirty="0" smtClean="0"/>
              <a:t>, but cannot be referenced externally.</a:t>
            </a:r>
            <a:endParaRPr lang="en-US" sz="1350" dirty="0"/>
          </a:p>
        </p:txBody>
      </p:sp>
      <p:sp>
        <p:nvSpPr>
          <p:cNvPr id="15" name="Right Arrow 14"/>
          <p:cNvSpPr/>
          <p:nvPr/>
        </p:nvSpPr>
        <p:spPr>
          <a:xfrm rot="10800000">
            <a:off x="2380888" y="4369033"/>
            <a:ext cx="1054581" cy="240707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2538205" y="4371910"/>
            <a:ext cx="9492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Type: Dictionary</a:t>
            </a:r>
          </a:p>
        </p:txBody>
      </p:sp>
    </p:spTree>
    <p:extLst>
      <p:ext uri="{BB962C8B-B14F-4D97-AF65-F5344CB8AC3E}">
        <p14:creationId xmlns:p14="http://schemas.microsoft.com/office/powerpoint/2010/main" val="355106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Example Implementation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12" y="1464474"/>
            <a:ext cx="3557588" cy="4943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12978" y="2101809"/>
            <a:ext cx="4104687" cy="13696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Notes: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cyber-observables</a:t>
            </a:r>
            <a:r>
              <a:rPr lang="en-US" sz="1400" dirty="0" smtClean="0"/>
              <a:t> </a:t>
            </a:r>
            <a:r>
              <a:rPr lang="en-US" sz="1400" dirty="0"/>
              <a:t>are included directly within the malware object.  This is a deviation from other design patterns across STIX</a:t>
            </a:r>
            <a:r>
              <a:rPr lang="en-US" sz="1400" dirty="0" smtClean="0"/>
              <a:t>.</a:t>
            </a:r>
            <a:endParaRPr lang="en-US" sz="135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cyber-observables</a:t>
            </a:r>
            <a:r>
              <a:rPr lang="en-US" sz="1350" dirty="0" smtClean="0"/>
              <a:t> are </a:t>
            </a:r>
            <a:r>
              <a:rPr lang="en-US" sz="1350" dirty="0"/>
              <a:t>directly within the malware </a:t>
            </a:r>
            <a:r>
              <a:rPr lang="en-US" sz="1350" dirty="0" smtClean="0"/>
              <a:t>object, rather than referenced</a:t>
            </a:r>
            <a:endParaRPr lang="en-US" sz="135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2151208" y="3202966"/>
            <a:ext cx="394658" cy="18762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ight Arrow 7"/>
          <p:cNvSpPr/>
          <p:nvPr/>
        </p:nvSpPr>
        <p:spPr>
          <a:xfrm rot="10800000">
            <a:off x="2154446" y="2794306"/>
            <a:ext cx="394658" cy="187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ight Arrow 8"/>
          <p:cNvSpPr/>
          <p:nvPr/>
        </p:nvSpPr>
        <p:spPr>
          <a:xfrm rot="10800000">
            <a:off x="2078964" y="3042637"/>
            <a:ext cx="1054581" cy="240707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TextBox 9"/>
          <p:cNvSpPr txBox="1"/>
          <p:nvPr/>
        </p:nvSpPr>
        <p:spPr>
          <a:xfrm>
            <a:off x="2236281" y="3045514"/>
            <a:ext cx="9492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Type: Dictionary</a:t>
            </a:r>
          </a:p>
        </p:txBody>
      </p:sp>
    </p:spTree>
    <p:extLst>
      <p:ext uri="{BB962C8B-B14F-4D97-AF65-F5344CB8AC3E}">
        <p14:creationId xmlns:p14="http://schemas.microsoft.com/office/powerpoint/2010/main" val="211329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Issues with Current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cyber-observables </a:t>
            </a:r>
            <a:r>
              <a:rPr lang="en-US" dirty="0" smtClean="0"/>
              <a:t>are included directly within the malware object.  This is a deviation from other design patterns across STIX.</a:t>
            </a:r>
          </a:p>
          <a:p>
            <a:r>
              <a:rPr lang="en-US" dirty="0"/>
              <a:t>cyber-observables</a:t>
            </a:r>
            <a:r>
              <a:rPr lang="en-US" dirty="0" smtClean="0"/>
              <a:t> </a:t>
            </a:r>
            <a:r>
              <a:rPr lang="en-US" dirty="0"/>
              <a:t>in one implementation are referenced outside of the </a:t>
            </a:r>
            <a:r>
              <a:rPr lang="en-US" dirty="0" smtClean="0"/>
              <a:t>list.  Standard is unclear on common way to perform this design pattern.</a:t>
            </a:r>
          </a:p>
          <a:p>
            <a:r>
              <a:rPr lang="en-US" dirty="0" smtClean="0"/>
              <a:t>Dictionaries are included in the analysis-type that look very similar to lists of </a:t>
            </a:r>
            <a:r>
              <a:rPr lang="en-US" dirty="0"/>
              <a:t>cyber-observables</a:t>
            </a:r>
            <a:r>
              <a:rPr lang="en-US" dirty="0" smtClean="0"/>
              <a:t> but as a dictionary have no required definition.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741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Suggested Approach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8080"/>
              </p:ext>
            </p:extLst>
          </p:nvPr>
        </p:nvGraphicFramePr>
        <p:xfrm>
          <a:off x="120771" y="2353396"/>
          <a:ext cx="4373592" cy="4109244"/>
        </p:xfrm>
        <a:graphic>
          <a:graphicData uri="http://schemas.openxmlformats.org/drawingml/2006/table">
            <a:tbl>
              <a:tblPr/>
              <a:tblGrid>
                <a:gridCol w="2406768">
                  <a:extLst>
                    <a:ext uri="{9D8B030D-6E8A-4147-A177-3AD203B41FA5}">
                      <a16:colId xmlns:a16="http://schemas.microsoft.com/office/drawing/2014/main" val="3821662215"/>
                    </a:ext>
                  </a:extLst>
                </a:gridCol>
                <a:gridCol w="1966824">
                  <a:extLst>
                    <a:ext uri="{9D8B030D-6E8A-4147-A177-3AD203B41FA5}">
                      <a16:colId xmlns:a16="http://schemas.microsoft.com/office/drawing/2014/main" val="759766453"/>
                    </a:ext>
                  </a:extLst>
                </a:gridCol>
              </a:tblGrid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Property Name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305929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type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613689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labels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591994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external_references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external-reference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32411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is_family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boolean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03332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name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9352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malware_types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020840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description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38693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kill_chain_phases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kill-chain-phase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128793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first_seen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370806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last_seen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424614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os_execution_envs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759328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architecture_execution_envs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518179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implementation_languages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491384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samples_ref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observed-data-ref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918154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static_analysis_results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analysis-type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02331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dynamic_analysis_results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analysis-type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749476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av_results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av-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results-type</a:t>
                      </a:r>
                      <a:endParaRPr lang="en-US" sz="90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631118"/>
                  </a:ext>
                </a:extLst>
              </a:tr>
              <a:tr h="134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capabilities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 dirty="0">
                        <a:effectLst/>
                      </a:endParaRPr>
                    </a:p>
                  </a:txBody>
                  <a:tcPr marL="39558" marR="39558" marT="39558" marB="3955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10405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90972"/>
              </p:ext>
            </p:extLst>
          </p:nvPr>
        </p:nvGraphicFramePr>
        <p:xfrm>
          <a:off x="4649639" y="2353390"/>
          <a:ext cx="4140678" cy="4109249"/>
        </p:xfrm>
        <a:graphic>
          <a:graphicData uri="http://schemas.openxmlformats.org/drawingml/2006/table">
            <a:tbl>
              <a:tblPr/>
              <a:tblGrid>
                <a:gridCol w="2277372">
                  <a:extLst>
                    <a:ext uri="{9D8B030D-6E8A-4147-A177-3AD203B41FA5}">
                      <a16:colId xmlns:a16="http://schemas.microsoft.com/office/drawing/2014/main" val="2407936295"/>
                    </a:ext>
                  </a:extLst>
                </a:gridCol>
                <a:gridCol w="1863306">
                  <a:extLst>
                    <a:ext uri="{9D8B030D-6E8A-4147-A177-3AD203B41FA5}">
                      <a16:colId xmlns:a16="http://schemas.microsoft.com/office/drawing/2014/main" val="4081756853"/>
                    </a:ext>
                  </a:extLst>
                </a:gridCol>
              </a:tblGrid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Property Name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35962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type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967114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labels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571907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external_references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external-reference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49859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is_family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boolean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73994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name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21954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malware_types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576304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description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64927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kill_chain_phases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kill-chain-phase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80107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first_seen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362356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last_seen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556176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os_execution_envs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string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567284"/>
                  </a:ext>
                </a:extLst>
              </a:tr>
              <a:tr h="30300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architecture_execution_envs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348229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implementation_languages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81684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samples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observable-objects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6562"/>
                  </a:ext>
                </a:extLst>
              </a:tr>
              <a:tr h="23181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static_analysis_results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analysis-type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603371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dynamic_analysis_results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analysis-type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604783"/>
                  </a:ext>
                </a:extLst>
              </a:tr>
              <a:tr h="2015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av_results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av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results-type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984756"/>
                  </a:ext>
                </a:extLst>
              </a:tr>
              <a:tr h="3500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capabilities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open-vocab</a:t>
                      </a:r>
                      <a:endParaRPr lang="en-US" sz="900" dirty="0">
                        <a:effectLst/>
                      </a:endParaRPr>
                    </a:p>
                  </a:txBody>
                  <a:tcPr marL="8540" marR="8540" marT="8540" marB="854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98622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0772" y="5381646"/>
            <a:ext cx="4373592" cy="208272"/>
          </a:xfrm>
          <a:prstGeom prst="rect">
            <a:avLst/>
          </a:prstGeom>
          <a:solidFill>
            <a:srgbClr val="FF0000">
              <a:alpha val="1019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4649639" y="5266627"/>
            <a:ext cx="4140678" cy="211148"/>
          </a:xfrm>
          <a:prstGeom prst="rect">
            <a:avLst/>
          </a:prstGeom>
          <a:solidFill>
            <a:srgbClr val="FF0000">
              <a:alpha val="1019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1256125" y="1908924"/>
            <a:ext cx="2102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Suggested Approach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1358" y="191199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</a:p>
        </p:txBody>
      </p:sp>
    </p:spTree>
    <p:extLst>
      <p:ext uri="{BB962C8B-B14F-4D97-AF65-F5344CB8AC3E}">
        <p14:creationId xmlns:p14="http://schemas.microsoft.com/office/powerpoint/2010/main" val="419453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Suggested Approach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040681"/>
              </p:ext>
            </p:extLst>
          </p:nvPr>
        </p:nvGraphicFramePr>
        <p:xfrm>
          <a:off x="1207736" y="2019652"/>
          <a:ext cx="6288618" cy="1394460"/>
        </p:xfrm>
        <a:graphic>
          <a:graphicData uri="http://schemas.openxmlformats.org/drawingml/2006/table">
            <a:tbl>
              <a:tblPr/>
              <a:tblGrid>
                <a:gridCol w="3666885">
                  <a:extLst>
                    <a:ext uri="{9D8B030D-6E8A-4147-A177-3AD203B41FA5}">
                      <a16:colId xmlns:a16="http://schemas.microsoft.com/office/drawing/2014/main" val="289857671"/>
                    </a:ext>
                  </a:extLst>
                </a:gridCol>
                <a:gridCol w="2621733">
                  <a:extLst>
                    <a:ext uri="{9D8B030D-6E8A-4147-A177-3AD203B41FA5}">
                      <a16:colId xmlns:a16="http://schemas.microsoft.com/office/drawing/2014/main" val="2817651367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Property Name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n-US" sz="9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660105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start_time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363358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end_time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205401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analysis_tools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list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type </a:t>
                      </a:r>
                      <a:r>
                        <a:rPr lang="en-US" sz="900" b="0" i="0" u="none" strike="noStrike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observable-objects</a:t>
                      </a:r>
                      <a:endParaRPr lang="en-US" sz="90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365107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analysis_environment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dictionary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45088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results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(required)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dictionary</a:t>
                      </a:r>
                      <a:endParaRPr lang="en-US" sz="900" dirty="0"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819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27116" y="151248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55660"/>
              </p:ext>
            </p:extLst>
          </p:nvPr>
        </p:nvGraphicFramePr>
        <p:xfrm>
          <a:off x="1207736" y="3994313"/>
          <a:ext cx="6288618" cy="1600056"/>
        </p:xfrm>
        <a:graphic>
          <a:graphicData uri="http://schemas.openxmlformats.org/drawingml/2006/table">
            <a:tbl>
              <a:tblPr/>
              <a:tblGrid>
                <a:gridCol w="3666884">
                  <a:extLst>
                    <a:ext uri="{9D8B030D-6E8A-4147-A177-3AD203B41FA5}">
                      <a16:colId xmlns:a16="http://schemas.microsoft.com/office/drawing/2014/main" val="2592635338"/>
                    </a:ext>
                  </a:extLst>
                </a:gridCol>
                <a:gridCol w="2621734">
                  <a:extLst>
                    <a:ext uri="{9D8B030D-6E8A-4147-A177-3AD203B41FA5}">
                      <a16:colId xmlns:a16="http://schemas.microsoft.com/office/drawing/2014/main" val="3096494881"/>
                    </a:ext>
                  </a:extLst>
                </a:gridCol>
              </a:tblGrid>
              <a:tr h="228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Property Name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76995"/>
                  </a:ext>
                </a:extLst>
              </a:tr>
              <a:tr h="228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start_time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36354"/>
                  </a:ext>
                </a:extLst>
              </a:tr>
              <a:tr h="228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end_time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timestamp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511434"/>
                  </a:ext>
                </a:extLst>
              </a:tr>
              <a:tr h="228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analysis_tools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dictionary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941561"/>
                  </a:ext>
                </a:extLst>
              </a:tr>
              <a:tr h="2287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analysis_environment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(optional)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dictionary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233457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results_ref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(required)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dirty="0" smtClean="0">
                          <a:solidFill>
                            <a:srgbClr val="C7254E"/>
                          </a:solidFill>
                          <a:effectLst/>
                          <a:latin typeface="Consolas" panose="020B0609020204030204" pitchFamily="49" charset="0"/>
                        </a:rPr>
                        <a:t>observed-data-ref</a:t>
                      </a:r>
                      <a:endParaRPr lang="en-US" sz="9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34760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07736" y="2708695"/>
            <a:ext cx="6288618" cy="705418"/>
          </a:xfrm>
          <a:prstGeom prst="rect">
            <a:avLst/>
          </a:prstGeom>
          <a:solidFill>
            <a:srgbClr val="FF0000">
              <a:alpha val="1019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1207736" y="4787660"/>
            <a:ext cx="6288618" cy="806709"/>
          </a:xfrm>
          <a:prstGeom prst="rect">
            <a:avLst/>
          </a:prstGeom>
          <a:solidFill>
            <a:srgbClr val="FF0000">
              <a:alpha val="1019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3520558" y="3624980"/>
            <a:ext cx="2102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Suggested Approach</a:t>
            </a:r>
          </a:p>
        </p:txBody>
      </p:sp>
    </p:spTree>
    <p:extLst>
      <p:ext uri="{BB962C8B-B14F-4D97-AF65-F5344CB8AC3E}">
        <p14:creationId xmlns:p14="http://schemas.microsoft.com/office/powerpoint/2010/main" val="116495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</TotalTime>
  <Words>968</Words>
  <Application>Microsoft Office PowerPoint</Application>
  <PresentationFormat>On-screen Show (4:3)</PresentationFormat>
  <Paragraphs>214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Office Theme</vt:lpstr>
      <vt:lpstr>STIX Malware Object</vt:lpstr>
      <vt:lpstr>Overview of the malware object</vt:lpstr>
      <vt:lpstr>Overview of the analysis-type</vt:lpstr>
      <vt:lpstr>Quick review of Cyber Observables and Observed Data</vt:lpstr>
      <vt:lpstr>Example Implementation 1</vt:lpstr>
      <vt:lpstr>Example Implementation 2</vt:lpstr>
      <vt:lpstr>Issues with Current Approach</vt:lpstr>
      <vt:lpstr>Suggested Approach</vt:lpstr>
      <vt:lpstr>Suggested Approach</vt:lpstr>
      <vt:lpstr>Advantages/Disadvantages</vt:lpstr>
    </vt:vector>
  </TitlesOfParts>
  <Company>U.S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Katz, Gary CTR DC3\DCCI</dc:creator>
  <cp:lastModifiedBy>Katz, Gary CTR DC3\DCCI</cp:lastModifiedBy>
  <cp:revision>25</cp:revision>
  <dcterms:created xsi:type="dcterms:W3CDTF">2018-06-20T21:34:47Z</dcterms:created>
  <dcterms:modified xsi:type="dcterms:W3CDTF">2018-07-06T21:33:04Z</dcterms:modified>
</cp:coreProperties>
</file>