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80" r:id="rId5"/>
    <p:sldId id="267" r:id="rId6"/>
    <p:sldId id="276" r:id="rId7"/>
    <p:sldId id="277" r:id="rId8"/>
    <p:sldId id="278" r:id="rId9"/>
    <p:sldId id="279" r:id="rId10"/>
    <p:sldId id="281" r:id="rId11"/>
    <p:sldId id="282" r:id="rId12"/>
    <p:sldId id="287" r:id="rId13"/>
    <p:sldId id="297" r:id="rId14"/>
    <p:sldId id="289" r:id="rId15"/>
    <p:sldId id="290" r:id="rId16"/>
    <p:sldId id="291" r:id="rId17"/>
    <p:sldId id="292" r:id="rId18"/>
    <p:sldId id="293" r:id="rId19"/>
    <p:sldId id="294" r:id="rId20"/>
    <p:sldId id="295" r:id="rId21"/>
    <p:sldId id="296" r:id="rId22"/>
    <p:sldId id="283" r:id="rId23"/>
    <p:sldId id="284" r:id="rId24"/>
    <p:sldId id="286" r:id="rId25"/>
    <p:sldId id="26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8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75706" autoAdjust="0"/>
  </p:normalViewPr>
  <p:slideViewPr>
    <p:cSldViewPr snapToGrid="0">
      <p:cViewPr varScale="1">
        <p:scale>
          <a:sx n="88" d="100"/>
          <a:sy n="88" d="100"/>
        </p:scale>
        <p:origin x="1182" y="84"/>
      </p:cViewPr>
      <p:guideLst>
        <p:guide orient="horz" pos="2160"/>
        <p:guide pos="3840"/>
        <p:guide pos="382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49C75F-AEF6-4B93-A848-A5A442C364FE}"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291149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49C75F-AEF6-4B93-A848-A5A442C364FE}"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79450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49C75F-AEF6-4B93-A848-A5A442C364FE}"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403808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49C75F-AEF6-4B93-A848-A5A442C364FE}"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368444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9C75F-AEF6-4B93-A848-A5A442C364FE}"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30460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49C75F-AEF6-4B93-A848-A5A442C364FE}"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80553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49C75F-AEF6-4B93-A848-A5A442C364FE}"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2835209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49C75F-AEF6-4B93-A848-A5A442C364FE}"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3813291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C75F-AEF6-4B93-A848-A5A442C364FE}"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400659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C75F-AEF6-4B93-A848-A5A442C364FE}"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392244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C75F-AEF6-4B93-A848-A5A442C364FE}"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38310-F317-42D4-A6E7-B21551538684}" type="slidenum">
              <a:rPr lang="en-US" smtClean="0"/>
              <a:t>‹#›</a:t>
            </a:fld>
            <a:endParaRPr lang="en-US"/>
          </a:p>
        </p:txBody>
      </p:sp>
    </p:spTree>
    <p:extLst>
      <p:ext uri="{BB962C8B-B14F-4D97-AF65-F5344CB8AC3E}">
        <p14:creationId xmlns:p14="http://schemas.microsoft.com/office/powerpoint/2010/main" val="129200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9C75F-AEF6-4B93-A848-A5A442C364FE}" type="datetimeFigureOut">
              <a:rPr lang="en-US" smtClean="0"/>
              <a:t>10/13/2015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38310-F317-42D4-A6E7-B21551538684}" type="slidenum">
              <a:rPr lang="en-US" smtClean="0"/>
              <a:t>‹#›</a:t>
            </a:fld>
            <a:endParaRPr lang="en-US"/>
          </a:p>
        </p:txBody>
      </p:sp>
    </p:spTree>
    <p:extLst>
      <p:ext uri="{BB962C8B-B14F-4D97-AF65-F5344CB8AC3E}">
        <p14:creationId xmlns:p14="http://schemas.microsoft.com/office/powerpoint/2010/main" val="1495867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_rels/slide1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png"/><Relationship Id="rId4" Type="http://schemas.openxmlformats.org/officeDocument/2006/relationships/image" Target="../media/image4.emf"/><Relationship Id="rId9" Type="http://schemas.openxmlformats.org/officeDocument/2006/relationships/image" Target="../media/image9.emf"/></Relationships>
</file>

<file path=ppt/slides/_rels/slide1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2.png"/><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11.emf"/><Relationship Id="rId9" Type="http://schemas.openxmlformats.org/officeDocument/2006/relationships/image" Target="../media/image8.emf"/></Relationships>
</file>

<file path=ppt/slides/_rels/slide1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3.emf"/><Relationship Id="rId7" Type="http://schemas.openxmlformats.org/officeDocument/2006/relationships/image" Target="../media/image6.emf"/><Relationship Id="rId12" Type="http://schemas.openxmlformats.org/officeDocument/2006/relationships/image" Target="../media/image14.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3.png"/><Relationship Id="rId5" Type="http://schemas.openxmlformats.org/officeDocument/2006/relationships/image" Target="../media/image4.emf"/><Relationship Id="rId10" Type="http://schemas.openxmlformats.org/officeDocument/2006/relationships/image" Target="../media/image12.png"/><Relationship Id="rId4" Type="http://schemas.openxmlformats.org/officeDocument/2006/relationships/image" Target="../media/image11.emf"/><Relationship Id="rId9" Type="http://schemas.openxmlformats.org/officeDocument/2006/relationships/image" Target="../media/image8.emf"/></Relationships>
</file>

<file path=ppt/slides/_rels/slide17.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4.emf"/><Relationship Id="rId3" Type="http://schemas.openxmlformats.org/officeDocument/2006/relationships/image" Target="../media/image2.emf"/><Relationship Id="rId7" Type="http://schemas.openxmlformats.org/officeDocument/2006/relationships/image" Target="../media/image5.emf"/><Relationship Id="rId12" Type="http://schemas.openxmlformats.org/officeDocument/2006/relationships/image" Target="../media/image12.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image" Target="../media/image11.emf"/><Relationship Id="rId10" Type="http://schemas.openxmlformats.org/officeDocument/2006/relationships/image" Target="../media/image8.emf"/><Relationship Id="rId4" Type="http://schemas.openxmlformats.org/officeDocument/2006/relationships/image" Target="../media/image3.emf"/><Relationship Id="rId9" Type="http://schemas.openxmlformats.org/officeDocument/2006/relationships/image" Target="../media/image7.emf"/></Relationships>
</file>

<file path=ppt/slides/_rels/slide18.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5.emf"/><Relationship Id="rId3" Type="http://schemas.openxmlformats.org/officeDocument/2006/relationships/image" Target="../media/image2.emf"/><Relationship Id="rId7" Type="http://schemas.openxmlformats.org/officeDocument/2006/relationships/image" Target="../media/image5.emf"/><Relationship Id="rId12" Type="http://schemas.openxmlformats.org/officeDocument/2006/relationships/image" Target="../media/image14.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image" Target="../media/image12.png"/><Relationship Id="rId5" Type="http://schemas.openxmlformats.org/officeDocument/2006/relationships/image" Target="../media/image11.emf"/><Relationship Id="rId10" Type="http://schemas.openxmlformats.org/officeDocument/2006/relationships/image" Target="../media/image8.emf"/><Relationship Id="rId4" Type="http://schemas.openxmlformats.org/officeDocument/2006/relationships/image" Target="../media/image3.emf"/><Relationship Id="rId9" Type="http://schemas.openxmlformats.org/officeDocument/2006/relationships/image" Target="../media/image7.emf"/></Relationships>
</file>

<file path=ppt/slides/_rels/slide19.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media/image15.emf"/><Relationship Id="rId3" Type="http://schemas.openxmlformats.org/officeDocument/2006/relationships/image" Target="../media/image2.emf"/><Relationship Id="rId7" Type="http://schemas.openxmlformats.org/officeDocument/2006/relationships/image" Target="../media/image5.emf"/><Relationship Id="rId12" Type="http://schemas.openxmlformats.org/officeDocument/2006/relationships/image" Target="../media/image14.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emf"/><Relationship Id="rId11" Type="http://schemas.openxmlformats.org/officeDocument/2006/relationships/image" Target="../media/image12.png"/><Relationship Id="rId5" Type="http://schemas.openxmlformats.org/officeDocument/2006/relationships/image" Target="../media/image11.emf"/><Relationship Id="rId10" Type="http://schemas.openxmlformats.org/officeDocument/2006/relationships/image" Target="../media/image8.emf"/><Relationship Id="rId4" Type="http://schemas.openxmlformats.org/officeDocument/2006/relationships/image" Target="../media/image3.emf"/><Relationship Id="rId9"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png"/><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6.png"/><Relationship Id="rId4" Type="http://schemas.openxmlformats.org/officeDocument/2006/relationships/image" Target="../media/image4.emf"/><Relationship Id="rId9" Type="http://schemas.openxmlformats.org/officeDocument/2006/relationships/image" Target="../media/image15.emf"/><Relationship Id="rId14" Type="http://schemas.openxmlformats.org/officeDocument/2006/relationships/image" Target="../media/image18.emf"/></Relationships>
</file>

<file path=ppt/slides/_rels/slide21.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3.emf"/><Relationship Id="rId7" Type="http://schemas.openxmlformats.org/officeDocument/2006/relationships/image" Target="../media/image8.emf"/><Relationship Id="rId12"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7.emf"/><Relationship Id="rId11" Type="http://schemas.openxmlformats.org/officeDocument/2006/relationships/image" Target="../media/image17.emf"/><Relationship Id="rId5" Type="http://schemas.openxmlformats.org/officeDocument/2006/relationships/image" Target="../media/image6.emf"/><Relationship Id="rId10" Type="http://schemas.openxmlformats.org/officeDocument/2006/relationships/image" Target="../media/image18.emf"/><Relationship Id="rId4" Type="http://schemas.openxmlformats.org/officeDocument/2006/relationships/image" Target="../media/image4.emf"/><Relationship Id="rId9"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ometaxiiserver.x.com:3200" TargetMode="External"/><Relationship Id="rId2" Type="http://schemas.openxmlformats.org/officeDocument/2006/relationships/hyperlink" Target="https://taxii2.x.com" TargetMode="External"/><Relationship Id="rId1" Type="http://schemas.openxmlformats.org/officeDocument/2006/relationships/slideLayout" Target="../slideLayouts/slideLayout2.xml"/><Relationship Id="rId4" Type="http://schemas.openxmlformats.org/officeDocument/2006/relationships/hyperlink" Target="https://taxii2.x.com/somebas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TAXII SC Call</a:t>
            </a:r>
            <a:endParaRPr lang="en-US" dirty="0"/>
          </a:p>
        </p:txBody>
      </p:sp>
      <p:sp>
        <p:nvSpPr>
          <p:cNvPr id="3" name="Subtitle 2"/>
          <p:cNvSpPr>
            <a:spLocks noGrp="1"/>
          </p:cNvSpPr>
          <p:nvPr>
            <p:ph type="subTitle" idx="1"/>
          </p:nvPr>
        </p:nvSpPr>
        <p:spPr/>
        <p:txBody>
          <a:bodyPr/>
          <a:lstStyle/>
          <a:p>
            <a:r>
              <a:rPr lang="en-US" dirty="0" smtClean="0"/>
              <a:t>2015-10-13</a:t>
            </a:r>
          </a:p>
        </p:txBody>
      </p:sp>
    </p:spTree>
    <p:extLst>
      <p:ext uri="{BB962C8B-B14F-4D97-AF65-F5344CB8AC3E}">
        <p14:creationId xmlns:p14="http://schemas.microsoft.com/office/powerpoint/2010/main" val="2698245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solidFill>
                  <a:schemeClr val="bg1">
                    <a:lumMod val="85000"/>
                  </a:schemeClr>
                </a:solidFill>
              </a:rPr>
              <a:t>HTTP</a:t>
            </a:r>
          </a:p>
          <a:p>
            <a:r>
              <a:rPr lang="en-US" dirty="0" smtClean="0">
                <a:solidFill>
                  <a:schemeClr val="bg1">
                    <a:lumMod val="85000"/>
                  </a:schemeClr>
                </a:solidFill>
              </a:rPr>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solidFill>
                  <a:schemeClr val="bg1">
                    <a:lumMod val="85000"/>
                  </a:schemeClr>
                </a:solidFill>
              </a:rPr>
              <a:t>TAXII 1.1.1</a:t>
            </a:r>
          </a:p>
          <a:p>
            <a:r>
              <a:rPr lang="en-US" dirty="0" smtClean="0"/>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One of the early requirements that we heard from the SC was TAXII 2.0 needed to define how authentication would work to guarantee interoperability</a:t>
            </a:r>
          </a:p>
          <a:p>
            <a:r>
              <a:rPr lang="en-US" dirty="0" smtClean="0"/>
              <a:t>After some discussion on Slack a proposal was made that most seem to agree with</a:t>
            </a:r>
          </a:p>
          <a:p>
            <a:pPr lvl="1"/>
            <a:r>
              <a:rPr lang="en-US" dirty="0" smtClean="0"/>
              <a:t>HTTP Basic with JWT (JSON Web Tokens)</a:t>
            </a:r>
            <a:endParaRPr lang="en-US" dirty="0"/>
          </a:p>
        </p:txBody>
      </p:sp>
    </p:spTree>
    <p:extLst>
      <p:ext uri="{BB962C8B-B14F-4D97-AF65-F5344CB8AC3E}">
        <p14:creationId xmlns:p14="http://schemas.microsoft.com/office/powerpoint/2010/main" val="390126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solidFill>
                  <a:schemeClr val="bg1">
                    <a:lumMod val="85000"/>
                  </a:schemeClr>
                </a:solidFill>
              </a:rPr>
              <a:t>HTTP</a:t>
            </a:r>
          </a:p>
          <a:p>
            <a:r>
              <a:rPr lang="en-US" dirty="0" smtClean="0">
                <a:solidFill>
                  <a:schemeClr val="bg1">
                    <a:lumMod val="85000"/>
                  </a:schemeClr>
                </a:solidFill>
              </a:rPr>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solidFill>
                  <a:schemeClr val="bg1">
                    <a:lumMod val="85000"/>
                  </a:schemeClr>
                </a:solidFill>
              </a:rPr>
              <a:t>TAXII 1.1.1</a:t>
            </a:r>
          </a:p>
          <a:p>
            <a:r>
              <a:rPr lang="en-US" dirty="0" smtClean="0">
                <a:solidFill>
                  <a:schemeClr val="bg1">
                    <a:lumMod val="85000"/>
                  </a:schemeClr>
                </a:solidFill>
              </a:rPr>
              <a:t>Authentication</a:t>
            </a:r>
          </a:p>
          <a:p>
            <a:r>
              <a:rPr lang="en-US" dirty="0" smtClean="0"/>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We did not discuss any use cases or analyst work flows on the lists, other than the one Bret sent out.  So we would like to do that now.</a:t>
            </a:r>
            <a:endParaRPr lang="en-US" dirty="0"/>
          </a:p>
        </p:txBody>
      </p:sp>
    </p:spTree>
    <p:extLst>
      <p:ext uri="{BB962C8B-B14F-4D97-AF65-F5344CB8AC3E}">
        <p14:creationId xmlns:p14="http://schemas.microsoft.com/office/powerpoint/2010/main" val="276056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Scenario Walk Through</a:t>
            </a:r>
            <a:endParaRPr lang="en-US" dirty="0"/>
          </a:p>
        </p:txBody>
      </p:sp>
      <p:sp>
        <p:nvSpPr>
          <p:cNvPr id="4" name="Content Placeholder 3"/>
          <p:cNvSpPr>
            <a:spLocks noGrp="1"/>
          </p:cNvSpPr>
          <p:nvPr>
            <p:ph idx="1"/>
          </p:nvPr>
        </p:nvSpPr>
        <p:spPr/>
        <p:txBody>
          <a:bodyPr>
            <a:normAutofit fontScale="92500" lnSpcReduction="10000"/>
          </a:bodyPr>
          <a:lstStyle/>
          <a:p>
            <a:r>
              <a:rPr lang="en-US" dirty="0"/>
              <a:t>The following </a:t>
            </a:r>
            <a:r>
              <a:rPr lang="en-US" dirty="0" smtClean="0"/>
              <a:t>workflow </a:t>
            </a:r>
            <a:r>
              <a:rPr lang="en-US" dirty="0"/>
              <a:t>/ scenario encompasses 4 </a:t>
            </a:r>
            <a:r>
              <a:rPr lang="en-US" dirty="0" smtClean="0"/>
              <a:t>common use cases for TAXII</a:t>
            </a:r>
            <a:endParaRPr lang="en-US" dirty="0"/>
          </a:p>
          <a:p>
            <a:pPr lvl="1"/>
            <a:r>
              <a:rPr lang="en-US" dirty="0"/>
              <a:t>Internal to internal </a:t>
            </a:r>
            <a:r>
              <a:rPr lang="en-US" dirty="0" smtClean="0"/>
              <a:t>device communication</a:t>
            </a:r>
            <a:endParaRPr lang="en-US" dirty="0"/>
          </a:p>
          <a:p>
            <a:pPr lvl="1"/>
            <a:r>
              <a:rPr lang="en-US" dirty="0" smtClean="0"/>
              <a:t>Analyst to analyst communication inside of the network</a:t>
            </a:r>
            <a:endParaRPr lang="en-US" dirty="0"/>
          </a:p>
          <a:p>
            <a:pPr lvl="1"/>
            <a:r>
              <a:rPr lang="en-US" dirty="0" smtClean="0"/>
              <a:t>Organization to organization indicator / STIX </a:t>
            </a:r>
            <a:r>
              <a:rPr lang="en-US" dirty="0"/>
              <a:t>publishing </a:t>
            </a:r>
          </a:p>
          <a:p>
            <a:pPr lvl="1"/>
            <a:r>
              <a:rPr lang="en-US" dirty="0" smtClean="0"/>
              <a:t>Analyst to external analyst work group (circle of interest)</a:t>
            </a:r>
            <a:endParaRPr lang="en-US" dirty="0"/>
          </a:p>
          <a:p>
            <a:r>
              <a:rPr lang="en-US" dirty="0" smtClean="0"/>
              <a:t>This is being done from my experience as a security architect and what I would have liked in my network</a:t>
            </a:r>
          </a:p>
          <a:p>
            <a:r>
              <a:rPr lang="en-US" dirty="0" smtClean="0"/>
              <a:t>Think </a:t>
            </a:r>
            <a:r>
              <a:rPr lang="en-US" dirty="0"/>
              <a:t>about possible unit tests that we </a:t>
            </a:r>
            <a:r>
              <a:rPr lang="en-US" dirty="0" smtClean="0"/>
              <a:t>will need for each of these elements.  </a:t>
            </a:r>
          </a:p>
          <a:p>
            <a:r>
              <a:rPr lang="en-US" dirty="0" smtClean="0"/>
              <a:t>If you think of additional workflows, please </a:t>
            </a:r>
            <a:r>
              <a:rPr lang="en-US" dirty="0"/>
              <a:t>contribute </a:t>
            </a:r>
            <a:r>
              <a:rPr lang="en-US" dirty="0" smtClean="0"/>
              <a:t>them</a:t>
            </a:r>
            <a:endParaRPr lang="en-US" dirty="0"/>
          </a:p>
          <a:p>
            <a:endParaRPr lang="en-US" dirty="0"/>
          </a:p>
        </p:txBody>
      </p:sp>
    </p:spTree>
    <p:extLst>
      <p:ext uri="{BB962C8B-B14F-4D97-AF65-F5344CB8AC3E}">
        <p14:creationId xmlns:p14="http://schemas.microsoft.com/office/powerpoint/2010/main" val="2818800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007556" y="3513669"/>
            <a:ext cx="506588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8" name="Picture 7"/>
          <p:cNvPicPr>
            <a:picLocks noChangeAspect="1"/>
          </p:cNvPicPr>
          <p:nvPr/>
        </p:nvPicPr>
        <p:blipFill>
          <a:blip r:embed="rId3"/>
          <a:stretch>
            <a:fillRect/>
          </a:stretch>
        </p:blipFill>
        <p:spPr>
          <a:xfrm>
            <a:off x="1371600" y="3563056"/>
            <a:ext cx="2082800" cy="1892300"/>
          </a:xfrm>
          <a:prstGeom prst="rect">
            <a:avLst/>
          </a:prstGeom>
        </p:spPr>
      </p:pic>
      <p:pic>
        <p:nvPicPr>
          <p:cNvPr id="9" name="Picture 8"/>
          <p:cNvPicPr>
            <a:picLocks noChangeAspect="1"/>
          </p:cNvPicPr>
          <p:nvPr/>
        </p:nvPicPr>
        <p:blipFill>
          <a:blip r:embed="rId4"/>
          <a:stretch>
            <a:fillRect/>
          </a:stretch>
        </p:blipFill>
        <p:spPr>
          <a:xfrm>
            <a:off x="3752145" y="3246966"/>
            <a:ext cx="482600" cy="647700"/>
          </a:xfrm>
          <a:prstGeom prst="rect">
            <a:avLst/>
          </a:prstGeom>
        </p:spPr>
      </p:pic>
      <p:pic>
        <p:nvPicPr>
          <p:cNvPr id="11" name="Picture 10"/>
          <p:cNvPicPr>
            <a:picLocks noChangeAspect="1"/>
          </p:cNvPicPr>
          <p:nvPr/>
        </p:nvPicPr>
        <p:blipFill>
          <a:blip r:embed="rId5"/>
          <a:stretch>
            <a:fillRect/>
          </a:stretch>
        </p:blipFill>
        <p:spPr>
          <a:xfrm>
            <a:off x="6869281" y="3266016"/>
            <a:ext cx="457200" cy="609600"/>
          </a:xfrm>
          <a:prstGeom prst="rect">
            <a:avLst/>
          </a:prstGeom>
        </p:spPr>
      </p:pic>
      <p:pic>
        <p:nvPicPr>
          <p:cNvPr id="12" name="Picture 11"/>
          <p:cNvPicPr>
            <a:picLocks noChangeAspect="1"/>
          </p:cNvPicPr>
          <p:nvPr/>
        </p:nvPicPr>
        <p:blipFill>
          <a:blip r:embed="rId6"/>
          <a:stretch>
            <a:fillRect/>
          </a:stretch>
        </p:blipFill>
        <p:spPr>
          <a:xfrm>
            <a:off x="6572947" y="1921933"/>
            <a:ext cx="1219200" cy="812800"/>
          </a:xfrm>
          <a:prstGeom prst="rect">
            <a:avLst/>
          </a:prstGeom>
        </p:spPr>
      </p:pic>
      <p:pic>
        <p:nvPicPr>
          <p:cNvPr id="13" name="Picture 12"/>
          <p:cNvPicPr>
            <a:picLocks noChangeAspect="1"/>
          </p:cNvPicPr>
          <p:nvPr/>
        </p:nvPicPr>
        <p:blipFill>
          <a:blip r:embed="rId7"/>
          <a:stretch>
            <a:fillRect/>
          </a:stretch>
        </p:blipFill>
        <p:spPr>
          <a:xfrm>
            <a:off x="8760170" y="3093156"/>
            <a:ext cx="1219200" cy="812800"/>
          </a:xfrm>
          <a:prstGeom prst="rect">
            <a:avLst/>
          </a:prstGeom>
        </p:spPr>
      </p:pic>
      <p:pic>
        <p:nvPicPr>
          <p:cNvPr id="17" name="Picture 16"/>
          <p:cNvPicPr>
            <a:picLocks noChangeAspect="1"/>
          </p:cNvPicPr>
          <p:nvPr/>
        </p:nvPicPr>
        <p:blipFill>
          <a:blip r:embed="rId8"/>
          <a:stretch>
            <a:fillRect/>
          </a:stretch>
        </p:blipFill>
        <p:spPr>
          <a:xfrm>
            <a:off x="7714536" y="3246966"/>
            <a:ext cx="685800" cy="647700"/>
          </a:xfrm>
          <a:prstGeom prst="rect">
            <a:avLst/>
          </a:prstGeom>
        </p:spPr>
      </p:pic>
      <p:pic>
        <p:nvPicPr>
          <p:cNvPr id="18" name="Picture 17"/>
          <p:cNvPicPr>
            <a:picLocks noChangeAspect="1"/>
          </p:cNvPicPr>
          <p:nvPr/>
        </p:nvPicPr>
        <p:blipFill>
          <a:blip r:embed="rId9"/>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5128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4007556" y="3513669"/>
            <a:ext cx="506588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9" name="Picture 8"/>
          <p:cNvPicPr>
            <a:picLocks noChangeAspect="1"/>
          </p:cNvPicPr>
          <p:nvPr/>
        </p:nvPicPr>
        <p:blipFill>
          <a:blip r:embed="rId3"/>
          <a:stretch>
            <a:fillRect/>
          </a:stretch>
        </p:blipFill>
        <p:spPr>
          <a:xfrm>
            <a:off x="3752145" y="3246966"/>
            <a:ext cx="482600" cy="647700"/>
          </a:xfrm>
          <a:prstGeom prst="rect">
            <a:avLst/>
          </a:prstGeom>
        </p:spPr>
      </p:pic>
      <p:pic>
        <p:nvPicPr>
          <p:cNvPr id="11" name="Picture 10"/>
          <p:cNvPicPr>
            <a:picLocks noChangeAspect="1"/>
          </p:cNvPicPr>
          <p:nvPr/>
        </p:nvPicPr>
        <p:blipFill>
          <a:blip r:embed="rId4"/>
          <a:stretch>
            <a:fillRect/>
          </a:stretch>
        </p:blipFill>
        <p:spPr>
          <a:xfrm>
            <a:off x="6869281" y="3266016"/>
            <a:ext cx="457200" cy="609600"/>
          </a:xfrm>
          <a:prstGeom prst="rect">
            <a:avLst/>
          </a:prstGeom>
        </p:spPr>
      </p:pic>
      <p:pic>
        <p:nvPicPr>
          <p:cNvPr id="12" name="Picture 11"/>
          <p:cNvPicPr>
            <a:picLocks noChangeAspect="1"/>
          </p:cNvPicPr>
          <p:nvPr/>
        </p:nvPicPr>
        <p:blipFill>
          <a:blip r:embed="rId5"/>
          <a:stretch>
            <a:fillRect/>
          </a:stretch>
        </p:blipFill>
        <p:spPr>
          <a:xfrm>
            <a:off x="6572947" y="1921933"/>
            <a:ext cx="1219200" cy="812800"/>
          </a:xfrm>
          <a:prstGeom prst="rect">
            <a:avLst/>
          </a:prstGeom>
        </p:spPr>
      </p:pic>
      <p:pic>
        <p:nvPicPr>
          <p:cNvPr id="13" name="Picture 12"/>
          <p:cNvPicPr>
            <a:picLocks noChangeAspect="1"/>
          </p:cNvPicPr>
          <p:nvPr/>
        </p:nvPicPr>
        <p:blipFill>
          <a:blip r:embed="rId6"/>
          <a:stretch>
            <a:fillRect/>
          </a:stretch>
        </p:blipFill>
        <p:spPr>
          <a:xfrm>
            <a:off x="8760170" y="3093156"/>
            <a:ext cx="1219200" cy="812800"/>
          </a:xfrm>
          <a:prstGeom prst="rect">
            <a:avLst/>
          </a:prstGeom>
        </p:spPr>
      </p:pic>
      <p:pic>
        <p:nvPicPr>
          <p:cNvPr id="17" name="Picture 16"/>
          <p:cNvPicPr>
            <a:picLocks noChangeAspect="1"/>
          </p:cNvPicPr>
          <p:nvPr/>
        </p:nvPicPr>
        <p:blipFill>
          <a:blip r:embed="rId7"/>
          <a:stretch>
            <a:fillRect/>
          </a:stretch>
        </p:blipFill>
        <p:spPr>
          <a:xfrm>
            <a:off x="7714536" y="3246966"/>
            <a:ext cx="685800" cy="647700"/>
          </a:xfrm>
          <a:prstGeom prst="rect">
            <a:avLst/>
          </a:prstGeom>
        </p:spPr>
      </p:pic>
      <p:pic>
        <p:nvPicPr>
          <p:cNvPr id="18" name="Picture 17"/>
          <p:cNvPicPr>
            <a:picLocks noChangeAspect="1"/>
          </p:cNvPicPr>
          <p:nvPr/>
        </p:nvPicPr>
        <p:blipFill>
          <a:blip r:embed="rId8"/>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pic>
        <p:nvPicPr>
          <p:cNvPr id="26" name="Picture 25"/>
          <p:cNvPicPr>
            <a:picLocks noChangeAspect="1"/>
          </p:cNvPicPr>
          <p:nvPr/>
        </p:nvPicPr>
        <p:blipFill>
          <a:blip r:embed="rId9"/>
          <a:stretch>
            <a:fillRect/>
          </a:stretch>
        </p:blipFill>
        <p:spPr>
          <a:xfrm>
            <a:off x="5129389" y="2039056"/>
            <a:ext cx="1143000" cy="635000"/>
          </a:xfrm>
          <a:prstGeom prst="rect">
            <a:avLst/>
          </a:prstGeom>
        </p:spPr>
      </p:pic>
      <p:cxnSp>
        <p:nvCxnSpPr>
          <p:cNvPr id="27" name="Straight Connector 26"/>
          <p:cNvCxnSpPr/>
          <p:nvPr/>
        </p:nvCxnSpPr>
        <p:spPr>
          <a:xfrm flipV="1">
            <a:off x="5692414" y="2692400"/>
            <a:ext cx="5645" cy="756356"/>
          </a:xfrm>
          <a:prstGeom prst="line">
            <a:avLst/>
          </a:prstGeom>
        </p:spPr>
        <p:style>
          <a:lnRef idx="2">
            <a:schemeClr val="accent1"/>
          </a:lnRef>
          <a:fillRef idx="0">
            <a:schemeClr val="accent1"/>
          </a:fillRef>
          <a:effectRef idx="1">
            <a:schemeClr val="accent1"/>
          </a:effectRef>
          <a:fontRef idx="minor">
            <a:schemeClr val="tx1"/>
          </a:fontRef>
        </p:style>
      </p:cxnSp>
      <p:pic>
        <p:nvPicPr>
          <p:cNvPr id="19" name="Picture 18"/>
          <p:cNvPicPr>
            <a:picLocks noChangeAspect="1"/>
          </p:cNvPicPr>
          <p:nvPr/>
        </p:nvPicPr>
        <p:blipFill>
          <a:blip r:embed="rId10"/>
          <a:stretch>
            <a:fillRect/>
          </a:stretch>
        </p:blipFill>
        <p:spPr>
          <a:xfrm>
            <a:off x="1820333" y="2528711"/>
            <a:ext cx="493889" cy="493889"/>
          </a:xfrm>
          <a:prstGeom prst="rect">
            <a:avLst/>
          </a:prstGeom>
        </p:spPr>
      </p:pic>
      <p:pic>
        <p:nvPicPr>
          <p:cNvPr id="20" name="Picture 19"/>
          <p:cNvPicPr>
            <a:picLocks noChangeAspect="1"/>
          </p:cNvPicPr>
          <p:nvPr/>
        </p:nvPicPr>
        <p:blipFill>
          <a:blip r:embed="rId10"/>
          <a:stretch>
            <a:fillRect/>
          </a:stretch>
        </p:blipFill>
        <p:spPr>
          <a:xfrm>
            <a:off x="5161843" y="1778000"/>
            <a:ext cx="493889" cy="493889"/>
          </a:xfrm>
          <a:prstGeom prst="rect">
            <a:avLst/>
          </a:prstGeom>
        </p:spPr>
      </p:pic>
      <p:pic>
        <p:nvPicPr>
          <p:cNvPr id="22" name="Picture 21"/>
          <p:cNvPicPr>
            <a:picLocks noChangeAspect="1"/>
          </p:cNvPicPr>
          <p:nvPr/>
        </p:nvPicPr>
        <p:blipFill>
          <a:blip r:embed="rId10"/>
          <a:stretch>
            <a:fillRect/>
          </a:stretch>
        </p:blipFill>
        <p:spPr>
          <a:xfrm>
            <a:off x="5159020" y="2960511"/>
            <a:ext cx="493889" cy="493889"/>
          </a:xfrm>
          <a:prstGeom prst="rect">
            <a:avLst/>
          </a:prstGeom>
        </p:spPr>
      </p:pic>
      <p:sp>
        <p:nvSpPr>
          <p:cNvPr id="3" name="TextBox 2"/>
          <p:cNvSpPr txBox="1"/>
          <p:nvPr/>
        </p:nvSpPr>
        <p:spPr>
          <a:xfrm>
            <a:off x="5248386" y="4065909"/>
            <a:ext cx="6211957" cy="2585323"/>
          </a:xfrm>
          <a:prstGeom prst="rect">
            <a:avLst/>
          </a:prstGeom>
          <a:noFill/>
        </p:spPr>
        <p:txBody>
          <a:bodyPr wrap="none" rtlCol="0">
            <a:spAutoFit/>
          </a:bodyPr>
          <a:lstStyle/>
          <a:p>
            <a:r>
              <a:rPr lang="en-US" dirty="0" smtClean="0"/>
              <a:t>1) A Client in the BBZ downloads a PDF from the internet</a:t>
            </a:r>
          </a:p>
          <a:p>
            <a:endParaRPr lang="en-US" dirty="0" smtClean="0"/>
          </a:p>
          <a:p>
            <a:r>
              <a:rPr lang="en-US" dirty="0" smtClean="0"/>
              <a:t>2) The Proxy or the Layer7 Firewall intercepts the PDF and</a:t>
            </a:r>
            <a:br>
              <a:rPr lang="en-US" dirty="0" smtClean="0"/>
            </a:br>
            <a:r>
              <a:rPr lang="en-US" dirty="0" smtClean="0"/>
              <a:t>sends it off to a malware detonation platform over a proprietary</a:t>
            </a:r>
            <a:br>
              <a:rPr lang="en-US" dirty="0" smtClean="0"/>
            </a:br>
            <a:r>
              <a:rPr lang="en-US" dirty="0" smtClean="0"/>
              <a:t>API for analysis</a:t>
            </a:r>
          </a:p>
          <a:p>
            <a:endParaRPr lang="en-US" dirty="0"/>
          </a:p>
          <a:p>
            <a:r>
              <a:rPr lang="en-US" dirty="0" smtClean="0"/>
              <a:t>3) 3-5 minutes later the malware detonation platform discovers</a:t>
            </a:r>
            <a:br>
              <a:rPr lang="en-US" dirty="0" smtClean="0"/>
            </a:br>
            <a:r>
              <a:rPr lang="en-US" dirty="0" smtClean="0"/>
              <a:t> the PDF is </a:t>
            </a:r>
            <a:r>
              <a:rPr lang="en-US" dirty="0" err="1" smtClean="0"/>
              <a:t>weaponized</a:t>
            </a:r>
            <a:r>
              <a:rPr lang="en-US" dirty="0" smtClean="0"/>
              <a:t> returns those results to the proxy via a</a:t>
            </a:r>
            <a:br>
              <a:rPr lang="en-US" dirty="0" smtClean="0"/>
            </a:br>
            <a:r>
              <a:rPr lang="en-US" dirty="0" smtClean="0"/>
              <a:t>proprietary API / solution</a:t>
            </a:r>
            <a:endParaRPr lang="en-US" dirty="0"/>
          </a:p>
        </p:txBody>
      </p:sp>
    </p:spTree>
    <p:extLst>
      <p:ext uri="{BB962C8B-B14F-4D97-AF65-F5344CB8AC3E}">
        <p14:creationId xmlns:p14="http://schemas.microsoft.com/office/powerpoint/2010/main" val="227229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9" name="Picture 8"/>
          <p:cNvPicPr>
            <a:picLocks noChangeAspect="1"/>
          </p:cNvPicPr>
          <p:nvPr/>
        </p:nvPicPr>
        <p:blipFill>
          <a:blip r:embed="rId3"/>
          <a:stretch>
            <a:fillRect/>
          </a:stretch>
        </p:blipFill>
        <p:spPr>
          <a:xfrm>
            <a:off x="3752145" y="3246966"/>
            <a:ext cx="482600" cy="647700"/>
          </a:xfrm>
          <a:prstGeom prst="rect">
            <a:avLst/>
          </a:prstGeom>
        </p:spPr>
      </p:pic>
      <p:pic>
        <p:nvPicPr>
          <p:cNvPr id="10" name="Picture 9"/>
          <p:cNvPicPr>
            <a:picLocks noChangeAspect="1"/>
          </p:cNvPicPr>
          <p:nvPr/>
        </p:nvPicPr>
        <p:blipFill>
          <a:blip r:embed="rId4"/>
          <a:stretch>
            <a:fillRect/>
          </a:stretch>
        </p:blipFill>
        <p:spPr>
          <a:xfrm>
            <a:off x="4133145" y="2079979"/>
            <a:ext cx="736600" cy="609600"/>
          </a:xfrm>
          <a:prstGeom prst="rect">
            <a:avLst/>
          </a:prstGeom>
        </p:spPr>
      </p:pic>
      <p:pic>
        <p:nvPicPr>
          <p:cNvPr id="11" name="Picture 10"/>
          <p:cNvPicPr>
            <a:picLocks noChangeAspect="1"/>
          </p:cNvPicPr>
          <p:nvPr/>
        </p:nvPicPr>
        <p:blipFill>
          <a:blip r:embed="rId5"/>
          <a:stretch>
            <a:fillRect/>
          </a:stretch>
        </p:blipFill>
        <p:spPr>
          <a:xfrm>
            <a:off x="6869281" y="3266016"/>
            <a:ext cx="457200" cy="609600"/>
          </a:xfrm>
          <a:prstGeom prst="rect">
            <a:avLst/>
          </a:prstGeom>
        </p:spPr>
      </p:pic>
      <p:pic>
        <p:nvPicPr>
          <p:cNvPr id="12" name="Picture 11"/>
          <p:cNvPicPr>
            <a:picLocks noChangeAspect="1"/>
          </p:cNvPicPr>
          <p:nvPr/>
        </p:nvPicPr>
        <p:blipFill>
          <a:blip r:embed="rId6"/>
          <a:stretch>
            <a:fillRect/>
          </a:stretch>
        </p:blipFill>
        <p:spPr>
          <a:xfrm>
            <a:off x="6572947" y="1921933"/>
            <a:ext cx="1219200" cy="812800"/>
          </a:xfrm>
          <a:prstGeom prst="rect">
            <a:avLst/>
          </a:prstGeom>
        </p:spPr>
      </p:pic>
      <p:pic>
        <p:nvPicPr>
          <p:cNvPr id="13" name="Picture 12"/>
          <p:cNvPicPr>
            <a:picLocks noChangeAspect="1"/>
          </p:cNvPicPr>
          <p:nvPr/>
        </p:nvPicPr>
        <p:blipFill>
          <a:blip r:embed="rId7"/>
          <a:stretch>
            <a:fillRect/>
          </a:stretch>
        </p:blipFill>
        <p:spPr>
          <a:xfrm>
            <a:off x="8760170" y="3093156"/>
            <a:ext cx="1219200" cy="812800"/>
          </a:xfrm>
          <a:prstGeom prst="rect">
            <a:avLst/>
          </a:prstGeom>
        </p:spPr>
      </p:pic>
      <p:pic>
        <p:nvPicPr>
          <p:cNvPr id="17" name="Picture 16"/>
          <p:cNvPicPr>
            <a:picLocks noChangeAspect="1"/>
          </p:cNvPicPr>
          <p:nvPr/>
        </p:nvPicPr>
        <p:blipFill>
          <a:blip r:embed="rId8"/>
          <a:stretch>
            <a:fillRect/>
          </a:stretch>
        </p:blipFill>
        <p:spPr>
          <a:xfrm>
            <a:off x="7714536" y="3246966"/>
            <a:ext cx="685800" cy="647700"/>
          </a:xfrm>
          <a:prstGeom prst="rect">
            <a:avLst/>
          </a:prstGeom>
        </p:spPr>
      </p:pic>
      <p:pic>
        <p:nvPicPr>
          <p:cNvPr id="18" name="Picture 17"/>
          <p:cNvPicPr>
            <a:picLocks noChangeAspect="1"/>
          </p:cNvPicPr>
          <p:nvPr/>
        </p:nvPicPr>
        <p:blipFill>
          <a:blip r:embed="rId9"/>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61178" y="2657827"/>
            <a:ext cx="393701" cy="726018"/>
          </a:xfrm>
          <a:prstGeom prst="line">
            <a:avLst/>
          </a:prstGeom>
        </p:spPr>
        <p:style>
          <a:lnRef idx="2">
            <a:schemeClr val="accent1"/>
          </a:lnRef>
          <a:fillRef idx="0">
            <a:schemeClr val="accent1"/>
          </a:fillRef>
          <a:effectRef idx="1">
            <a:schemeClr val="accent1"/>
          </a:effectRef>
          <a:fontRef idx="minor">
            <a:schemeClr val="tx1"/>
          </a:fontRef>
        </p:style>
      </p:cxnSp>
      <p:pic>
        <p:nvPicPr>
          <p:cNvPr id="26" name="Picture 25"/>
          <p:cNvPicPr>
            <a:picLocks noChangeAspect="1"/>
          </p:cNvPicPr>
          <p:nvPr/>
        </p:nvPicPr>
        <p:blipFill>
          <a:blip r:embed="rId10"/>
          <a:stretch>
            <a:fillRect/>
          </a:stretch>
        </p:blipFill>
        <p:spPr>
          <a:xfrm>
            <a:off x="5129389" y="2039056"/>
            <a:ext cx="1143000" cy="635000"/>
          </a:xfrm>
          <a:prstGeom prst="rect">
            <a:avLst/>
          </a:prstGeom>
        </p:spPr>
      </p:pic>
      <p:cxnSp>
        <p:nvCxnSpPr>
          <p:cNvPr id="27" name="Straight Connector 26"/>
          <p:cNvCxnSpPr/>
          <p:nvPr/>
        </p:nvCxnSpPr>
        <p:spPr>
          <a:xfrm flipV="1">
            <a:off x="5692414" y="2692400"/>
            <a:ext cx="5645" cy="756356"/>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a:blip r:embed="rId11"/>
          <a:stretch>
            <a:fillRect/>
          </a:stretch>
        </p:blipFill>
        <p:spPr>
          <a:xfrm>
            <a:off x="1563513" y="2441222"/>
            <a:ext cx="733776" cy="733776"/>
          </a:xfrm>
          <a:prstGeom prst="rect">
            <a:avLst/>
          </a:prstGeom>
        </p:spPr>
      </p:pic>
      <p:pic>
        <p:nvPicPr>
          <p:cNvPr id="25" name="Picture 24"/>
          <p:cNvPicPr>
            <a:picLocks noChangeAspect="1"/>
          </p:cNvPicPr>
          <p:nvPr/>
        </p:nvPicPr>
        <p:blipFill>
          <a:blip r:embed="rId11"/>
          <a:stretch>
            <a:fillRect/>
          </a:stretch>
        </p:blipFill>
        <p:spPr>
          <a:xfrm>
            <a:off x="4950179" y="2779889"/>
            <a:ext cx="733776" cy="733776"/>
          </a:xfrm>
          <a:prstGeom prst="rect">
            <a:avLst/>
          </a:prstGeom>
        </p:spPr>
      </p:pic>
      <p:pic>
        <p:nvPicPr>
          <p:cNvPr id="28" name="Picture 27"/>
          <p:cNvPicPr>
            <a:picLocks noChangeAspect="1"/>
          </p:cNvPicPr>
          <p:nvPr/>
        </p:nvPicPr>
        <p:blipFill>
          <a:blip r:embed="rId11"/>
          <a:stretch>
            <a:fillRect/>
          </a:stretch>
        </p:blipFill>
        <p:spPr>
          <a:xfrm>
            <a:off x="5020735" y="1538112"/>
            <a:ext cx="733776" cy="733776"/>
          </a:xfrm>
          <a:prstGeom prst="rect">
            <a:avLst/>
          </a:prstGeom>
        </p:spPr>
      </p:pic>
      <p:sp>
        <p:nvSpPr>
          <p:cNvPr id="31" name="TextBox 30"/>
          <p:cNvSpPr txBox="1"/>
          <p:nvPr/>
        </p:nvSpPr>
        <p:spPr>
          <a:xfrm>
            <a:off x="5204595" y="4065911"/>
            <a:ext cx="6288901" cy="1754327"/>
          </a:xfrm>
          <a:prstGeom prst="rect">
            <a:avLst/>
          </a:prstGeom>
          <a:noFill/>
        </p:spPr>
        <p:txBody>
          <a:bodyPr wrap="none" rtlCol="0">
            <a:spAutoFit/>
          </a:bodyPr>
          <a:lstStyle/>
          <a:p>
            <a:r>
              <a:rPr lang="en-US" dirty="0" smtClean="0"/>
              <a:t>3) The proxy publishes an indicator to the TAXII server’s indicator</a:t>
            </a:r>
            <a:br>
              <a:rPr lang="en-US" dirty="0" smtClean="0"/>
            </a:br>
            <a:r>
              <a:rPr lang="en-US" dirty="0" smtClean="0"/>
              <a:t>channel with:</a:t>
            </a:r>
          </a:p>
          <a:p>
            <a:r>
              <a:rPr lang="en-US" dirty="0"/>
              <a:t>	</a:t>
            </a:r>
            <a:r>
              <a:rPr lang="en-US" dirty="0" smtClean="0"/>
              <a:t>a) IP Flow information</a:t>
            </a:r>
          </a:p>
          <a:p>
            <a:r>
              <a:rPr lang="en-US" dirty="0"/>
              <a:t>	</a:t>
            </a:r>
            <a:r>
              <a:rPr lang="en-US" dirty="0" smtClean="0"/>
              <a:t>b) File name and hash</a:t>
            </a:r>
          </a:p>
          <a:p>
            <a:r>
              <a:rPr lang="en-US" dirty="0"/>
              <a:t>	</a:t>
            </a:r>
            <a:r>
              <a:rPr lang="en-US" dirty="0" smtClean="0"/>
              <a:t>c) Time stamp</a:t>
            </a:r>
          </a:p>
          <a:p>
            <a:r>
              <a:rPr lang="en-US" dirty="0"/>
              <a:t>	</a:t>
            </a:r>
            <a:r>
              <a:rPr lang="en-US" dirty="0" smtClean="0"/>
              <a:t>d) Assertion that the file is bad along with details</a:t>
            </a:r>
            <a:endParaRPr lang="en-US" dirty="0"/>
          </a:p>
        </p:txBody>
      </p:sp>
      <p:cxnSp>
        <p:nvCxnSpPr>
          <p:cNvPr id="5" name="Straight Arrow Connector 4"/>
          <p:cNvCxnSpPr/>
          <p:nvPr/>
        </p:nvCxnSpPr>
        <p:spPr>
          <a:xfrm flipH="1" flipV="1">
            <a:off x="4642556" y="2765778"/>
            <a:ext cx="268111" cy="592667"/>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5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9" name="Picture 8"/>
          <p:cNvPicPr>
            <a:picLocks noChangeAspect="1"/>
          </p:cNvPicPr>
          <p:nvPr/>
        </p:nvPicPr>
        <p:blipFill>
          <a:blip r:embed="rId3"/>
          <a:stretch>
            <a:fillRect/>
          </a:stretch>
        </p:blipFill>
        <p:spPr>
          <a:xfrm>
            <a:off x="3752145" y="3246966"/>
            <a:ext cx="482600" cy="647700"/>
          </a:xfrm>
          <a:prstGeom prst="rect">
            <a:avLst/>
          </a:prstGeom>
        </p:spPr>
      </p:pic>
      <p:pic>
        <p:nvPicPr>
          <p:cNvPr id="10" name="Picture 9"/>
          <p:cNvPicPr>
            <a:picLocks noChangeAspect="1"/>
          </p:cNvPicPr>
          <p:nvPr/>
        </p:nvPicPr>
        <p:blipFill>
          <a:blip r:embed="rId4"/>
          <a:stretch>
            <a:fillRect/>
          </a:stretch>
        </p:blipFill>
        <p:spPr>
          <a:xfrm>
            <a:off x="4133145" y="2079979"/>
            <a:ext cx="736600" cy="609600"/>
          </a:xfrm>
          <a:prstGeom prst="rect">
            <a:avLst/>
          </a:prstGeom>
        </p:spPr>
      </p:pic>
      <p:pic>
        <p:nvPicPr>
          <p:cNvPr id="11" name="Picture 10"/>
          <p:cNvPicPr>
            <a:picLocks noChangeAspect="1"/>
          </p:cNvPicPr>
          <p:nvPr/>
        </p:nvPicPr>
        <p:blipFill>
          <a:blip r:embed="rId5"/>
          <a:stretch>
            <a:fillRect/>
          </a:stretch>
        </p:blipFill>
        <p:spPr>
          <a:xfrm>
            <a:off x="6869281" y="3266016"/>
            <a:ext cx="457200" cy="609600"/>
          </a:xfrm>
          <a:prstGeom prst="rect">
            <a:avLst/>
          </a:prstGeom>
        </p:spPr>
      </p:pic>
      <p:pic>
        <p:nvPicPr>
          <p:cNvPr id="12" name="Picture 11"/>
          <p:cNvPicPr>
            <a:picLocks noChangeAspect="1"/>
          </p:cNvPicPr>
          <p:nvPr/>
        </p:nvPicPr>
        <p:blipFill>
          <a:blip r:embed="rId6"/>
          <a:stretch>
            <a:fillRect/>
          </a:stretch>
        </p:blipFill>
        <p:spPr>
          <a:xfrm>
            <a:off x="6572947" y="1921933"/>
            <a:ext cx="1219200" cy="812800"/>
          </a:xfrm>
          <a:prstGeom prst="rect">
            <a:avLst/>
          </a:prstGeom>
        </p:spPr>
      </p:pic>
      <p:pic>
        <p:nvPicPr>
          <p:cNvPr id="13" name="Picture 12"/>
          <p:cNvPicPr>
            <a:picLocks noChangeAspect="1"/>
          </p:cNvPicPr>
          <p:nvPr/>
        </p:nvPicPr>
        <p:blipFill>
          <a:blip r:embed="rId7"/>
          <a:stretch>
            <a:fillRect/>
          </a:stretch>
        </p:blipFill>
        <p:spPr>
          <a:xfrm>
            <a:off x="8760170" y="3093156"/>
            <a:ext cx="1219200" cy="812800"/>
          </a:xfrm>
          <a:prstGeom prst="rect">
            <a:avLst/>
          </a:prstGeom>
        </p:spPr>
      </p:pic>
      <p:pic>
        <p:nvPicPr>
          <p:cNvPr id="17" name="Picture 16"/>
          <p:cNvPicPr>
            <a:picLocks noChangeAspect="1"/>
          </p:cNvPicPr>
          <p:nvPr/>
        </p:nvPicPr>
        <p:blipFill>
          <a:blip r:embed="rId8"/>
          <a:stretch>
            <a:fillRect/>
          </a:stretch>
        </p:blipFill>
        <p:spPr>
          <a:xfrm>
            <a:off x="7714536" y="3246966"/>
            <a:ext cx="685800" cy="647700"/>
          </a:xfrm>
          <a:prstGeom prst="rect">
            <a:avLst/>
          </a:prstGeom>
        </p:spPr>
      </p:pic>
      <p:pic>
        <p:nvPicPr>
          <p:cNvPr id="18" name="Picture 17"/>
          <p:cNvPicPr>
            <a:picLocks noChangeAspect="1"/>
          </p:cNvPicPr>
          <p:nvPr/>
        </p:nvPicPr>
        <p:blipFill>
          <a:blip r:embed="rId9"/>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61178" y="2657827"/>
            <a:ext cx="393701" cy="726018"/>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a:blip r:embed="rId10"/>
          <a:stretch>
            <a:fillRect/>
          </a:stretch>
        </p:blipFill>
        <p:spPr>
          <a:xfrm>
            <a:off x="1563513" y="2441222"/>
            <a:ext cx="733776" cy="733776"/>
          </a:xfrm>
          <a:prstGeom prst="rect">
            <a:avLst/>
          </a:prstGeom>
        </p:spPr>
      </p:pic>
      <p:sp>
        <p:nvSpPr>
          <p:cNvPr id="31" name="TextBox 30"/>
          <p:cNvSpPr txBox="1"/>
          <p:nvPr/>
        </p:nvSpPr>
        <p:spPr>
          <a:xfrm>
            <a:off x="5261279" y="4095106"/>
            <a:ext cx="6418156" cy="2585323"/>
          </a:xfrm>
          <a:prstGeom prst="rect">
            <a:avLst/>
          </a:prstGeom>
          <a:noFill/>
        </p:spPr>
        <p:txBody>
          <a:bodyPr wrap="none" rtlCol="0">
            <a:spAutoFit/>
          </a:bodyPr>
          <a:lstStyle/>
          <a:p>
            <a:r>
              <a:rPr lang="en-US" dirty="0"/>
              <a:t>4</a:t>
            </a:r>
            <a:r>
              <a:rPr lang="en-US" dirty="0" smtClean="0"/>
              <a:t>) The client consumes the indicator from the Indicator channel</a:t>
            </a:r>
            <a:br>
              <a:rPr lang="en-US" dirty="0" smtClean="0"/>
            </a:br>
            <a:r>
              <a:rPr lang="en-US" dirty="0" smtClean="0"/>
              <a:t>and responds with sighting information and additional data </a:t>
            </a:r>
            <a:br>
              <a:rPr lang="en-US" dirty="0" smtClean="0"/>
            </a:br>
            <a:r>
              <a:rPr lang="en-US" dirty="0" smtClean="0"/>
              <a:t>enrichment about what the malware did when it detonated.  </a:t>
            </a:r>
          </a:p>
          <a:p>
            <a:endParaRPr lang="en-US" dirty="0"/>
          </a:p>
          <a:p>
            <a:r>
              <a:rPr lang="en-US" dirty="0" smtClean="0"/>
              <a:t>5) An analyst workbench consumes all of this traffic (indicators,</a:t>
            </a:r>
            <a:br>
              <a:rPr lang="en-US" dirty="0" smtClean="0"/>
            </a:br>
            <a:r>
              <a:rPr lang="en-US" dirty="0" smtClean="0"/>
              <a:t>sightings, data enrichment elements) on the Indicator</a:t>
            </a:r>
            <a:br>
              <a:rPr lang="en-US" dirty="0" smtClean="0"/>
            </a:br>
            <a:r>
              <a:rPr lang="en-US" dirty="0" smtClean="0"/>
              <a:t>channel and can notify the analyst, SOC, or ticketing system </a:t>
            </a:r>
          </a:p>
          <a:p>
            <a:r>
              <a:rPr lang="en-US" dirty="0"/>
              <a:t>	</a:t>
            </a:r>
            <a:r>
              <a:rPr lang="en-US" dirty="0" smtClean="0"/>
              <a:t>a) Any security tool can hook up to the Indicator channel</a:t>
            </a:r>
            <a:br>
              <a:rPr lang="en-US" dirty="0" smtClean="0"/>
            </a:br>
            <a:r>
              <a:rPr lang="en-US" dirty="0" smtClean="0"/>
              <a:t>	in this passive listening mode and do interesting things</a:t>
            </a:r>
            <a:endParaRPr lang="en-US" dirty="0"/>
          </a:p>
        </p:txBody>
      </p:sp>
      <p:cxnSp>
        <p:nvCxnSpPr>
          <p:cNvPr id="32" name="Straight Arrow Connector 31"/>
          <p:cNvCxnSpPr/>
          <p:nvPr/>
        </p:nvCxnSpPr>
        <p:spPr>
          <a:xfrm flipH="1">
            <a:off x="2638778" y="2381957"/>
            <a:ext cx="1634068" cy="680154"/>
          </a:xfrm>
          <a:prstGeom prst="straightConnector1">
            <a:avLst/>
          </a:prstGeom>
          <a:ln w="57150" cmpd="sng">
            <a:solidFill>
              <a:srgbClr val="ED7D3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34" idx="0"/>
          </p:cNvCxnSpPr>
          <p:nvPr/>
        </p:nvCxnSpPr>
        <p:spPr>
          <a:xfrm flipH="1" flipV="1">
            <a:off x="4145499" y="3679012"/>
            <a:ext cx="539390" cy="904276"/>
          </a:xfrm>
          <a:prstGeom prst="line">
            <a:avLst/>
          </a:prstGeom>
        </p:spPr>
        <p:style>
          <a:lnRef idx="2">
            <a:schemeClr val="accent1"/>
          </a:lnRef>
          <a:fillRef idx="0">
            <a:schemeClr val="accent1"/>
          </a:fillRef>
          <a:effectRef idx="1">
            <a:schemeClr val="accent1"/>
          </a:effectRef>
          <a:fontRef idx="minor">
            <a:schemeClr val="tx1"/>
          </a:fontRef>
        </p:style>
      </p:cxnSp>
      <p:pic>
        <p:nvPicPr>
          <p:cNvPr id="34" name="Picture 33"/>
          <p:cNvPicPr>
            <a:picLocks noChangeAspect="1"/>
          </p:cNvPicPr>
          <p:nvPr/>
        </p:nvPicPr>
        <p:blipFill>
          <a:blip r:embed="rId11"/>
          <a:stretch>
            <a:fillRect/>
          </a:stretch>
        </p:blipFill>
        <p:spPr>
          <a:xfrm>
            <a:off x="4456289" y="4583288"/>
            <a:ext cx="457200" cy="457200"/>
          </a:xfrm>
          <a:prstGeom prst="rect">
            <a:avLst/>
          </a:prstGeom>
        </p:spPr>
      </p:pic>
      <p:cxnSp>
        <p:nvCxnSpPr>
          <p:cNvPr id="35" name="Straight Arrow Connector 34"/>
          <p:cNvCxnSpPr/>
          <p:nvPr/>
        </p:nvCxnSpPr>
        <p:spPr>
          <a:xfrm>
            <a:off x="4487334" y="2808111"/>
            <a:ext cx="169333" cy="1608667"/>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pic>
        <p:nvPicPr>
          <p:cNvPr id="36" name="Picture 35"/>
          <p:cNvPicPr>
            <a:picLocks noChangeAspect="1"/>
          </p:cNvPicPr>
          <p:nvPr/>
        </p:nvPicPr>
        <p:blipFill>
          <a:blip r:embed="rId12"/>
          <a:stretch>
            <a:fillRect/>
          </a:stretch>
        </p:blipFill>
        <p:spPr>
          <a:xfrm>
            <a:off x="3749323" y="4683478"/>
            <a:ext cx="1181100" cy="1244600"/>
          </a:xfrm>
          <a:prstGeom prst="rect">
            <a:avLst/>
          </a:prstGeom>
        </p:spPr>
      </p:pic>
    </p:spTree>
    <p:extLst>
      <p:ext uri="{BB962C8B-B14F-4D97-AF65-F5344CB8AC3E}">
        <p14:creationId xmlns:p14="http://schemas.microsoft.com/office/powerpoint/2010/main" val="4055954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8" name="Picture 7"/>
          <p:cNvPicPr>
            <a:picLocks noChangeAspect="1"/>
          </p:cNvPicPr>
          <p:nvPr/>
        </p:nvPicPr>
        <p:blipFill>
          <a:blip r:embed="rId3"/>
          <a:stretch>
            <a:fillRect/>
          </a:stretch>
        </p:blipFill>
        <p:spPr>
          <a:xfrm>
            <a:off x="1371600" y="3563056"/>
            <a:ext cx="2082800" cy="1892300"/>
          </a:xfrm>
          <a:prstGeom prst="rect">
            <a:avLst/>
          </a:prstGeom>
        </p:spPr>
      </p:pic>
      <p:pic>
        <p:nvPicPr>
          <p:cNvPr id="9" name="Picture 8"/>
          <p:cNvPicPr>
            <a:picLocks noChangeAspect="1"/>
          </p:cNvPicPr>
          <p:nvPr/>
        </p:nvPicPr>
        <p:blipFill>
          <a:blip r:embed="rId4"/>
          <a:stretch>
            <a:fillRect/>
          </a:stretch>
        </p:blipFill>
        <p:spPr>
          <a:xfrm>
            <a:off x="3752145" y="3246966"/>
            <a:ext cx="482600" cy="647700"/>
          </a:xfrm>
          <a:prstGeom prst="rect">
            <a:avLst/>
          </a:prstGeom>
        </p:spPr>
      </p:pic>
      <p:pic>
        <p:nvPicPr>
          <p:cNvPr id="10" name="Picture 9"/>
          <p:cNvPicPr>
            <a:picLocks noChangeAspect="1"/>
          </p:cNvPicPr>
          <p:nvPr/>
        </p:nvPicPr>
        <p:blipFill>
          <a:blip r:embed="rId5"/>
          <a:stretch>
            <a:fillRect/>
          </a:stretch>
        </p:blipFill>
        <p:spPr>
          <a:xfrm>
            <a:off x="4133145" y="2079979"/>
            <a:ext cx="736600" cy="609600"/>
          </a:xfrm>
          <a:prstGeom prst="rect">
            <a:avLst/>
          </a:prstGeom>
        </p:spPr>
      </p:pic>
      <p:pic>
        <p:nvPicPr>
          <p:cNvPr id="11" name="Picture 10"/>
          <p:cNvPicPr>
            <a:picLocks noChangeAspect="1"/>
          </p:cNvPicPr>
          <p:nvPr/>
        </p:nvPicPr>
        <p:blipFill>
          <a:blip r:embed="rId6"/>
          <a:stretch>
            <a:fillRect/>
          </a:stretch>
        </p:blipFill>
        <p:spPr>
          <a:xfrm>
            <a:off x="6869281" y="3266016"/>
            <a:ext cx="457200" cy="609600"/>
          </a:xfrm>
          <a:prstGeom prst="rect">
            <a:avLst/>
          </a:prstGeom>
        </p:spPr>
      </p:pic>
      <p:pic>
        <p:nvPicPr>
          <p:cNvPr id="12" name="Picture 11"/>
          <p:cNvPicPr>
            <a:picLocks noChangeAspect="1"/>
          </p:cNvPicPr>
          <p:nvPr/>
        </p:nvPicPr>
        <p:blipFill>
          <a:blip r:embed="rId7"/>
          <a:stretch>
            <a:fillRect/>
          </a:stretch>
        </p:blipFill>
        <p:spPr>
          <a:xfrm>
            <a:off x="6572947" y="1921933"/>
            <a:ext cx="1219200" cy="812800"/>
          </a:xfrm>
          <a:prstGeom prst="rect">
            <a:avLst/>
          </a:prstGeom>
        </p:spPr>
      </p:pic>
      <p:pic>
        <p:nvPicPr>
          <p:cNvPr id="13" name="Picture 12"/>
          <p:cNvPicPr>
            <a:picLocks noChangeAspect="1"/>
          </p:cNvPicPr>
          <p:nvPr/>
        </p:nvPicPr>
        <p:blipFill>
          <a:blip r:embed="rId8"/>
          <a:stretch>
            <a:fillRect/>
          </a:stretch>
        </p:blipFill>
        <p:spPr>
          <a:xfrm>
            <a:off x="8760170" y="3093156"/>
            <a:ext cx="1219200" cy="812800"/>
          </a:xfrm>
          <a:prstGeom prst="rect">
            <a:avLst/>
          </a:prstGeom>
        </p:spPr>
      </p:pic>
      <p:pic>
        <p:nvPicPr>
          <p:cNvPr id="17" name="Picture 16"/>
          <p:cNvPicPr>
            <a:picLocks noChangeAspect="1"/>
          </p:cNvPicPr>
          <p:nvPr/>
        </p:nvPicPr>
        <p:blipFill>
          <a:blip r:embed="rId9"/>
          <a:stretch>
            <a:fillRect/>
          </a:stretch>
        </p:blipFill>
        <p:spPr>
          <a:xfrm>
            <a:off x="7714536" y="3246966"/>
            <a:ext cx="685800" cy="647700"/>
          </a:xfrm>
          <a:prstGeom prst="rect">
            <a:avLst/>
          </a:prstGeom>
        </p:spPr>
      </p:pic>
      <p:pic>
        <p:nvPicPr>
          <p:cNvPr id="18" name="Picture 17"/>
          <p:cNvPicPr>
            <a:picLocks noChangeAspect="1"/>
          </p:cNvPicPr>
          <p:nvPr/>
        </p:nvPicPr>
        <p:blipFill>
          <a:blip r:embed="rId10"/>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61178" y="2657827"/>
            <a:ext cx="393701" cy="726018"/>
          </a:xfrm>
          <a:prstGeom prst="line">
            <a:avLst/>
          </a:prstGeom>
        </p:spPr>
        <p:style>
          <a:lnRef idx="2">
            <a:schemeClr val="accent1"/>
          </a:lnRef>
          <a:fillRef idx="0">
            <a:schemeClr val="accent1"/>
          </a:fillRef>
          <a:effectRef idx="1">
            <a:schemeClr val="accent1"/>
          </a:effectRef>
          <a:fontRef idx="minor">
            <a:schemeClr val="tx1"/>
          </a:fontRef>
        </p:style>
      </p:cxnSp>
      <p:pic>
        <p:nvPicPr>
          <p:cNvPr id="26" name="Picture 25"/>
          <p:cNvPicPr>
            <a:picLocks noChangeAspect="1"/>
          </p:cNvPicPr>
          <p:nvPr/>
        </p:nvPicPr>
        <p:blipFill>
          <a:blip r:embed="rId11"/>
          <a:stretch>
            <a:fillRect/>
          </a:stretch>
        </p:blipFill>
        <p:spPr>
          <a:xfrm>
            <a:off x="5129389" y="2039056"/>
            <a:ext cx="1143000" cy="635000"/>
          </a:xfrm>
          <a:prstGeom prst="rect">
            <a:avLst/>
          </a:prstGeom>
        </p:spPr>
      </p:pic>
      <p:cxnSp>
        <p:nvCxnSpPr>
          <p:cNvPr id="27" name="Straight Connector 26"/>
          <p:cNvCxnSpPr/>
          <p:nvPr/>
        </p:nvCxnSpPr>
        <p:spPr>
          <a:xfrm flipV="1">
            <a:off x="5692414" y="2692400"/>
            <a:ext cx="5645" cy="756356"/>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a:blip r:embed="rId12"/>
          <a:stretch>
            <a:fillRect/>
          </a:stretch>
        </p:blipFill>
        <p:spPr>
          <a:xfrm>
            <a:off x="1563513" y="2441222"/>
            <a:ext cx="733776" cy="733776"/>
          </a:xfrm>
          <a:prstGeom prst="rect">
            <a:avLst/>
          </a:prstGeom>
        </p:spPr>
      </p:pic>
      <p:sp>
        <p:nvSpPr>
          <p:cNvPr id="31" name="TextBox 30"/>
          <p:cNvSpPr txBox="1"/>
          <p:nvPr/>
        </p:nvSpPr>
        <p:spPr>
          <a:xfrm>
            <a:off x="5292177" y="4080508"/>
            <a:ext cx="6415676" cy="2031325"/>
          </a:xfrm>
          <a:prstGeom prst="rect">
            <a:avLst/>
          </a:prstGeom>
          <a:noFill/>
        </p:spPr>
        <p:txBody>
          <a:bodyPr wrap="none" rtlCol="0">
            <a:spAutoFit/>
          </a:bodyPr>
          <a:lstStyle/>
          <a:p>
            <a:r>
              <a:rPr lang="en-US" dirty="0" smtClean="0"/>
              <a:t>6) The Analyst goes to the client to investigate and using TBD</a:t>
            </a:r>
            <a:br>
              <a:rPr lang="en-US" dirty="0" smtClean="0"/>
            </a:br>
            <a:r>
              <a:rPr lang="en-US" dirty="0" smtClean="0"/>
              <a:t>mobile analyst workbench and discovers that the client is talking </a:t>
            </a:r>
          </a:p>
          <a:p>
            <a:r>
              <a:rPr lang="en-US" dirty="0" smtClean="0"/>
              <a:t>to a server in Server Zone (bad!!!!).  He updates the information in </a:t>
            </a:r>
          </a:p>
          <a:p>
            <a:r>
              <a:rPr lang="en-US" dirty="0" smtClean="0"/>
              <a:t>his workbench tool and dispatches another Analyst to go look at </a:t>
            </a:r>
            <a:br>
              <a:rPr lang="en-US" dirty="0" smtClean="0"/>
            </a:br>
            <a:r>
              <a:rPr lang="en-US" dirty="0" smtClean="0"/>
              <a:t>the Server</a:t>
            </a:r>
          </a:p>
          <a:p>
            <a:r>
              <a:rPr lang="en-US" dirty="0"/>
              <a:t>	</a:t>
            </a:r>
            <a:r>
              <a:rPr lang="en-US" dirty="0" smtClean="0"/>
              <a:t>a) Out of scope interaction for TAXII, implementation </a:t>
            </a:r>
            <a:br>
              <a:rPr lang="en-US" dirty="0" smtClean="0"/>
            </a:br>
            <a:r>
              <a:rPr lang="en-US" dirty="0" smtClean="0"/>
              <a:t>	specific to the tools being used</a:t>
            </a:r>
          </a:p>
        </p:txBody>
      </p:sp>
      <p:pic>
        <p:nvPicPr>
          <p:cNvPr id="36" name="Picture 35"/>
          <p:cNvPicPr>
            <a:picLocks noChangeAspect="1"/>
          </p:cNvPicPr>
          <p:nvPr/>
        </p:nvPicPr>
        <p:blipFill>
          <a:blip r:embed="rId13"/>
          <a:stretch>
            <a:fillRect/>
          </a:stretch>
        </p:blipFill>
        <p:spPr>
          <a:xfrm>
            <a:off x="390879" y="2312812"/>
            <a:ext cx="1181100" cy="1244600"/>
          </a:xfrm>
          <a:prstGeom prst="rect">
            <a:avLst/>
          </a:prstGeom>
        </p:spPr>
      </p:pic>
      <p:cxnSp>
        <p:nvCxnSpPr>
          <p:cNvPr id="28" name="Straight Arrow Connector 27"/>
          <p:cNvCxnSpPr/>
          <p:nvPr/>
        </p:nvCxnSpPr>
        <p:spPr>
          <a:xfrm>
            <a:off x="2583617" y="2949222"/>
            <a:ext cx="41052" cy="1354660"/>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612094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8" name="Picture 7"/>
          <p:cNvPicPr>
            <a:picLocks noChangeAspect="1"/>
          </p:cNvPicPr>
          <p:nvPr/>
        </p:nvPicPr>
        <p:blipFill>
          <a:blip r:embed="rId3"/>
          <a:stretch>
            <a:fillRect/>
          </a:stretch>
        </p:blipFill>
        <p:spPr>
          <a:xfrm>
            <a:off x="1371600" y="3563056"/>
            <a:ext cx="2082800" cy="1892300"/>
          </a:xfrm>
          <a:prstGeom prst="rect">
            <a:avLst/>
          </a:prstGeom>
        </p:spPr>
      </p:pic>
      <p:pic>
        <p:nvPicPr>
          <p:cNvPr id="9" name="Picture 8"/>
          <p:cNvPicPr>
            <a:picLocks noChangeAspect="1"/>
          </p:cNvPicPr>
          <p:nvPr/>
        </p:nvPicPr>
        <p:blipFill>
          <a:blip r:embed="rId4"/>
          <a:stretch>
            <a:fillRect/>
          </a:stretch>
        </p:blipFill>
        <p:spPr>
          <a:xfrm>
            <a:off x="3752145" y="3246966"/>
            <a:ext cx="482600" cy="647700"/>
          </a:xfrm>
          <a:prstGeom prst="rect">
            <a:avLst/>
          </a:prstGeom>
        </p:spPr>
      </p:pic>
      <p:pic>
        <p:nvPicPr>
          <p:cNvPr id="10" name="Picture 9"/>
          <p:cNvPicPr>
            <a:picLocks noChangeAspect="1"/>
          </p:cNvPicPr>
          <p:nvPr/>
        </p:nvPicPr>
        <p:blipFill>
          <a:blip r:embed="rId5"/>
          <a:stretch>
            <a:fillRect/>
          </a:stretch>
        </p:blipFill>
        <p:spPr>
          <a:xfrm>
            <a:off x="4133145" y="2079979"/>
            <a:ext cx="736600" cy="609600"/>
          </a:xfrm>
          <a:prstGeom prst="rect">
            <a:avLst/>
          </a:prstGeom>
        </p:spPr>
      </p:pic>
      <p:pic>
        <p:nvPicPr>
          <p:cNvPr id="11" name="Picture 10"/>
          <p:cNvPicPr>
            <a:picLocks noChangeAspect="1"/>
          </p:cNvPicPr>
          <p:nvPr/>
        </p:nvPicPr>
        <p:blipFill>
          <a:blip r:embed="rId6"/>
          <a:stretch>
            <a:fillRect/>
          </a:stretch>
        </p:blipFill>
        <p:spPr>
          <a:xfrm>
            <a:off x="6869281" y="3266016"/>
            <a:ext cx="457200" cy="609600"/>
          </a:xfrm>
          <a:prstGeom prst="rect">
            <a:avLst/>
          </a:prstGeom>
        </p:spPr>
      </p:pic>
      <p:pic>
        <p:nvPicPr>
          <p:cNvPr id="12" name="Picture 11"/>
          <p:cNvPicPr>
            <a:picLocks noChangeAspect="1"/>
          </p:cNvPicPr>
          <p:nvPr/>
        </p:nvPicPr>
        <p:blipFill>
          <a:blip r:embed="rId7"/>
          <a:stretch>
            <a:fillRect/>
          </a:stretch>
        </p:blipFill>
        <p:spPr>
          <a:xfrm>
            <a:off x="6572947" y="1921933"/>
            <a:ext cx="1219200" cy="812800"/>
          </a:xfrm>
          <a:prstGeom prst="rect">
            <a:avLst/>
          </a:prstGeom>
        </p:spPr>
      </p:pic>
      <p:pic>
        <p:nvPicPr>
          <p:cNvPr id="13" name="Picture 12"/>
          <p:cNvPicPr>
            <a:picLocks noChangeAspect="1"/>
          </p:cNvPicPr>
          <p:nvPr/>
        </p:nvPicPr>
        <p:blipFill>
          <a:blip r:embed="rId8"/>
          <a:stretch>
            <a:fillRect/>
          </a:stretch>
        </p:blipFill>
        <p:spPr>
          <a:xfrm>
            <a:off x="8760170" y="3093156"/>
            <a:ext cx="1219200" cy="812800"/>
          </a:xfrm>
          <a:prstGeom prst="rect">
            <a:avLst/>
          </a:prstGeom>
        </p:spPr>
      </p:pic>
      <p:pic>
        <p:nvPicPr>
          <p:cNvPr id="17" name="Picture 16"/>
          <p:cNvPicPr>
            <a:picLocks noChangeAspect="1"/>
          </p:cNvPicPr>
          <p:nvPr/>
        </p:nvPicPr>
        <p:blipFill>
          <a:blip r:embed="rId9"/>
          <a:stretch>
            <a:fillRect/>
          </a:stretch>
        </p:blipFill>
        <p:spPr>
          <a:xfrm>
            <a:off x="7714536" y="3246966"/>
            <a:ext cx="685800" cy="647700"/>
          </a:xfrm>
          <a:prstGeom prst="rect">
            <a:avLst/>
          </a:prstGeom>
        </p:spPr>
      </p:pic>
      <p:pic>
        <p:nvPicPr>
          <p:cNvPr id="18" name="Picture 17"/>
          <p:cNvPicPr>
            <a:picLocks noChangeAspect="1"/>
          </p:cNvPicPr>
          <p:nvPr/>
        </p:nvPicPr>
        <p:blipFill>
          <a:blip r:embed="rId10"/>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61178" y="2657827"/>
            <a:ext cx="393701" cy="726018"/>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a:blip r:embed="rId11"/>
          <a:stretch>
            <a:fillRect/>
          </a:stretch>
        </p:blipFill>
        <p:spPr>
          <a:xfrm>
            <a:off x="1563513" y="2441222"/>
            <a:ext cx="733776" cy="733776"/>
          </a:xfrm>
          <a:prstGeom prst="rect">
            <a:avLst/>
          </a:prstGeom>
        </p:spPr>
      </p:pic>
      <p:sp>
        <p:nvSpPr>
          <p:cNvPr id="31" name="TextBox 30"/>
          <p:cNvSpPr txBox="1"/>
          <p:nvPr/>
        </p:nvSpPr>
        <p:spPr>
          <a:xfrm>
            <a:off x="5160808" y="4065909"/>
            <a:ext cx="6787849" cy="2585323"/>
          </a:xfrm>
          <a:prstGeom prst="rect">
            <a:avLst/>
          </a:prstGeom>
          <a:noFill/>
        </p:spPr>
        <p:txBody>
          <a:bodyPr wrap="none" rtlCol="0">
            <a:spAutoFit/>
          </a:bodyPr>
          <a:lstStyle/>
          <a:p>
            <a:r>
              <a:rPr lang="en-US" dirty="0" smtClean="0"/>
              <a:t>7) Now the two analysts can share information back and forth through</a:t>
            </a:r>
            <a:br>
              <a:rPr lang="en-US" dirty="0" smtClean="0"/>
            </a:br>
            <a:r>
              <a:rPr lang="en-US" dirty="0" smtClean="0"/>
              <a:t>their workbench tool that is connected to their TAXII server. </a:t>
            </a:r>
          </a:p>
          <a:p>
            <a:r>
              <a:rPr lang="en-US" dirty="0"/>
              <a:t>	</a:t>
            </a:r>
            <a:r>
              <a:rPr lang="en-US" dirty="0" smtClean="0"/>
              <a:t>a) Analyst 2 may find an interesting IP / URL address and </a:t>
            </a:r>
            <a:br>
              <a:rPr lang="en-US" dirty="0" smtClean="0"/>
            </a:br>
            <a:r>
              <a:rPr lang="en-US" dirty="0" smtClean="0"/>
              <a:t>	after she updates her tool, Analyst 1 will see it and could </a:t>
            </a:r>
            <a:br>
              <a:rPr lang="en-US" dirty="0" smtClean="0"/>
            </a:br>
            <a:r>
              <a:rPr lang="en-US" dirty="0" smtClean="0"/>
              <a:t>	respond with, yeah, I already looked at that, and it is a </a:t>
            </a:r>
            <a:br>
              <a:rPr lang="en-US" dirty="0" smtClean="0"/>
            </a:br>
            <a:r>
              <a:rPr lang="en-US" dirty="0" smtClean="0"/>
              <a:t>	red herring so do not waste your time on it.  </a:t>
            </a:r>
          </a:p>
          <a:p>
            <a:r>
              <a:rPr lang="en-US" dirty="0"/>
              <a:t>	</a:t>
            </a:r>
            <a:endParaRPr lang="en-US" dirty="0" smtClean="0"/>
          </a:p>
          <a:p>
            <a:r>
              <a:rPr lang="en-US" dirty="0"/>
              <a:t>	</a:t>
            </a:r>
            <a:r>
              <a:rPr lang="en-US" dirty="0" smtClean="0"/>
              <a:t>b) In STIX land this would be done with a relationship object </a:t>
            </a:r>
            <a:br>
              <a:rPr lang="en-US" dirty="0" smtClean="0"/>
            </a:br>
            <a:r>
              <a:rPr lang="en-US" dirty="0" smtClean="0"/>
              <a:t>	and a negative assertion </a:t>
            </a:r>
          </a:p>
        </p:txBody>
      </p:sp>
      <p:pic>
        <p:nvPicPr>
          <p:cNvPr id="36" name="Picture 35"/>
          <p:cNvPicPr>
            <a:picLocks noChangeAspect="1"/>
          </p:cNvPicPr>
          <p:nvPr/>
        </p:nvPicPr>
        <p:blipFill>
          <a:blip r:embed="rId12"/>
          <a:stretch>
            <a:fillRect/>
          </a:stretch>
        </p:blipFill>
        <p:spPr>
          <a:xfrm>
            <a:off x="390879" y="2312812"/>
            <a:ext cx="1181100" cy="1244600"/>
          </a:xfrm>
          <a:prstGeom prst="rect">
            <a:avLst/>
          </a:prstGeom>
        </p:spPr>
      </p:pic>
      <p:pic>
        <p:nvPicPr>
          <p:cNvPr id="22" name="Picture 21"/>
          <p:cNvPicPr>
            <a:picLocks noChangeAspect="1"/>
          </p:cNvPicPr>
          <p:nvPr/>
        </p:nvPicPr>
        <p:blipFill>
          <a:blip r:embed="rId13"/>
          <a:stretch>
            <a:fillRect/>
          </a:stretch>
        </p:blipFill>
        <p:spPr>
          <a:xfrm>
            <a:off x="412045" y="4175478"/>
            <a:ext cx="1054100" cy="1244600"/>
          </a:xfrm>
          <a:prstGeom prst="rect">
            <a:avLst/>
          </a:prstGeom>
        </p:spPr>
      </p:pic>
      <p:cxnSp>
        <p:nvCxnSpPr>
          <p:cNvPr id="25" name="Straight Arrow Connector 24"/>
          <p:cNvCxnSpPr/>
          <p:nvPr/>
        </p:nvCxnSpPr>
        <p:spPr>
          <a:xfrm flipV="1">
            <a:off x="1284111" y="2765778"/>
            <a:ext cx="2991556" cy="1806222"/>
          </a:xfrm>
          <a:prstGeom prst="straightConnector1">
            <a:avLst/>
          </a:prstGeom>
          <a:ln w="57150" cmpd="sng">
            <a:solidFill>
              <a:srgbClr val="ED7D3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endCxn id="10" idx="1"/>
          </p:cNvCxnSpPr>
          <p:nvPr/>
        </p:nvCxnSpPr>
        <p:spPr>
          <a:xfrm flipV="1">
            <a:off x="1284111" y="2384779"/>
            <a:ext cx="2849034" cy="70554"/>
          </a:xfrm>
          <a:prstGeom prst="straightConnector1">
            <a:avLst/>
          </a:prstGeom>
          <a:ln w="57150" cmpd="sng">
            <a:solidFill>
              <a:srgbClr val="ED7D3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9659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7" name="Picture 6"/>
          <p:cNvPicPr>
            <a:picLocks noChangeAspect="1"/>
          </p:cNvPicPr>
          <p:nvPr/>
        </p:nvPicPr>
        <p:blipFill>
          <a:blip r:embed="rId2"/>
          <a:stretch>
            <a:fillRect/>
          </a:stretch>
        </p:blipFill>
        <p:spPr>
          <a:xfrm>
            <a:off x="1371600" y="1614311"/>
            <a:ext cx="2082800" cy="1879600"/>
          </a:xfrm>
          <a:prstGeom prst="rect">
            <a:avLst/>
          </a:prstGeom>
        </p:spPr>
      </p:pic>
      <p:pic>
        <p:nvPicPr>
          <p:cNvPr id="8" name="Picture 7"/>
          <p:cNvPicPr>
            <a:picLocks noChangeAspect="1"/>
          </p:cNvPicPr>
          <p:nvPr/>
        </p:nvPicPr>
        <p:blipFill>
          <a:blip r:embed="rId3"/>
          <a:stretch>
            <a:fillRect/>
          </a:stretch>
        </p:blipFill>
        <p:spPr>
          <a:xfrm>
            <a:off x="1371600" y="3563056"/>
            <a:ext cx="2082800" cy="1892300"/>
          </a:xfrm>
          <a:prstGeom prst="rect">
            <a:avLst/>
          </a:prstGeom>
        </p:spPr>
      </p:pic>
      <p:pic>
        <p:nvPicPr>
          <p:cNvPr id="9" name="Picture 8"/>
          <p:cNvPicPr>
            <a:picLocks noChangeAspect="1"/>
          </p:cNvPicPr>
          <p:nvPr/>
        </p:nvPicPr>
        <p:blipFill>
          <a:blip r:embed="rId4"/>
          <a:stretch>
            <a:fillRect/>
          </a:stretch>
        </p:blipFill>
        <p:spPr>
          <a:xfrm>
            <a:off x="3752145" y="3246966"/>
            <a:ext cx="482600" cy="647700"/>
          </a:xfrm>
          <a:prstGeom prst="rect">
            <a:avLst/>
          </a:prstGeom>
        </p:spPr>
      </p:pic>
      <p:pic>
        <p:nvPicPr>
          <p:cNvPr id="10" name="Picture 9"/>
          <p:cNvPicPr>
            <a:picLocks noChangeAspect="1"/>
          </p:cNvPicPr>
          <p:nvPr/>
        </p:nvPicPr>
        <p:blipFill>
          <a:blip r:embed="rId5"/>
          <a:stretch>
            <a:fillRect/>
          </a:stretch>
        </p:blipFill>
        <p:spPr>
          <a:xfrm>
            <a:off x="4133145" y="2079979"/>
            <a:ext cx="736600" cy="609600"/>
          </a:xfrm>
          <a:prstGeom prst="rect">
            <a:avLst/>
          </a:prstGeom>
        </p:spPr>
      </p:pic>
      <p:pic>
        <p:nvPicPr>
          <p:cNvPr id="11" name="Picture 10"/>
          <p:cNvPicPr>
            <a:picLocks noChangeAspect="1"/>
          </p:cNvPicPr>
          <p:nvPr/>
        </p:nvPicPr>
        <p:blipFill>
          <a:blip r:embed="rId6"/>
          <a:stretch>
            <a:fillRect/>
          </a:stretch>
        </p:blipFill>
        <p:spPr>
          <a:xfrm>
            <a:off x="6869281" y="3266016"/>
            <a:ext cx="457200" cy="609600"/>
          </a:xfrm>
          <a:prstGeom prst="rect">
            <a:avLst/>
          </a:prstGeom>
        </p:spPr>
      </p:pic>
      <p:pic>
        <p:nvPicPr>
          <p:cNvPr id="12" name="Picture 11"/>
          <p:cNvPicPr>
            <a:picLocks noChangeAspect="1"/>
          </p:cNvPicPr>
          <p:nvPr/>
        </p:nvPicPr>
        <p:blipFill>
          <a:blip r:embed="rId7"/>
          <a:stretch>
            <a:fillRect/>
          </a:stretch>
        </p:blipFill>
        <p:spPr>
          <a:xfrm>
            <a:off x="6572947" y="1921933"/>
            <a:ext cx="1219200" cy="812800"/>
          </a:xfrm>
          <a:prstGeom prst="rect">
            <a:avLst/>
          </a:prstGeom>
        </p:spPr>
      </p:pic>
      <p:pic>
        <p:nvPicPr>
          <p:cNvPr id="13" name="Picture 12"/>
          <p:cNvPicPr>
            <a:picLocks noChangeAspect="1"/>
          </p:cNvPicPr>
          <p:nvPr/>
        </p:nvPicPr>
        <p:blipFill>
          <a:blip r:embed="rId8"/>
          <a:stretch>
            <a:fillRect/>
          </a:stretch>
        </p:blipFill>
        <p:spPr>
          <a:xfrm>
            <a:off x="8760170" y="3093156"/>
            <a:ext cx="1219200" cy="812800"/>
          </a:xfrm>
          <a:prstGeom prst="rect">
            <a:avLst/>
          </a:prstGeom>
        </p:spPr>
      </p:pic>
      <p:pic>
        <p:nvPicPr>
          <p:cNvPr id="17" name="Picture 16"/>
          <p:cNvPicPr>
            <a:picLocks noChangeAspect="1"/>
          </p:cNvPicPr>
          <p:nvPr/>
        </p:nvPicPr>
        <p:blipFill>
          <a:blip r:embed="rId9"/>
          <a:stretch>
            <a:fillRect/>
          </a:stretch>
        </p:blipFill>
        <p:spPr>
          <a:xfrm>
            <a:off x="7714536" y="3246966"/>
            <a:ext cx="685800" cy="647700"/>
          </a:xfrm>
          <a:prstGeom prst="rect">
            <a:avLst/>
          </a:prstGeom>
        </p:spPr>
      </p:pic>
      <p:pic>
        <p:nvPicPr>
          <p:cNvPr id="18" name="Picture 17"/>
          <p:cNvPicPr>
            <a:picLocks noChangeAspect="1"/>
          </p:cNvPicPr>
          <p:nvPr/>
        </p:nvPicPr>
        <p:blipFill>
          <a:blip r:embed="rId10"/>
          <a:stretch>
            <a:fillRect/>
          </a:stretch>
        </p:blipFill>
        <p:spPr>
          <a:xfrm>
            <a:off x="5445474" y="3246966"/>
            <a:ext cx="482600" cy="647700"/>
          </a:xfrm>
          <a:prstGeom prst="rect">
            <a:avLst/>
          </a:prstGeom>
        </p:spPr>
      </p:pic>
      <p:cxnSp>
        <p:nvCxnSpPr>
          <p:cNvPr id="21" name="Straight Connector 20"/>
          <p:cNvCxnSpPr>
            <a:endCxn id="9" idx="1"/>
          </p:cNvCxnSpPr>
          <p:nvPr/>
        </p:nvCxnSpPr>
        <p:spPr>
          <a:xfrm>
            <a:off x="3372556" y="2808111"/>
            <a:ext cx="379589" cy="762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61178" y="2657827"/>
            <a:ext cx="393701" cy="726018"/>
          </a:xfrm>
          <a:prstGeom prst="line">
            <a:avLst/>
          </a:prstGeom>
        </p:spPr>
        <p:style>
          <a:lnRef idx="2">
            <a:schemeClr val="accent1"/>
          </a:lnRef>
          <a:fillRef idx="0">
            <a:schemeClr val="accent1"/>
          </a:fillRef>
          <a:effectRef idx="1">
            <a:schemeClr val="accent1"/>
          </a:effectRef>
          <a:fontRef idx="minor">
            <a:schemeClr val="tx1"/>
          </a:fontRef>
        </p:style>
      </p:cxnSp>
      <p:pic>
        <p:nvPicPr>
          <p:cNvPr id="24" name="Picture 23"/>
          <p:cNvPicPr>
            <a:picLocks noChangeAspect="1"/>
          </p:cNvPicPr>
          <p:nvPr/>
        </p:nvPicPr>
        <p:blipFill>
          <a:blip r:embed="rId11"/>
          <a:stretch>
            <a:fillRect/>
          </a:stretch>
        </p:blipFill>
        <p:spPr>
          <a:xfrm>
            <a:off x="1563513" y="2441222"/>
            <a:ext cx="733776" cy="733776"/>
          </a:xfrm>
          <a:prstGeom prst="rect">
            <a:avLst/>
          </a:prstGeom>
        </p:spPr>
      </p:pic>
      <p:sp>
        <p:nvSpPr>
          <p:cNvPr id="31" name="TextBox 30"/>
          <p:cNvSpPr txBox="1"/>
          <p:nvPr/>
        </p:nvSpPr>
        <p:spPr>
          <a:xfrm>
            <a:off x="5700889" y="4430889"/>
            <a:ext cx="6091519" cy="2308324"/>
          </a:xfrm>
          <a:prstGeom prst="rect">
            <a:avLst/>
          </a:prstGeom>
          <a:noFill/>
        </p:spPr>
        <p:txBody>
          <a:bodyPr wrap="none" rtlCol="0">
            <a:spAutoFit/>
          </a:bodyPr>
          <a:lstStyle/>
          <a:p>
            <a:r>
              <a:rPr lang="en-US" dirty="0"/>
              <a:t>8</a:t>
            </a:r>
            <a:r>
              <a:rPr lang="en-US" dirty="0" smtClean="0"/>
              <a:t>) At some point Analyst 1 may choose to publish the indicator</a:t>
            </a:r>
            <a:r>
              <a:rPr lang="en-US" dirty="0"/>
              <a:t/>
            </a:r>
            <a:br>
              <a:rPr lang="en-US" dirty="0"/>
            </a:br>
            <a:r>
              <a:rPr lang="en-US" dirty="0" smtClean="0"/>
              <a:t>on their Public TAXII server.  He may do this directly on the</a:t>
            </a:r>
            <a:br>
              <a:rPr lang="en-US" dirty="0" smtClean="0"/>
            </a:br>
            <a:r>
              <a:rPr lang="en-US" dirty="0" smtClean="0"/>
              <a:t>Public TAXII server’s Indicator channel or if the Public TAXII </a:t>
            </a:r>
          </a:p>
          <a:p>
            <a:r>
              <a:rPr lang="en-US" dirty="0" smtClean="0"/>
              <a:t>server is connected to the internal TAXII </a:t>
            </a:r>
            <a:r>
              <a:rPr lang="en-US" dirty="0"/>
              <a:t>s</a:t>
            </a:r>
            <a:r>
              <a:rPr lang="en-US" dirty="0" smtClean="0"/>
              <a:t>erver by a specialized </a:t>
            </a:r>
            <a:br>
              <a:rPr lang="en-US" dirty="0" smtClean="0"/>
            </a:br>
            <a:r>
              <a:rPr lang="en-US" dirty="0" smtClean="0"/>
              <a:t>channel, say “external indicators” he can just publish to the </a:t>
            </a:r>
            <a:br>
              <a:rPr lang="en-US" dirty="0" smtClean="0"/>
            </a:br>
            <a:r>
              <a:rPr lang="en-US" dirty="0" smtClean="0"/>
              <a:t>internal TAXII server</a:t>
            </a:r>
          </a:p>
          <a:p>
            <a:r>
              <a:rPr lang="en-US" dirty="0"/>
              <a:t>	</a:t>
            </a:r>
            <a:r>
              <a:rPr lang="en-US" dirty="0" smtClean="0"/>
              <a:t>a) Anyone subscribed to the Public TAXII server’s </a:t>
            </a:r>
            <a:br>
              <a:rPr lang="en-US" dirty="0" smtClean="0"/>
            </a:br>
            <a:r>
              <a:rPr lang="en-US" dirty="0"/>
              <a:t>	</a:t>
            </a:r>
            <a:r>
              <a:rPr lang="en-US" dirty="0" smtClean="0"/>
              <a:t>indicator channel would get the published Indicator</a:t>
            </a:r>
          </a:p>
        </p:txBody>
      </p:sp>
      <p:pic>
        <p:nvPicPr>
          <p:cNvPr id="36" name="Picture 35"/>
          <p:cNvPicPr>
            <a:picLocks noChangeAspect="1"/>
          </p:cNvPicPr>
          <p:nvPr/>
        </p:nvPicPr>
        <p:blipFill>
          <a:blip r:embed="rId12"/>
          <a:stretch>
            <a:fillRect/>
          </a:stretch>
        </p:blipFill>
        <p:spPr>
          <a:xfrm>
            <a:off x="390879" y="2312812"/>
            <a:ext cx="1181100" cy="1244600"/>
          </a:xfrm>
          <a:prstGeom prst="rect">
            <a:avLst/>
          </a:prstGeom>
        </p:spPr>
      </p:pic>
      <p:pic>
        <p:nvPicPr>
          <p:cNvPr id="22" name="Picture 21"/>
          <p:cNvPicPr>
            <a:picLocks noChangeAspect="1"/>
          </p:cNvPicPr>
          <p:nvPr/>
        </p:nvPicPr>
        <p:blipFill>
          <a:blip r:embed="rId13"/>
          <a:stretch>
            <a:fillRect/>
          </a:stretch>
        </p:blipFill>
        <p:spPr>
          <a:xfrm>
            <a:off x="412045" y="4175478"/>
            <a:ext cx="1054100" cy="1244600"/>
          </a:xfrm>
          <a:prstGeom prst="rect">
            <a:avLst/>
          </a:prstGeom>
        </p:spPr>
      </p:pic>
      <p:pic>
        <p:nvPicPr>
          <p:cNvPr id="25" name="Picture 24"/>
          <p:cNvPicPr>
            <a:picLocks noChangeAspect="1"/>
          </p:cNvPicPr>
          <p:nvPr/>
        </p:nvPicPr>
        <p:blipFill>
          <a:blip r:embed="rId5"/>
          <a:stretch>
            <a:fillRect/>
          </a:stretch>
        </p:blipFill>
        <p:spPr>
          <a:xfrm>
            <a:off x="8335434" y="1780824"/>
            <a:ext cx="736600" cy="609600"/>
          </a:xfrm>
          <a:prstGeom prst="rect">
            <a:avLst/>
          </a:prstGeom>
        </p:spPr>
      </p:pic>
      <p:cxnSp>
        <p:nvCxnSpPr>
          <p:cNvPr id="28" name="Straight Connector 27"/>
          <p:cNvCxnSpPr/>
          <p:nvPr/>
        </p:nvCxnSpPr>
        <p:spPr>
          <a:xfrm flipV="1">
            <a:off x="7634111" y="2017889"/>
            <a:ext cx="889000" cy="1975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1284111" y="2384779"/>
            <a:ext cx="2849034" cy="70554"/>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1253067" y="1749778"/>
            <a:ext cx="7284155" cy="420510"/>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4710289" y="2286000"/>
            <a:ext cx="3615267" cy="138289"/>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9448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err="1" smtClean="0"/>
              <a:t>Administrivia</a:t>
            </a:r>
            <a:endParaRPr lang="en-US" dirty="0" smtClean="0"/>
          </a:p>
          <a:p>
            <a:r>
              <a:rPr lang="en-US" dirty="0" smtClean="0"/>
              <a:t>Month Behind</a:t>
            </a:r>
          </a:p>
          <a:p>
            <a:r>
              <a:rPr lang="en-US" dirty="0" smtClean="0"/>
              <a:t>Discussion </a:t>
            </a:r>
          </a:p>
          <a:p>
            <a:r>
              <a:rPr lang="en-US" dirty="0" smtClean="0"/>
              <a:t>Month Ahead</a:t>
            </a:r>
          </a:p>
          <a:p>
            <a:endParaRPr lang="en-US" dirty="0"/>
          </a:p>
        </p:txBody>
      </p:sp>
    </p:spTree>
    <p:extLst>
      <p:ext uri="{BB962C8B-B14F-4D97-AF65-F5344CB8AC3E}">
        <p14:creationId xmlns:p14="http://schemas.microsoft.com/office/powerpoint/2010/main" val="3464268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9539111" y="3683000"/>
            <a:ext cx="155222" cy="677333"/>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V="1">
            <a:off x="9333080" y="2537178"/>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7092236" y="2540000"/>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8" name="Picture 7"/>
          <p:cNvPicPr>
            <a:picLocks noChangeAspect="1"/>
          </p:cNvPicPr>
          <p:nvPr/>
        </p:nvPicPr>
        <p:blipFill>
          <a:blip r:embed="rId2"/>
          <a:stretch>
            <a:fillRect/>
          </a:stretch>
        </p:blipFill>
        <p:spPr>
          <a:xfrm>
            <a:off x="1371600" y="3563056"/>
            <a:ext cx="2082800" cy="1892300"/>
          </a:xfrm>
          <a:prstGeom prst="rect">
            <a:avLst/>
          </a:prstGeom>
        </p:spPr>
      </p:pic>
      <p:pic>
        <p:nvPicPr>
          <p:cNvPr id="9" name="Picture 8"/>
          <p:cNvPicPr>
            <a:picLocks noChangeAspect="1"/>
          </p:cNvPicPr>
          <p:nvPr/>
        </p:nvPicPr>
        <p:blipFill>
          <a:blip r:embed="rId3"/>
          <a:stretch>
            <a:fillRect/>
          </a:stretch>
        </p:blipFill>
        <p:spPr>
          <a:xfrm>
            <a:off x="3752145" y="3246966"/>
            <a:ext cx="482600" cy="647700"/>
          </a:xfrm>
          <a:prstGeom prst="rect">
            <a:avLst/>
          </a:prstGeom>
        </p:spPr>
      </p:pic>
      <p:pic>
        <p:nvPicPr>
          <p:cNvPr id="11" name="Picture 10"/>
          <p:cNvPicPr>
            <a:picLocks noChangeAspect="1"/>
          </p:cNvPicPr>
          <p:nvPr/>
        </p:nvPicPr>
        <p:blipFill>
          <a:blip r:embed="rId4"/>
          <a:stretch>
            <a:fillRect/>
          </a:stretch>
        </p:blipFill>
        <p:spPr>
          <a:xfrm>
            <a:off x="6869281" y="3266016"/>
            <a:ext cx="457200" cy="609600"/>
          </a:xfrm>
          <a:prstGeom prst="rect">
            <a:avLst/>
          </a:prstGeom>
        </p:spPr>
      </p:pic>
      <p:pic>
        <p:nvPicPr>
          <p:cNvPr id="12" name="Picture 11"/>
          <p:cNvPicPr>
            <a:picLocks noChangeAspect="1"/>
          </p:cNvPicPr>
          <p:nvPr/>
        </p:nvPicPr>
        <p:blipFill>
          <a:blip r:embed="rId5"/>
          <a:stretch>
            <a:fillRect/>
          </a:stretch>
        </p:blipFill>
        <p:spPr>
          <a:xfrm>
            <a:off x="6572947" y="1921933"/>
            <a:ext cx="1219200" cy="812800"/>
          </a:xfrm>
          <a:prstGeom prst="rect">
            <a:avLst/>
          </a:prstGeom>
        </p:spPr>
      </p:pic>
      <p:pic>
        <p:nvPicPr>
          <p:cNvPr id="13" name="Picture 12"/>
          <p:cNvPicPr>
            <a:picLocks noChangeAspect="1"/>
          </p:cNvPicPr>
          <p:nvPr/>
        </p:nvPicPr>
        <p:blipFill>
          <a:blip r:embed="rId6"/>
          <a:stretch>
            <a:fillRect/>
          </a:stretch>
        </p:blipFill>
        <p:spPr>
          <a:xfrm>
            <a:off x="8760170" y="3093156"/>
            <a:ext cx="1219200" cy="812800"/>
          </a:xfrm>
          <a:prstGeom prst="rect">
            <a:avLst/>
          </a:prstGeom>
        </p:spPr>
      </p:pic>
      <p:pic>
        <p:nvPicPr>
          <p:cNvPr id="17" name="Picture 16"/>
          <p:cNvPicPr>
            <a:picLocks noChangeAspect="1"/>
          </p:cNvPicPr>
          <p:nvPr/>
        </p:nvPicPr>
        <p:blipFill>
          <a:blip r:embed="rId7"/>
          <a:stretch>
            <a:fillRect/>
          </a:stretch>
        </p:blipFill>
        <p:spPr>
          <a:xfrm>
            <a:off x="7714536" y="3246966"/>
            <a:ext cx="685800" cy="647700"/>
          </a:xfrm>
          <a:prstGeom prst="rect">
            <a:avLst/>
          </a:prstGeom>
        </p:spPr>
      </p:pic>
      <p:pic>
        <p:nvPicPr>
          <p:cNvPr id="18" name="Picture 17"/>
          <p:cNvPicPr>
            <a:picLocks noChangeAspect="1"/>
          </p:cNvPicPr>
          <p:nvPr/>
        </p:nvPicPr>
        <p:blipFill>
          <a:blip r:embed="rId8"/>
          <a:stretch>
            <a:fillRect/>
          </a:stretch>
        </p:blipFill>
        <p:spPr>
          <a:xfrm>
            <a:off x="5445474" y="3246966"/>
            <a:ext cx="482600" cy="647700"/>
          </a:xfrm>
          <a:prstGeom prst="rect">
            <a:avLst/>
          </a:prstGeom>
        </p:spPr>
      </p:pic>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584223" y="4924778"/>
            <a:ext cx="7567753" cy="1754327"/>
          </a:xfrm>
          <a:prstGeom prst="rect">
            <a:avLst/>
          </a:prstGeom>
          <a:noFill/>
        </p:spPr>
        <p:txBody>
          <a:bodyPr wrap="square" rtlCol="0">
            <a:spAutoFit/>
          </a:bodyPr>
          <a:lstStyle/>
          <a:p>
            <a:r>
              <a:rPr lang="en-US" dirty="0" smtClean="0"/>
              <a:t>9) Analyst 2 discovers some neat new malware</a:t>
            </a:r>
            <a:r>
              <a:rPr lang="en-US" dirty="0"/>
              <a:t> </a:t>
            </a:r>
            <a:r>
              <a:rPr lang="en-US" dirty="0" smtClean="0"/>
              <a:t>on the server and </a:t>
            </a:r>
            <a:r>
              <a:rPr lang="en-US" dirty="0"/>
              <a:t/>
            </a:r>
            <a:br>
              <a:rPr lang="en-US" dirty="0"/>
            </a:br>
            <a:r>
              <a:rPr lang="en-US" dirty="0" smtClean="0"/>
              <a:t>needs some help investigating it.  She wants</a:t>
            </a:r>
            <a:r>
              <a:rPr lang="en-US" dirty="0"/>
              <a:t> </a:t>
            </a:r>
            <a:r>
              <a:rPr lang="en-US" dirty="0" smtClean="0"/>
              <a:t>to sent it to an analyst </a:t>
            </a:r>
            <a:br>
              <a:rPr lang="en-US" dirty="0" smtClean="0"/>
            </a:br>
            <a:r>
              <a:rPr lang="en-US" dirty="0" smtClean="0"/>
              <a:t>friend outside</a:t>
            </a:r>
            <a:r>
              <a:rPr lang="en-US" dirty="0"/>
              <a:t> </a:t>
            </a:r>
            <a:r>
              <a:rPr lang="en-US" dirty="0" smtClean="0"/>
              <a:t>of the organization.  </a:t>
            </a:r>
            <a:br>
              <a:rPr lang="en-US" dirty="0" smtClean="0"/>
            </a:br>
            <a:endParaRPr lang="en-US" dirty="0" smtClean="0"/>
          </a:p>
          <a:p>
            <a:r>
              <a:rPr lang="en-US" dirty="0"/>
              <a:t>	</a:t>
            </a:r>
            <a:r>
              <a:rPr lang="en-US" dirty="0" smtClean="0"/>
              <a:t>a) If Analyst 2 has access to her own public TAXII server or a cloud 	TAXII server she could share the information with an external analyst</a:t>
            </a:r>
          </a:p>
        </p:txBody>
      </p:sp>
      <p:pic>
        <p:nvPicPr>
          <p:cNvPr id="22" name="Picture 21"/>
          <p:cNvPicPr>
            <a:picLocks noChangeAspect="1"/>
          </p:cNvPicPr>
          <p:nvPr/>
        </p:nvPicPr>
        <p:blipFill>
          <a:blip r:embed="rId9"/>
          <a:stretch>
            <a:fillRect/>
          </a:stretch>
        </p:blipFill>
        <p:spPr>
          <a:xfrm>
            <a:off x="412045" y="4175478"/>
            <a:ext cx="1054100" cy="1244600"/>
          </a:xfrm>
          <a:prstGeom prst="rect">
            <a:avLst/>
          </a:prstGeom>
        </p:spPr>
      </p:pic>
      <p:pic>
        <p:nvPicPr>
          <p:cNvPr id="3" name="Picture 2"/>
          <p:cNvPicPr>
            <a:picLocks noChangeAspect="1"/>
          </p:cNvPicPr>
          <p:nvPr/>
        </p:nvPicPr>
        <p:blipFill>
          <a:blip r:embed="rId10"/>
          <a:stretch>
            <a:fillRect/>
          </a:stretch>
        </p:blipFill>
        <p:spPr>
          <a:xfrm>
            <a:off x="1598790" y="3927121"/>
            <a:ext cx="602544" cy="602544"/>
          </a:xfrm>
          <a:prstGeom prst="rect">
            <a:avLst/>
          </a:prstGeom>
        </p:spPr>
      </p:pic>
      <p:pic>
        <p:nvPicPr>
          <p:cNvPr id="25" name="Picture 24"/>
          <p:cNvPicPr>
            <a:picLocks noChangeAspect="1"/>
          </p:cNvPicPr>
          <p:nvPr/>
        </p:nvPicPr>
        <p:blipFill>
          <a:blip r:embed="rId11"/>
          <a:stretch>
            <a:fillRect/>
          </a:stretch>
        </p:blipFill>
        <p:spPr>
          <a:xfrm>
            <a:off x="8123767" y="1639713"/>
            <a:ext cx="736600" cy="609600"/>
          </a:xfrm>
          <a:prstGeom prst="rect">
            <a:avLst/>
          </a:prstGeom>
        </p:spPr>
      </p:pic>
      <p:cxnSp>
        <p:nvCxnSpPr>
          <p:cNvPr id="28" name="Straight Connector 27"/>
          <p:cNvCxnSpPr/>
          <p:nvPr/>
        </p:nvCxnSpPr>
        <p:spPr>
          <a:xfrm flipV="1">
            <a:off x="7634111" y="1947333"/>
            <a:ext cx="776111" cy="268112"/>
          </a:xfrm>
          <a:prstGeom prst="line">
            <a:avLst/>
          </a:prstGeom>
        </p:spPr>
        <p:style>
          <a:lnRef idx="2">
            <a:schemeClr val="accent1"/>
          </a:lnRef>
          <a:fillRef idx="0">
            <a:schemeClr val="accent1"/>
          </a:fillRef>
          <a:effectRef idx="1">
            <a:schemeClr val="accent1"/>
          </a:effectRef>
          <a:fontRef idx="minor">
            <a:schemeClr val="tx1"/>
          </a:fontRef>
        </p:style>
      </p:cxnSp>
      <p:pic>
        <p:nvPicPr>
          <p:cNvPr id="35" name="Picture 34"/>
          <p:cNvPicPr>
            <a:picLocks noChangeAspect="1"/>
          </p:cNvPicPr>
          <p:nvPr/>
        </p:nvPicPr>
        <p:blipFill>
          <a:blip r:embed="rId12"/>
          <a:stretch>
            <a:fillRect/>
          </a:stretch>
        </p:blipFill>
        <p:spPr>
          <a:xfrm>
            <a:off x="8970425" y="1893710"/>
            <a:ext cx="736600" cy="609600"/>
          </a:xfrm>
          <a:prstGeom prst="rect">
            <a:avLst/>
          </a:prstGeom>
        </p:spPr>
      </p:pic>
      <p:pic>
        <p:nvPicPr>
          <p:cNvPr id="37" name="Picture 36"/>
          <p:cNvPicPr>
            <a:picLocks noChangeAspect="1"/>
          </p:cNvPicPr>
          <p:nvPr/>
        </p:nvPicPr>
        <p:blipFill>
          <a:blip r:embed="rId13"/>
          <a:stretch>
            <a:fillRect/>
          </a:stretch>
        </p:blipFill>
        <p:spPr>
          <a:xfrm>
            <a:off x="9578622" y="4174066"/>
            <a:ext cx="457200" cy="457200"/>
          </a:xfrm>
          <a:prstGeom prst="rect">
            <a:avLst/>
          </a:prstGeom>
        </p:spPr>
      </p:pic>
      <p:cxnSp>
        <p:nvCxnSpPr>
          <p:cNvPr id="38" name="Straight Arrow Connector 37"/>
          <p:cNvCxnSpPr/>
          <p:nvPr/>
        </p:nvCxnSpPr>
        <p:spPr>
          <a:xfrm flipV="1">
            <a:off x="1240730" y="1824907"/>
            <a:ext cx="7035671" cy="2511072"/>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1305549" y="2365079"/>
            <a:ext cx="7656903" cy="2415285"/>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pic>
        <p:nvPicPr>
          <p:cNvPr id="40" name="Picture 39"/>
          <p:cNvPicPr>
            <a:picLocks noChangeAspect="1"/>
          </p:cNvPicPr>
          <p:nvPr/>
        </p:nvPicPr>
        <p:blipFill>
          <a:blip r:embed="rId14"/>
          <a:stretch>
            <a:fillRect/>
          </a:stretch>
        </p:blipFill>
        <p:spPr>
          <a:xfrm>
            <a:off x="9851775" y="3695656"/>
            <a:ext cx="1612900" cy="1244600"/>
          </a:xfrm>
          <a:prstGeom prst="rect">
            <a:avLst/>
          </a:prstGeom>
        </p:spPr>
      </p:pic>
    </p:spTree>
    <p:extLst>
      <p:ext uri="{BB962C8B-B14F-4D97-AF65-F5344CB8AC3E}">
        <p14:creationId xmlns:p14="http://schemas.microsoft.com/office/powerpoint/2010/main" val="2223225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9539111" y="3683000"/>
            <a:ext cx="155222" cy="677333"/>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V="1">
            <a:off x="9333080" y="2537178"/>
            <a:ext cx="5645" cy="7563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007556" y="3513669"/>
            <a:ext cx="5065888" cy="42331"/>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Discussion: Scenario Walk Through</a:t>
            </a:r>
            <a:endParaRPr lang="en-US" dirty="0"/>
          </a:p>
        </p:txBody>
      </p:sp>
      <p:pic>
        <p:nvPicPr>
          <p:cNvPr id="8" name="Picture 7"/>
          <p:cNvPicPr>
            <a:picLocks noChangeAspect="1"/>
          </p:cNvPicPr>
          <p:nvPr/>
        </p:nvPicPr>
        <p:blipFill>
          <a:blip r:embed="rId2"/>
          <a:stretch>
            <a:fillRect/>
          </a:stretch>
        </p:blipFill>
        <p:spPr>
          <a:xfrm>
            <a:off x="1371600" y="3563056"/>
            <a:ext cx="2082800" cy="1892300"/>
          </a:xfrm>
          <a:prstGeom prst="rect">
            <a:avLst/>
          </a:prstGeom>
        </p:spPr>
      </p:pic>
      <p:pic>
        <p:nvPicPr>
          <p:cNvPr id="9" name="Picture 8"/>
          <p:cNvPicPr>
            <a:picLocks noChangeAspect="1"/>
          </p:cNvPicPr>
          <p:nvPr/>
        </p:nvPicPr>
        <p:blipFill>
          <a:blip r:embed="rId3"/>
          <a:stretch>
            <a:fillRect/>
          </a:stretch>
        </p:blipFill>
        <p:spPr>
          <a:xfrm>
            <a:off x="3752145" y="3246966"/>
            <a:ext cx="482600" cy="647700"/>
          </a:xfrm>
          <a:prstGeom prst="rect">
            <a:avLst/>
          </a:prstGeom>
        </p:spPr>
      </p:pic>
      <p:pic>
        <p:nvPicPr>
          <p:cNvPr id="11" name="Picture 10"/>
          <p:cNvPicPr>
            <a:picLocks noChangeAspect="1"/>
          </p:cNvPicPr>
          <p:nvPr/>
        </p:nvPicPr>
        <p:blipFill>
          <a:blip r:embed="rId4"/>
          <a:stretch>
            <a:fillRect/>
          </a:stretch>
        </p:blipFill>
        <p:spPr>
          <a:xfrm>
            <a:off x="6869281" y="3266016"/>
            <a:ext cx="457200" cy="609600"/>
          </a:xfrm>
          <a:prstGeom prst="rect">
            <a:avLst/>
          </a:prstGeom>
        </p:spPr>
      </p:pic>
      <p:pic>
        <p:nvPicPr>
          <p:cNvPr id="13" name="Picture 12"/>
          <p:cNvPicPr>
            <a:picLocks noChangeAspect="1"/>
          </p:cNvPicPr>
          <p:nvPr/>
        </p:nvPicPr>
        <p:blipFill>
          <a:blip r:embed="rId5"/>
          <a:stretch>
            <a:fillRect/>
          </a:stretch>
        </p:blipFill>
        <p:spPr>
          <a:xfrm>
            <a:off x="8760170" y="3093156"/>
            <a:ext cx="1219200" cy="812800"/>
          </a:xfrm>
          <a:prstGeom prst="rect">
            <a:avLst/>
          </a:prstGeom>
        </p:spPr>
      </p:pic>
      <p:pic>
        <p:nvPicPr>
          <p:cNvPr id="17" name="Picture 16"/>
          <p:cNvPicPr>
            <a:picLocks noChangeAspect="1"/>
          </p:cNvPicPr>
          <p:nvPr/>
        </p:nvPicPr>
        <p:blipFill>
          <a:blip r:embed="rId6"/>
          <a:stretch>
            <a:fillRect/>
          </a:stretch>
        </p:blipFill>
        <p:spPr>
          <a:xfrm>
            <a:off x="7714536" y="3246966"/>
            <a:ext cx="685800" cy="647700"/>
          </a:xfrm>
          <a:prstGeom prst="rect">
            <a:avLst/>
          </a:prstGeom>
        </p:spPr>
      </p:pic>
      <p:pic>
        <p:nvPicPr>
          <p:cNvPr id="18" name="Picture 17"/>
          <p:cNvPicPr>
            <a:picLocks noChangeAspect="1"/>
          </p:cNvPicPr>
          <p:nvPr/>
        </p:nvPicPr>
        <p:blipFill>
          <a:blip r:embed="rId7"/>
          <a:stretch>
            <a:fillRect/>
          </a:stretch>
        </p:blipFill>
        <p:spPr>
          <a:xfrm>
            <a:off x="5445474" y="3246966"/>
            <a:ext cx="482600" cy="647700"/>
          </a:xfrm>
          <a:prstGeom prst="rect">
            <a:avLst/>
          </a:prstGeom>
        </p:spPr>
      </p:pic>
      <p:cxnSp>
        <p:nvCxnSpPr>
          <p:cNvPr id="23" name="Straight Connector 22"/>
          <p:cNvCxnSpPr>
            <a:endCxn id="9" idx="1"/>
          </p:cNvCxnSpPr>
          <p:nvPr/>
        </p:nvCxnSpPr>
        <p:spPr>
          <a:xfrm flipV="1">
            <a:off x="3358444" y="3570816"/>
            <a:ext cx="393701" cy="831850"/>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584223" y="4924778"/>
            <a:ext cx="8295811" cy="1754327"/>
          </a:xfrm>
          <a:prstGeom prst="rect">
            <a:avLst/>
          </a:prstGeom>
          <a:noFill/>
        </p:spPr>
        <p:txBody>
          <a:bodyPr wrap="none" rtlCol="0">
            <a:spAutoFit/>
          </a:bodyPr>
          <a:lstStyle/>
          <a:p>
            <a:r>
              <a:rPr lang="en-US" dirty="0" smtClean="0"/>
              <a:t>10) In order for Analyst 2 to share something with the External Analyst via a cloud</a:t>
            </a:r>
            <a:br>
              <a:rPr lang="en-US" dirty="0" smtClean="0"/>
            </a:br>
            <a:r>
              <a:rPr lang="en-US" dirty="0" smtClean="0"/>
              <a:t>TAXII server the Analyst would need to connect to the vendor implementation </a:t>
            </a:r>
            <a:br>
              <a:rPr lang="en-US" dirty="0" smtClean="0"/>
            </a:br>
            <a:r>
              <a:rPr lang="en-US" dirty="0" smtClean="0"/>
              <a:t>specific management UI and setup an API Base for her and the External Analyst </a:t>
            </a:r>
            <a:br>
              <a:rPr lang="en-US" dirty="0" smtClean="0"/>
            </a:br>
            <a:r>
              <a:rPr lang="en-US" dirty="0" smtClean="0"/>
              <a:t>to use.  Once she has done that, she could use her TAXII client to create a new channel</a:t>
            </a:r>
            <a:br>
              <a:rPr lang="en-US" dirty="0" smtClean="0"/>
            </a:br>
            <a:r>
              <a:rPr lang="en-US" dirty="0" smtClean="0"/>
              <a:t>for their use. She would then need to tell the External</a:t>
            </a:r>
            <a:r>
              <a:rPr lang="en-US" dirty="0"/>
              <a:t> </a:t>
            </a:r>
            <a:r>
              <a:rPr lang="en-US" dirty="0" smtClean="0"/>
              <a:t>Analyst about the API Base </a:t>
            </a:r>
            <a:br>
              <a:rPr lang="en-US" dirty="0" smtClean="0"/>
            </a:br>
            <a:r>
              <a:rPr lang="en-US" dirty="0" smtClean="0"/>
              <a:t>and which channel she was using via an out-of-band method  </a:t>
            </a:r>
          </a:p>
        </p:txBody>
      </p:sp>
      <p:pic>
        <p:nvPicPr>
          <p:cNvPr id="22" name="Picture 21"/>
          <p:cNvPicPr>
            <a:picLocks noChangeAspect="1"/>
          </p:cNvPicPr>
          <p:nvPr/>
        </p:nvPicPr>
        <p:blipFill>
          <a:blip r:embed="rId8"/>
          <a:stretch>
            <a:fillRect/>
          </a:stretch>
        </p:blipFill>
        <p:spPr>
          <a:xfrm>
            <a:off x="412045" y="4175478"/>
            <a:ext cx="1054100" cy="1244600"/>
          </a:xfrm>
          <a:prstGeom prst="rect">
            <a:avLst/>
          </a:prstGeom>
        </p:spPr>
      </p:pic>
      <p:pic>
        <p:nvPicPr>
          <p:cNvPr id="3" name="Picture 2"/>
          <p:cNvPicPr>
            <a:picLocks noChangeAspect="1"/>
          </p:cNvPicPr>
          <p:nvPr/>
        </p:nvPicPr>
        <p:blipFill>
          <a:blip r:embed="rId9"/>
          <a:stretch>
            <a:fillRect/>
          </a:stretch>
        </p:blipFill>
        <p:spPr>
          <a:xfrm>
            <a:off x="1598790" y="3927121"/>
            <a:ext cx="602544" cy="602544"/>
          </a:xfrm>
          <a:prstGeom prst="rect">
            <a:avLst/>
          </a:prstGeom>
        </p:spPr>
      </p:pic>
      <p:pic>
        <p:nvPicPr>
          <p:cNvPr id="34" name="Picture 33"/>
          <p:cNvPicPr>
            <a:picLocks noChangeAspect="1"/>
          </p:cNvPicPr>
          <p:nvPr/>
        </p:nvPicPr>
        <p:blipFill>
          <a:blip r:embed="rId10"/>
          <a:stretch>
            <a:fillRect/>
          </a:stretch>
        </p:blipFill>
        <p:spPr>
          <a:xfrm>
            <a:off x="9851775" y="3695656"/>
            <a:ext cx="1612900" cy="1244600"/>
          </a:xfrm>
          <a:prstGeom prst="rect">
            <a:avLst/>
          </a:prstGeom>
        </p:spPr>
      </p:pic>
      <p:pic>
        <p:nvPicPr>
          <p:cNvPr id="35" name="Picture 34"/>
          <p:cNvPicPr>
            <a:picLocks noChangeAspect="1"/>
          </p:cNvPicPr>
          <p:nvPr/>
        </p:nvPicPr>
        <p:blipFill>
          <a:blip r:embed="rId11"/>
          <a:stretch>
            <a:fillRect/>
          </a:stretch>
        </p:blipFill>
        <p:spPr>
          <a:xfrm>
            <a:off x="8970425" y="1893710"/>
            <a:ext cx="736600" cy="609600"/>
          </a:xfrm>
          <a:prstGeom prst="rect">
            <a:avLst/>
          </a:prstGeom>
        </p:spPr>
      </p:pic>
      <p:pic>
        <p:nvPicPr>
          <p:cNvPr id="37" name="Picture 36"/>
          <p:cNvPicPr>
            <a:picLocks noChangeAspect="1"/>
          </p:cNvPicPr>
          <p:nvPr/>
        </p:nvPicPr>
        <p:blipFill>
          <a:blip r:embed="rId12"/>
          <a:stretch>
            <a:fillRect/>
          </a:stretch>
        </p:blipFill>
        <p:spPr>
          <a:xfrm>
            <a:off x="9578622" y="4174066"/>
            <a:ext cx="457200" cy="457200"/>
          </a:xfrm>
          <a:prstGeom prst="rect">
            <a:avLst/>
          </a:prstGeom>
        </p:spPr>
      </p:pic>
      <p:cxnSp>
        <p:nvCxnSpPr>
          <p:cNvPr id="39" name="Straight Arrow Connector 38"/>
          <p:cNvCxnSpPr/>
          <p:nvPr/>
        </p:nvCxnSpPr>
        <p:spPr>
          <a:xfrm flipV="1">
            <a:off x="1305549" y="2365079"/>
            <a:ext cx="7656903" cy="2415285"/>
          </a:xfrm>
          <a:prstGeom prst="straightConnector1">
            <a:avLst/>
          </a:prstGeom>
          <a:ln w="57150" cmpd="sng">
            <a:solidFill>
              <a:srgbClr val="ED7D3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0212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Ahead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rgbClr val="000000"/>
                </a:solidFill>
              </a:rPr>
              <a:t>Start Spec Work</a:t>
            </a:r>
          </a:p>
          <a:p>
            <a:r>
              <a:rPr lang="en-US" dirty="0" smtClean="0">
                <a:solidFill>
                  <a:schemeClr val="bg1">
                    <a:lumMod val="85000"/>
                  </a:schemeClr>
                </a:solidFill>
              </a:rPr>
              <a:t>REST Messages</a:t>
            </a:r>
          </a:p>
          <a:p>
            <a:r>
              <a:rPr lang="en-US" dirty="0" smtClean="0">
                <a:solidFill>
                  <a:schemeClr val="bg1">
                    <a:lumMod val="85000"/>
                  </a:schemeClr>
                </a:solidFill>
              </a:rPr>
              <a:t>Road Map</a:t>
            </a:r>
          </a:p>
          <a:p>
            <a:endParaRPr lang="en-US" dirty="0" smtClean="0"/>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We should have enough information now, to start initial work on the spec for TAXII 2.0.</a:t>
            </a:r>
          </a:p>
          <a:p>
            <a:r>
              <a:rPr lang="en-US" dirty="0" smtClean="0"/>
              <a:t>As we work on the spec we should be able to flesh out more details</a:t>
            </a:r>
          </a:p>
          <a:p>
            <a:r>
              <a:rPr lang="en-US" dirty="0" smtClean="0"/>
              <a:t>Open call for editors  </a:t>
            </a:r>
          </a:p>
        </p:txBody>
      </p:sp>
    </p:spTree>
    <p:extLst>
      <p:ext uri="{BB962C8B-B14F-4D97-AF65-F5344CB8AC3E}">
        <p14:creationId xmlns:p14="http://schemas.microsoft.com/office/powerpoint/2010/main" val="4237309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Ahead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Start Spec Work</a:t>
            </a:r>
          </a:p>
          <a:p>
            <a:r>
              <a:rPr lang="en-US" dirty="0" smtClean="0"/>
              <a:t>REST Messages</a:t>
            </a:r>
          </a:p>
          <a:p>
            <a:r>
              <a:rPr lang="en-US" dirty="0" smtClean="0">
                <a:solidFill>
                  <a:schemeClr val="bg1">
                    <a:lumMod val="85000"/>
                  </a:schemeClr>
                </a:solidFill>
              </a:rPr>
              <a:t>Road Map</a:t>
            </a:r>
          </a:p>
          <a:p>
            <a:endParaRPr lang="en-US" dirty="0" smtClean="0"/>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p:txBody>
      </p:sp>
      <p:sp>
        <p:nvSpPr>
          <p:cNvPr id="5" name="Content Placeholder 2"/>
          <p:cNvSpPr txBox="1">
            <a:spLocks/>
          </p:cNvSpPr>
          <p:nvPr/>
        </p:nvSpPr>
        <p:spPr>
          <a:xfrm>
            <a:off x="5096118" y="1825625"/>
            <a:ext cx="6562482"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We need to start identifying the types of messages that will exist on the channels and what they will look like</a:t>
            </a:r>
          </a:p>
          <a:p>
            <a:pPr lvl="1"/>
            <a:r>
              <a:rPr lang="en-US" dirty="0" smtClean="0"/>
              <a:t>Container Messages</a:t>
            </a:r>
          </a:p>
          <a:p>
            <a:pPr lvl="1"/>
            <a:r>
              <a:rPr lang="en-US" dirty="0" smtClean="0"/>
              <a:t>Control Messages</a:t>
            </a:r>
            <a:endParaRPr lang="en-US" dirty="0"/>
          </a:p>
          <a:p>
            <a:pPr lvl="2"/>
            <a:r>
              <a:rPr lang="en-US" dirty="0" smtClean="0"/>
              <a:t>Setting up new channels</a:t>
            </a:r>
            <a:endParaRPr lang="en-US" dirty="0"/>
          </a:p>
          <a:p>
            <a:pPr lvl="2"/>
            <a:r>
              <a:rPr lang="en-US" dirty="0" smtClean="0"/>
              <a:t>Tearing down channels</a:t>
            </a:r>
          </a:p>
          <a:p>
            <a:r>
              <a:rPr lang="en-US" dirty="0" smtClean="0"/>
              <a:t>Flesh out the x-header values we need</a:t>
            </a:r>
          </a:p>
          <a:p>
            <a:r>
              <a:rPr lang="en-US" dirty="0" smtClean="0"/>
              <a:t>Identify the resource elements of the REST API and what control codes should be returned</a:t>
            </a:r>
          </a:p>
        </p:txBody>
      </p:sp>
    </p:spTree>
    <p:extLst>
      <p:ext uri="{BB962C8B-B14F-4D97-AF65-F5344CB8AC3E}">
        <p14:creationId xmlns:p14="http://schemas.microsoft.com/office/powerpoint/2010/main" val="383047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Ahead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Start Spec Work</a:t>
            </a:r>
          </a:p>
          <a:p>
            <a:r>
              <a:rPr lang="en-US" dirty="0" smtClean="0">
                <a:solidFill>
                  <a:schemeClr val="bg1">
                    <a:lumMod val="85000"/>
                  </a:schemeClr>
                </a:solidFill>
              </a:rPr>
              <a:t>REST Messages</a:t>
            </a:r>
          </a:p>
          <a:p>
            <a:r>
              <a:rPr lang="en-US" dirty="0" smtClean="0"/>
              <a:t>Road Map</a:t>
            </a:r>
          </a:p>
          <a:p>
            <a:endParaRPr lang="en-US" dirty="0" smtClean="0"/>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p:txBody>
      </p:sp>
      <p:sp>
        <p:nvSpPr>
          <p:cNvPr id="6" name="Content Placeholder 2"/>
          <p:cNvSpPr txBox="1">
            <a:spLocks/>
          </p:cNvSpPr>
          <p:nvPr/>
        </p:nvSpPr>
        <p:spPr>
          <a:xfrm>
            <a:off x="50961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At the current trend line we should have an early draft of the specification for TAXII 2.0 by end-of year 2015.</a:t>
            </a:r>
          </a:p>
          <a:p>
            <a:r>
              <a:rPr lang="en-US" dirty="0" smtClean="0"/>
              <a:t>This should give implementers an early vision in to where things are going so they can start writing code.</a:t>
            </a:r>
          </a:p>
        </p:txBody>
      </p:sp>
    </p:spTree>
    <p:extLst>
      <p:ext uri="{BB962C8B-B14F-4D97-AF65-F5344CB8AC3E}">
        <p14:creationId xmlns:p14="http://schemas.microsoft.com/office/powerpoint/2010/main" val="1101122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Slide</a:t>
            </a:r>
            <a:endParaRPr lang="en-US" dirty="0"/>
          </a:p>
        </p:txBody>
      </p:sp>
      <p:sp>
        <p:nvSpPr>
          <p:cNvPr id="3" name="Content Placeholder 2"/>
          <p:cNvSpPr>
            <a:spLocks noGrp="1"/>
          </p:cNvSpPr>
          <p:nvPr>
            <p:ph idx="1"/>
          </p:nvPr>
        </p:nvSpPr>
        <p:spPr/>
        <p:txBody>
          <a:bodyPr/>
          <a:lstStyle/>
          <a:p>
            <a:r>
              <a:rPr lang="en-US" dirty="0" smtClean="0"/>
              <a:t>Questions / Comments / Thoughts?</a:t>
            </a:r>
            <a:endParaRPr lang="en-US" dirty="0"/>
          </a:p>
        </p:txBody>
      </p:sp>
    </p:spTree>
    <p:extLst>
      <p:ext uri="{BB962C8B-B14F-4D97-AF65-F5344CB8AC3E}">
        <p14:creationId xmlns:p14="http://schemas.microsoft.com/office/powerpoint/2010/main" val="64184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We’re trying out a new format: </a:t>
            </a:r>
          </a:p>
          <a:p>
            <a:pPr lvl="1"/>
            <a:r>
              <a:rPr lang="en-US" dirty="0" smtClean="0"/>
              <a:t>Month Behind</a:t>
            </a:r>
            <a:endParaRPr lang="en-US" dirty="0"/>
          </a:p>
          <a:p>
            <a:pPr lvl="1"/>
            <a:r>
              <a:rPr lang="en-US" dirty="0" smtClean="0"/>
              <a:t>Discussion Topics</a:t>
            </a:r>
            <a:endParaRPr lang="en-US" dirty="0"/>
          </a:p>
          <a:p>
            <a:pPr lvl="1"/>
            <a:r>
              <a:rPr lang="en-US" dirty="0" smtClean="0"/>
              <a:t>Month Ahead</a:t>
            </a:r>
          </a:p>
        </p:txBody>
      </p:sp>
    </p:spTree>
    <p:extLst>
      <p:ext uri="{BB962C8B-B14F-4D97-AF65-F5344CB8AC3E}">
        <p14:creationId xmlns:p14="http://schemas.microsoft.com/office/powerpoint/2010/main" val="188253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 Behind</a:t>
            </a:r>
          </a:p>
        </p:txBody>
      </p:sp>
      <p:sp>
        <p:nvSpPr>
          <p:cNvPr id="3" name="Content Placeholder 2"/>
          <p:cNvSpPr>
            <a:spLocks noGrp="1"/>
          </p:cNvSpPr>
          <p:nvPr>
            <p:ph idx="1"/>
          </p:nvPr>
        </p:nvSpPr>
        <p:spPr/>
        <p:txBody>
          <a:bodyPr>
            <a:normAutofit/>
          </a:bodyPr>
          <a:lstStyle/>
          <a:p>
            <a:pPr marL="0" indent="0" algn="ctr">
              <a:buNone/>
            </a:pPr>
            <a:endParaRPr lang="en-US" sz="6000" dirty="0" smtClean="0"/>
          </a:p>
          <a:p>
            <a:pPr marL="0" indent="0" algn="ctr">
              <a:buNone/>
            </a:pPr>
            <a:r>
              <a:rPr lang="en-US" sz="6000" dirty="0" smtClean="0"/>
              <a:t>We got a lot done in the past month in TAXII Land</a:t>
            </a:r>
            <a:endParaRPr lang="en-US" sz="6000" dirty="0"/>
          </a:p>
        </p:txBody>
      </p:sp>
    </p:spTree>
    <p:extLst>
      <p:ext uri="{BB962C8B-B14F-4D97-AF65-F5344CB8AC3E}">
        <p14:creationId xmlns:p14="http://schemas.microsoft.com/office/powerpoint/2010/main" val="113344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t>Vision Statement</a:t>
            </a:r>
          </a:p>
          <a:p>
            <a:r>
              <a:rPr lang="en-US" dirty="0" smtClean="0">
                <a:solidFill>
                  <a:schemeClr val="bg1">
                    <a:lumMod val="85000"/>
                  </a:schemeClr>
                </a:solidFill>
              </a:rPr>
              <a:t>HTTP</a:t>
            </a:r>
          </a:p>
          <a:p>
            <a:r>
              <a:rPr lang="en-US" dirty="0" smtClean="0">
                <a:solidFill>
                  <a:schemeClr val="bg1">
                    <a:lumMod val="85000"/>
                  </a:schemeClr>
                </a:solidFill>
              </a:rPr>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solidFill>
                  <a:schemeClr val="bg1">
                    <a:lumMod val="85000"/>
                  </a:schemeClr>
                </a:solidFill>
              </a:rPr>
              <a:t>TAXII 1.1.1</a:t>
            </a:r>
          </a:p>
          <a:p>
            <a:r>
              <a:rPr lang="en-US" dirty="0" smtClean="0">
                <a:solidFill>
                  <a:schemeClr val="bg1">
                    <a:lumMod val="85000"/>
                  </a:schemeClr>
                </a:solidFill>
              </a:rPr>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TAXII is an open protocol for the communication of cyber threat information. Focusing on simplicity and scalability, TAXII enables authenticated and secure communication of cyber threat information across products and organizations.</a:t>
            </a:r>
            <a:endParaRPr lang="en-US" dirty="0"/>
          </a:p>
        </p:txBody>
      </p:sp>
    </p:spTree>
    <p:extLst>
      <p:ext uri="{BB962C8B-B14F-4D97-AF65-F5344CB8AC3E}">
        <p14:creationId xmlns:p14="http://schemas.microsoft.com/office/powerpoint/2010/main" val="276166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t>HTTP</a:t>
            </a:r>
          </a:p>
          <a:p>
            <a:r>
              <a:rPr lang="en-US" dirty="0" smtClean="0">
                <a:solidFill>
                  <a:schemeClr val="bg1">
                    <a:lumMod val="85000"/>
                  </a:schemeClr>
                </a:solidFill>
              </a:rPr>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solidFill>
                  <a:schemeClr val="bg1">
                    <a:lumMod val="85000"/>
                  </a:schemeClr>
                </a:solidFill>
              </a:rPr>
              <a:t>TAXII 1.1.1</a:t>
            </a:r>
          </a:p>
          <a:p>
            <a:r>
              <a:rPr lang="en-US" dirty="0" smtClean="0">
                <a:solidFill>
                  <a:schemeClr val="bg1">
                    <a:lumMod val="85000"/>
                  </a:schemeClr>
                </a:solidFill>
              </a:rPr>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We decided on HTTPS at the default transport method for TAXII 2.0.  This will make transitions between TAXII 1.1.1 and TAXII 2.0 easier.</a:t>
            </a:r>
            <a:endParaRPr lang="en-US" dirty="0"/>
          </a:p>
        </p:txBody>
      </p:sp>
    </p:spTree>
    <p:extLst>
      <p:ext uri="{BB962C8B-B14F-4D97-AF65-F5344CB8AC3E}">
        <p14:creationId xmlns:p14="http://schemas.microsoft.com/office/powerpoint/2010/main" val="245240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solidFill>
                  <a:schemeClr val="bg1">
                    <a:lumMod val="85000"/>
                  </a:schemeClr>
                </a:solidFill>
              </a:rPr>
              <a:t>HTTP</a:t>
            </a:r>
          </a:p>
          <a:p>
            <a:r>
              <a:rPr lang="en-US" dirty="0" smtClean="0"/>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solidFill>
                  <a:schemeClr val="bg1">
                    <a:lumMod val="85000"/>
                  </a:schemeClr>
                </a:solidFill>
              </a:rPr>
              <a:t>TAXII 1.1.1</a:t>
            </a:r>
          </a:p>
          <a:p>
            <a:r>
              <a:rPr lang="en-US" dirty="0" smtClean="0">
                <a:solidFill>
                  <a:schemeClr val="bg1">
                    <a:lumMod val="85000"/>
                  </a:schemeClr>
                </a:solidFill>
              </a:rPr>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Also includes DNS SRV</a:t>
            </a:r>
          </a:p>
          <a:p>
            <a:pPr lvl="1"/>
            <a:r>
              <a:rPr lang="en-US" dirty="0"/>
              <a:t>_taxii2._tcp.example.com. 86400 IN SRV 0 5 443 </a:t>
            </a:r>
            <a:r>
              <a:rPr lang="en-US" dirty="0" err="1"/>
              <a:t>taxii.example.com</a:t>
            </a:r>
            <a:endParaRPr lang="en-US" dirty="0"/>
          </a:p>
          <a:p>
            <a:r>
              <a:rPr lang="en-US" dirty="0"/>
              <a:t>https://</a:t>
            </a:r>
            <a:r>
              <a:rPr lang="en-US" dirty="0" err="1"/>
              <a:t>github.com</a:t>
            </a:r>
            <a:r>
              <a:rPr lang="en-US" dirty="0"/>
              <a:t>/</a:t>
            </a:r>
            <a:r>
              <a:rPr lang="en-US" dirty="0" err="1"/>
              <a:t>TAXIIProject</a:t>
            </a:r>
            <a:r>
              <a:rPr lang="en-US" dirty="0"/>
              <a:t>/TAXII-Specifications/wiki/HTTP-REST-API-for-TAXII-2.0</a:t>
            </a:r>
          </a:p>
        </p:txBody>
      </p:sp>
    </p:spTree>
    <p:extLst>
      <p:ext uri="{BB962C8B-B14F-4D97-AF65-F5344CB8AC3E}">
        <p14:creationId xmlns:p14="http://schemas.microsoft.com/office/powerpoint/2010/main" val="3794639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solidFill>
                  <a:schemeClr val="bg1">
                    <a:lumMod val="85000"/>
                  </a:schemeClr>
                </a:solidFill>
              </a:rPr>
              <a:t>HTTP</a:t>
            </a:r>
          </a:p>
          <a:p>
            <a:r>
              <a:rPr lang="en-US" dirty="0" smtClean="0">
                <a:solidFill>
                  <a:schemeClr val="bg1">
                    <a:lumMod val="85000"/>
                  </a:schemeClr>
                </a:solidFill>
              </a:rPr>
              <a:t>REST API</a:t>
            </a:r>
          </a:p>
          <a:p>
            <a:r>
              <a:rPr lang="en-US" dirty="0" smtClean="0"/>
              <a:t>Groups of Channels </a:t>
            </a:r>
          </a:p>
          <a:p>
            <a:pPr lvl="1"/>
            <a:r>
              <a:rPr lang="en-US" dirty="0" smtClean="0"/>
              <a:t>as an API base</a:t>
            </a:r>
          </a:p>
          <a:p>
            <a:r>
              <a:rPr lang="en-US" dirty="0" smtClean="0">
                <a:solidFill>
                  <a:schemeClr val="bg1">
                    <a:lumMod val="85000"/>
                  </a:schemeClr>
                </a:solidFill>
              </a:rPr>
              <a:t>TAXII 1.1.1</a:t>
            </a:r>
          </a:p>
          <a:p>
            <a:r>
              <a:rPr lang="en-US" dirty="0" smtClean="0">
                <a:solidFill>
                  <a:schemeClr val="bg1">
                    <a:lumMod val="85000"/>
                  </a:schemeClr>
                </a:solidFill>
              </a:rPr>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855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Group creation and management are </a:t>
            </a:r>
            <a:r>
              <a:rPr lang="en-US" dirty="0"/>
              <a:t>not in the REST API</a:t>
            </a:r>
          </a:p>
          <a:p>
            <a:pPr lvl="1"/>
            <a:r>
              <a:rPr lang="en-US" dirty="0" smtClean="0"/>
              <a:t>However, the concept </a:t>
            </a:r>
            <a:r>
              <a:rPr lang="en-US" dirty="0"/>
              <a:t>of </a:t>
            </a:r>
            <a:r>
              <a:rPr lang="en-US" dirty="0" smtClean="0"/>
              <a:t>a “</a:t>
            </a:r>
            <a:r>
              <a:rPr lang="en-US" dirty="0"/>
              <a:t>API-Base” </a:t>
            </a:r>
            <a:r>
              <a:rPr lang="en-US" dirty="0" smtClean="0"/>
              <a:t>is</a:t>
            </a:r>
          </a:p>
          <a:p>
            <a:r>
              <a:rPr lang="en-US" dirty="0" smtClean="0"/>
              <a:t>Groups of Channels can be done at the implementation level by using</a:t>
            </a:r>
          </a:p>
          <a:p>
            <a:pPr lvl="1"/>
            <a:r>
              <a:rPr lang="en-US" dirty="0" smtClean="0"/>
              <a:t>Hostnames - </a:t>
            </a:r>
            <a:r>
              <a:rPr lang="en-US" dirty="0" smtClean="0">
                <a:hlinkClick r:id="rId2"/>
              </a:rPr>
              <a:t>https://taxii2.x.com</a:t>
            </a:r>
            <a:endParaRPr lang="en-US" dirty="0" smtClean="0"/>
          </a:p>
          <a:p>
            <a:pPr lvl="1"/>
            <a:r>
              <a:rPr lang="en-US" dirty="0" smtClean="0"/>
              <a:t>TCP Ports - </a:t>
            </a:r>
            <a:r>
              <a:rPr lang="en-US" dirty="0" smtClean="0">
                <a:hlinkClick r:id="rId3"/>
              </a:rPr>
              <a:t>https://sometaxiiserver.x.com:3200</a:t>
            </a:r>
            <a:endParaRPr lang="en-US" dirty="0" smtClean="0"/>
          </a:p>
          <a:p>
            <a:pPr lvl="1"/>
            <a:r>
              <a:rPr lang="en-US" dirty="0" smtClean="0"/>
              <a:t>URL Paths - </a:t>
            </a:r>
            <a:r>
              <a:rPr lang="en-US" dirty="0" smtClean="0">
                <a:hlinkClick r:id="rId4"/>
              </a:rPr>
              <a:t>https://taxii2.x.com/somebase</a:t>
            </a:r>
            <a:endParaRPr lang="en-US" dirty="0" smtClean="0"/>
          </a:p>
        </p:txBody>
      </p:sp>
    </p:spTree>
    <p:extLst>
      <p:ext uri="{BB962C8B-B14F-4D97-AF65-F5344CB8AC3E}">
        <p14:creationId xmlns:p14="http://schemas.microsoft.com/office/powerpoint/2010/main" val="278630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 Behind</a:t>
            </a:r>
            <a:endParaRPr lang="en-US" dirty="0"/>
          </a:p>
        </p:txBody>
      </p:sp>
      <p:sp>
        <p:nvSpPr>
          <p:cNvPr id="3" name="Content Placeholder 2"/>
          <p:cNvSpPr>
            <a:spLocks noGrp="1"/>
          </p:cNvSpPr>
          <p:nvPr>
            <p:ph idx="1"/>
          </p:nvPr>
        </p:nvSpPr>
        <p:spPr>
          <a:xfrm>
            <a:off x="838200" y="1825625"/>
            <a:ext cx="4214771" cy="4351338"/>
          </a:xfrm>
        </p:spPr>
        <p:txBody>
          <a:bodyPr/>
          <a:lstStyle/>
          <a:p>
            <a:r>
              <a:rPr lang="en-US" dirty="0" smtClean="0">
                <a:solidFill>
                  <a:schemeClr val="bg1">
                    <a:lumMod val="85000"/>
                  </a:schemeClr>
                </a:solidFill>
              </a:rPr>
              <a:t>Vision Statement</a:t>
            </a:r>
          </a:p>
          <a:p>
            <a:r>
              <a:rPr lang="en-US" dirty="0" smtClean="0">
                <a:solidFill>
                  <a:schemeClr val="bg1">
                    <a:lumMod val="85000"/>
                  </a:schemeClr>
                </a:solidFill>
              </a:rPr>
              <a:t>HTTP</a:t>
            </a:r>
          </a:p>
          <a:p>
            <a:r>
              <a:rPr lang="en-US" dirty="0" smtClean="0">
                <a:solidFill>
                  <a:schemeClr val="bg1">
                    <a:lumMod val="85000"/>
                  </a:schemeClr>
                </a:solidFill>
              </a:rPr>
              <a:t>REST API</a:t>
            </a:r>
          </a:p>
          <a:p>
            <a:r>
              <a:rPr lang="en-US" dirty="0" smtClean="0">
                <a:solidFill>
                  <a:schemeClr val="bg1">
                    <a:lumMod val="85000"/>
                  </a:schemeClr>
                </a:solidFill>
              </a:rPr>
              <a:t>Groups of Channels </a:t>
            </a:r>
          </a:p>
          <a:p>
            <a:pPr lvl="1"/>
            <a:r>
              <a:rPr lang="en-US" dirty="0" smtClean="0">
                <a:solidFill>
                  <a:schemeClr val="bg1">
                    <a:lumMod val="85000"/>
                  </a:schemeClr>
                </a:solidFill>
              </a:rPr>
              <a:t>as an API base</a:t>
            </a:r>
          </a:p>
          <a:p>
            <a:r>
              <a:rPr lang="en-US" dirty="0" smtClean="0"/>
              <a:t>TAXII 1.1.1</a:t>
            </a:r>
          </a:p>
          <a:p>
            <a:r>
              <a:rPr lang="en-US" dirty="0" smtClean="0">
                <a:solidFill>
                  <a:schemeClr val="bg1">
                    <a:lumMod val="85000"/>
                  </a:schemeClr>
                </a:solidFill>
              </a:rPr>
              <a:t>Authentication</a:t>
            </a:r>
          </a:p>
          <a:p>
            <a:r>
              <a:rPr lang="en-US" dirty="0" smtClean="0">
                <a:solidFill>
                  <a:schemeClr val="bg1">
                    <a:lumMod val="85000"/>
                  </a:schemeClr>
                </a:solidFill>
              </a:rPr>
              <a:t>Didn’t discuss use cases</a:t>
            </a:r>
          </a:p>
          <a:p>
            <a:pPr lvl="1"/>
            <a:endParaRPr lang="en-US" dirty="0" smtClean="0"/>
          </a:p>
        </p:txBody>
      </p:sp>
      <p:sp>
        <p:nvSpPr>
          <p:cNvPr id="4" name="Content Placeholder 2"/>
          <p:cNvSpPr txBox="1">
            <a:spLocks/>
          </p:cNvSpPr>
          <p:nvPr/>
        </p:nvSpPr>
        <p:spPr>
          <a:xfrm>
            <a:off x="4943718" y="1825625"/>
            <a:ext cx="656248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As you know we have had the initial copy and paste done for some time</a:t>
            </a:r>
          </a:p>
          <a:p>
            <a:r>
              <a:rPr lang="en-US" dirty="0" smtClean="0"/>
              <a:t>Once all of the DHS/OASIS legal issues were resolved we were able to finish this.</a:t>
            </a:r>
          </a:p>
          <a:p>
            <a:r>
              <a:rPr lang="en-US" dirty="0" smtClean="0"/>
              <a:t>Very view comments or issues were brought up by the SC</a:t>
            </a:r>
          </a:p>
          <a:p>
            <a:r>
              <a:rPr lang="en-US" dirty="0" smtClean="0"/>
              <a:t>This has now been sent to </a:t>
            </a:r>
            <a:r>
              <a:rPr lang="en-US" dirty="0"/>
              <a:t>the </a:t>
            </a:r>
            <a:r>
              <a:rPr lang="en-US" dirty="0" smtClean="0"/>
              <a:t>full CTI TC for review</a:t>
            </a:r>
            <a:endParaRPr lang="en-US" dirty="0"/>
          </a:p>
        </p:txBody>
      </p:sp>
    </p:spTree>
    <p:extLst>
      <p:ext uri="{BB962C8B-B14F-4D97-AF65-F5344CB8AC3E}">
        <p14:creationId xmlns:p14="http://schemas.microsoft.com/office/powerpoint/2010/main" val="58404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2768</TotalTime>
  <Words>870</Words>
  <Application>Microsoft Office PowerPoint</Application>
  <PresentationFormat>Widescreen</PresentationFormat>
  <Paragraphs>169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TAXII SC Call</vt:lpstr>
      <vt:lpstr>Agenda</vt:lpstr>
      <vt:lpstr>Administrivia</vt:lpstr>
      <vt:lpstr>Month Behind</vt:lpstr>
      <vt:lpstr>Month Behind</vt:lpstr>
      <vt:lpstr>Month Behind</vt:lpstr>
      <vt:lpstr>Month Behind</vt:lpstr>
      <vt:lpstr>Month Behind</vt:lpstr>
      <vt:lpstr>Month Behind</vt:lpstr>
      <vt:lpstr>Month Behind</vt:lpstr>
      <vt:lpstr>Month Behind</vt:lpstr>
      <vt:lpstr>Discussion: Scenario Walk Through</vt:lpstr>
      <vt:lpstr>Discussion: Scenario Walk Through</vt:lpstr>
      <vt:lpstr>Discussion: Scenario Walk Through</vt:lpstr>
      <vt:lpstr>Discussion: Scenario Walk Through</vt:lpstr>
      <vt:lpstr>Discussion: Scenario Walk Through</vt:lpstr>
      <vt:lpstr>Discussion: Scenario Walk Through</vt:lpstr>
      <vt:lpstr>Discussion: Scenario Walk Through</vt:lpstr>
      <vt:lpstr>Discussion: Scenario Walk Through</vt:lpstr>
      <vt:lpstr>Discussion: Scenario Walk Through</vt:lpstr>
      <vt:lpstr>Discussion: Scenario Walk Through</vt:lpstr>
      <vt:lpstr>Month Ahead</vt:lpstr>
      <vt:lpstr>Month Ahead</vt:lpstr>
      <vt:lpstr>Month Ahead</vt:lpstr>
      <vt:lpstr>End Slide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TAXII SC Call</dc:title>
  <dc:creator>Davidson II, Mark S</dc:creator>
  <cp:lastModifiedBy>Davidson II, Mark S</cp:lastModifiedBy>
  <cp:revision>66</cp:revision>
  <dcterms:created xsi:type="dcterms:W3CDTF">2015-08-27T20:38:28Z</dcterms:created>
  <dcterms:modified xsi:type="dcterms:W3CDTF">2015-10-13T20:03:26Z</dcterms:modified>
</cp:coreProperties>
</file>