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3" r:id="rId3"/>
    <p:sldId id="279" r:id="rId4"/>
    <p:sldId id="285" r:id="rId5"/>
    <p:sldId id="284" r:id="rId6"/>
    <p:sldId id="281" r:id="rId7"/>
    <p:sldId id="286" r:id="rId8"/>
    <p:sldId id="287" r:id="rId9"/>
    <p:sldId id="288" r:id="rId10"/>
    <p:sldId id="282" r:id="rId11"/>
    <p:sldId id="280" r:id="rId12"/>
    <p:sldId id="28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bg2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bg2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bg2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bg2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FF99"/>
    <a:srgbClr val="FF0101"/>
    <a:srgbClr val="2203DD"/>
    <a:srgbClr val="B8B8B8"/>
    <a:srgbClr val="000000"/>
    <a:srgbClr val="261985"/>
    <a:srgbClr val="E4A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57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Palatino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altLang="en-US"/>
              <a:t>Section Name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419600" y="0"/>
            <a:ext cx="1981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  <a:latin typeface="Palatino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altLang="en-US"/>
              <a:t>Section 1</a:t>
            </a:r>
          </a:p>
        </p:txBody>
      </p:sp>
      <p:sp>
        <p:nvSpPr>
          <p:cNvPr id="28678" name="Rectangle 1030"/>
          <p:cNvSpPr>
            <a:spLocks noChangeArrowheads="1"/>
          </p:cNvSpPr>
          <p:nvPr/>
        </p:nvSpPr>
        <p:spPr bwMode="auto">
          <a:xfrm>
            <a:off x="4572000" y="504825"/>
            <a:ext cx="7239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altLang="en-US" sz="1600" b="1" u="sng">
                <a:solidFill>
                  <a:schemeClr val="tx1"/>
                </a:solidFill>
                <a:latin typeface="Book Antiqua" pitchFamily="18" charset="0"/>
                <a:ea typeface="+mn-ea"/>
              </a:rPr>
              <a:t>Notes</a:t>
            </a:r>
            <a:endParaRPr lang="en-US" altLang="en-US" sz="1600" b="1">
              <a:solidFill>
                <a:schemeClr val="tx1"/>
              </a:solidFill>
              <a:latin typeface="Book Antiqua" pitchFamily="18" charset="0"/>
              <a:ea typeface="+mn-ea"/>
            </a:endParaRPr>
          </a:p>
        </p:txBody>
      </p:sp>
      <p:sp>
        <p:nvSpPr>
          <p:cNvPr id="28679" name="Rectangle 1031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4000" y="8680450"/>
            <a:ext cx="3810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tx1"/>
                </a:solidFill>
                <a:latin typeface="Palatino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altLang="en-US"/>
              <a:t>Workshop Name</a:t>
            </a:r>
          </a:p>
        </p:txBody>
      </p:sp>
    </p:spTree>
    <p:extLst>
      <p:ext uri="{BB962C8B-B14F-4D97-AF65-F5344CB8AC3E}">
        <p14:creationId xmlns:p14="http://schemas.microsoft.com/office/powerpoint/2010/main" val="2511047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35814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3241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FF0101">
                  <a:gamma/>
                  <a:shade val="49804"/>
                  <a:invGamma/>
                </a:srgbClr>
              </a:gs>
              <a:gs pos="50000">
                <a:srgbClr val="FF0101"/>
              </a:gs>
              <a:gs pos="100000">
                <a:srgbClr val="FF0101">
                  <a:gamma/>
                  <a:shade val="49804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gradFill rotWithShape="0">
            <a:gsLst>
              <a:gs pos="0">
                <a:srgbClr val="B8B8B8">
                  <a:gamma/>
                  <a:shade val="69804"/>
                  <a:invGamma/>
                </a:srgbClr>
              </a:gs>
              <a:gs pos="50000">
                <a:srgbClr val="B8B8B8"/>
              </a:gs>
              <a:gs pos="100000">
                <a:srgbClr val="B8B8B8">
                  <a:gamma/>
                  <a:shade val="69804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81000" y="6546850"/>
            <a:ext cx="2661969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  <a:latin typeface="Arial" charset="0"/>
              </a:rPr>
              <a:t>©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2015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Comtech Services, Inc.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289925" y="6556375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fld id="{57BA85EA-68BF-8E43-83A3-CEFE4946A9C6}" type="slidenum">
              <a:rPr lang="en-US" sz="1400">
                <a:latin typeface="Arial" charset="0"/>
              </a:rPr>
              <a:pPr/>
              <a:t>‹#›</a:t>
            </a:fld>
            <a:endParaRPr lang="en-US" sz="1400">
              <a:latin typeface="Arial" charset="0"/>
            </a:endParaRPr>
          </a:p>
        </p:txBody>
      </p:sp>
      <p:pic>
        <p:nvPicPr>
          <p:cNvPr id="8" name="Picture 12" descr="Comtech Logo 200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2560638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86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5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2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5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5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573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3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5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9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134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8754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197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FF0101">
                  <a:gamma/>
                  <a:shade val="49804"/>
                  <a:invGamma/>
                </a:srgbClr>
              </a:gs>
              <a:gs pos="50000">
                <a:srgbClr val="FF0101"/>
              </a:gs>
              <a:gs pos="100000">
                <a:srgbClr val="FF0101">
                  <a:gamma/>
                  <a:shade val="49804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gradFill rotWithShape="0">
            <a:gsLst>
              <a:gs pos="0">
                <a:srgbClr val="B8B8B8">
                  <a:gamma/>
                  <a:shade val="69804"/>
                  <a:invGamma/>
                </a:srgbClr>
              </a:gs>
              <a:gs pos="50000">
                <a:srgbClr val="B8B8B8"/>
              </a:gs>
              <a:gs pos="100000">
                <a:srgbClr val="B8B8B8">
                  <a:gamma/>
                  <a:shade val="69804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81000" y="6546850"/>
            <a:ext cx="2661969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  <a:latin typeface="Arial" charset="0"/>
              </a:rPr>
              <a:t>©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2015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Comtech Services, Inc.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8289925" y="6556375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fld id="{3BD00836-AD27-BC4F-B889-C4948F261B31}" type="slidenum">
              <a:rPr lang="en-US" sz="1400">
                <a:latin typeface="Arial" charset="0"/>
              </a:rPr>
              <a:pPr/>
              <a:t>‹#›</a:t>
            </a:fld>
            <a:endParaRPr lang="en-US" sz="1400"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nion" pitchFamily="18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nion" pitchFamily="18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nion" pitchFamily="18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nion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nio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nio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nio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nio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bg2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bg2"/>
          </a:solidFill>
          <a:latin typeface="+mn-lt"/>
          <a:ea typeface="ＭＳ Ｐゴシック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bg2"/>
          </a:solidFill>
          <a:latin typeface="+mn-lt"/>
          <a:ea typeface="ＭＳ Ｐゴシック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2"/>
          </a:solidFill>
          <a:latin typeface="+mn-lt"/>
          <a:ea typeface="ＭＳ Ｐゴシック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2"/>
          </a:solidFill>
          <a:latin typeface="+mn-lt"/>
          <a:ea typeface="ＭＳ Ｐゴシック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2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2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2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DITA 1.3 </a:t>
            </a:r>
            <a:br>
              <a:rPr lang="en-US" dirty="0" smtClean="0"/>
            </a:br>
            <a:r>
              <a:rPr lang="en-US" dirty="0" smtClean="0"/>
              <a:t>What does it mean for you?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JoAnn Hackos, Chair</a:t>
            </a:r>
          </a:p>
          <a:p>
            <a:r>
              <a:rPr lang="en-US" sz="2000" dirty="0" smtClean="0"/>
              <a:t>DITA Adoption TC</a:t>
            </a:r>
          </a:p>
          <a:p>
            <a:r>
              <a:rPr lang="en-US" sz="2000" dirty="0" smtClean="0"/>
              <a:t>Kris </a:t>
            </a:r>
            <a:r>
              <a:rPr lang="en-US" sz="2000" dirty="0" err="1" smtClean="0"/>
              <a:t>Eberlein</a:t>
            </a:r>
            <a:r>
              <a:rPr lang="en-US" sz="2000" dirty="0" smtClean="0"/>
              <a:t>, Chair</a:t>
            </a:r>
          </a:p>
          <a:p>
            <a:r>
              <a:rPr lang="en-US" sz="2000" dirty="0" smtClean="0"/>
              <a:t>DITA TC</a:t>
            </a:r>
          </a:p>
          <a:p>
            <a:r>
              <a:rPr lang="en-US" sz="2000" dirty="0" smtClean="0"/>
              <a:t>April 2015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" charset="0"/>
              </a:rPr>
              <a:t>DITA 1.3 supports …</a:t>
            </a:r>
            <a:endParaRPr lang="en-US" dirty="0">
              <a:latin typeface="Minion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535113"/>
            <a:ext cx="4495800" cy="639762"/>
          </a:xfrm>
        </p:spPr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Grouped filtering attributes</a:t>
            </a:r>
            <a:endParaRPr lang="en-US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Filter for more than one attribute at a time</a:t>
            </a:r>
          </a:p>
          <a:p>
            <a:r>
              <a:rPr lang="en-US" dirty="0" smtClean="0"/>
              <a:t>Process for any of the values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648200" y="1524000"/>
            <a:ext cx="4041775" cy="639762"/>
          </a:xfrm>
        </p:spPr>
        <p:txBody>
          <a:bodyPr/>
          <a:lstStyle/>
          <a:p>
            <a:r>
              <a:rPr lang="en-US" dirty="0" smtClean="0"/>
              <a:t>Arbitrary groups in a topic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Use &lt;div&gt; to organize a chunk of content in a topic </a:t>
            </a:r>
          </a:p>
          <a:p>
            <a:r>
              <a:rPr lang="en-US" dirty="0" smtClean="0"/>
              <a:t>Associate a conref or </a:t>
            </a:r>
            <a:r>
              <a:rPr lang="en-US" dirty="0" err="1" smtClean="0"/>
              <a:t>conkeyref</a:t>
            </a:r>
            <a:r>
              <a:rPr lang="en-US" dirty="0" smtClean="0"/>
              <a:t> with the chunk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1889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" charset="0"/>
              </a:rPr>
              <a:t>DITA 1.3 supports …</a:t>
            </a:r>
            <a:endParaRPr lang="en-US" dirty="0">
              <a:latin typeface="Minion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Branch filtering</a:t>
            </a:r>
            <a:endParaRPr lang="en-US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ditavalref</a:t>
            </a:r>
            <a:r>
              <a:rPr lang="en-US" dirty="0" smtClean="0"/>
              <a:t>&gt; lets you use more than one set of conditions for a single map</a:t>
            </a:r>
          </a:p>
          <a:p>
            <a:r>
              <a:rPr lang="en-US" dirty="0" smtClean="0"/>
              <a:t>Publish two different sets of content in a single document</a:t>
            </a:r>
          </a:p>
          <a:p>
            <a:r>
              <a:rPr lang="en-US" dirty="0" smtClean="0"/>
              <a:t>Publish multiple documents from a single map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Scoped keys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keyscope</a:t>
            </a:r>
            <a:r>
              <a:rPr lang="en-US" dirty="0" smtClean="0"/>
              <a:t>” attribute limits how keys are applied</a:t>
            </a:r>
          </a:p>
          <a:p>
            <a:r>
              <a:rPr lang="en-US" dirty="0" smtClean="0"/>
              <a:t>Create multi-product documents</a:t>
            </a:r>
          </a:p>
          <a:p>
            <a:r>
              <a:rPr lang="en-US" dirty="0" smtClean="0"/>
              <a:t>Prevent keys from interfering with one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22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DITA Adoption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Support for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09800"/>
            <a:ext cx="4040188" cy="3951288"/>
          </a:xfrm>
        </p:spPr>
        <p:txBody>
          <a:bodyPr/>
          <a:lstStyle/>
          <a:p>
            <a:r>
              <a:rPr lang="en-US" dirty="0" smtClean="0"/>
              <a:t>Troubleshooting</a:t>
            </a:r>
          </a:p>
          <a:p>
            <a:r>
              <a:rPr lang="en-US" dirty="0" smtClean="0"/>
              <a:t>Release management</a:t>
            </a:r>
          </a:p>
          <a:p>
            <a:r>
              <a:rPr lang="en-US" dirty="0" err="1" smtClean="0"/>
              <a:t>MathML</a:t>
            </a:r>
            <a:endParaRPr lang="en-US" dirty="0" smtClean="0"/>
          </a:p>
          <a:p>
            <a:r>
              <a:rPr lang="en-US" dirty="0" smtClean="0"/>
              <a:t>Learning and Training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 planning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New domains</a:t>
            </a:r>
          </a:p>
          <a:p>
            <a:r>
              <a:rPr lang="en-US" dirty="0" err="1" smtClean="0"/>
              <a:t>RelaxNG</a:t>
            </a:r>
            <a:endParaRPr lang="en-US" dirty="0" smtClean="0"/>
          </a:p>
          <a:p>
            <a:r>
              <a:rPr lang="en-US" dirty="0" err="1" smtClean="0"/>
              <a:t>Keyscope</a:t>
            </a:r>
            <a:endParaRPr lang="en-US" dirty="0" smtClean="0"/>
          </a:p>
          <a:p>
            <a:r>
              <a:rPr lang="en-US" dirty="0" smtClean="0"/>
              <a:t>Branch filtering</a:t>
            </a:r>
          </a:p>
          <a:p>
            <a:r>
              <a:rPr lang="en-US" dirty="0" smtClean="0"/>
              <a:t>Context-sensitive help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4495800"/>
            <a:ext cx="4031043" cy="175432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Already in the works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4495800"/>
            <a:ext cx="4031043" cy="175432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Looking for volunteers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8631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" charset="0"/>
              </a:rPr>
              <a:t>DITA 1.3 supports …</a:t>
            </a:r>
            <a:endParaRPr lang="en-US" dirty="0">
              <a:latin typeface="Minion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Troubleshooting</a:t>
            </a:r>
            <a:endParaRPr lang="en-US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Create well-structured troubleshooting topic types</a:t>
            </a:r>
          </a:p>
          <a:p>
            <a:r>
              <a:rPr lang="en-US" dirty="0" smtClean="0"/>
              <a:t>Add troubleshooting items to steps and tasks</a:t>
            </a:r>
          </a:p>
          <a:p>
            <a:r>
              <a:rPr lang="en-US" dirty="0" smtClean="0"/>
              <a:t>Add troubleshooting notes to any topic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Release management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Add release management items to your prolog</a:t>
            </a:r>
          </a:p>
          <a:p>
            <a:r>
              <a:rPr lang="en-US" dirty="0" smtClean="0"/>
              <a:t>Generate release notes automatically</a:t>
            </a:r>
          </a:p>
        </p:txBody>
      </p:sp>
    </p:spTree>
    <p:extLst>
      <p:ext uri="{BB962C8B-B14F-4D97-AF65-F5344CB8AC3E}">
        <p14:creationId xmlns:p14="http://schemas.microsoft.com/office/powerpoint/2010/main" val="13086445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" charset="0"/>
              </a:rPr>
              <a:t>DITA 1.3 supports …</a:t>
            </a:r>
            <a:endParaRPr lang="en-US" dirty="0">
              <a:latin typeface="Minion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Content-sensitive Help</a:t>
            </a:r>
            <a:endParaRPr lang="en-US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Add new attributes to the callback ID</a:t>
            </a:r>
          </a:p>
          <a:p>
            <a:r>
              <a:rPr lang="en-US" dirty="0" smtClean="0"/>
              <a:t>Position help windows more accurately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Accessibility markup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Make tables easier for Braille or spoken-word users to understand. </a:t>
            </a:r>
          </a:p>
          <a:p>
            <a:r>
              <a:rPr lang="en-US" dirty="0" smtClean="0"/>
              <a:t>Ensure that column titles are read for every cell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" charset="0"/>
              </a:rPr>
              <a:t>DITA 1.3 supports …</a:t>
            </a:r>
            <a:endParaRPr lang="en-US" dirty="0">
              <a:latin typeface="Minion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Learning and Training</a:t>
            </a:r>
            <a:endParaRPr lang="en-US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 multiple new question and answer types, including multiple- paragraphs questions, answers, and feedback.</a:t>
            </a:r>
          </a:p>
          <a:p>
            <a:r>
              <a:rPr lang="en-US" dirty="0" smtClean="0"/>
              <a:t>Collect together all learning content in the new </a:t>
            </a:r>
            <a:r>
              <a:rPr lang="en-US" dirty="0" err="1" smtClean="0"/>
              <a:t>learningObject</a:t>
            </a:r>
            <a:r>
              <a:rPr lang="en-US" dirty="0"/>
              <a:t> </a:t>
            </a:r>
            <a:r>
              <a:rPr lang="en-US" dirty="0" smtClean="0"/>
              <a:t>maps.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MathML</a:t>
            </a:r>
            <a:r>
              <a:rPr lang="en-US" dirty="0" smtClean="0"/>
              <a:t> and SVG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Insert </a:t>
            </a:r>
            <a:r>
              <a:rPr lang="en-US" dirty="0" err="1" smtClean="0"/>
              <a:t>MathML</a:t>
            </a:r>
            <a:r>
              <a:rPr lang="en-US" dirty="0" smtClean="0"/>
              <a:t> equations directly into DITA topics.</a:t>
            </a:r>
          </a:p>
          <a:p>
            <a:r>
              <a:rPr lang="en-US" dirty="0" smtClean="0"/>
              <a:t>Insert SVG drawings directly into DITA topics.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467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" charset="0"/>
              </a:rPr>
              <a:t>DITA 1.3 supports …</a:t>
            </a:r>
            <a:endParaRPr lang="en-US" dirty="0">
              <a:latin typeface="Minion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Add new highlights</a:t>
            </a:r>
            <a:endParaRPr lang="en-US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smtClean="0"/>
              <a:t>strike through (</a:t>
            </a:r>
            <a:r>
              <a:rPr lang="en-US" dirty="0" err="1" smtClean="0"/>
              <a:t>linethru</a:t>
            </a:r>
            <a:r>
              <a:rPr lang="en-US" dirty="0" smtClean="0"/>
              <a:t>) and </a:t>
            </a:r>
            <a:r>
              <a:rPr lang="en-US" dirty="0" err="1" smtClean="0"/>
              <a:t>overline</a:t>
            </a:r>
            <a:r>
              <a:rPr lang="en-US" dirty="0" smtClean="0"/>
              <a:t> to your content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648200" y="1752600"/>
            <a:ext cx="4041775" cy="639762"/>
          </a:xfrm>
        </p:spPr>
        <p:txBody>
          <a:bodyPr/>
          <a:lstStyle/>
          <a:p>
            <a:r>
              <a:rPr lang="en-US" dirty="0" smtClean="0"/>
              <a:t>Add </a:t>
            </a:r>
            <a:r>
              <a:rPr lang="en-US" dirty="0" smtClean="0"/>
              <a:t>new markup </a:t>
            </a:r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8200" y="2514600"/>
            <a:ext cx="4041775" cy="3951288"/>
          </a:xfrm>
        </p:spPr>
        <p:txBody>
          <a:bodyPr/>
          <a:lstStyle/>
          <a:p>
            <a:r>
              <a:rPr lang="en-US" dirty="0" smtClean="0"/>
              <a:t>Add XML elements to your text </a:t>
            </a:r>
          </a:p>
          <a:p>
            <a:r>
              <a:rPr lang="en-US" dirty="0" smtClean="0"/>
              <a:t>Add other markup </a:t>
            </a:r>
            <a:r>
              <a:rPr lang="en-US" dirty="0" smtClean="0"/>
              <a:t>languages </a:t>
            </a:r>
            <a:r>
              <a:rPr lang="en-US" dirty="0" smtClean="0"/>
              <a:t>like processing instructions, namespaces, parameters, and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6280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" charset="0"/>
              </a:rPr>
              <a:t>DITA 1.3 supports …</a:t>
            </a:r>
            <a:endParaRPr lang="en-US" dirty="0">
              <a:latin typeface="Minion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Cascade attribute</a:t>
            </a:r>
            <a:endParaRPr lang="en-US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Turn off cascading metadata values between topics and maps</a:t>
            </a:r>
          </a:p>
          <a:p>
            <a:r>
              <a:rPr lang="en-US" dirty="0" smtClean="0"/>
              <a:t>Process </a:t>
            </a:r>
            <a:r>
              <a:rPr lang="en-US" dirty="0" smtClean="0"/>
              <a:t>your output more </a:t>
            </a:r>
            <a:r>
              <a:rPr lang="en-US" dirty="0" smtClean="0"/>
              <a:t>accurately with metadata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Targeted delivery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Use “delivery target” instead of the “print” attribute</a:t>
            </a:r>
          </a:p>
          <a:p>
            <a:r>
              <a:rPr lang="en-US" dirty="0" smtClean="0"/>
              <a:t>Format your content specifically for HTML5, Word, Kindle, and so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3810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" charset="0"/>
              </a:rPr>
              <a:t>DITA 1.3 supports …</a:t>
            </a:r>
            <a:endParaRPr lang="en-US" dirty="0">
              <a:latin typeface="Minion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 err="1" smtClean="0">
                <a:latin typeface="Arial" charset="0"/>
              </a:rPr>
              <a:t>RelaxNG</a:t>
            </a:r>
            <a:r>
              <a:rPr lang="en-US" dirty="0" smtClean="0">
                <a:latin typeface="Arial" charset="0"/>
              </a:rPr>
              <a:t>		</a:t>
            </a:r>
            <a:endParaRPr lang="en-US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Validate DITA topics with the RELAX NG standards instead of DTDs or XSDs.</a:t>
            </a:r>
          </a:p>
          <a:p>
            <a:r>
              <a:rPr lang="en-US" dirty="0" smtClean="0"/>
              <a:t>RELAX NG is the new base or root version for DITA.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Reference same topics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Link to an ID in the same topic.</a:t>
            </a:r>
          </a:p>
          <a:p>
            <a:r>
              <a:rPr lang="en-US" dirty="0" smtClean="0"/>
              <a:t>For example, link to a figure elsewhere in a topic by placing a period after the hash tag (&lt;</a:t>
            </a:r>
            <a:r>
              <a:rPr lang="en-US" dirty="0" err="1" smtClean="0"/>
              <a:t>xref</a:t>
            </a:r>
            <a:r>
              <a:rPr lang="en-US" dirty="0" smtClean="0"/>
              <a:t>=“#./figure1”&gt;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217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" charset="0"/>
              </a:rPr>
              <a:t>DITA 1.3 supports …</a:t>
            </a:r>
            <a:endParaRPr lang="en-US" dirty="0">
              <a:latin typeface="Minion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New sorting elements	</a:t>
            </a:r>
            <a:endParaRPr lang="en-US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 the new sort-as element to facilitate sorting in Asian languages.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More table formatting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Control the printed formatting of tables with new elements</a:t>
            </a:r>
          </a:p>
          <a:p>
            <a:r>
              <a:rPr lang="en-US" dirty="0" smtClean="0"/>
              <a:t>Print tables in landscape and rotate individual cells.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3205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nion" charset="0"/>
              </a:rPr>
              <a:t>DITA 1.3 supports …</a:t>
            </a:r>
            <a:endParaRPr lang="en-US" dirty="0">
              <a:latin typeface="Minion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Miscellaneous fixes	</a:t>
            </a:r>
            <a:endParaRPr lang="en-US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&lt;cite&gt; in titles</a:t>
            </a:r>
          </a:p>
          <a:p>
            <a:r>
              <a:rPr lang="en-US" dirty="0" smtClean="0"/>
              <a:t>&lt;data&gt; for more information</a:t>
            </a:r>
          </a:p>
          <a:p>
            <a:r>
              <a:rPr lang="en-US" dirty="0" smtClean="0"/>
              <a:t>&lt;draft-comment&gt; in more places</a:t>
            </a:r>
          </a:p>
          <a:p>
            <a:r>
              <a:rPr lang="en-US" dirty="0" smtClean="0"/>
              <a:t>&lt;inline&gt; in more places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ph</a:t>
            </a:r>
            <a:r>
              <a:rPr lang="en-US" dirty="0" smtClean="0"/>
              <a:t>&gt;, &lt;sub&gt;, and &lt;sup&gt; to </a:t>
            </a:r>
            <a:r>
              <a:rPr lang="en-US" dirty="0" err="1" smtClean="0"/>
              <a:t>indexterms</a:t>
            </a:r>
            <a:endParaRPr lang="en-US" dirty="0" smtClean="0"/>
          </a:p>
          <a:p>
            <a:r>
              <a:rPr lang="en-US" dirty="0" err="1" smtClean="0"/>
              <a:t>Keyrefs</a:t>
            </a:r>
            <a:r>
              <a:rPr lang="en-US" dirty="0" smtClean="0"/>
              <a:t> on &lt;</a:t>
            </a:r>
            <a:r>
              <a:rPr lang="en-US" dirty="0" err="1" smtClean="0"/>
              <a:t>param</a:t>
            </a:r>
            <a:r>
              <a:rPr lang="en-US" dirty="0" smtClean="0"/>
              <a:t>&gt;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Style attributes for &lt;prop&gt; and &lt;</a:t>
            </a:r>
            <a:r>
              <a:rPr lang="en-US" dirty="0" err="1" smtClean="0"/>
              <a:t>revprop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“rev” attributes in titles</a:t>
            </a:r>
          </a:p>
          <a:p>
            <a:r>
              <a:rPr lang="en-US" dirty="0" err="1" smtClean="0"/>
              <a:t>Xref</a:t>
            </a:r>
            <a:r>
              <a:rPr lang="en-US" dirty="0" smtClean="0"/>
              <a:t> links in &lt;</a:t>
            </a:r>
            <a:r>
              <a:rPr lang="en-US" dirty="0" err="1" smtClean="0"/>
              <a:t>shortdesc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149822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tech2015">
  <a:themeElements>
    <a:clrScheme name="Comtech template 10">
      <a:dk1>
        <a:srgbClr val="474747"/>
      </a:dk1>
      <a:lt1>
        <a:srgbClr val="FFFFFF"/>
      </a:lt1>
      <a:dk2>
        <a:srgbClr val="32247A"/>
      </a:dk2>
      <a:lt2>
        <a:srgbClr val="00DFCA"/>
      </a:lt2>
      <a:accent1>
        <a:srgbClr val="FF0505"/>
      </a:accent1>
      <a:accent2>
        <a:srgbClr val="FAFD00"/>
      </a:accent2>
      <a:accent3>
        <a:srgbClr val="ADACBE"/>
      </a:accent3>
      <a:accent4>
        <a:srgbClr val="DADADA"/>
      </a:accent4>
      <a:accent5>
        <a:srgbClr val="FFAAAA"/>
      </a:accent5>
      <a:accent6>
        <a:srgbClr val="E3E500"/>
      </a:accent6>
      <a:hlink>
        <a:srgbClr val="4E1D97"/>
      </a:hlink>
      <a:folHlink>
        <a:srgbClr val="D989B8"/>
      </a:folHlink>
    </a:clrScheme>
    <a:fontScheme name="Comtech template">
      <a:majorFont>
        <a:latin typeface="Minio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omtech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tech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tech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tech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tech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tech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tech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tech template 8">
        <a:dk1>
          <a:srgbClr val="474747"/>
        </a:dk1>
        <a:lt1>
          <a:srgbClr val="FFFFFF"/>
        </a:lt1>
        <a:dk2>
          <a:srgbClr val="32247A"/>
        </a:dk2>
        <a:lt2>
          <a:srgbClr val="00DFCA"/>
        </a:lt2>
        <a:accent1>
          <a:srgbClr val="DC0081"/>
        </a:accent1>
        <a:accent2>
          <a:srgbClr val="FAFD00"/>
        </a:accent2>
        <a:accent3>
          <a:srgbClr val="ADACBE"/>
        </a:accent3>
        <a:accent4>
          <a:srgbClr val="DADADA"/>
        </a:accent4>
        <a:accent5>
          <a:srgbClr val="EBAAC1"/>
        </a:accent5>
        <a:accent6>
          <a:srgbClr val="E3E500"/>
        </a:accent6>
        <a:hlink>
          <a:srgbClr val="712BD7"/>
        </a:hlink>
        <a:folHlink>
          <a:srgbClr val="D989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tech template 9">
        <a:dk1>
          <a:srgbClr val="474747"/>
        </a:dk1>
        <a:lt1>
          <a:srgbClr val="FFFFFF"/>
        </a:lt1>
        <a:dk2>
          <a:srgbClr val="32247A"/>
        </a:dk2>
        <a:lt2>
          <a:srgbClr val="00DFCA"/>
        </a:lt2>
        <a:accent1>
          <a:srgbClr val="DC0081"/>
        </a:accent1>
        <a:accent2>
          <a:srgbClr val="FAFD00"/>
        </a:accent2>
        <a:accent3>
          <a:srgbClr val="ADACBE"/>
        </a:accent3>
        <a:accent4>
          <a:srgbClr val="DADADA"/>
        </a:accent4>
        <a:accent5>
          <a:srgbClr val="EBAAC1"/>
        </a:accent5>
        <a:accent6>
          <a:srgbClr val="E3E500"/>
        </a:accent6>
        <a:hlink>
          <a:srgbClr val="4E1D97"/>
        </a:hlink>
        <a:folHlink>
          <a:srgbClr val="D989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tech template 10">
        <a:dk1>
          <a:srgbClr val="474747"/>
        </a:dk1>
        <a:lt1>
          <a:srgbClr val="FFFFFF"/>
        </a:lt1>
        <a:dk2>
          <a:srgbClr val="32247A"/>
        </a:dk2>
        <a:lt2>
          <a:srgbClr val="00DFCA"/>
        </a:lt2>
        <a:accent1>
          <a:srgbClr val="FF0505"/>
        </a:accent1>
        <a:accent2>
          <a:srgbClr val="FAFD00"/>
        </a:accent2>
        <a:accent3>
          <a:srgbClr val="ADACBE"/>
        </a:accent3>
        <a:accent4>
          <a:srgbClr val="DADADA"/>
        </a:accent4>
        <a:accent5>
          <a:srgbClr val="FFAAAA"/>
        </a:accent5>
        <a:accent6>
          <a:srgbClr val="E3E500"/>
        </a:accent6>
        <a:hlink>
          <a:srgbClr val="4E1D97"/>
        </a:hlink>
        <a:folHlink>
          <a:srgbClr val="D989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Comtech2015.potx</Template>
  <TotalTime>56</TotalTime>
  <Words>574</Words>
  <Application>Microsoft Macintosh PowerPoint</Application>
  <PresentationFormat>On-screen Show (4:3)</PresentationFormat>
  <Paragraphs>105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Comtech2015</vt:lpstr>
      <vt:lpstr>DITA 1.3  What does it mean for you?</vt:lpstr>
      <vt:lpstr>DITA 1.3 supports …</vt:lpstr>
      <vt:lpstr>DITA 1.3 supports …</vt:lpstr>
      <vt:lpstr>DITA 1.3 supports …</vt:lpstr>
      <vt:lpstr>DITA 1.3 supports …</vt:lpstr>
      <vt:lpstr>DITA 1.3 supports …</vt:lpstr>
      <vt:lpstr>DITA 1.3 supports …</vt:lpstr>
      <vt:lpstr>DITA 1.3 supports …</vt:lpstr>
      <vt:lpstr>DITA 1.3 supports …</vt:lpstr>
      <vt:lpstr>DITA 1.3 supports …</vt:lpstr>
      <vt:lpstr>DITA 1.3 supports …</vt:lpstr>
      <vt:lpstr>DITA Adoption</vt:lpstr>
    </vt:vector>
  </TitlesOfParts>
  <Company>Comtech Services,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LOVONYA</dc:creator>
  <cp:lastModifiedBy>JoAnn Hackos</cp:lastModifiedBy>
  <cp:revision>20</cp:revision>
  <cp:lastPrinted>1998-08-24T22:40:34Z</cp:lastPrinted>
  <dcterms:created xsi:type="dcterms:W3CDTF">2007-01-16T21:59:23Z</dcterms:created>
  <dcterms:modified xsi:type="dcterms:W3CDTF">2015-03-27T16:30:53Z</dcterms:modified>
</cp:coreProperties>
</file>