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7" autoAdjust="0"/>
  </p:normalViewPr>
  <p:slideViewPr>
    <p:cSldViewPr snapToGrid="0">
      <p:cViewPr varScale="1">
        <p:scale>
          <a:sx n="108" d="100"/>
          <a:sy n="108" d="100"/>
        </p:scale>
        <p:origin x="-102" y="-40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-133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C58A4-1F39-4E10-B40C-ECB2E499808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FFE62-8B6F-4B6C-87A1-15BE8E6B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6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F3212-CA4A-4372-B18F-FDBCACCE557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CDFB8-CE1E-4CEA-A9A7-0392F69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6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CDFB8-CE1E-4CEA-A9A7-0392F6941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1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4"/>
          <p:cNvSpPr txBox="1">
            <a:spLocks noChangeArrowheads="1"/>
          </p:cNvSpPr>
          <p:nvPr userDrawn="1"/>
        </p:nvSpPr>
        <p:spPr bwMode="auto">
          <a:xfrm>
            <a:off x="6314380" y="6533104"/>
            <a:ext cx="2550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© 2014</a:t>
            </a:r>
            <a:r>
              <a:rPr lang="en-US" altLang="en-US" sz="8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MITRE Corporation. All rights reserved.</a:t>
            </a:r>
            <a:endParaRPr lang="en-US" altLang="en-US" sz="800" b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83116" y="2568939"/>
            <a:ext cx="4602163" cy="389922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 spc="3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en-US" dirty="0" smtClean="0"/>
              <a:t>Author</a:t>
            </a:r>
            <a:endParaRPr lang="en-US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757146" y="368932"/>
            <a:ext cx="7246620" cy="1981200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0"/>
            <a:ext cx="407324" cy="2398143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823649" y="2448468"/>
            <a:ext cx="79447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 userDrawn="1"/>
        </p:nvSpPr>
        <p:spPr bwMode="auto">
          <a:xfrm>
            <a:off x="0" y="2510287"/>
            <a:ext cx="407324" cy="434771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823649" y="6534227"/>
            <a:ext cx="79447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433" y="6250820"/>
            <a:ext cx="670505" cy="243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600"/>
              </a:spcAft>
              <a:defRPr lang="en-US" smtClean="0"/>
            </a:lvl1pPr>
            <a:lvl2pPr>
              <a:spcAft>
                <a:spcPts val="600"/>
              </a:spcAft>
              <a:defRPr lang="en-US" smtClean="0"/>
            </a:lvl2pPr>
            <a:lvl3pPr>
              <a:spcAft>
                <a:spcPts val="600"/>
              </a:spcAft>
              <a:defRPr lang="en-US" smtClean="0"/>
            </a:lvl3pPr>
            <a:lvl4pPr marL="1027113" indent="-280988">
              <a:buClr>
                <a:schemeClr val="tx2"/>
              </a:buClr>
              <a:defRPr lang="en-US" smtClean="0"/>
            </a:lvl4pPr>
            <a:lvl5pPr marL="1319213" indent="-228600">
              <a:buClr>
                <a:schemeClr val="tx2"/>
              </a:buClr>
              <a:buSzPct val="60000"/>
              <a:buFont typeface="Wingdings" pitchFamily="2" charset="2"/>
              <a:buChar char="q"/>
              <a:tabLst/>
              <a:defRPr lang="en-US" smtClean="0"/>
            </a:lvl5pPr>
            <a:lvl6pPr marL="1608138" indent="-228600">
              <a:buClr>
                <a:schemeClr val="tx2"/>
              </a:buClr>
              <a:buFont typeface="Helvetica LT Std" pitchFamily="34" charset="0"/>
              <a:buChar char="–"/>
              <a:tabLst/>
              <a:defRPr lang="en-US" smtClean="0"/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824245" y="4025438"/>
            <a:ext cx="7946694" cy="13716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7443293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74246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188055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3501864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815673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6129482" y="4083050"/>
            <a:ext cx="1271016" cy="127101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 userDrawn="1"/>
        </p:nvSpPr>
        <p:spPr bwMode="auto">
          <a:xfrm>
            <a:off x="6283922" y="6541093"/>
            <a:ext cx="25811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8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© 2013</a:t>
            </a:r>
            <a:r>
              <a:rPr lang="en-US" altLang="en-US" sz="8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 </a:t>
            </a:r>
            <a:r>
              <a:rPr lang="en-US" altLang="en-US" sz="8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The </a:t>
            </a: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MITRE Corporation. All </a:t>
            </a:r>
            <a:r>
              <a:rPr lang="en-US" altLang="en-US" sz="8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rights reserved</a:t>
            </a: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.</a:t>
            </a:r>
            <a:endParaRPr lang="en-US" altLang="en-US" sz="800" b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83116" y="2568939"/>
            <a:ext cx="4602163" cy="389922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 spc="0" baseline="0">
                <a:solidFill>
                  <a:schemeClr val="tx2"/>
                </a:solidFill>
                <a:latin typeface="Arial" pitchFamily="34" charset="0"/>
                <a:cs typeface="Calibri" pitchFamily="34" charset="0"/>
              </a:defRPr>
            </a:lvl1pPr>
          </a:lstStyle>
          <a:p>
            <a:r>
              <a:rPr lang="en-US" altLang="en-US" dirty="0" smtClean="0"/>
              <a:t>Author</a:t>
            </a:r>
            <a:endParaRPr lang="en-US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757146" y="368932"/>
            <a:ext cx="7246620" cy="1981200"/>
          </a:xfrm>
        </p:spPr>
        <p:txBody>
          <a:bodyPr anchor="b" anchorCtr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0" name="Text Box 27"/>
          <p:cNvSpPr txBox="1">
            <a:spLocks noChangeArrowheads="1"/>
          </p:cNvSpPr>
          <p:nvPr userDrawn="1"/>
        </p:nvSpPr>
        <p:spPr bwMode="auto">
          <a:xfrm>
            <a:off x="740520" y="6541093"/>
            <a:ext cx="198120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>
              <a:lnSpc>
                <a:spcPts val="1300"/>
              </a:lnSpc>
              <a:spcAft>
                <a:spcPct val="0"/>
              </a:spcAft>
            </a:pP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For </a:t>
            </a:r>
            <a:r>
              <a:rPr 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Internal 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MITRE </a:t>
            </a:r>
            <a:r>
              <a:rPr 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Use.</a:t>
            </a:r>
            <a:endParaRPr lang="en-US" sz="800" b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0"/>
            <a:ext cx="407324" cy="2398143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823649" y="2448468"/>
            <a:ext cx="79447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 userDrawn="1"/>
        </p:nvSpPr>
        <p:spPr bwMode="auto">
          <a:xfrm>
            <a:off x="0" y="2510287"/>
            <a:ext cx="407324" cy="434771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823649" y="6534227"/>
            <a:ext cx="79447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433" y="6250820"/>
            <a:ext cx="670505" cy="24382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40520" y="106913"/>
            <a:ext cx="8030418" cy="184666"/>
          </a:xfrm>
          <a:prstGeom prst="rect">
            <a:avLst/>
          </a:prstGeom>
          <a:noFill/>
        </p:spPr>
        <p:txBody>
          <a:bodyPr wrap="square" lIns="91440" tIns="0" rIns="0" bIns="0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200" i="0" smtClean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Center or Organization Name Here</a:t>
            </a:r>
            <a:endParaRPr lang="en-US" sz="1200" i="0">
              <a:solidFill>
                <a:schemeClr val="tx2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62045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2372959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 userDrawn="1"/>
        </p:nvSpPr>
        <p:spPr>
          <a:xfrm>
            <a:off x="3683873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4994787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6305701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7616615" y="4353828"/>
            <a:ext cx="90120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Optional</a:t>
            </a:r>
            <a:r>
              <a:rPr lang="en-US" sz="1400" baseline="0" smtClean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smtClean="0">
                <a:latin typeface="Arial" pitchFamily="34" charset="0"/>
                <a:ea typeface="Verdana" pitchFamily="34" charset="0"/>
                <a:cs typeface="Verdana" pitchFamily="34" charset="0"/>
              </a:rPr>
              <a:t>Image</a:t>
            </a:r>
            <a:endParaRPr lang="en-US" sz="1400" dirty="0" smtClean="0"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ea typeface="Verdana" pitchFamily="34" charset="0"/>
                <a:cs typeface="Verdana" pitchFamily="34" charset="0"/>
              </a:rPr>
              <a:t>Here</a:t>
            </a:r>
            <a:endParaRPr lang="en-US" sz="1400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4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 bwMode="auto">
          <a:xfrm>
            <a:off x="838200" y="3276600"/>
            <a:ext cx="778002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34"/>
          <p:cNvSpPr txBox="1">
            <a:spLocks noChangeArrowheads="1"/>
          </p:cNvSpPr>
          <p:nvPr userDrawn="1"/>
        </p:nvSpPr>
        <p:spPr bwMode="auto">
          <a:xfrm>
            <a:off x="6288502" y="6590252"/>
            <a:ext cx="2550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8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2013</a:t>
            </a:r>
            <a:r>
              <a:rPr lang="en-US" altLang="en-US" sz="8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 MITRE Corporation. All </a:t>
            </a:r>
            <a:r>
              <a:rPr lang="en-US" altLang="en-US" sz="8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rights reserved</a:t>
            </a:r>
            <a:r>
              <a:rPr lang="en-US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</a:t>
            </a:r>
            <a:endParaRPr lang="en-US" altLang="en-US" sz="80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 userDrawn="1"/>
        </p:nvSpPr>
        <p:spPr bwMode="auto">
          <a:xfrm>
            <a:off x="740520" y="6564989"/>
            <a:ext cx="1981200" cy="2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>
              <a:lnSpc>
                <a:spcPts val="1300"/>
              </a:lnSpc>
              <a:spcAft>
                <a:spcPct val="0"/>
              </a:spcAft>
            </a:pP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 </a:t>
            </a:r>
            <a:r>
              <a:rPr 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Internal 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MITRE </a:t>
            </a:r>
            <a:r>
              <a:rPr 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Use.</a:t>
            </a:r>
            <a:endParaRPr lang="en-US" sz="80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0"/>
            <a:ext cx="407324" cy="3124200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0" y="3352800"/>
            <a:ext cx="407324" cy="35052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823649" y="6534227"/>
            <a:ext cx="79447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9" y="6250820"/>
            <a:ext cx="670505" cy="243820"/>
          </a:xfrm>
          <a:prstGeom prst="rect">
            <a:avLst/>
          </a:prstGeom>
        </p:spPr>
      </p:pic>
      <p:sp>
        <p:nvSpPr>
          <p:cNvPr id="13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23649" y="3463137"/>
            <a:ext cx="4602163" cy="389922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 spc="300" baseline="0">
                <a:solidFill>
                  <a:schemeClr val="tx2"/>
                </a:solidFill>
                <a:latin typeface="Arial" pitchFamily="34" charset="0"/>
                <a:cs typeface="Calibri" pitchFamily="34" charset="0"/>
              </a:defRPr>
            </a:lvl1pPr>
          </a:lstStyle>
          <a:p>
            <a:r>
              <a:rPr lang="en-US" altLang="en-US" smtClean="0"/>
              <a:t>Subtitle</a:t>
            </a:r>
            <a:endParaRPr lang="en-US" altLang="en-US" dirty="0"/>
          </a:p>
        </p:txBody>
      </p:sp>
      <p:sp>
        <p:nvSpPr>
          <p:cNvPr id="21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762000" y="1041287"/>
            <a:ext cx="7246620" cy="1981200"/>
          </a:xfrm>
        </p:spPr>
        <p:txBody>
          <a:bodyPr anchor="b" anchorCtr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defRPr>
            </a:lvl1pPr>
          </a:lstStyle>
          <a:p>
            <a:r>
              <a:rPr lang="en-US" smtClean="0"/>
              <a:t>Section Title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324431" y="64168"/>
            <a:ext cx="1604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solidFill>
                  <a:srgbClr val="C1CD23"/>
                </a:solidFill>
                <a:latin typeface="Arial" pitchFamily="34" charset="0"/>
              </a:rPr>
              <a:t>|</a:t>
            </a:r>
            <a:r>
              <a:rPr lang="en-US" sz="1000" smtClean="0">
                <a:latin typeface="Arial" pitchFamily="34" charset="0"/>
              </a:rPr>
              <a:t> </a:t>
            </a:r>
            <a:fld id="{295008BC-DA31-4D19-837B-EFA4386B05F5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smtClean="0">
                <a:latin typeface="Arial" pitchFamily="34" charset="0"/>
              </a:rPr>
              <a:t> </a:t>
            </a:r>
            <a:r>
              <a:rPr lang="en-US" sz="1000" smtClean="0">
                <a:solidFill>
                  <a:srgbClr val="C1CD23"/>
                </a:solidFill>
                <a:latin typeface="Arial" pitchFamily="34" charset="0"/>
              </a:rPr>
              <a:t>|</a:t>
            </a:r>
            <a:r>
              <a:rPr lang="en-US" sz="1000" smtClean="0">
                <a:ea typeface="Verdana" pitchFamily="34" charset="0"/>
                <a:cs typeface="Verdana" pitchFamily="34" charset="0"/>
              </a:rPr>
              <a:t> </a:t>
            </a:r>
            <a:endParaRPr lang="en-US" sz="100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3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8596"/>
            <a:ext cx="4038600" cy="4525963"/>
          </a:xfrm>
        </p:spPr>
        <p:txBody>
          <a:bodyPr>
            <a:noAutofit/>
          </a:bodyPr>
          <a:lstStyle>
            <a:lvl1pPr>
              <a:defRPr sz="20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98596"/>
            <a:ext cx="4038600" cy="4525963"/>
          </a:xfrm>
        </p:spPr>
        <p:txBody>
          <a:bodyPr>
            <a:noAutofit/>
          </a:bodyPr>
          <a:lstStyle>
            <a:lvl1pPr>
              <a:defRPr sz="20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18308" y="1295400"/>
            <a:ext cx="822089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1CD2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0" y="1"/>
            <a:ext cx="407324" cy="1219200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1371601"/>
            <a:ext cx="407324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947" y="6540145"/>
            <a:ext cx="670505" cy="2438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24431" y="64168"/>
            <a:ext cx="1604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solidFill>
                  <a:srgbClr val="C1CD23"/>
                </a:solidFill>
                <a:latin typeface="Arial" pitchFamily="34" charset="0"/>
              </a:rPr>
              <a:t>|</a:t>
            </a:r>
            <a:r>
              <a:rPr lang="en-US" sz="1000" smtClean="0">
                <a:latin typeface="Arial" pitchFamily="34" charset="0"/>
              </a:rPr>
              <a:t> </a:t>
            </a:r>
            <a:fld id="{295008BC-DA31-4D19-837B-EFA4386B05F5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smtClean="0">
                <a:latin typeface="Arial" pitchFamily="34" charset="0"/>
              </a:rPr>
              <a:t> </a:t>
            </a:r>
            <a:r>
              <a:rPr lang="en-US" sz="1000" smtClean="0">
                <a:solidFill>
                  <a:srgbClr val="C1CD23"/>
                </a:solidFill>
                <a:latin typeface="Arial" pitchFamily="34" charset="0"/>
              </a:rPr>
              <a:t>|</a:t>
            </a:r>
            <a:r>
              <a:rPr lang="en-US" sz="1000" smtClean="0">
                <a:ea typeface="Verdana" pitchFamily="34" charset="0"/>
                <a:cs typeface="Verdana" pitchFamily="34" charset="0"/>
              </a:rPr>
              <a:t> </a:t>
            </a:r>
            <a:endParaRPr lang="en-US" sz="100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32" y="6609685"/>
            <a:ext cx="45720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lang="en-US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2014 The MITRE Corporation. All rights reserved.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8" r:id="rId4"/>
    <p:sldLayoutId id="2147483652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lang="en-US" sz="3200" b="1" kern="1200">
          <a:solidFill>
            <a:schemeClr val="tx2"/>
          </a:solidFill>
          <a:latin typeface="Arial" pitchFamily="34" charset="0"/>
          <a:ea typeface="Verdana" pitchFamily="34" charset="0"/>
          <a:cs typeface="Arial" pitchFamily="34" charset="0"/>
        </a:defRPr>
      </a:lvl1pPr>
    </p:titleStyle>
    <p:bodyStyle>
      <a:lvl1pPr marL="231775" indent="-231775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20000"/>
        <a:buFont typeface="Wingdings" pitchFamily="2" charset="2"/>
        <a:buChar char="§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15938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47713" indent="-231775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1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30288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19213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60000"/>
        <a:buFont typeface="Wingdings" pitchFamily="2" charset="2"/>
        <a:buChar char="q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8138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Helvetica LT Std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116" y="2568939"/>
            <a:ext cx="4602163" cy="400110"/>
          </a:xfrm>
        </p:spPr>
        <p:txBody>
          <a:bodyPr>
            <a:spAutoFit/>
          </a:bodyPr>
          <a:lstStyle/>
          <a:p>
            <a:pPr>
              <a:buClr>
                <a:srgbClr val="80A644"/>
              </a:buClr>
              <a:buSzPct val="85000"/>
              <a:defRPr/>
            </a:pPr>
            <a:r>
              <a:rPr lang="en-US" spc="140" dirty="0" smtClean="0"/>
              <a:t>Lizzie DeYoung</a:t>
            </a:r>
            <a:endParaRPr lang="en-US" spc="140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757146" y="1693542"/>
            <a:ext cx="7246620" cy="656590"/>
          </a:xfrm>
        </p:spPr>
        <p:txBody>
          <a:bodyPr>
            <a:spAutoFit/>
          </a:bodyPr>
          <a:lstStyle/>
          <a:p>
            <a:r>
              <a:rPr lang="en-US" sz="4000" dirty="0" smtClean="0"/>
              <a:t>EDXL in NIEM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NIEM Background</a:t>
            </a:r>
          </a:p>
          <a:p>
            <a:r>
              <a:rPr lang="en-US" dirty="0" smtClean="0"/>
              <a:t>Adapters</a:t>
            </a:r>
          </a:p>
          <a:p>
            <a:r>
              <a:rPr lang="en-US" dirty="0" smtClean="0"/>
              <a:t>EDXL in NIEM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Exchange Development Framework</a:t>
            </a:r>
          </a:p>
          <a:p>
            <a:r>
              <a:rPr lang="en-US" dirty="0" smtClean="0"/>
              <a:t>Exchange development process</a:t>
            </a:r>
          </a:p>
          <a:p>
            <a:r>
              <a:rPr lang="en-US" dirty="0" smtClean="0"/>
              <a:t>Core and domain elements / building blocks</a:t>
            </a:r>
          </a:p>
          <a:p>
            <a:r>
              <a:rPr lang="en-US" dirty="0" smtClean="0"/>
              <a:t>Naming and Design </a:t>
            </a:r>
            <a:r>
              <a:rPr lang="en-US" dirty="0" smtClean="0"/>
              <a:t>Rules</a:t>
            </a:r>
            <a:endParaRPr lang="en-US" dirty="0" smtClean="0"/>
          </a:p>
          <a:p>
            <a:r>
              <a:rPr lang="en-US" dirty="0" smtClean="0"/>
              <a:t>IEPD (Information Exchange Package Documentation)</a:t>
            </a:r>
          </a:p>
          <a:p>
            <a:pPr lvl="1"/>
            <a:endParaRPr lang="en-US" dirty="0"/>
          </a:p>
        </p:txBody>
      </p:sp>
      <p:pic>
        <p:nvPicPr>
          <p:cNvPr id="1026" name="Picture 2" descr="iepd-life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3" y="3485696"/>
            <a:ext cx="2857953" cy="285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of NIEM Data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07" y="3635554"/>
            <a:ext cx="4352472" cy="255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3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the use of external components</a:t>
            </a:r>
          </a:p>
          <a:p>
            <a:pPr lvl="1"/>
            <a:r>
              <a:rPr lang="en-US" dirty="0" smtClean="0"/>
              <a:t>External component: A single unit-set of data that embodies a single concept from an external standard</a:t>
            </a:r>
          </a:p>
          <a:p>
            <a:r>
              <a:rPr lang="en-US" dirty="0" smtClean="0"/>
              <a:t>Wraps external components</a:t>
            </a:r>
          </a:p>
          <a:p>
            <a:pPr lvl="1"/>
            <a:r>
              <a:rPr lang="en-US" dirty="0" smtClean="0"/>
              <a:t>NIEM conformant wrapper</a:t>
            </a:r>
          </a:p>
          <a:p>
            <a:pPr lvl="1"/>
            <a:r>
              <a:rPr lang="en-US" dirty="0" smtClean="0"/>
              <a:t>Signals that content inside of wrapper is non-NIEM conformant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7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encoding="US-ASCII"?&gt;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xmlns:edxl-cap</a:t>
            </a:r>
            <a:r>
              <a:rPr lang="en-US" sz="3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=http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://release.niem.gov/niem/adapters/edxl-cap/3.0</a:t>
            </a:r>
            <a:r>
              <a:rPr lang="en-US" sz="3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... 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xmlns:cap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="urn:oasis:names:tc:emergency:cap:1.1"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targetNamespace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="http://release.niem.gov/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niem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/adapters/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edxl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-cap/3.0/" version="1</a:t>
            </a:r>
            <a:r>
              <a:rPr lang="en-US" sz="3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&gt;Common Alerting Protocol&lt;/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xs:import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namespace="urn:oasis:names:tc:emergency:cap:1.1" 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schemaLocation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="../../../external/cap/1.1/cap.xsd" </a:t>
            </a:r>
            <a:r>
              <a:rPr lang="en-US" sz="3200" b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32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appinfo:externalImportIndicator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 Alerting Protocol (CAP) is a simple but general format for exchanging effective warning messages based on best practices identified in academic research and real-world experience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.&lt;/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xs:import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AlertAdapterType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appinfo:externalAdapterTypeIndicator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&gt;A data type for a simple but general format for exchanging effective warning messages based on best practices identified in academic research and real-world experience.&lt;/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xs:complexContent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xs:extension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base="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structures:ObjectType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ref="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cap:alert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32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="unbounded"&gt;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&lt;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	&lt;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&gt;A container for all component parts of the CAP alert message. The container provides basic information about the current message: its purpose, its source and its status, as well as unique identifier for the current message and links to any other, related messages.&lt;/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&lt;/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&lt;/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&lt;/</a:t>
            </a:r>
            <a:r>
              <a:rPr lang="en-US" sz="3200" b="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3200" b="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xs:extension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xs:complexContent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AlertAdapter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" type="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edxl-cap:AlertAdapterType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nillable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&gt;A simple but general format for exchanging effective warning messages based on best practices identified in academic research and real-world experience.&lt;/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182880">
              <a:lnSpc>
                <a:spcPct val="120000"/>
              </a:lnSpc>
              <a:spcAft>
                <a:spcPts val="0"/>
              </a:spcAft>
              <a:buNone/>
            </a:pP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4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Important parts</a:t>
            </a:r>
          </a:p>
          <a:p>
            <a:r>
              <a:rPr lang="en-US" dirty="0" smtClean="0"/>
              <a:t>Reference and import the namespace</a:t>
            </a:r>
          </a:p>
          <a:p>
            <a:pPr marL="0" indent="0">
              <a:buNone/>
            </a:pP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3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sz="13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xmlns:cap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urn:oasis:names:tc:emergency:cap:1.1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…&gt;</a:t>
            </a:r>
          </a:p>
          <a:p>
            <a:pPr marL="0" indent="0">
              <a:buNone/>
            </a:pP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xs:import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namespace="urn:oasis:names:tc:emergency:cap:1.1" 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schemaLocation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="../../../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external/cap/1.1/cap.xsd" …&gt;</a:t>
            </a:r>
            <a:endParaRPr lang="en-US" sz="1300" dirty="0" smtClean="0"/>
          </a:p>
          <a:p>
            <a:r>
              <a:rPr lang="en-US" dirty="0" smtClean="0"/>
              <a:t>In the import statement, indicate the import is for an external component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xs:import</a:t>
            </a:r>
            <a:r>
              <a:rPr lang="en-US" sz="1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namespace="urn:oasis:names:tc:emergency:cap:1.1" </a:t>
            </a:r>
            <a:r>
              <a:rPr lang="en-US" sz="14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sz="14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appinfo:externalImportIndicator</a:t>
            </a:r>
            <a:r>
              <a:rPr lang="en-US" sz="1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</a:t>
            </a:r>
            <a:r>
              <a:rPr lang="en-US" sz="14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1400" dirty="0" smtClean="0"/>
          </a:p>
          <a:p>
            <a:r>
              <a:rPr lang="en-US" dirty="0" smtClean="0"/>
              <a:t>Document the import statement</a:t>
            </a:r>
          </a:p>
          <a:p>
            <a:r>
              <a:rPr lang="en-US" smtClean="0"/>
              <a:t>In </a:t>
            </a:r>
            <a:r>
              <a:rPr lang="en-US" dirty="0" smtClean="0"/>
              <a:t>the adapter type declaration, indicate it’s an external adapter</a:t>
            </a:r>
            <a:endParaRPr lang="en-US" dirty="0"/>
          </a:p>
          <a:p>
            <a:pPr marL="0" indent="0">
              <a:buNone/>
            </a:pP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AlertAdapterType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appinfo:externalAdapterTypeIndicator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13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Reference the external component being wrapped</a:t>
            </a:r>
          </a:p>
          <a:p>
            <a:pPr marL="0" indent="0">
              <a:buNone/>
            </a:pP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ref="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cap:alert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3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13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="unbounded</a:t>
            </a:r>
            <a:r>
              <a:rPr lang="en-US" sz="13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13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8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EDXL in NIEM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EDXL Standards in NIEM</a:t>
            </a:r>
          </a:p>
          <a:p>
            <a:pPr lvl="1"/>
            <a:r>
              <a:rPr lang="en-US" dirty="0" smtClean="0"/>
              <a:t>EDXL-CAP</a:t>
            </a:r>
          </a:p>
          <a:p>
            <a:pPr lvl="1"/>
            <a:r>
              <a:rPr lang="en-US" dirty="0" smtClean="0"/>
              <a:t>EDXL-DE</a:t>
            </a:r>
          </a:p>
          <a:p>
            <a:pPr lvl="1"/>
            <a:r>
              <a:rPr lang="en-US" dirty="0" smtClean="0"/>
              <a:t>EDXL-HAVE</a:t>
            </a:r>
            <a:r>
              <a:rPr lang="en-US" dirty="0" smtClean="0"/>
              <a:t> (v2.1+)</a:t>
            </a:r>
          </a:p>
          <a:p>
            <a:r>
              <a:rPr lang="en-US" dirty="0" smtClean="0"/>
              <a:t>Versions </a:t>
            </a:r>
            <a:r>
              <a:rPr lang="en-US" dirty="0" smtClean="0"/>
              <a:t>2.0 and 2.1</a:t>
            </a:r>
          </a:p>
          <a:p>
            <a:pPr lvl="1"/>
            <a:r>
              <a:rPr lang="en-US" dirty="0" smtClean="0"/>
              <a:t>Adapter: </a:t>
            </a:r>
            <a:r>
              <a:rPr lang="en-US" dirty="0" err="1" smtClean="0"/>
              <a:t>niem</a:t>
            </a:r>
            <a:r>
              <a:rPr lang="en-US" dirty="0" smtClean="0"/>
              <a:t>/[</a:t>
            </a:r>
            <a:r>
              <a:rPr lang="en-US" dirty="0" err="1" smtClean="0"/>
              <a:t>edxl</a:t>
            </a:r>
            <a:r>
              <a:rPr lang="en-US" dirty="0" smtClean="0"/>
              <a:t>-cap][</a:t>
            </a:r>
            <a:r>
              <a:rPr lang="en-US" dirty="0" err="1" smtClean="0"/>
              <a:t>edxl</a:t>
            </a:r>
            <a:r>
              <a:rPr lang="en-US" dirty="0" smtClean="0"/>
              <a:t>-de][</a:t>
            </a:r>
            <a:r>
              <a:rPr lang="en-US" dirty="0" err="1" smtClean="0"/>
              <a:t>edxl</a:t>
            </a:r>
            <a:r>
              <a:rPr lang="en-US" dirty="0" smtClean="0"/>
              <a:t>-have]</a:t>
            </a:r>
          </a:p>
          <a:p>
            <a:pPr lvl="1"/>
            <a:r>
              <a:rPr lang="en-US" dirty="0" smtClean="0"/>
              <a:t>Standard: </a:t>
            </a:r>
            <a:r>
              <a:rPr lang="en-US" dirty="0" err="1" smtClean="0"/>
              <a:t>niem</a:t>
            </a:r>
            <a:r>
              <a:rPr lang="en-US" dirty="0" smtClean="0"/>
              <a:t>/external/[cap][de][have]</a:t>
            </a:r>
          </a:p>
          <a:p>
            <a:r>
              <a:rPr lang="en-US" dirty="0" smtClean="0"/>
              <a:t>Version 3.0</a:t>
            </a:r>
          </a:p>
          <a:p>
            <a:pPr lvl="1"/>
            <a:r>
              <a:rPr lang="en-US" dirty="0" smtClean="0"/>
              <a:t>Adapter: </a:t>
            </a:r>
            <a:r>
              <a:rPr lang="en-US" dirty="0" err="1" smtClean="0"/>
              <a:t>niem</a:t>
            </a:r>
            <a:r>
              <a:rPr lang="en-US" dirty="0" smtClean="0"/>
              <a:t>/adapters/[</a:t>
            </a:r>
            <a:r>
              <a:rPr lang="en-US" dirty="0" err="1" smtClean="0"/>
              <a:t>edxl</a:t>
            </a:r>
            <a:r>
              <a:rPr lang="en-US" dirty="0" smtClean="0"/>
              <a:t>-cap][</a:t>
            </a:r>
            <a:r>
              <a:rPr lang="en-US" dirty="0" err="1" smtClean="0"/>
              <a:t>edxl</a:t>
            </a:r>
            <a:r>
              <a:rPr lang="en-US" dirty="0" smtClean="0"/>
              <a:t>-de][</a:t>
            </a:r>
            <a:r>
              <a:rPr lang="en-US" dirty="0" err="1" smtClean="0"/>
              <a:t>edxl</a:t>
            </a:r>
            <a:r>
              <a:rPr lang="en-US" dirty="0" smtClean="0"/>
              <a:t>-have]</a:t>
            </a:r>
          </a:p>
          <a:p>
            <a:pPr lvl="1"/>
            <a:r>
              <a:rPr lang="en-US" dirty="0" smtClean="0"/>
              <a:t>Standard: </a:t>
            </a:r>
            <a:r>
              <a:rPr lang="en-US" dirty="0" err="1" smtClean="0"/>
              <a:t>niem</a:t>
            </a:r>
            <a:r>
              <a:rPr lang="en-US" dirty="0" smtClean="0"/>
              <a:t>/external/[cap][de][have]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7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5393"/>
      </p:ext>
    </p:extLst>
  </p:cSld>
  <p:clrMapOvr>
    <a:masterClrMapping/>
  </p:clrMapOvr>
</p:sld>
</file>

<file path=ppt/theme/theme1.xml><?xml version="1.0" encoding="utf-8"?>
<a:theme xmlns:a="http://schemas.openxmlformats.org/drawingml/2006/main" name="mitrebriefing_2013">
  <a:themeElements>
    <a:clrScheme name="MITRE Corporate Colors">
      <a:dk1>
        <a:sysClr val="windowText" lastClr="000000"/>
      </a:dk1>
      <a:lt1>
        <a:sysClr val="window" lastClr="FFFFFF"/>
      </a:lt1>
      <a:dk2>
        <a:srgbClr val="005B94"/>
      </a:dk2>
      <a:lt2>
        <a:srgbClr val="FFFFFF"/>
      </a:lt2>
      <a:accent1>
        <a:srgbClr val="00B3DC"/>
      </a:accent1>
      <a:accent2>
        <a:srgbClr val="F7901E"/>
      </a:accent2>
      <a:accent3>
        <a:srgbClr val="FFE23C"/>
      </a:accent3>
      <a:accent4>
        <a:srgbClr val="C1CD23"/>
      </a:accent4>
      <a:accent5>
        <a:srgbClr val="C6401D"/>
      </a:accent5>
      <a:accent6>
        <a:srgbClr val="FFFFFF"/>
      </a:accent6>
      <a:hlink>
        <a:srgbClr val="005F9E"/>
      </a:hlink>
      <a:folHlink>
        <a:srgbClr val="800080"/>
      </a:folHlink>
    </a:clrScheme>
    <a:fontScheme name="MITRE Corporat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Aft>
            <a:spcPts val="600"/>
          </a:spcAft>
          <a:defRPr sz="1600"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mitrebriefing_2013</Template>
  <TotalTime>117</TotalTime>
  <Words>267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mitrebriefing_2013</vt:lpstr>
      <vt:lpstr>EDXL in NIEM</vt:lpstr>
      <vt:lpstr>Agenda</vt:lpstr>
      <vt:lpstr>NIEM Background</vt:lpstr>
      <vt:lpstr>Adapters</vt:lpstr>
      <vt:lpstr>Adapters</vt:lpstr>
      <vt:lpstr>Adapters</vt:lpstr>
      <vt:lpstr>EDXL in NIEM</vt:lpstr>
      <vt:lpstr>Questions?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EDXL in NIEM</dc:title>
  <dc:creator>Lizzie DeYoung</dc:creator>
  <dc:description>For internal MITRE use</dc:description>
  <cp:lastModifiedBy>Lizzie DeYoung</cp:lastModifiedBy>
  <cp:revision>12</cp:revision>
  <dcterms:created xsi:type="dcterms:W3CDTF">2014-02-09T12:02:57Z</dcterms:created>
  <dcterms:modified xsi:type="dcterms:W3CDTF">2014-02-11T17:13:15Z</dcterms:modified>
</cp:coreProperties>
</file>