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5272" r:id="rId2"/>
    <p:sldMasterId id="2147485297" r:id="rId3"/>
  </p:sldMasterIdLst>
  <p:notesMasterIdLst>
    <p:notesMasterId r:id="rId10"/>
  </p:notesMasterIdLst>
  <p:handoutMasterIdLst>
    <p:handoutMasterId r:id="rId11"/>
  </p:handoutMasterIdLst>
  <p:sldIdLst>
    <p:sldId id="601" r:id="rId4"/>
    <p:sldId id="681" r:id="rId5"/>
    <p:sldId id="679" r:id="rId6"/>
    <p:sldId id="677" r:id="rId7"/>
    <p:sldId id="680" r:id="rId8"/>
    <p:sldId id="675" r:id="rId9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lly, Heather" initials="HR" lastIdx="17" clrIdx="0"/>
  <p:cmAuthor id="1" name="Key, Jacqueline" initials="JK" lastIdx="2" clrIdx="1"/>
  <p:cmAuthor id="2" name="Taylor, Michael C" initials="MT" lastIdx="7" clrIdx="2"/>
  <p:cmAuthor id="3" name="Wan, Tiffany" initials="TW" lastIdx="27" clrIdx="3"/>
  <p:cmAuthor id="4" name="Logan, Craig" initials="CL" lastIdx="11" clrIdx="4"/>
  <p:cmAuthor id="5" name="justin.stekervetz" initials="JS" lastIdx="5" clrIdx="5"/>
  <p:cmAuthor id="6" name="Akshai Prakash" initials="" lastIdx="0" clrIdx="6"/>
  <p:cmAuthor id="7" name="Lancos, Allison Marie" initials="AL" lastIdx="5" clrIdx="7"/>
  <p:cmAuthor id="8" name="Vainshtein, Natalia" initials="NV" lastIdx="41" clrIdx="8"/>
  <p:cmAuthor id="9" name="Ritter, Eric" initials="ER" lastIdx="6" clrIdx="9"/>
  <p:cmAuthor id="10" name="Cross, Oniel" initials="OC" lastIdx="5" clrIdx="10"/>
  <p:cmAuthor id="11" name="Kuban, Sara A." initials="SK" lastIdx="4" clrIdx="11">
    <p:extLst/>
  </p:cmAuthor>
  <p:cmAuthor id="12" name="Nisco, Derek" initials="ND" lastIdx="2" clrIdx="12">
    <p:extLst/>
  </p:cmAuthor>
  <p:cmAuthor id="13" name="Dan Croft" initials="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4BE"/>
    <a:srgbClr val="B36F3C"/>
    <a:srgbClr val="00506F"/>
    <a:srgbClr val="007678"/>
    <a:srgbClr val="0085BB"/>
    <a:srgbClr val="949C9D"/>
    <a:srgbClr val="686868"/>
    <a:srgbClr val="595959"/>
    <a:srgbClr val="FFB64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6437" autoAdjust="0"/>
  </p:normalViewPr>
  <p:slideViewPr>
    <p:cSldViewPr>
      <p:cViewPr varScale="1">
        <p:scale>
          <a:sx n="84" d="100"/>
          <a:sy n="84" d="100"/>
        </p:scale>
        <p:origin x="1242" y="84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67F1A-F972-48E2-810D-F153F2BC987C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7D72C0-481D-49BC-94C5-DE4BB6EBA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6D9BF6-34AA-4693-8411-0D6801284808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510"/>
            <a:ext cx="5608320" cy="4183220"/>
          </a:xfrm>
          <a:prstGeom prst="rect">
            <a:avLst/>
          </a:prstGeom>
        </p:spPr>
        <p:txBody>
          <a:bodyPr vert="horz" lIns="92647" tIns="46324" rIns="92647" bIns="4632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F65743-3709-4845-8C48-66182B01E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Indicates issues we need to address:</a:t>
            </a:r>
          </a:p>
          <a:p>
            <a:pPr marL="228600" indent="-228600">
              <a:buAutoNum type="arabicPeriod"/>
            </a:pPr>
            <a:r>
              <a:rPr lang="en-US" dirty="0"/>
              <a:t>Do we need to control access to the registry?  If yes, how, and is there a cost?  If no, then it needs to be read only to prevent</a:t>
            </a:r>
            <a:r>
              <a:rPr lang="en-US" baseline="0" dirty="0"/>
              <a:t> garbage from being posted.</a:t>
            </a:r>
          </a:p>
          <a:p>
            <a:pPr marL="228600" indent="-228600">
              <a:buAutoNum type="arabicPeriod"/>
            </a:pPr>
            <a:r>
              <a:rPr lang="en-US" baseline="0" dirty="0"/>
              <a:t>Do we need NBAC co-chair approval before adding something to the registry?  Maybe only PMO staff post products and/or update the registry, and the producer sends a product to the PMO staff for review?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65743-3709-4845-8C48-66182B01E8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3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87350" y="6562725"/>
            <a:ext cx="37465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BC184-E17D-4C0D-92D1-C42500D19E3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6562725"/>
            <a:ext cx="521970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92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844675"/>
            <a:ext cx="513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741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35920138-74A0-48DF-B89F-6B7E0D40782B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711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61476E6E-F3E8-4882-A00C-BF8520FCA51C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4200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020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2C00-1D3E-45E9-953D-F72E5094C4EC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E169-3E68-439E-8645-637FDE537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05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8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1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06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5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6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89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4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75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13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37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82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492250"/>
            <a:ext cx="8229600" cy="4445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3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5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15190-32A8-493E-82FC-4656A88DB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3BD15190-32A8-493E-82FC-4656A88DB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425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2000"/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8636-1850-48E8-AB82-247B00CC3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5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Bullet is Wingdings 2:161 (100%); before paragraph spacing of 13.44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Dash: dash point is 100% en-dash, before paragraph spacing of 5.76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 err="1"/>
              <a:t>Subbullet</a:t>
            </a:r>
            <a:r>
              <a:rPr lang="en-US" dirty="0"/>
              <a:t> is 100% bullet, before paragraph spacing of 4.8 </a:t>
            </a:r>
            <a:r>
              <a:rPr lang="en-US" dirty="0" err="1"/>
              <a:t>pt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8" r:id="rId2"/>
    <p:sldLayoutId id="2147485219" r:id="rId3"/>
    <p:sldLayoutId id="2147485220" r:id="rId4"/>
    <p:sldLayoutId id="2147485271" r:id="rId5"/>
    <p:sldLayoutId id="2147485294" r:id="rId6"/>
    <p:sldLayoutId id="2147485295" r:id="rId7"/>
    <p:sldLayoutId id="2147485296" r:id="rId8"/>
    <p:sldLayoutId id="2147485310" r:id="rId9"/>
    <p:sldLayoutId id="2147485311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Bullet is Wingdings 2:161 (100%); before paragraph spacing of 13.44 pt</a:t>
            </a:r>
          </a:p>
          <a:p>
            <a:pPr lvl="1"/>
            <a:r>
              <a:rPr lang="en-US"/>
              <a:t>Dash: dash point is 100% en-dash, before paragraph spacing of 5.76 pt</a:t>
            </a:r>
          </a:p>
          <a:p>
            <a:pPr lvl="2"/>
            <a:r>
              <a:rPr lang="en-US"/>
              <a:t>Subbullet is 100% bullet, before paragraph spacing of 4.8 pt</a:t>
            </a:r>
          </a:p>
          <a:p>
            <a:pPr lvl="0"/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22FC12E0-BF51-4AED-8937-5538C7C73AD0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62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312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CE70-0ACE-4E15-84B8-927A5709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1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98" r:id="rId1"/>
    <p:sldLayoutId id="2147485299" r:id="rId2"/>
    <p:sldLayoutId id="2147485300" r:id="rId3"/>
    <p:sldLayoutId id="2147485301" r:id="rId4"/>
    <p:sldLayoutId id="2147485302" r:id="rId5"/>
    <p:sldLayoutId id="2147485303" r:id="rId6"/>
    <p:sldLayoutId id="2147485304" r:id="rId7"/>
    <p:sldLayoutId id="2147485305" r:id="rId8"/>
    <p:sldLayoutId id="2147485306" r:id="rId9"/>
    <p:sldLayoutId id="2147485307" r:id="rId10"/>
    <p:sldLayoutId id="21474853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em.gov/registry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0" y="28194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sz="3200" dirty="0"/>
              <a:t>NIEM IEPD Registry</a:t>
            </a:r>
          </a:p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sz="3200" dirty="0"/>
              <a:t>Way Ahead Discussion </a:t>
            </a:r>
          </a:p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dirty="0">
                <a:solidFill>
                  <a:srgbClr val="949C9D"/>
                </a:solidFill>
              </a:rPr>
              <a:t>20 June 2018</a:t>
            </a:r>
          </a:p>
        </p:txBody>
      </p:sp>
      <p:pic>
        <p:nvPicPr>
          <p:cNvPr id="4" name="Picture 3" descr="NIEM-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0" y="1371600"/>
            <a:ext cx="39136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Purpose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2400" y="1295400"/>
            <a:ext cx="8578067" cy="441666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0" y="999731"/>
            <a:ext cx="9166225" cy="578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lnSpc>
                <a:spcPct val="150000"/>
              </a:lnSpc>
              <a:buNone/>
            </a:pPr>
            <a:r>
              <a:rPr lang="en-US" sz="2000" b="1" dirty="0"/>
              <a:t>Solicit Domain/Community ideas for a NIEM Community IEPD registry. (action captured during our 2017 F2F)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Understand community needs (survey)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Enable discovery of re-usable content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Reduce implementation costs</a:t>
            </a:r>
          </a:p>
          <a:p>
            <a:pPr lvl="1">
              <a:lnSpc>
                <a:spcPct val="150000"/>
              </a:lnSpc>
            </a:pPr>
            <a:r>
              <a:rPr lang="en-US" sz="2000" b="1" dirty="0"/>
              <a:t>Determine recommended minimum registry metadata 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What needs to be captured to enable discovery and support reuse?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000" b="1" dirty="0"/>
              <a:t>Identify potential registry host location</a:t>
            </a:r>
          </a:p>
          <a:p>
            <a:pPr lvl="2">
              <a:lnSpc>
                <a:spcPct val="150000"/>
              </a:lnSpc>
            </a:pPr>
            <a:r>
              <a:rPr lang="en-US" sz="2000" dirty="0"/>
              <a:t>Determine additional resources required to provide configuration and full lifecycle management of registry web service.</a:t>
            </a:r>
          </a:p>
        </p:txBody>
      </p:sp>
    </p:spTree>
    <p:extLst>
      <p:ext uri="{BB962C8B-B14F-4D97-AF65-F5344CB8AC3E}">
        <p14:creationId xmlns:p14="http://schemas.microsoft.com/office/powerpoint/2010/main" val="134152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70" y="765498"/>
            <a:ext cx="8585812" cy="58748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196200"/>
            <a:ext cx="5846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3399"/>
                </a:solidFill>
                <a:latin typeface="Tw Cen MT" panose="020B0602020104020603" pitchFamily="34" charset="0"/>
              </a:rPr>
              <a:t>Proposed NIEM IEPD Registry Concept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857655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0" y="504703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25499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289186" y="6553199"/>
            <a:ext cx="342449" cy="152401"/>
          </a:xfrm>
        </p:spPr>
        <p:txBody>
          <a:bodyPr/>
          <a:lstStyle/>
          <a:p>
            <a:pPr>
              <a:defRPr/>
            </a:pPr>
            <a:fld id="{C13BC184-E17D-4C0D-92D1-C42500D19E3A}" type="slidenum">
              <a:rPr lang="en-CA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7223"/>
            <a:ext cx="9144000" cy="914400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Recommended Metadata Requirements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010400" y="3200400"/>
            <a:ext cx="0" cy="381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43" y="951623"/>
            <a:ext cx="4148667" cy="5257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066800"/>
            <a:ext cx="4267200" cy="505670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33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Registry Sites Under Consideration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219200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95959"/>
                </a:solidFill>
                <a:latin typeface="+mj-lt"/>
              </a:rPr>
              <a:t> tools.niem.gov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  <a:latin typeface="+mj-lt"/>
              </a:rPr>
              <a:t>Pros: existing registry, requires account to add content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  <a:latin typeface="+mj-lt"/>
              </a:rPr>
              <a:t>Cons: manual entry of discovery metadata; hasn’t been maintained in years/buggy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95959"/>
                </a:solidFill>
                <a:latin typeface="+mj-lt"/>
              </a:rPr>
              <a:t>DOJ IEPD Clearinghouse/NISS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</a:rPr>
              <a:t>Pros: existing registry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</a:rPr>
              <a:t>Cons: hasn’t been maintained in years</a:t>
            </a:r>
            <a:endParaRPr lang="en-US" sz="1600" dirty="0">
              <a:solidFill>
                <a:srgbClr val="595959"/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95959"/>
                </a:solidFill>
                <a:latin typeface="+mj-lt"/>
              </a:rPr>
              <a:t> APAN.org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</a:rPr>
              <a:t>Pros:  existing sites for NBAC, EM, and MilOps; access controls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</a:rPr>
              <a:t>Cons: must have APAN account (no guests); SharePoint limitations; limited search</a:t>
            </a:r>
            <a:endParaRPr lang="en-US" sz="1600" dirty="0">
              <a:solidFill>
                <a:srgbClr val="595959"/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95959"/>
                </a:solidFill>
                <a:latin typeface="+mj-lt"/>
              </a:rPr>
              <a:t> GitHub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</a:rPr>
              <a:t>Pros: already hosts NIEM content; access controls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</a:rPr>
              <a:t>Cons: learning curve for managers; requires user accounts top add content; limited search (browser)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595959"/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73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NIEM IEPD Registry Launch Requirements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0" y="1730375"/>
            <a:ext cx="8731250" cy="555625"/>
          </a:xfrm>
        </p:spPr>
        <p:txBody>
          <a:bodyPr/>
          <a:lstStyle/>
          <a:p>
            <a:pPr lvl="1" indent="-342900">
              <a:lnSpc>
                <a:spcPct val="150000"/>
              </a:lnSpc>
            </a:pPr>
            <a:r>
              <a:rPr lang="en-US" sz="2000" b="1" dirty="0"/>
              <a:t>Domain / Community Agreement to Register IEPD(s)</a:t>
            </a:r>
          </a:p>
          <a:p>
            <a:pPr lvl="1" indent="-342900">
              <a:lnSpc>
                <a:spcPct val="150000"/>
              </a:lnSpc>
            </a:pPr>
            <a:r>
              <a:rPr lang="en-US" sz="2000" b="1" dirty="0"/>
              <a:t>Consensus on minimum metadata requirements</a:t>
            </a:r>
            <a:endParaRPr lang="en-US" dirty="0"/>
          </a:p>
          <a:p>
            <a:pPr lvl="1" indent="-342900">
              <a:lnSpc>
                <a:spcPct val="150000"/>
              </a:lnSpc>
            </a:pPr>
            <a:r>
              <a:rPr lang="en-US" sz="2000" b="1" dirty="0"/>
              <a:t>Location identified (</a:t>
            </a:r>
            <a:r>
              <a:rPr lang="en-US" sz="2000" b="1" dirty="0">
                <a:hlinkClick r:id="rId2"/>
              </a:rPr>
              <a:t>www.niem.gov/registry</a:t>
            </a:r>
            <a:r>
              <a:rPr lang="en-US" sz="2000" b="1" dirty="0"/>
              <a:t>?)</a:t>
            </a:r>
          </a:p>
          <a:p>
            <a:pPr lvl="1" indent="-342900">
              <a:lnSpc>
                <a:spcPct val="150000"/>
              </a:lnSpc>
            </a:pPr>
            <a:r>
              <a:rPr lang="en-US" sz="2000" b="1" dirty="0"/>
              <a:t>Update NIEM procedures / training</a:t>
            </a:r>
          </a:p>
          <a:p>
            <a:pPr lvl="1" indent="-342900">
              <a:lnSpc>
                <a:spcPct val="150000"/>
              </a:lnSpc>
            </a:pPr>
            <a:r>
              <a:rPr lang="en-US" sz="2000" b="1" dirty="0"/>
              <a:t>Functional requirements documented and traced to operational registry</a:t>
            </a:r>
          </a:p>
          <a:p>
            <a:pPr lvl="1" indent="-342900">
              <a:lnSpc>
                <a:spcPct val="150000"/>
              </a:lnSpc>
            </a:pPr>
            <a:r>
              <a:rPr lang="en-US" sz="2000" b="1" dirty="0"/>
              <a:t>Socialization </a:t>
            </a:r>
          </a:p>
          <a:p>
            <a:pPr lvl="3" indent="-342900">
              <a:lnSpc>
                <a:spcPct val="150000"/>
              </a:lnSpc>
            </a:pPr>
            <a:r>
              <a:rPr lang="en-US" sz="2400" b="1" dirty="0"/>
              <a:t>		       GO LIVE! DISCOVER! REUSE!</a:t>
            </a:r>
          </a:p>
          <a:p>
            <a:pPr lvl="1" indent="-342900">
              <a:lnSpc>
                <a:spcPct val="150000"/>
              </a:lnSpc>
            </a:pPr>
            <a:endParaRPr lang="en-US" sz="2000" b="1" dirty="0"/>
          </a:p>
        </p:txBody>
      </p:sp>
      <p:sp>
        <p:nvSpPr>
          <p:cNvPr id="30" name="Rectangle 29"/>
          <p:cNvSpPr/>
          <p:nvPr/>
        </p:nvSpPr>
        <p:spPr>
          <a:xfrm>
            <a:off x="152400" y="1295400"/>
            <a:ext cx="8578067" cy="441666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117048"/>
      </p:ext>
    </p:extLst>
  </p:cSld>
  <p:clrMapOvr>
    <a:masterClrMapping/>
  </p:clrMapOvr>
</p:sld>
</file>

<file path=ppt/theme/theme1.xml><?xml version="1.0" encoding="utf-8"?>
<a:theme xmlns:a="http://schemas.openxmlformats.org/drawingml/2006/main" name="NIEM Course Theme">
  <a:themeElements>
    <a:clrScheme name="Custom 15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0085BB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IEM Course Theme">
  <a:themeElements>
    <a:clrScheme name="Course Blue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111058</TotalTime>
  <Words>338</Words>
  <Application>Microsoft Office PowerPoint</Application>
  <PresentationFormat>Letter Paper (8.5x11 in)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Wingdings</vt:lpstr>
      <vt:lpstr>NIEM Course Theme</vt:lpstr>
      <vt:lpstr>1_NIEM Course Theme</vt:lpstr>
      <vt:lpstr>Custom Design</vt:lpstr>
      <vt:lpstr>PowerPoint Presentation</vt:lpstr>
      <vt:lpstr>Purpose</vt:lpstr>
      <vt:lpstr>PowerPoint Presentation</vt:lpstr>
      <vt:lpstr>Recommended Metadata Requirements</vt:lpstr>
      <vt:lpstr>Registry Sites Under Consideration</vt:lpstr>
      <vt:lpstr>NIEM IEPD Registry Launch Requirements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Logan, Craig (US - Arlington)</dc:creator>
  <cp:lastModifiedBy>Timothy Grapes</cp:lastModifiedBy>
  <cp:revision>6556</cp:revision>
  <cp:lastPrinted>2015-11-16T19:49:24Z</cp:lastPrinted>
  <dcterms:created xsi:type="dcterms:W3CDTF">2009-03-17T18:28:54Z</dcterms:created>
  <dcterms:modified xsi:type="dcterms:W3CDTF">2018-06-28T16:59:30Z</dcterms:modified>
</cp:coreProperties>
</file>