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3"/>
  </p:notesMasterIdLst>
  <p:sldIdLst>
    <p:sldId id="257" r:id="rId2"/>
    <p:sldId id="308" r:id="rId3"/>
    <p:sldId id="380" r:id="rId4"/>
    <p:sldId id="384" r:id="rId5"/>
    <p:sldId id="368" r:id="rId6"/>
    <p:sldId id="385" r:id="rId7"/>
    <p:sldId id="386" r:id="rId8"/>
    <p:sldId id="390" r:id="rId9"/>
    <p:sldId id="392" r:id="rId10"/>
    <p:sldId id="393" r:id="rId11"/>
    <p:sldId id="35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ck" initials="z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545"/>
    <a:srgbClr val="7CA230"/>
    <a:srgbClr val="AE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030" autoAdjust="0"/>
    <p:restoredTop sz="99211" autoAdjust="0"/>
  </p:normalViewPr>
  <p:slideViewPr>
    <p:cSldViewPr>
      <p:cViewPr>
        <p:scale>
          <a:sx n="110" d="100"/>
          <a:sy n="110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22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749966C1-C5CB-4DB5-826A-9977D5E8C01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B8223897-9DD4-47C4-AA9C-E2C5AE11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1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0CA8B-53E6-43EB-8FA1-722B33AF5E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1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3897-9DD4-47C4-AA9C-E2C5AE1180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7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CFAST = Critical Path Institute (C-Path) and CDISC collaboration</a:t>
            </a:r>
          </a:p>
          <a:p>
            <a:r>
              <a:rPr lang="en-US" sz="1400" dirty="0" smtClean="0"/>
              <a:t>FDA/</a:t>
            </a:r>
            <a:r>
              <a:rPr lang="en-US" sz="1400" dirty="0" err="1" smtClean="0"/>
              <a:t>PhUSE</a:t>
            </a:r>
            <a:r>
              <a:rPr lang="en-US" sz="1400" dirty="0" smtClean="0"/>
              <a:t> = Pharmaceutical Users Software Exchange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3897-9DD4-47C4-AA9C-E2C5AE1180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CFAST = Critical Path Institute (C-Path) and CDISC collaboration</a:t>
            </a:r>
          </a:p>
          <a:p>
            <a:r>
              <a:rPr lang="en-US" sz="1400" dirty="0" smtClean="0"/>
              <a:t>FDA/</a:t>
            </a:r>
            <a:r>
              <a:rPr lang="en-US" sz="1400" dirty="0" err="1" smtClean="0"/>
              <a:t>PhUSE</a:t>
            </a:r>
            <a:r>
              <a:rPr lang="en-US" sz="1400" dirty="0" smtClean="0"/>
              <a:t> = Pharmaceutical Users Software Exchange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3897-9DD4-47C4-AA9C-E2C5AE1180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CFAST = Critical Path Institute (C-Path) and CDISC collaboration</a:t>
            </a:r>
          </a:p>
          <a:p>
            <a:r>
              <a:rPr lang="en-US" sz="1400" dirty="0" smtClean="0"/>
              <a:t>FDA/</a:t>
            </a:r>
            <a:r>
              <a:rPr lang="en-US" sz="1400" dirty="0" err="1" smtClean="0"/>
              <a:t>PhUSE</a:t>
            </a:r>
            <a:r>
              <a:rPr lang="en-US" sz="1400" dirty="0" smtClean="0"/>
              <a:t> = Pharmaceutical Users Software Exchange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3897-9DD4-47C4-AA9C-E2C5AE1180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 </a:t>
            </a:r>
            <a:r>
              <a:rPr lang="en-US" dirty="0" err="1"/>
              <a:t>WkGp</a:t>
            </a:r>
            <a:r>
              <a:rPr lang="en-US" dirty="0"/>
              <a:t>: </a:t>
            </a:r>
            <a:r>
              <a:rPr lang="en-US" sz="900" dirty="0"/>
              <a:t>(15)  </a:t>
            </a:r>
            <a:r>
              <a:rPr lang="en-US" dirty="0"/>
              <a:t>228 of 243 (94%) complete</a:t>
            </a:r>
          </a:p>
          <a:p>
            <a:r>
              <a:rPr lang="en-US" dirty="0"/>
              <a:t>Metadata </a:t>
            </a:r>
            <a:r>
              <a:rPr lang="en-US" dirty="0" err="1"/>
              <a:t>WkGp</a:t>
            </a:r>
            <a:r>
              <a:rPr lang="en-US" dirty="0"/>
              <a:t>: </a:t>
            </a:r>
            <a:r>
              <a:rPr lang="en-US" sz="900" dirty="0"/>
              <a:t>(23)  </a:t>
            </a:r>
            <a:r>
              <a:rPr lang="en-US" dirty="0"/>
              <a:t>548 of 571 (96%) complete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3897-9DD4-47C4-AA9C-E2C5AE1180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99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3897-9DD4-47C4-AA9C-E2C5AE1180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5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PT_Template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4" t="60098" r="13750" b="11731"/>
          <a:stretch>
            <a:fillRect/>
          </a:stretch>
        </p:blipFill>
        <p:spPr bwMode="auto">
          <a:xfrm>
            <a:off x="0" y="4762500"/>
            <a:ext cx="9144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949043"/>
            <a:ext cx="70866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0264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EE563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B6A2-4648-4A0D-BCF0-91F5A10253E5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850A-6597-4ACD-8CDD-DAF2312374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" y="581392"/>
            <a:ext cx="1153886" cy="36337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221795"/>
            <a:ext cx="1429085" cy="31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2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AFE26-BC1F-48FF-B97C-188C471D2104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A5D5-00FC-4A6F-9DD3-BE3F5CD488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D6DF-C890-4B5C-8481-6FEEDA7398B6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C7E7-4407-4674-B7B9-CDAA13EB2B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47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52755"/>
            <a:ext cx="2057400" cy="45734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2755"/>
            <a:ext cx="6019800" cy="45734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0F6A5-0135-4836-9F9B-B878CAEC0A66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B2D22-4CF6-4727-B952-5DB99C1CFA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9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19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02692"/>
            <a:ext cx="8229600" cy="4143009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415" y="914400"/>
            <a:ext cx="8229600" cy="6031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6A1E2D-0BF6-42A0-BED2-991F6747FB4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2C832-E858-4897-8FC2-CCCA5369E8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6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20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B3A4-5B43-49CF-97A4-D648B623224B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016F-3706-443D-9633-DCB7CC5434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62B97-CD13-4B54-BBC4-F0628E60DEC9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50D1-7359-4283-AF56-5D6A82805B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5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07C8-65B8-47A8-B6B8-535B938C96AD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4F892-D8E4-4C07-9684-7BA7C981F7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8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E11A-7018-4014-BAA8-53CFF6A3611E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B8B9E-70C6-44F5-A001-6B1A491E84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6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8D1E-E198-4604-8F53-2CD00A41610E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02DDB-ECD9-49E7-A5DD-C1D5620658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6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463CA-3A99-4906-8CB0-D2344755952F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51C3-D09B-4D98-8254-292411FE84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4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2558"/>
            <a:ext cx="3008313" cy="928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06680"/>
            <a:ext cx="5111750" cy="5619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9548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E70D-71DF-430D-8D57-4EDC240B1154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23FD3-0E41-459E-B3C2-0F1FF50309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7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3063" y="944770"/>
            <a:ext cx="8229600" cy="574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28" name="Picture 11" descr="PPT_TemplateB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4" t="60098" r="13750" b="14635"/>
          <a:stretch>
            <a:fillRect/>
          </a:stretch>
        </p:blipFill>
        <p:spPr bwMode="auto">
          <a:xfrm>
            <a:off x="0" y="4978400"/>
            <a:ext cx="91440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03425"/>
            <a:ext cx="8229600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EBD6BBD-3A99-4833-80FB-483BC0D6E6EF}" type="datetime1">
              <a:rPr lang="en-US" smtClean="0"/>
              <a:pPr>
                <a:defRPr/>
              </a:pPr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C776F53-A82F-43A0-ABF3-9FE76BC54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1519238"/>
            <a:ext cx="8229600" cy="1587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" y="581392"/>
            <a:ext cx="1153886" cy="363379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221795"/>
            <a:ext cx="1429085" cy="31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34" r:id="rId1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025AA3"/>
          </a:solidFill>
          <a:latin typeface="Century"/>
          <a:ea typeface="ＭＳ Ｐゴシック" charset="0"/>
          <a:cs typeface="Century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ＭＳ Ｐゴシック" charset="0"/>
          <a:cs typeface="Century" pitchFamily="1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ＭＳ Ｐゴシック" charset="0"/>
          <a:cs typeface="Century" pitchFamily="1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ＭＳ Ｐゴシック" charset="0"/>
          <a:cs typeface="Century" pitchFamily="1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ＭＳ Ｐゴシック" charset="0"/>
          <a:cs typeface="Century" pitchFamily="1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Century" pitchFamily="18" charset="0"/>
          <a:cs typeface="Century" pitchFamily="18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Century" pitchFamily="18" charset="0"/>
          <a:cs typeface="Century" pitchFamily="18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Century" pitchFamily="18" charset="0"/>
          <a:cs typeface="Century" pitchFamily="18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Century" pitchFamily="18" charset="0"/>
          <a:cs typeface="Century" pitchFamily="18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•"/>
        <a:defRPr sz="2800" kern="1200">
          <a:solidFill>
            <a:srgbClr val="7F7F7F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–"/>
        <a:defRPr sz="2400" kern="1200">
          <a:solidFill>
            <a:srgbClr val="7F7F7F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•"/>
        <a:defRPr sz="2000" kern="1200">
          <a:solidFill>
            <a:srgbClr val="7F7F7F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–"/>
        <a:defRPr kern="1200">
          <a:solidFill>
            <a:srgbClr val="7F7F7F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»"/>
        <a:defRPr kern="1200">
          <a:solidFill>
            <a:srgbClr val="7F7F7F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OASIS </a:t>
            </a:r>
            <a:br>
              <a:rPr lang="en-US" dirty="0" smtClean="0"/>
            </a:br>
            <a:r>
              <a:rPr lang="en-US" dirty="0" smtClean="0"/>
              <a:t>Electronic Trial Master File Standard Technical Committee </a:t>
            </a:r>
            <a:br>
              <a:rPr lang="en-US" dirty="0" smtClean="0"/>
            </a:br>
            <a:r>
              <a:rPr lang="en-US" sz="1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Meeting Agenda</a:t>
            </a:r>
            <a:br>
              <a:rPr lang="en-US" sz="3200" dirty="0" smtClean="0"/>
            </a:br>
            <a:r>
              <a:rPr lang="en-US" sz="3200" dirty="0" smtClean="0"/>
              <a:t>Comment Review Period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9144000" cy="2209800"/>
          </a:xfrm>
        </p:spPr>
        <p:txBody>
          <a:bodyPr>
            <a:normAutofit/>
          </a:bodyPr>
          <a:lstStyle/>
          <a:p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January 5, 2015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9:00 – 10:00 AM PDT</a:t>
            </a:r>
          </a:p>
        </p:txBody>
      </p:sp>
    </p:spTree>
    <p:extLst>
      <p:ext uri="{BB962C8B-B14F-4D97-AF65-F5344CB8AC3E}">
        <p14:creationId xmlns:p14="http://schemas.microsoft.com/office/powerpoint/2010/main" val="31567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17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Changes/edits from Comment Resolution work integrated into Specification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i="1" u="sng" dirty="0" smtClean="0">
                <a:solidFill>
                  <a:schemeClr val="tx1"/>
                </a:solidFill>
              </a:rPr>
              <a:t>Outstanding items: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Corrections to tables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Add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udit trail details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Others?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TC review and publish completed Comment </a:t>
            </a:r>
            <a:r>
              <a:rPr lang="en-US" dirty="0">
                <a:solidFill>
                  <a:schemeClr val="tx1"/>
                </a:solidFill>
              </a:rPr>
              <a:t>Resolutions </a:t>
            </a:r>
            <a:r>
              <a:rPr lang="en-US" dirty="0" smtClean="0">
                <a:solidFill>
                  <a:schemeClr val="tx1"/>
                </a:solidFill>
              </a:rPr>
              <a:t>on OASIS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TC review of updated/edited Specification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Update Metadata Vocab spreadsheet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Update RDF/XML code and test code for quality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Upon </a:t>
            </a:r>
            <a:r>
              <a:rPr lang="en-US" dirty="0">
                <a:solidFill>
                  <a:schemeClr val="tx1"/>
                </a:solidFill>
              </a:rPr>
              <a:t>TC </a:t>
            </a:r>
            <a:r>
              <a:rPr lang="en-US" dirty="0" smtClean="0">
                <a:solidFill>
                  <a:schemeClr val="tx1"/>
                </a:solidFill>
              </a:rPr>
              <a:t>vote, publish revised eTMF Draft Specification </a:t>
            </a:r>
            <a:r>
              <a:rPr lang="en-US" sz="1600" dirty="0" smtClean="0">
                <a:solidFill>
                  <a:schemeClr val="tx1"/>
                </a:solidFill>
              </a:rPr>
              <a:t>(Spec, Code, Metadata) </a:t>
            </a:r>
            <a:r>
              <a:rPr lang="en-US" dirty="0" smtClean="0">
                <a:solidFill>
                  <a:schemeClr val="tx1"/>
                </a:solidFill>
              </a:rPr>
              <a:t>for public review of changes</a:t>
            </a:r>
          </a:p>
          <a:p>
            <a:pPr>
              <a:spcBef>
                <a:spcPts val="0"/>
              </a:spcBef>
            </a:pPr>
            <a:endParaRPr lang="en-US" sz="9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eTMF TC Next Steps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8284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New Business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esearch on Investigator Site Files (</a:t>
            </a:r>
            <a:r>
              <a:rPr lang="en-US" sz="2400" dirty="0" err="1" smtClean="0">
                <a:solidFill>
                  <a:schemeClr val="tx1"/>
                </a:solidFill>
              </a:rPr>
              <a:t>Ibell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Other?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Upcoming TC Meetings </a:t>
            </a:r>
            <a:r>
              <a:rPr lang="en-US" sz="1800" dirty="0">
                <a:solidFill>
                  <a:schemeClr val="tx1"/>
                </a:solidFill>
              </a:rPr>
              <a:t>(all 9am-10:30 PST unless otherwise agreed) </a:t>
            </a:r>
          </a:p>
          <a:p>
            <a:pPr lvl="1"/>
            <a:r>
              <a:rPr lang="en-US" sz="2200" b="1" dirty="0" smtClean="0">
                <a:solidFill>
                  <a:schemeClr val="tx1"/>
                </a:solidFill>
              </a:rPr>
              <a:t>January </a:t>
            </a:r>
            <a:r>
              <a:rPr lang="en-US" sz="2200" b="1" dirty="0">
                <a:solidFill>
                  <a:schemeClr val="tx1"/>
                </a:solidFill>
              </a:rPr>
              <a:t>5 </a:t>
            </a:r>
            <a:r>
              <a:rPr lang="en-US" sz="2200" b="1" dirty="0" smtClean="0">
                <a:solidFill>
                  <a:schemeClr val="tx1"/>
                </a:solidFill>
              </a:rPr>
              <a:t>  </a:t>
            </a:r>
            <a:r>
              <a:rPr lang="en-US" sz="2200" dirty="0" smtClean="0">
                <a:solidFill>
                  <a:schemeClr val="tx1"/>
                </a:solidFill>
              </a:rPr>
              <a:t>secretary </a:t>
            </a:r>
            <a:r>
              <a:rPr lang="en-US" sz="2200" dirty="0">
                <a:solidFill>
                  <a:schemeClr val="tx1"/>
                </a:solidFill>
              </a:rPr>
              <a:t>= </a:t>
            </a:r>
            <a:r>
              <a:rPr lang="en-US" sz="2200" b="1" i="1" dirty="0" smtClean="0">
                <a:solidFill>
                  <a:schemeClr val="tx1"/>
                </a:solidFill>
              </a:rPr>
              <a:t>Karen McCarthy Schau</a:t>
            </a:r>
            <a:endParaRPr lang="en-US" sz="2200" b="1" i="1" dirty="0">
              <a:solidFill>
                <a:schemeClr val="tx1"/>
              </a:solidFill>
            </a:endParaRP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January 19 </a:t>
            </a:r>
            <a:r>
              <a:rPr lang="en-US" sz="2200" dirty="0">
                <a:solidFill>
                  <a:schemeClr val="tx1"/>
                </a:solidFill>
              </a:rPr>
              <a:t>secretary = </a:t>
            </a:r>
            <a:r>
              <a:rPr lang="en-US" sz="2200" b="1" i="1" dirty="0" smtClean="0">
                <a:solidFill>
                  <a:schemeClr val="tx1"/>
                </a:solidFill>
              </a:rPr>
              <a:t>Needed!</a:t>
            </a:r>
          </a:p>
          <a:p>
            <a:pPr lvl="1"/>
            <a:r>
              <a:rPr lang="en-US" sz="2200" b="1" dirty="0" smtClean="0">
                <a:solidFill>
                  <a:schemeClr val="tx1"/>
                </a:solidFill>
              </a:rPr>
              <a:t>February 9  </a:t>
            </a:r>
            <a:r>
              <a:rPr lang="en-US" sz="2200" dirty="0" smtClean="0">
                <a:solidFill>
                  <a:schemeClr val="tx1"/>
                </a:solidFill>
              </a:rPr>
              <a:t>secretary </a:t>
            </a:r>
            <a:r>
              <a:rPr lang="en-US" sz="2200" dirty="0">
                <a:solidFill>
                  <a:schemeClr val="tx1"/>
                </a:solidFill>
              </a:rPr>
              <a:t>= </a:t>
            </a:r>
            <a:r>
              <a:rPr lang="en-US" sz="2200" b="1" i="1" dirty="0" smtClean="0">
                <a:solidFill>
                  <a:schemeClr val="tx1"/>
                </a:solidFill>
              </a:rPr>
              <a:t>Needed!</a:t>
            </a:r>
            <a:endParaRPr lang="en-US" sz="2200" b="1" i="1" dirty="0">
              <a:solidFill>
                <a:schemeClr val="tx1"/>
              </a:solidFill>
            </a:endParaRPr>
          </a:p>
          <a:p>
            <a:pPr lvl="1"/>
            <a:endParaRPr lang="en-US" sz="2200" b="1" i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pPr lvl="1">
              <a:buNone/>
            </a:pPr>
            <a:endParaRPr lang="en-US" sz="1050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New Business &amp; Next Meeting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95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949533"/>
            <a:ext cx="8229600" cy="574467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Agenda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228600"/>
          </a:xfrm>
          <a:prstGeom prst="rect">
            <a:avLst/>
          </a:prstGeom>
        </p:spPr>
        <p:txBody>
          <a:bodyPr/>
          <a:lstStyle/>
          <a:p>
            <a:pPr defTabSz="457200"/>
            <a:fld id="{C90C37AB-7E8F-5A46-9F1F-9F32977E779F}" type="slidenum">
              <a:rPr lang="en-US" smtClean="0"/>
              <a:pPr defTabSz="457200"/>
              <a:t>2</a:t>
            </a:fld>
            <a:endParaRPr lang="en-US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309813" y="3303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175610"/>
              </p:ext>
            </p:extLst>
          </p:nvPr>
        </p:nvGraphicFramePr>
        <p:xfrm>
          <a:off x="381000" y="1783936"/>
          <a:ext cx="8305800" cy="3504130"/>
        </p:xfrm>
        <a:graphic>
          <a:graphicData uri="http://schemas.openxmlformats.org/drawingml/2006/table">
            <a:tbl>
              <a:tblPr firstRow="1" firstCol="1" bandRow="1"/>
              <a:tblGrid>
                <a:gridCol w="1542257"/>
                <a:gridCol w="4477543"/>
                <a:gridCol w="2286000"/>
              </a:tblGrid>
              <a:tr h="39613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Topic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Presenter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9:00 -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Call to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Order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Jennifer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9:05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9:08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Roll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Call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(secretary: Karen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McCarthy Schau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Zack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9:08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9:10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Approval of 11/17 and 12/1 minutes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All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9:10 – 9:15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Slates: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W44 – W46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Jennifer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9:15 – 9:35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Workgroup status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350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9:35 – 9:55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eTMF TC Next Steps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Zack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9:55 –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10:00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 business &amp; Next Meeting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Jennifer / All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6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Roll Call</a:t>
            </a:r>
            <a:endParaRPr lang="en-US" sz="36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1522"/>
            <a:ext cx="5297351" cy="5107878"/>
          </a:xfrm>
        </p:spPr>
      </p:pic>
    </p:spTree>
    <p:extLst>
      <p:ext uri="{BB962C8B-B14F-4D97-AF65-F5344CB8AC3E}">
        <p14:creationId xmlns:p14="http://schemas.microsoft.com/office/powerpoint/2010/main" val="7541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4693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TC’s often use Slates (vote on group of resolutions)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Slates posted and reviewed by TC </a:t>
            </a:r>
            <a:r>
              <a:rPr lang="en-US" b="1" dirty="0" smtClean="0">
                <a:solidFill>
                  <a:schemeClr val="tx1"/>
                </a:solidFill>
              </a:rPr>
              <a:t>prior</a:t>
            </a:r>
            <a:r>
              <a:rPr lang="en-US" dirty="0" smtClean="0">
                <a:solidFill>
                  <a:schemeClr val="tx1"/>
                </a:solidFill>
              </a:rPr>
              <a:t> to meeting (</a:t>
            </a:r>
            <a:r>
              <a:rPr lang="en-US" sz="1600" dirty="0" smtClean="0">
                <a:solidFill>
                  <a:schemeClr val="tx1"/>
                </a:solidFill>
              </a:rPr>
              <a:t>posted 12/23)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Slate announced, TC members ‘pull’ items to discuss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TC votes on items that remain on slate up for vote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TC then discusses items pulled from slate followed by vote</a:t>
            </a:r>
          </a:p>
          <a:p>
            <a:pPr marL="457200" lvl="1" indent="0">
              <a:buNone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Voting on comment response only, does not limit alterations to actual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pec, MV, Code</a:t>
            </a:r>
          </a:p>
          <a:p>
            <a:pPr marL="57150" indent="0">
              <a:buNone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Changes to be integrated in Spec, RDF/XML code, and MV spreadsheet and will be reviewed again by </a:t>
            </a:r>
            <a:r>
              <a:rPr lang="en-US" sz="2400" dirty="0" smtClean="0">
                <a:solidFill>
                  <a:schemeClr val="tx1"/>
                </a:solidFill>
              </a:rPr>
              <a:t>TC</a:t>
            </a:r>
            <a:endParaRPr lang="en-US" sz="2400" dirty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of Slates for Voting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Comments and Proposed Resolutions </a:t>
            </a:r>
            <a:r>
              <a:rPr lang="en-US" sz="2400" dirty="0" smtClean="0">
                <a:solidFill>
                  <a:schemeClr val="tx1"/>
                </a:solidFill>
              </a:rPr>
              <a:t>ranging from Specification Section 6.1.2 to General Comment on Naming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“Move to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approve Comment Resolutions as written for Slate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W44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which includes Comment Log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reference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numbers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134.CSD1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743.CSD1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136.CSD1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216.CSD1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260.CSD1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814.CSD1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748.CSD1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747.CSD1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751.CSD1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768.CSD1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 325.CSD1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217.CSD1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235.CSD1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142.CSD1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326.CSD1.”</a:t>
            </a:r>
            <a:endParaRPr lang="en-US" sz="2400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414" y="914400"/>
            <a:ext cx="8555985" cy="603138"/>
          </a:xfrm>
        </p:spPr>
        <p:txBody>
          <a:bodyPr/>
          <a:lstStyle/>
          <a:p>
            <a:pPr algn="ctr"/>
            <a:r>
              <a:rPr lang="en-US" sz="3600" dirty="0" smtClean="0"/>
              <a:t>Slate: W44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360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Comments and Proposed Resolutions ranging from </a:t>
            </a:r>
            <a:r>
              <a:rPr lang="en-US" sz="2400" dirty="0" smtClean="0">
                <a:solidFill>
                  <a:schemeClr val="tx1"/>
                </a:solidFill>
              </a:rPr>
              <a:t>Grammar comment to general comment </a:t>
            </a:r>
            <a:r>
              <a:rPr lang="en-US" sz="2400" dirty="0">
                <a:solidFill>
                  <a:schemeClr val="tx1"/>
                </a:solidFill>
              </a:rPr>
              <a:t>on f</a:t>
            </a:r>
            <a:r>
              <a:rPr lang="en-US" sz="2400" dirty="0" smtClean="0">
                <a:solidFill>
                  <a:schemeClr val="tx1"/>
                </a:solidFill>
              </a:rPr>
              <a:t>igure captions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“Move to approve Comment Resolutions as written for Slate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W45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which includes Comment Log reference numbers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767.CSD1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766.CSD1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147.CSD1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541.CSD1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548.CSD1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119.CSD1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122.CSD1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117.CSD1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118.CSD1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120.CSD1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148.CSD1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547.CSD1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330.CSD1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757.CSD1.”</a:t>
            </a:r>
            <a:endParaRPr lang="en-US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414" y="914400"/>
            <a:ext cx="8555985" cy="603138"/>
          </a:xfrm>
        </p:spPr>
        <p:txBody>
          <a:bodyPr/>
          <a:lstStyle/>
          <a:p>
            <a:pPr algn="ctr"/>
            <a:r>
              <a:rPr lang="en-US" sz="3600" dirty="0" smtClean="0"/>
              <a:t>Slate: W45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277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648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Comments and Proposed Resolutions ranging </a:t>
            </a:r>
            <a:r>
              <a:rPr lang="en-US" sz="2400" dirty="0" smtClean="0">
                <a:solidFill>
                  <a:schemeClr val="tx1"/>
                </a:solidFill>
              </a:rPr>
              <a:t>from items pertaining to the OWL file </a:t>
            </a:r>
            <a:r>
              <a:rPr lang="en-US" sz="2400" dirty="0">
                <a:solidFill>
                  <a:schemeClr val="tx1"/>
                </a:solidFill>
              </a:rPr>
              <a:t>– </a:t>
            </a:r>
            <a:r>
              <a:rPr lang="en-US" sz="2400" dirty="0" smtClean="0">
                <a:solidFill>
                  <a:schemeClr val="tx1"/>
                </a:solidFill>
              </a:rPr>
              <a:t>Corrections to Tables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Move to approve Comment Resolutions as written for Slate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W46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which includes Comment Log reference numbers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815.CSD1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818.CSD1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819.CSD1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236.CSD1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816.CSD1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817.CSD1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246.CSD1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211.CSD1.”</a:t>
            </a:r>
            <a:endParaRPr lang="en-US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414" y="914400"/>
            <a:ext cx="8555985" cy="603138"/>
          </a:xfrm>
        </p:spPr>
        <p:txBody>
          <a:bodyPr/>
          <a:lstStyle/>
          <a:p>
            <a:pPr algn="ctr"/>
            <a:r>
              <a:rPr lang="en-US" sz="3600" dirty="0" smtClean="0"/>
              <a:t>Slate: W46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277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02693"/>
            <a:ext cx="8229600" cy="310270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“I move to approve </a:t>
            </a:r>
            <a:r>
              <a:rPr lang="en-US" sz="2400" dirty="0">
                <a:solidFill>
                  <a:schemeClr val="tx1"/>
                </a:solidFill>
              </a:rPr>
              <a:t>the comment resolutions for slates </a:t>
            </a:r>
            <a:r>
              <a:rPr lang="en-US" sz="2400" dirty="0" smtClean="0">
                <a:solidFill>
                  <a:schemeClr val="tx1"/>
                </a:solidFill>
              </a:rPr>
              <a:t>W44 </a:t>
            </a:r>
            <a:r>
              <a:rPr lang="en-US" sz="2400" dirty="0">
                <a:solidFill>
                  <a:schemeClr val="tx1"/>
                </a:solidFill>
              </a:rPr>
              <a:t>– </a:t>
            </a:r>
            <a:r>
              <a:rPr lang="en-US" sz="2400" dirty="0" smtClean="0">
                <a:solidFill>
                  <a:schemeClr val="tx1"/>
                </a:solidFill>
              </a:rPr>
              <a:t>W46 as </a:t>
            </a:r>
            <a:r>
              <a:rPr lang="en-US" sz="2400" dirty="0">
                <a:solidFill>
                  <a:schemeClr val="tx1"/>
                </a:solidFill>
              </a:rPr>
              <a:t>described in the Comment Log and listed in the meeting </a:t>
            </a:r>
            <a:r>
              <a:rPr lang="en-US" sz="2400" dirty="0" smtClean="0">
                <a:solidFill>
                  <a:schemeClr val="tx1"/>
                </a:solidFill>
              </a:rPr>
              <a:t>slides, with the exception that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any </a:t>
            </a:r>
            <a:r>
              <a:rPr lang="en-US" sz="2400" dirty="0">
                <a:solidFill>
                  <a:schemeClr val="tx1"/>
                </a:solidFill>
              </a:rPr>
              <a:t>references to individual names in the comments shall be removed prior to publication</a:t>
            </a:r>
            <a:r>
              <a:rPr lang="en-US" sz="2400" dirty="0" smtClean="0">
                <a:solidFill>
                  <a:schemeClr val="tx1"/>
                </a:solidFill>
              </a:rPr>
              <a:t>.”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Voting On Slates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552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95% </a:t>
            </a:r>
            <a:r>
              <a:rPr lang="en-US" sz="3200" b="1" dirty="0">
                <a:solidFill>
                  <a:schemeClr val="tx1"/>
                </a:solidFill>
              </a:rPr>
              <a:t>DONE! 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776 of 814 Comment Resolutions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ready for vote OR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already voted &amp; approved!  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Progress As Of Today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523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esMD_ONC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esMD_ONC2</Template>
  <TotalTime>23254</TotalTime>
  <Words>629</Words>
  <Application>Microsoft Office PowerPoint</Application>
  <PresentationFormat>On-screen Show (4:3)</PresentationFormat>
  <Paragraphs>112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esMD_ONC2</vt:lpstr>
      <vt:lpstr>OASIS  Electronic Trial Master File Standard Technical Committee    Meeting Agenda Comment Review Period</vt:lpstr>
      <vt:lpstr>Agenda</vt:lpstr>
      <vt:lpstr>Roll Call</vt:lpstr>
      <vt:lpstr>Use of Slates for Voting</vt:lpstr>
      <vt:lpstr>Slate: W44</vt:lpstr>
      <vt:lpstr>Slate: W45</vt:lpstr>
      <vt:lpstr>Slate: W46</vt:lpstr>
      <vt:lpstr>Voting On Slates</vt:lpstr>
      <vt:lpstr>Progress As Of Today</vt:lpstr>
      <vt:lpstr>eTMF TC Next Steps</vt:lpstr>
      <vt:lpstr>New Business &amp; Next Meeting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Submission of Medical Documentation (esMD)    Electronic Determination of Coverage (eDoC) Workgroup</dc:title>
  <dc:creator>Sweta E-SAC</dc:creator>
  <cp:lastModifiedBy>Jennifer</cp:lastModifiedBy>
  <cp:revision>1414</cp:revision>
  <cp:lastPrinted>2014-05-19T14:58:39Z</cp:lastPrinted>
  <dcterms:created xsi:type="dcterms:W3CDTF">2013-04-16T17:06:56Z</dcterms:created>
  <dcterms:modified xsi:type="dcterms:W3CDTF">2015-01-05T02:14:21Z</dcterms:modified>
</cp:coreProperties>
</file>