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87" r:id="rId2"/>
    <p:sldId id="293" r:id="rId3"/>
    <p:sldId id="294" r:id="rId4"/>
    <p:sldId id="295" r:id="rId5"/>
    <p:sldId id="296" r:id="rId6"/>
  </p:sldIdLst>
  <p:sldSz cx="9144000" cy="6858000" type="screen4x3"/>
  <p:notesSz cx="6743700" cy="9906000"/>
  <p:defaultTextStyle>
    <a:defPPr>
      <a:defRPr lang="en-GB"/>
    </a:defPPr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buClr>
        <a:schemeClr val="accent1"/>
      </a:buClr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30000"/>
      </a:spcBef>
      <a:spcAft>
        <a:spcPct val="0"/>
      </a:spcAft>
      <a:buClr>
        <a:schemeClr val="accent1"/>
      </a:buClr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30000"/>
      </a:spcBef>
      <a:spcAft>
        <a:spcPct val="0"/>
      </a:spcAft>
      <a:buClr>
        <a:schemeClr val="accent1"/>
      </a:buClr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30000"/>
      </a:spcBef>
      <a:spcAft>
        <a:spcPct val="0"/>
      </a:spcAft>
      <a:buClr>
        <a:schemeClr val="accent1"/>
      </a:buClr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30000"/>
      </a:spcBef>
      <a:spcAft>
        <a:spcPct val="0"/>
      </a:spcAft>
      <a:buClr>
        <a:schemeClr val="accent1"/>
      </a:buClr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C333"/>
    <a:srgbClr val="7F10A2"/>
    <a:srgbClr val="AF0033"/>
    <a:srgbClr val="FFAF00"/>
    <a:srgbClr val="FFD308"/>
    <a:srgbClr val="A2A6AD"/>
    <a:srgbClr val="89929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565" autoAdjust="0"/>
  </p:normalViewPr>
  <p:slideViewPr>
    <p:cSldViewPr>
      <p:cViewPr>
        <p:scale>
          <a:sx n="80" d="100"/>
          <a:sy n="80" d="100"/>
        </p:scale>
        <p:origin x="-1398" y="-1422"/>
      </p:cViewPr>
      <p:guideLst>
        <p:guide orient="horz" pos="3929"/>
        <p:guide orient="horz" pos="4247"/>
        <p:guide orient="horz" pos="3838"/>
        <p:guide orient="horz" pos="754"/>
        <p:guide orient="horz" pos="663"/>
        <p:guide orient="horz" pos="142"/>
        <p:guide pos="158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808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19638"/>
            <a:ext cx="4943475" cy="4481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20" tIns="44416" rIns="90420" bIns="44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Body Text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8863" y="862013"/>
            <a:ext cx="4627562" cy="3470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0272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988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335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7778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878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5813" name="Picture 21" descr="NSN-logo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9075" y="6242050"/>
            <a:ext cx="1054100" cy="446088"/>
          </a:xfrm>
          <a:prstGeom prst="rect">
            <a:avLst/>
          </a:prstGeom>
          <a:noFill/>
        </p:spPr>
      </p:pic>
      <p:sp>
        <p:nvSpPr>
          <p:cNvPr id="54579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54000" y="2133600"/>
            <a:ext cx="8634413" cy="1223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4580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4000" y="3429000"/>
            <a:ext cx="8634413" cy="140493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45810" name="Text Box 18"/>
          <p:cNvSpPr txBox="1">
            <a:spLocks noChangeArrowheads="1"/>
          </p:cNvSpPr>
          <p:nvPr/>
        </p:nvSpPr>
        <p:spPr bwMode="auto">
          <a:xfrm>
            <a:off x="242888" y="6454775"/>
            <a:ext cx="3044825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800"/>
              <a:t>For internal use only</a:t>
            </a:r>
          </a:p>
        </p:txBody>
      </p:sp>
      <p:sp>
        <p:nvSpPr>
          <p:cNvPr id="545811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  <p:sp>
        <p:nvSpPr>
          <p:cNvPr id="545812" name="Rectangle 20"/>
          <p:cNvSpPr>
            <a:spLocks noChangeArrowheads="1"/>
          </p:cNvSpPr>
          <p:nvPr/>
        </p:nvSpPr>
        <p:spPr bwMode="auto">
          <a:xfrm>
            <a:off x="254000" y="6588125"/>
            <a:ext cx="2133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tabLst>
                <a:tab pos="450850" algn="l"/>
              </a:tabLst>
            </a:pPr>
            <a:fld id="{89F39A7B-6697-444A-BA32-BB96EC973EE7}" type="slidenum">
              <a:rPr lang="en-US" sz="800"/>
              <a:pPr>
                <a:lnSpc>
                  <a:spcPct val="100000"/>
                </a:lnSpc>
                <a:spcBef>
                  <a:spcPct val="0"/>
                </a:spcBef>
                <a:buClrTx/>
                <a:tabLst>
                  <a:tab pos="450850" algn="l"/>
                </a:tabLst>
              </a:pPr>
              <a:t>‹#›</a:t>
            </a:fld>
            <a:r>
              <a:rPr lang="en-US" sz="800"/>
              <a:t>	© Nokia Siemens Networks</a:t>
            </a:r>
          </a:p>
        </p:txBody>
      </p:sp>
      <p:grpSp>
        <p:nvGrpSpPr>
          <p:cNvPr id="545894" name="Group 102"/>
          <p:cNvGrpSpPr>
            <a:grpSpLocks/>
          </p:cNvGrpSpPr>
          <p:nvPr/>
        </p:nvGrpSpPr>
        <p:grpSpPr bwMode="auto">
          <a:xfrm>
            <a:off x="-215900" y="-215900"/>
            <a:ext cx="9574213" cy="7289800"/>
            <a:chOff x="-136" y="-136"/>
            <a:chExt cx="6031" cy="4592"/>
          </a:xfrm>
        </p:grpSpPr>
        <p:sp>
          <p:nvSpPr>
            <p:cNvPr id="545834" name="Line 42"/>
            <p:cNvSpPr>
              <a:spLocks noChangeShapeType="1"/>
            </p:cNvSpPr>
            <p:nvPr userDrawn="1"/>
          </p:nvSpPr>
          <p:spPr bwMode="auto">
            <a:xfrm>
              <a:off x="158" y="4343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35" name="Line 43"/>
            <p:cNvSpPr>
              <a:spLocks noChangeShapeType="1"/>
            </p:cNvSpPr>
            <p:nvPr userDrawn="1"/>
          </p:nvSpPr>
          <p:spPr bwMode="auto">
            <a:xfrm rot="5400000">
              <a:off x="-79" y="2990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36" name="Line 44"/>
            <p:cNvSpPr>
              <a:spLocks noChangeShapeType="1"/>
            </p:cNvSpPr>
            <p:nvPr userDrawn="1"/>
          </p:nvSpPr>
          <p:spPr bwMode="auto">
            <a:xfrm rot="5400000">
              <a:off x="-79" y="2046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37" name="Line 45"/>
            <p:cNvSpPr>
              <a:spLocks noChangeShapeType="1"/>
            </p:cNvSpPr>
            <p:nvPr userDrawn="1"/>
          </p:nvSpPr>
          <p:spPr bwMode="auto">
            <a:xfrm rot="5400000">
              <a:off x="-79" y="4190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38" name="Line 46"/>
            <p:cNvSpPr>
              <a:spLocks noChangeShapeType="1"/>
            </p:cNvSpPr>
            <p:nvPr userDrawn="1"/>
          </p:nvSpPr>
          <p:spPr bwMode="auto">
            <a:xfrm rot="5400000">
              <a:off x="-79" y="3872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39" name="Line 47"/>
            <p:cNvSpPr>
              <a:spLocks noChangeShapeType="1"/>
            </p:cNvSpPr>
            <p:nvPr userDrawn="1"/>
          </p:nvSpPr>
          <p:spPr bwMode="auto">
            <a:xfrm rot="5400000">
              <a:off x="-79" y="2102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0" name="Line 48"/>
            <p:cNvSpPr>
              <a:spLocks noChangeShapeType="1"/>
            </p:cNvSpPr>
            <p:nvPr userDrawn="1"/>
          </p:nvSpPr>
          <p:spPr bwMode="auto">
            <a:xfrm rot="5400000">
              <a:off x="-79" y="1285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1" name="Line 49"/>
            <p:cNvSpPr>
              <a:spLocks noChangeShapeType="1"/>
            </p:cNvSpPr>
            <p:nvPr userDrawn="1"/>
          </p:nvSpPr>
          <p:spPr bwMode="auto">
            <a:xfrm>
              <a:off x="160" y="-136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2" name="Line 50"/>
            <p:cNvSpPr>
              <a:spLocks noChangeShapeType="1"/>
            </p:cNvSpPr>
            <p:nvPr userDrawn="1"/>
          </p:nvSpPr>
          <p:spPr bwMode="auto">
            <a:xfrm>
              <a:off x="5602" y="4343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3" name="Line 51"/>
            <p:cNvSpPr>
              <a:spLocks noChangeShapeType="1"/>
            </p:cNvSpPr>
            <p:nvPr userDrawn="1"/>
          </p:nvSpPr>
          <p:spPr bwMode="auto">
            <a:xfrm>
              <a:off x="5602" y="-136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4" name="Line 52"/>
            <p:cNvSpPr>
              <a:spLocks noChangeShapeType="1"/>
            </p:cNvSpPr>
            <p:nvPr userDrawn="1"/>
          </p:nvSpPr>
          <p:spPr bwMode="auto">
            <a:xfrm rot="5400000">
              <a:off x="5839" y="2990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5" name="Line 53"/>
            <p:cNvSpPr>
              <a:spLocks noChangeShapeType="1"/>
            </p:cNvSpPr>
            <p:nvPr userDrawn="1"/>
          </p:nvSpPr>
          <p:spPr bwMode="auto">
            <a:xfrm rot="5400000">
              <a:off x="5839" y="2046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6" name="Line 54"/>
            <p:cNvSpPr>
              <a:spLocks noChangeShapeType="1"/>
            </p:cNvSpPr>
            <p:nvPr userDrawn="1"/>
          </p:nvSpPr>
          <p:spPr bwMode="auto">
            <a:xfrm rot="5400000">
              <a:off x="5839" y="4190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7" name="Line 55"/>
            <p:cNvSpPr>
              <a:spLocks noChangeShapeType="1"/>
            </p:cNvSpPr>
            <p:nvPr userDrawn="1"/>
          </p:nvSpPr>
          <p:spPr bwMode="auto">
            <a:xfrm rot="5400000">
              <a:off x="5839" y="3872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8" name="Line 56"/>
            <p:cNvSpPr>
              <a:spLocks noChangeShapeType="1"/>
            </p:cNvSpPr>
            <p:nvPr userDrawn="1"/>
          </p:nvSpPr>
          <p:spPr bwMode="auto">
            <a:xfrm rot="5400000">
              <a:off x="5839" y="2102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49" name="Line 57"/>
            <p:cNvSpPr>
              <a:spLocks noChangeShapeType="1"/>
            </p:cNvSpPr>
            <p:nvPr userDrawn="1"/>
          </p:nvSpPr>
          <p:spPr bwMode="auto">
            <a:xfrm rot="5400000">
              <a:off x="5839" y="1285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5850" name="Line 58"/>
            <p:cNvSpPr>
              <a:spLocks noChangeShapeType="1"/>
            </p:cNvSpPr>
            <p:nvPr userDrawn="1"/>
          </p:nvSpPr>
          <p:spPr bwMode="auto">
            <a:xfrm>
              <a:off x="5602" y="4343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45883" name="AutoShape 91"/>
          <p:cNvSpPr>
            <a:spLocks noChangeArrowheads="1"/>
          </p:cNvSpPr>
          <p:nvPr/>
        </p:nvSpPr>
        <p:spPr bwMode="auto">
          <a:xfrm>
            <a:off x="1474788" y="6894513"/>
            <a:ext cx="287337" cy="179387"/>
          </a:xfrm>
          <a:prstGeom prst="roundRect">
            <a:avLst>
              <a:gd name="adj" fmla="val 16667"/>
            </a:avLst>
          </a:prstGeom>
          <a:solidFill>
            <a:srgbClr val="FFD308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255 G 211 B 8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84" name="AutoShape 92"/>
          <p:cNvSpPr>
            <a:spLocks noChangeArrowheads="1"/>
          </p:cNvSpPr>
          <p:nvPr/>
        </p:nvSpPr>
        <p:spPr bwMode="auto">
          <a:xfrm>
            <a:off x="1835150" y="6894513"/>
            <a:ext cx="287338" cy="179387"/>
          </a:xfrm>
          <a:prstGeom prst="roundRect">
            <a:avLst>
              <a:gd name="adj" fmla="val 16667"/>
            </a:avLst>
          </a:prstGeom>
          <a:solidFill>
            <a:srgbClr val="FFAF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255 G 175 B 0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85" name="AutoShape 93"/>
          <p:cNvSpPr>
            <a:spLocks noChangeArrowheads="1"/>
          </p:cNvSpPr>
          <p:nvPr/>
        </p:nvSpPr>
        <p:spPr bwMode="auto">
          <a:xfrm>
            <a:off x="2195513" y="6894513"/>
            <a:ext cx="287337" cy="179387"/>
          </a:xfrm>
          <a:prstGeom prst="roundRect">
            <a:avLst>
              <a:gd name="adj" fmla="val 16667"/>
            </a:avLst>
          </a:prstGeom>
          <a:solidFill>
            <a:srgbClr val="7F10A2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127 G 16 </a:t>
            </a:r>
            <a:br>
              <a:rPr lang="en-GB" sz="600" b="1">
                <a:solidFill>
                  <a:schemeClr val="bg1"/>
                </a:solidFill>
              </a:rPr>
            </a:br>
            <a:r>
              <a:rPr lang="en-GB" sz="600" b="1">
                <a:solidFill>
                  <a:schemeClr val="bg1"/>
                </a:solidFill>
              </a:rPr>
              <a:t>B 162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86" name="AutoShape 94"/>
          <p:cNvSpPr>
            <a:spLocks noChangeArrowheads="1"/>
          </p:cNvSpPr>
          <p:nvPr/>
        </p:nvSpPr>
        <p:spPr bwMode="auto">
          <a:xfrm>
            <a:off x="4714875" y="6894513"/>
            <a:ext cx="287338" cy="179387"/>
          </a:xfrm>
          <a:prstGeom prst="roundRect">
            <a:avLst>
              <a:gd name="adj" fmla="val 16667"/>
            </a:avLst>
          </a:prstGeom>
          <a:solidFill>
            <a:srgbClr val="A2A6AD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163 G 166 B 173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87" name="AutoShape 95"/>
          <p:cNvSpPr>
            <a:spLocks noChangeArrowheads="1"/>
          </p:cNvSpPr>
          <p:nvPr/>
        </p:nvSpPr>
        <p:spPr bwMode="auto">
          <a:xfrm>
            <a:off x="4354513" y="6894513"/>
            <a:ext cx="287337" cy="179387"/>
          </a:xfrm>
          <a:prstGeom prst="roundRect">
            <a:avLst>
              <a:gd name="adj" fmla="val 16667"/>
            </a:avLst>
          </a:prstGeom>
          <a:solidFill>
            <a:srgbClr val="89929B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137 G 146 B 155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88" name="AutoShape 96"/>
          <p:cNvSpPr>
            <a:spLocks noChangeArrowheads="1"/>
          </p:cNvSpPr>
          <p:nvPr/>
        </p:nvSpPr>
        <p:spPr bwMode="auto">
          <a:xfrm>
            <a:off x="5075238" y="6894513"/>
            <a:ext cx="287337" cy="179387"/>
          </a:xfrm>
          <a:prstGeom prst="roundRect">
            <a:avLst>
              <a:gd name="adj" fmla="val 16667"/>
            </a:avLst>
          </a:prstGeom>
          <a:solidFill>
            <a:srgbClr val="AF0033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175 G 0 </a:t>
            </a:r>
            <a:br>
              <a:rPr lang="en-GB" sz="600" b="1">
                <a:solidFill>
                  <a:schemeClr val="bg1"/>
                </a:solidFill>
              </a:rPr>
            </a:br>
            <a:r>
              <a:rPr lang="en-GB" sz="600" b="1">
                <a:solidFill>
                  <a:schemeClr val="bg1"/>
                </a:solidFill>
              </a:rPr>
              <a:t>B 51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89" name="AutoShape 97"/>
          <p:cNvSpPr>
            <a:spLocks noChangeArrowheads="1"/>
          </p:cNvSpPr>
          <p:nvPr/>
        </p:nvSpPr>
        <p:spPr bwMode="auto">
          <a:xfrm>
            <a:off x="5435600" y="6894513"/>
            <a:ext cx="287338" cy="179387"/>
          </a:xfrm>
          <a:prstGeom prst="roundRect">
            <a:avLst>
              <a:gd name="adj" fmla="val 16667"/>
            </a:avLst>
          </a:prstGeom>
          <a:solidFill>
            <a:srgbClr val="34C333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52 </a:t>
            </a:r>
            <a:br>
              <a:rPr lang="en-GB" sz="600" b="1">
                <a:solidFill>
                  <a:schemeClr val="bg1"/>
                </a:solidFill>
              </a:rPr>
            </a:br>
            <a:r>
              <a:rPr lang="en-GB" sz="600" b="1">
                <a:solidFill>
                  <a:schemeClr val="bg1"/>
                </a:solidFill>
              </a:rPr>
              <a:t>G 195 B 51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90" name="AutoShape 98"/>
          <p:cNvSpPr>
            <a:spLocks noChangeArrowheads="1"/>
          </p:cNvSpPr>
          <p:nvPr/>
        </p:nvSpPr>
        <p:spPr bwMode="auto">
          <a:xfrm>
            <a:off x="3994150" y="6894513"/>
            <a:ext cx="287338" cy="17938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0 </a:t>
            </a:r>
            <a:br>
              <a:rPr lang="en-GB" sz="600" b="1">
                <a:solidFill>
                  <a:schemeClr val="bg1"/>
                </a:solidFill>
              </a:rPr>
            </a:br>
            <a:r>
              <a:rPr lang="en-GB" sz="600" b="1">
                <a:solidFill>
                  <a:schemeClr val="bg1"/>
                </a:solidFill>
              </a:rPr>
              <a:t>G 0 </a:t>
            </a:r>
            <a:br>
              <a:rPr lang="en-GB" sz="600" b="1">
                <a:solidFill>
                  <a:schemeClr val="bg1"/>
                </a:solidFill>
              </a:rPr>
            </a:br>
            <a:r>
              <a:rPr lang="en-GB" sz="600" b="1">
                <a:solidFill>
                  <a:schemeClr val="bg1"/>
                </a:solidFill>
              </a:rPr>
              <a:t>B 0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91" name="AutoShape 99"/>
          <p:cNvSpPr>
            <a:spLocks noChangeArrowheads="1"/>
          </p:cNvSpPr>
          <p:nvPr/>
        </p:nvSpPr>
        <p:spPr bwMode="auto">
          <a:xfrm>
            <a:off x="3635375" y="6894513"/>
            <a:ext cx="287338" cy="179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R 255 G 255 B 255</a:t>
            </a:r>
            <a:endParaRPr lang="en-US" sz="600" b="1">
              <a:solidFill>
                <a:schemeClr val="bg1"/>
              </a:solidFill>
            </a:endParaRPr>
          </a:p>
        </p:txBody>
      </p:sp>
      <p:sp>
        <p:nvSpPr>
          <p:cNvPr id="545892" name="Rectangle 100"/>
          <p:cNvSpPr>
            <a:spLocks noChangeArrowheads="1"/>
          </p:cNvSpPr>
          <p:nvPr/>
        </p:nvSpPr>
        <p:spPr bwMode="auto">
          <a:xfrm>
            <a:off x="647700" y="6894513"/>
            <a:ext cx="792163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36000" bIns="0" anchor="ctr"/>
          <a:lstStyle/>
          <a:p>
            <a:pPr algn="r"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Primary colours:</a:t>
            </a:r>
          </a:p>
        </p:txBody>
      </p:sp>
      <p:sp>
        <p:nvSpPr>
          <p:cNvPr id="545893" name="Rectangle 101"/>
          <p:cNvSpPr>
            <a:spLocks noChangeArrowheads="1"/>
          </p:cNvSpPr>
          <p:nvPr/>
        </p:nvSpPr>
        <p:spPr bwMode="auto">
          <a:xfrm>
            <a:off x="2795588" y="6894513"/>
            <a:ext cx="792162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36000" bIns="0" anchor="ctr"/>
          <a:lstStyle/>
          <a:p>
            <a:pPr algn="r"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GB" sz="600" b="1">
                <a:solidFill>
                  <a:schemeClr val="bg1"/>
                </a:solidFill>
              </a:rPr>
              <a:t>Supporting colours: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25425"/>
            <a:ext cx="21590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25425"/>
            <a:ext cx="63277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196975"/>
            <a:ext cx="4243388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96975"/>
            <a:ext cx="424338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/ Author / Date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225425"/>
            <a:ext cx="8634413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47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196975"/>
            <a:ext cx="86391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4779" name="Text Box 11"/>
          <p:cNvSpPr txBox="1">
            <a:spLocks noChangeArrowheads="1"/>
          </p:cNvSpPr>
          <p:nvPr/>
        </p:nvSpPr>
        <p:spPr bwMode="auto">
          <a:xfrm>
            <a:off x="242888" y="6454775"/>
            <a:ext cx="3044825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800"/>
              <a:t>For internal use only</a:t>
            </a:r>
          </a:p>
        </p:txBody>
      </p:sp>
      <p:sp>
        <p:nvSpPr>
          <p:cNvPr id="5447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588125"/>
            <a:ext cx="38163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800"/>
            </a:lvl1pPr>
          </a:lstStyle>
          <a:p>
            <a:r>
              <a:rPr lang="en-US"/>
              <a:t>Presentation / Author / Date </a:t>
            </a:r>
          </a:p>
        </p:txBody>
      </p:sp>
      <p:sp>
        <p:nvSpPr>
          <p:cNvPr id="544781" name="Rectangle 13"/>
          <p:cNvSpPr>
            <a:spLocks noChangeArrowheads="1"/>
          </p:cNvSpPr>
          <p:nvPr/>
        </p:nvSpPr>
        <p:spPr bwMode="auto">
          <a:xfrm>
            <a:off x="254000" y="6588125"/>
            <a:ext cx="2133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tabLst>
                <a:tab pos="450850" algn="l"/>
              </a:tabLst>
            </a:pPr>
            <a:fld id="{23B730F2-8BD4-4E6A-A6F8-618D60ABC13B}" type="slidenum">
              <a:rPr lang="en-US" sz="800"/>
              <a:pPr>
                <a:lnSpc>
                  <a:spcPct val="100000"/>
                </a:lnSpc>
                <a:spcBef>
                  <a:spcPct val="0"/>
                </a:spcBef>
                <a:buClrTx/>
                <a:tabLst>
                  <a:tab pos="450850" algn="l"/>
                </a:tabLst>
              </a:pPr>
              <a:t>‹#›</a:t>
            </a:fld>
            <a:r>
              <a:rPr lang="en-US" sz="800"/>
              <a:t>	© Nokia Siemens Networks</a:t>
            </a:r>
          </a:p>
        </p:txBody>
      </p:sp>
      <p:pic>
        <p:nvPicPr>
          <p:cNvPr id="544783" name="Picture 15" descr="NSN-logo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39075" y="6242050"/>
            <a:ext cx="1054100" cy="446088"/>
          </a:xfrm>
          <a:prstGeom prst="rect">
            <a:avLst/>
          </a:prstGeom>
          <a:noFill/>
        </p:spPr>
      </p:pic>
      <p:grpSp>
        <p:nvGrpSpPr>
          <p:cNvPr id="544827" name="Group 59"/>
          <p:cNvGrpSpPr>
            <a:grpSpLocks/>
          </p:cNvGrpSpPr>
          <p:nvPr/>
        </p:nvGrpSpPr>
        <p:grpSpPr bwMode="auto">
          <a:xfrm>
            <a:off x="-215900" y="-215900"/>
            <a:ext cx="9574213" cy="7289800"/>
            <a:chOff x="-136" y="-136"/>
            <a:chExt cx="6031" cy="4592"/>
          </a:xfrm>
        </p:grpSpPr>
        <p:sp>
          <p:nvSpPr>
            <p:cNvPr id="544785" name="Line 17"/>
            <p:cNvSpPr>
              <a:spLocks noChangeShapeType="1"/>
            </p:cNvSpPr>
            <p:nvPr userDrawn="1"/>
          </p:nvSpPr>
          <p:spPr bwMode="auto">
            <a:xfrm>
              <a:off x="158" y="4343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86" name="Line 18"/>
            <p:cNvSpPr>
              <a:spLocks noChangeShapeType="1"/>
            </p:cNvSpPr>
            <p:nvPr userDrawn="1"/>
          </p:nvSpPr>
          <p:spPr bwMode="auto">
            <a:xfrm rot="5400000">
              <a:off x="-79" y="697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87" name="Line 19"/>
            <p:cNvSpPr>
              <a:spLocks noChangeShapeType="1"/>
            </p:cNvSpPr>
            <p:nvPr userDrawn="1"/>
          </p:nvSpPr>
          <p:spPr bwMode="auto">
            <a:xfrm rot="5400000">
              <a:off x="-79" y="606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88" name="Line 20"/>
            <p:cNvSpPr>
              <a:spLocks noChangeShapeType="1"/>
            </p:cNvSpPr>
            <p:nvPr userDrawn="1"/>
          </p:nvSpPr>
          <p:spPr bwMode="auto">
            <a:xfrm rot="5400000">
              <a:off x="-79" y="4190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89" name="Line 21"/>
            <p:cNvSpPr>
              <a:spLocks noChangeShapeType="1"/>
            </p:cNvSpPr>
            <p:nvPr userDrawn="1"/>
          </p:nvSpPr>
          <p:spPr bwMode="auto">
            <a:xfrm rot="5400000">
              <a:off x="-79" y="3872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0" name="Line 22"/>
            <p:cNvSpPr>
              <a:spLocks noChangeShapeType="1"/>
            </p:cNvSpPr>
            <p:nvPr userDrawn="1"/>
          </p:nvSpPr>
          <p:spPr bwMode="auto">
            <a:xfrm rot="5400000">
              <a:off x="-79" y="3781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1" name="Line 23"/>
            <p:cNvSpPr>
              <a:spLocks noChangeShapeType="1"/>
            </p:cNvSpPr>
            <p:nvPr userDrawn="1"/>
          </p:nvSpPr>
          <p:spPr bwMode="auto">
            <a:xfrm rot="5400000">
              <a:off x="-79" y="85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2" name="Line 24"/>
            <p:cNvSpPr>
              <a:spLocks noChangeShapeType="1"/>
            </p:cNvSpPr>
            <p:nvPr userDrawn="1"/>
          </p:nvSpPr>
          <p:spPr bwMode="auto">
            <a:xfrm>
              <a:off x="160" y="-136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3" name="Line 25"/>
            <p:cNvSpPr>
              <a:spLocks noChangeShapeType="1"/>
            </p:cNvSpPr>
            <p:nvPr userDrawn="1"/>
          </p:nvSpPr>
          <p:spPr bwMode="auto">
            <a:xfrm>
              <a:off x="5602" y="4343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4" name="Line 26"/>
            <p:cNvSpPr>
              <a:spLocks noChangeShapeType="1"/>
            </p:cNvSpPr>
            <p:nvPr userDrawn="1"/>
          </p:nvSpPr>
          <p:spPr bwMode="auto">
            <a:xfrm>
              <a:off x="5602" y="-136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5" name="Line 27"/>
            <p:cNvSpPr>
              <a:spLocks noChangeShapeType="1"/>
            </p:cNvSpPr>
            <p:nvPr userDrawn="1"/>
          </p:nvSpPr>
          <p:spPr bwMode="auto">
            <a:xfrm rot="5400000">
              <a:off x="5839" y="697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6" name="Line 28"/>
            <p:cNvSpPr>
              <a:spLocks noChangeShapeType="1"/>
            </p:cNvSpPr>
            <p:nvPr userDrawn="1"/>
          </p:nvSpPr>
          <p:spPr bwMode="auto">
            <a:xfrm rot="5400000">
              <a:off x="5839" y="606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7" name="Line 29"/>
            <p:cNvSpPr>
              <a:spLocks noChangeShapeType="1"/>
            </p:cNvSpPr>
            <p:nvPr userDrawn="1"/>
          </p:nvSpPr>
          <p:spPr bwMode="auto">
            <a:xfrm rot="5400000">
              <a:off x="5839" y="4190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8" name="Line 30"/>
            <p:cNvSpPr>
              <a:spLocks noChangeShapeType="1"/>
            </p:cNvSpPr>
            <p:nvPr userDrawn="1"/>
          </p:nvSpPr>
          <p:spPr bwMode="auto">
            <a:xfrm rot="5400000">
              <a:off x="5839" y="3872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799" name="Line 31"/>
            <p:cNvSpPr>
              <a:spLocks noChangeShapeType="1"/>
            </p:cNvSpPr>
            <p:nvPr userDrawn="1"/>
          </p:nvSpPr>
          <p:spPr bwMode="auto">
            <a:xfrm rot="5400000">
              <a:off x="5839" y="3781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4800" name="Line 32"/>
            <p:cNvSpPr>
              <a:spLocks noChangeShapeType="1"/>
            </p:cNvSpPr>
            <p:nvPr userDrawn="1"/>
          </p:nvSpPr>
          <p:spPr bwMode="auto">
            <a:xfrm rot="5400000">
              <a:off x="5839" y="85"/>
              <a:ext cx="0" cy="1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44828" name="Group 60"/>
          <p:cNvGrpSpPr>
            <a:grpSpLocks/>
          </p:cNvGrpSpPr>
          <p:nvPr/>
        </p:nvGrpSpPr>
        <p:grpSpPr bwMode="auto">
          <a:xfrm>
            <a:off x="647700" y="6894513"/>
            <a:ext cx="5075238" cy="179387"/>
            <a:chOff x="408" y="4343"/>
            <a:chExt cx="3197" cy="113"/>
          </a:xfrm>
        </p:grpSpPr>
        <p:sp>
          <p:nvSpPr>
            <p:cNvPr id="544829" name="AutoShape 61"/>
            <p:cNvSpPr>
              <a:spLocks noChangeArrowheads="1"/>
            </p:cNvSpPr>
            <p:nvPr userDrawn="1"/>
          </p:nvSpPr>
          <p:spPr bwMode="auto">
            <a:xfrm>
              <a:off x="929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rgbClr val="FFD308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255 G 211 B 8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0" name="AutoShape 62"/>
            <p:cNvSpPr>
              <a:spLocks noChangeArrowheads="1"/>
            </p:cNvSpPr>
            <p:nvPr userDrawn="1"/>
          </p:nvSpPr>
          <p:spPr bwMode="auto">
            <a:xfrm>
              <a:off x="1156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rgbClr val="FFA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255 G 175 B 0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1" name="AutoShape 63"/>
            <p:cNvSpPr>
              <a:spLocks noChangeArrowheads="1"/>
            </p:cNvSpPr>
            <p:nvPr userDrawn="1"/>
          </p:nvSpPr>
          <p:spPr bwMode="auto">
            <a:xfrm>
              <a:off x="1383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rgbClr val="7F10A2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127 G 16 </a:t>
              </a:r>
              <a:br>
                <a:rPr lang="en-GB" sz="600" b="1">
                  <a:solidFill>
                    <a:schemeClr val="bg1"/>
                  </a:solidFill>
                </a:rPr>
              </a:br>
              <a:r>
                <a:rPr lang="en-GB" sz="600" b="1">
                  <a:solidFill>
                    <a:schemeClr val="bg1"/>
                  </a:solidFill>
                </a:rPr>
                <a:t>B 162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2" name="AutoShape 64"/>
            <p:cNvSpPr>
              <a:spLocks noChangeArrowheads="1"/>
            </p:cNvSpPr>
            <p:nvPr userDrawn="1"/>
          </p:nvSpPr>
          <p:spPr bwMode="auto">
            <a:xfrm>
              <a:off x="2970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rgbClr val="A2A6AD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163 G 166 B 173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3" name="AutoShape 65"/>
            <p:cNvSpPr>
              <a:spLocks noChangeArrowheads="1"/>
            </p:cNvSpPr>
            <p:nvPr userDrawn="1"/>
          </p:nvSpPr>
          <p:spPr bwMode="auto">
            <a:xfrm>
              <a:off x="2743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rgbClr val="89929B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137 G 146 B 155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4" name="AutoShape 66"/>
            <p:cNvSpPr>
              <a:spLocks noChangeArrowheads="1"/>
            </p:cNvSpPr>
            <p:nvPr userDrawn="1"/>
          </p:nvSpPr>
          <p:spPr bwMode="auto">
            <a:xfrm>
              <a:off x="3197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rgbClr val="AF0033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175 G 0 </a:t>
              </a:r>
              <a:br>
                <a:rPr lang="en-GB" sz="600" b="1">
                  <a:solidFill>
                    <a:schemeClr val="bg1"/>
                  </a:solidFill>
                </a:rPr>
              </a:br>
              <a:r>
                <a:rPr lang="en-GB" sz="600" b="1">
                  <a:solidFill>
                    <a:schemeClr val="bg1"/>
                  </a:solidFill>
                </a:rPr>
                <a:t>B 51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5" name="AutoShape 67"/>
            <p:cNvSpPr>
              <a:spLocks noChangeArrowheads="1"/>
            </p:cNvSpPr>
            <p:nvPr userDrawn="1"/>
          </p:nvSpPr>
          <p:spPr bwMode="auto">
            <a:xfrm>
              <a:off x="3424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rgbClr val="34C333"/>
            </a:solidFill>
            <a:ln w="952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52 </a:t>
              </a:r>
              <a:br>
                <a:rPr lang="en-GB" sz="600" b="1">
                  <a:solidFill>
                    <a:schemeClr val="bg1"/>
                  </a:solidFill>
                </a:rPr>
              </a:br>
              <a:r>
                <a:rPr lang="en-GB" sz="600" b="1">
                  <a:solidFill>
                    <a:schemeClr val="bg1"/>
                  </a:solidFill>
                </a:rPr>
                <a:t>G 195 B 51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6" name="AutoShape 68"/>
            <p:cNvSpPr>
              <a:spLocks noChangeArrowheads="1"/>
            </p:cNvSpPr>
            <p:nvPr userDrawn="1"/>
          </p:nvSpPr>
          <p:spPr bwMode="auto">
            <a:xfrm>
              <a:off x="2516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0 </a:t>
              </a:r>
              <a:br>
                <a:rPr lang="en-GB" sz="600" b="1">
                  <a:solidFill>
                    <a:schemeClr val="bg1"/>
                  </a:solidFill>
                </a:rPr>
              </a:br>
              <a:r>
                <a:rPr lang="en-GB" sz="600" b="1">
                  <a:solidFill>
                    <a:schemeClr val="bg1"/>
                  </a:solidFill>
                </a:rPr>
                <a:t>G 0 </a:t>
              </a:r>
              <a:br>
                <a:rPr lang="en-GB" sz="600" b="1">
                  <a:solidFill>
                    <a:schemeClr val="bg1"/>
                  </a:solidFill>
                </a:rPr>
              </a:br>
              <a:r>
                <a:rPr lang="en-GB" sz="600" b="1">
                  <a:solidFill>
                    <a:schemeClr val="bg1"/>
                  </a:solidFill>
                </a:rPr>
                <a:t>B 0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7" name="AutoShape 69"/>
            <p:cNvSpPr>
              <a:spLocks noChangeArrowheads="1"/>
            </p:cNvSpPr>
            <p:nvPr userDrawn="1"/>
          </p:nvSpPr>
          <p:spPr bwMode="auto">
            <a:xfrm>
              <a:off x="2290" y="4343"/>
              <a:ext cx="181" cy="1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18000" tIns="252000" rIns="18000" bIns="0"/>
            <a:lstStyle/>
            <a:p>
              <a:pPr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R 255 G 255 B 255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544838" name="Rectangle 70"/>
            <p:cNvSpPr>
              <a:spLocks noChangeArrowheads="1"/>
            </p:cNvSpPr>
            <p:nvPr userDrawn="1"/>
          </p:nvSpPr>
          <p:spPr bwMode="auto">
            <a:xfrm>
              <a:off x="408" y="4343"/>
              <a:ext cx="499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0" rIns="36000" bIns="0" anchor="ctr"/>
            <a:lstStyle/>
            <a:p>
              <a:pPr algn="r"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Primary colours:</a:t>
              </a:r>
            </a:p>
          </p:txBody>
        </p:sp>
        <p:sp>
          <p:nvSpPr>
            <p:cNvPr id="544839" name="Rectangle 71"/>
            <p:cNvSpPr>
              <a:spLocks noChangeArrowheads="1"/>
            </p:cNvSpPr>
            <p:nvPr userDrawn="1"/>
          </p:nvSpPr>
          <p:spPr bwMode="auto">
            <a:xfrm>
              <a:off x="1761" y="4343"/>
              <a:ext cx="499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000" tIns="0" rIns="36000" bIns="0" anchor="ctr"/>
            <a:lstStyle/>
            <a:p>
              <a:pPr algn="r" defTabSz="762000">
                <a:lnSpc>
                  <a:spcPct val="100000"/>
                </a:lnSpc>
                <a:spcBef>
                  <a:spcPct val="15000"/>
                </a:spcBef>
                <a:spcAft>
                  <a:spcPct val="15000"/>
                </a:spcAft>
              </a:pPr>
              <a:r>
                <a:rPr lang="en-GB" sz="600" b="1">
                  <a:solidFill>
                    <a:schemeClr val="bg1"/>
                  </a:solidFill>
                </a:rPr>
                <a:t>Supporting colours: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Char char="•"/>
        <a:defRPr sz="2400">
          <a:solidFill>
            <a:schemeClr val="tx1"/>
          </a:solidFill>
          <a:latin typeface="+mn-lt"/>
        </a:defRPr>
      </a:lvl2pPr>
      <a:lvl3pPr marL="561975" indent="-2794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792163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0223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Char char="•"/>
        <a:defRPr sz="1600">
          <a:solidFill>
            <a:schemeClr val="tx1"/>
          </a:solidFill>
          <a:latin typeface="+mn-lt"/>
        </a:defRPr>
      </a:lvl5pPr>
      <a:lvl6pPr marL="14795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Char char="•"/>
        <a:defRPr sz="1600">
          <a:solidFill>
            <a:schemeClr val="tx1"/>
          </a:solidFill>
          <a:latin typeface="+mn-lt"/>
        </a:defRPr>
      </a:lvl6pPr>
      <a:lvl7pPr marL="19367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Char char="•"/>
        <a:defRPr sz="1600">
          <a:solidFill>
            <a:schemeClr val="tx1"/>
          </a:solidFill>
          <a:latin typeface="+mn-lt"/>
        </a:defRPr>
      </a:lvl7pPr>
      <a:lvl8pPr marL="23939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Char char="•"/>
        <a:defRPr sz="1600">
          <a:solidFill>
            <a:schemeClr val="tx1"/>
          </a:solidFill>
          <a:latin typeface="+mn-lt"/>
        </a:defRPr>
      </a:lvl8pPr>
      <a:lvl9pPr marL="285115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inh.nguyenphu@ns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/ Author / Date </a:t>
            </a:r>
          </a:p>
        </p:txBody>
      </p:sp>
      <p:sp>
        <p:nvSpPr>
          <p:cNvPr id="572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5588" y="3429000"/>
            <a:ext cx="8634412" cy="1406525"/>
          </a:xfrm>
        </p:spPr>
        <p:txBody>
          <a:bodyPr/>
          <a:lstStyle/>
          <a:p>
            <a:r>
              <a:rPr lang="en-US" dirty="0" smtClean="0"/>
              <a:t>Thinh Nguyenphu as FFM TC Chair</a:t>
            </a:r>
          </a:p>
          <a:p>
            <a:r>
              <a:rPr lang="en-US" dirty="0" smtClean="0"/>
              <a:t>NSN</a:t>
            </a:r>
            <a:endParaRPr lang="en-US" dirty="0"/>
          </a:p>
          <a:p>
            <a:r>
              <a:rPr lang="en-US" dirty="0" smtClean="0">
                <a:hlinkClick r:id="rId3"/>
              </a:rPr>
              <a:t>thinh.nguyenphu@nsn.com</a:t>
            </a:r>
            <a:endParaRPr lang="en-US" dirty="0"/>
          </a:p>
          <a:p>
            <a:r>
              <a:rPr lang="en-US" dirty="0" smtClean="0"/>
              <a:t>December 14, 2011</a:t>
            </a:r>
            <a:endParaRPr lang="en-US" dirty="0"/>
          </a:p>
        </p:txBody>
      </p:sp>
      <p:sp>
        <p:nvSpPr>
          <p:cNvPr id="572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5588" y="2135188"/>
            <a:ext cx="8634412" cy="1225550"/>
          </a:xfrm>
        </p:spPr>
        <p:txBody>
          <a:bodyPr/>
          <a:lstStyle/>
          <a:p>
            <a:r>
              <a:rPr lang="en-US" dirty="0" smtClean="0"/>
              <a:t>FFM </a:t>
            </a:r>
            <a:r>
              <a:rPr lang="en-US" smtClean="0"/>
              <a:t>TC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TC Charter &amp; Discussion of Contribution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ea typeface="+mn-ea"/>
                <a:cs typeface="+mn-cs"/>
              </a:rPr>
              <a:t>Standard Track Lifecycle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Field Force Management Integration </a:t>
            </a:r>
            <a:r>
              <a:rPr lang="en-US" dirty="0" smtClean="0">
                <a:ea typeface="+mn-ea"/>
                <a:cs typeface="+mn-cs"/>
              </a:rPr>
              <a:t>Interface (FFMII) Specification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 model, functional and interface descriptions, and Data Model.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ea typeface="+mn-ea"/>
                <a:cs typeface="+mn-cs"/>
              </a:rPr>
              <a:t>Protocol binding specification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Related technical artifacts (e.g. data models and machine-readable API descriptions)</a:t>
            </a:r>
          </a:p>
          <a:p>
            <a:pPr lvl="3">
              <a:buFont typeface="Arial" pitchFamily="34" charset="0"/>
              <a:buChar char="•"/>
            </a:pPr>
            <a:endParaRPr lang="en-US" sz="3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Non-Standard Track Lifecycle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ea typeface="+mn-ea"/>
                <a:cs typeface="+mn-cs"/>
              </a:rPr>
              <a:t>Field Force Management Integration Interface Overview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Business Driver, Use Cases, and Feature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/ Author / Date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Schedule: Field </a:t>
            </a:r>
            <a:r>
              <a:rPr lang="en-US" dirty="0">
                <a:solidFill>
                  <a:schemeClr val="tx1"/>
                </a:solidFill>
              </a:rPr>
              <a:t>Force Management Integration </a:t>
            </a:r>
            <a:r>
              <a:rPr lang="en-US" dirty="0"/>
              <a:t>Interface (FFMII) </a:t>
            </a:r>
            <a:r>
              <a:rPr lang="en-US" dirty="0" smtClean="0"/>
              <a:t>Specification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Track Deliverable #1: Field Force Management Integration Interface (FFMII)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specification: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Draft (WD) Start: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 26, June 27, 2011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4C333"/>
                </a:solidFill>
                <a:ea typeface="+mn-ea"/>
                <a:cs typeface="+mn-cs"/>
              </a:rPr>
              <a:t>Status: 98% completion. 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4C333"/>
                </a:solidFill>
                <a:latin typeface="+mn-lt"/>
                <a:ea typeface="+mn-ea"/>
                <a:cs typeface="+mn-cs"/>
              </a:rPr>
              <a:t>Next Step: Creating all of XSD files in 6 weeks.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Specification Draft (CSD)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Start: Week 07, Feb 13, 2012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Specification Public Review Draft (CSPRD)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 07, Feb 13, 2012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Specification (CS):  </a:t>
            </a:r>
            <a:r>
              <a:rPr lang="en-US" dirty="0" smtClean="0">
                <a:ea typeface="+mn-ea"/>
                <a:cs typeface="+mn-cs"/>
              </a:rPr>
              <a:t>Week 15, April 9, 2012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Candidate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OASIS Standard (COS):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TBD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OASIS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Approval Ballots: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TBD</a:t>
            </a:r>
          </a:p>
          <a:p>
            <a:pPr lvl="2">
              <a:buFont typeface="Arial" pitchFamily="34" charset="0"/>
              <a:buChar char="•"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/ Author / Date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Schedule: FFM Overview Committee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Non-Standard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Track: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Deliverable #2: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FFMII Overview (business driver, design goals, use cases, model solutions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Draft (WD) Start: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 26: June 27, 2011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 Note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Draft (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CND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Start: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 </a:t>
            </a:r>
            <a:r>
              <a:rPr lang="en-US" sz="2400" dirty="0" smtClean="0">
                <a:ea typeface="+mn-ea"/>
                <a:cs typeface="+mn-cs"/>
              </a:rPr>
              <a:t>38, Sept 19, 2011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 Note Public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Draft (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CNPRD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Start: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 43, October 26, 2011</a:t>
            </a:r>
          </a:p>
          <a:p>
            <a:pPr lvl="3">
              <a:buFont typeface="Arial" pitchFamily="34" charset="0"/>
              <a:buChar char="•"/>
            </a:pPr>
            <a:r>
              <a:rPr lang="en-US" sz="2200" dirty="0" smtClean="0">
                <a:ea typeface="+mn-ea"/>
                <a:cs typeface="+mn-cs"/>
              </a:rPr>
              <a:t>CNPRD end: November 26, 2011. No public comment received</a:t>
            </a:r>
          </a:p>
          <a:p>
            <a:pPr lvl="3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Ballot: Ready for ballot 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??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 Note (CN): 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Week 52, Dec 31, 2011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/ Author / Date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Schedule: FFM Overview Committee </a:t>
            </a:r>
            <a:r>
              <a:rPr lang="en-US" dirty="0" smtClean="0"/>
              <a:t>Note, </a:t>
            </a:r>
            <a:r>
              <a:rPr lang="en-US" dirty="0" err="1" smtClean="0"/>
              <a:t>Juha’s</a:t>
            </a:r>
            <a:r>
              <a:rPr lang="en-US" dirty="0" smtClean="0"/>
              <a:t> alternative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Non-Standard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Track: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Deliverable #2: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FFMII Overview (business driver, design goals, use cases, model solutions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ea typeface="+mn-ea"/>
                <a:cs typeface="+mn-cs"/>
              </a:rPr>
              <a:t>Add use case</a:t>
            </a:r>
          </a:p>
          <a:p>
            <a:pPr lvl="3">
              <a:buFont typeface="Arial" pitchFamily="34" charset="0"/>
              <a:buChar char="•"/>
            </a:pPr>
            <a:r>
              <a:rPr lang="en-US" sz="2200" dirty="0" smtClean="0">
                <a:ea typeface="+mn-ea"/>
                <a:cs typeface="+mn-cs"/>
              </a:rPr>
              <a:t>Interviews until 16 January 2012, Use case complete for review in 30 January 2012 meeting</a:t>
            </a:r>
            <a:endParaRPr lang="en-US" sz="2200" dirty="0" smtClean="0"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Revised Committee </a:t>
            </a:r>
            <a:r>
              <a:rPr lang="en-US" sz="2400" dirty="0"/>
              <a:t>Note Draft (CND) Start: </a:t>
            </a:r>
            <a:r>
              <a:rPr lang="en-US" sz="2400" dirty="0"/>
              <a:t>Start: Week 6, February 6, 2012</a:t>
            </a:r>
            <a:endParaRPr lang="en-US" sz="2400" dirty="0"/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Revised Committee </a:t>
            </a:r>
            <a:r>
              <a:rPr lang="en-US" sz="2200" dirty="0"/>
              <a:t>Note Public Review Draft (CNPRD) Start: Week </a:t>
            </a:r>
            <a:r>
              <a:rPr lang="en-US" sz="2200" dirty="0" smtClean="0"/>
              <a:t>6, February 6, 2012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Ballot, week 12, Mar 19, 2012 (allows 6 weeks for Public review)</a:t>
            </a:r>
            <a:endParaRPr lang="en-US" sz="2200" dirty="0"/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(CN): 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Week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13, Mar 26, 2012</a:t>
            </a:r>
          </a:p>
          <a:p>
            <a:pPr lvl="2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/ Author / Date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39093"/>
      </p:ext>
    </p:extLst>
  </p:cSld>
  <p:clrMapOvr>
    <a:masterClrMapping/>
  </p:clrMapOvr>
</p:sld>
</file>

<file path=ppt/theme/theme1.xml><?xml version="1.0" encoding="utf-8"?>
<a:theme xmlns:a="http://schemas.openxmlformats.org/drawingml/2006/main" name="NSN_Short_Texture_2008-11-12">
  <a:themeElements>
    <a:clrScheme name="Nokia Siemens Networks template_FOR INTERNAL USE 4">
      <a:dk1>
        <a:srgbClr val="000000"/>
      </a:dk1>
      <a:lt1>
        <a:srgbClr val="FFFFFF"/>
      </a:lt1>
      <a:dk2>
        <a:srgbClr val="A3A6AD"/>
      </a:dk2>
      <a:lt2>
        <a:srgbClr val="89929B"/>
      </a:lt2>
      <a:accent1>
        <a:srgbClr val="FFD308"/>
      </a:accent1>
      <a:accent2>
        <a:srgbClr val="FFAF00"/>
      </a:accent2>
      <a:accent3>
        <a:srgbClr val="FFFFFF"/>
      </a:accent3>
      <a:accent4>
        <a:srgbClr val="000000"/>
      </a:accent4>
      <a:accent5>
        <a:srgbClr val="FFE6AA"/>
      </a:accent5>
      <a:accent6>
        <a:srgbClr val="E79E00"/>
      </a:accent6>
      <a:hlink>
        <a:srgbClr val="7F10A2"/>
      </a:hlink>
      <a:folHlink>
        <a:srgbClr val="A3A6AD"/>
      </a:folHlink>
    </a:clrScheme>
    <a:fontScheme name="Nokia Siemens Networks template_FOR INTERNAL U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90000"/>
          </a:lnSpc>
          <a:spcBef>
            <a:spcPct val="3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90000"/>
          </a:lnSpc>
          <a:spcBef>
            <a:spcPct val="3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kia Siemens Networks template_FOR INTERNAL USE 1">
        <a:dk1>
          <a:srgbClr val="000000"/>
        </a:dk1>
        <a:lt1>
          <a:srgbClr val="FFFFFF"/>
        </a:lt1>
        <a:dk2>
          <a:srgbClr val="89919B"/>
        </a:dk2>
        <a:lt2>
          <a:srgbClr val="666666"/>
        </a:lt2>
        <a:accent1>
          <a:srgbClr val="FFD307"/>
        </a:accent1>
        <a:accent2>
          <a:srgbClr val="FF8F02"/>
        </a:accent2>
        <a:accent3>
          <a:srgbClr val="FFFFFF"/>
        </a:accent3>
        <a:accent4>
          <a:srgbClr val="000000"/>
        </a:accent4>
        <a:accent5>
          <a:srgbClr val="FFE6AA"/>
        </a:accent5>
        <a:accent6>
          <a:srgbClr val="E78102"/>
        </a:accent6>
        <a:hlink>
          <a:srgbClr val="68059A"/>
        </a:hlink>
        <a:folHlink>
          <a:srgbClr val="8991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ia Siemens Networks template_FOR INTERNAL USE 2">
        <a:dk1>
          <a:srgbClr val="000000"/>
        </a:dk1>
        <a:lt1>
          <a:srgbClr val="FFFFFF"/>
        </a:lt1>
        <a:dk2>
          <a:srgbClr val="89919B"/>
        </a:dk2>
        <a:lt2>
          <a:srgbClr val="FFFFFF"/>
        </a:lt2>
        <a:accent1>
          <a:srgbClr val="FFD307"/>
        </a:accent1>
        <a:accent2>
          <a:srgbClr val="FF8F02"/>
        </a:accent2>
        <a:accent3>
          <a:srgbClr val="C4C7CB"/>
        </a:accent3>
        <a:accent4>
          <a:srgbClr val="DADADA"/>
        </a:accent4>
        <a:accent5>
          <a:srgbClr val="FFE6AA"/>
        </a:accent5>
        <a:accent6>
          <a:srgbClr val="E78102"/>
        </a:accent6>
        <a:hlink>
          <a:srgbClr val="68059A"/>
        </a:hlink>
        <a:folHlink>
          <a:srgbClr val="66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ia Siemens Networks template_FOR INTERNAL USE 3">
        <a:dk1>
          <a:srgbClr val="000000"/>
        </a:dk1>
        <a:lt1>
          <a:srgbClr val="FFFFFF"/>
        </a:lt1>
        <a:dk2>
          <a:srgbClr val="A3A6AD"/>
        </a:dk2>
        <a:lt2>
          <a:srgbClr val="89929B"/>
        </a:lt2>
        <a:accent1>
          <a:srgbClr val="FFD308"/>
        </a:accent1>
        <a:accent2>
          <a:srgbClr val="FFAF00"/>
        </a:accent2>
        <a:accent3>
          <a:srgbClr val="FFFFFF"/>
        </a:accent3>
        <a:accent4>
          <a:srgbClr val="000000"/>
        </a:accent4>
        <a:accent5>
          <a:srgbClr val="FFE6AA"/>
        </a:accent5>
        <a:accent6>
          <a:srgbClr val="E79E00"/>
        </a:accent6>
        <a:hlink>
          <a:srgbClr val="7F10A2"/>
        </a:hlink>
        <a:folHlink>
          <a:srgbClr val="8992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ia Siemens Networks template_FOR INTERNAL USE 4">
        <a:dk1>
          <a:srgbClr val="000000"/>
        </a:dk1>
        <a:lt1>
          <a:srgbClr val="FFFFFF"/>
        </a:lt1>
        <a:dk2>
          <a:srgbClr val="A3A6AD"/>
        </a:dk2>
        <a:lt2>
          <a:srgbClr val="89929B"/>
        </a:lt2>
        <a:accent1>
          <a:srgbClr val="FFD308"/>
        </a:accent1>
        <a:accent2>
          <a:srgbClr val="FFAF00"/>
        </a:accent2>
        <a:accent3>
          <a:srgbClr val="FFFFFF"/>
        </a:accent3>
        <a:accent4>
          <a:srgbClr val="000000"/>
        </a:accent4>
        <a:accent5>
          <a:srgbClr val="FFE6AA"/>
        </a:accent5>
        <a:accent6>
          <a:srgbClr val="E79E00"/>
        </a:accent6>
        <a:hlink>
          <a:srgbClr val="7F10A2"/>
        </a:hlink>
        <a:folHlink>
          <a:srgbClr val="A3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NSN_Short_Texture_2008-11-12</Template>
  <TotalTime>1212</TotalTime>
  <Pages>15</Pages>
  <Words>439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NSN_Short_Texture_2008-11-12</vt:lpstr>
      <vt:lpstr>FFM TC status</vt:lpstr>
      <vt:lpstr>TC Charter &amp; Discussion of Contribution work</vt:lpstr>
      <vt:lpstr>Schedule: Field Force Management Integration Interface (FFMII) Specification </vt:lpstr>
      <vt:lpstr>Schedule: FFM Overview Committee Note</vt:lpstr>
      <vt:lpstr>Schedule: FFM Overview Committee Note, Juha’s alternative proposal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Short, Texture</dc:subject>
  <dc:creator>thinguye</dc:creator>
  <cp:lastModifiedBy>Juha Tiihonen</cp:lastModifiedBy>
  <cp:revision>96</cp:revision>
  <cp:lastPrinted>2007-04-13T15:22:26Z</cp:lastPrinted>
  <dcterms:created xsi:type="dcterms:W3CDTF">2011-01-28T17:24:30Z</dcterms:created>
  <dcterms:modified xsi:type="dcterms:W3CDTF">2011-12-19T10:27:00Z</dcterms:modified>
</cp:coreProperties>
</file>