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8" r:id="rId1"/>
    <p:sldMasterId id="2147484186" r:id="rId2"/>
  </p:sldMasterIdLst>
  <p:notesMasterIdLst>
    <p:notesMasterId r:id="rId31"/>
  </p:notesMasterIdLst>
  <p:handoutMasterIdLst>
    <p:handoutMasterId r:id="rId32"/>
  </p:handoutMasterIdLst>
  <p:sldIdLst>
    <p:sldId id="347" r:id="rId3"/>
    <p:sldId id="324" r:id="rId4"/>
    <p:sldId id="351" r:id="rId5"/>
    <p:sldId id="352" r:id="rId6"/>
    <p:sldId id="364" r:id="rId7"/>
    <p:sldId id="365" r:id="rId8"/>
    <p:sldId id="363" r:id="rId9"/>
    <p:sldId id="353" r:id="rId10"/>
    <p:sldId id="348" r:id="rId11"/>
    <p:sldId id="325" r:id="rId12"/>
    <p:sldId id="359" r:id="rId13"/>
    <p:sldId id="326" r:id="rId14"/>
    <p:sldId id="354" r:id="rId15"/>
    <p:sldId id="327" r:id="rId16"/>
    <p:sldId id="328" r:id="rId17"/>
    <p:sldId id="330" r:id="rId18"/>
    <p:sldId id="355" r:id="rId19"/>
    <p:sldId id="331" r:id="rId20"/>
    <p:sldId id="350" r:id="rId21"/>
    <p:sldId id="349" r:id="rId22"/>
    <p:sldId id="356" r:id="rId23"/>
    <p:sldId id="332" r:id="rId24"/>
    <p:sldId id="357" r:id="rId25"/>
    <p:sldId id="333" r:id="rId26"/>
    <p:sldId id="358" r:id="rId27"/>
    <p:sldId id="334" r:id="rId28"/>
    <p:sldId id="366" r:id="rId29"/>
    <p:sldId id="367" r:id="rId30"/>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ha Tiihonen" initials="J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939"/>
    <a:srgbClr val="034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2" autoAdjust="0"/>
    <p:restoredTop sz="86443" autoAdjust="0"/>
  </p:normalViewPr>
  <p:slideViewPr>
    <p:cSldViewPr>
      <p:cViewPr>
        <p:scale>
          <a:sx n="90" d="100"/>
          <a:sy n="90" d="100"/>
        </p:scale>
        <p:origin x="-72" y="-258"/>
      </p:cViewPr>
      <p:guideLst>
        <p:guide orient="horz" pos="2160"/>
        <p:guide pos="2880"/>
      </p:guideLst>
    </p:cSldViewPr>
  </p:slideViewPr>
  <p:outlineViewPr>
    <p:cViewPr>
      <p:scale>
        <a:sx n="33" d="100"/>
        <a:sy n="33" d="100"/>
      </p:scale>
      <p:origin x="0" y="631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48100" y="0"/>
            <a:ext cx="2944813" cy="4953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F0FD706-CF4B-4873-B409-B775E9F99D26}" type="datetimeFigureOut">
              <a:rPr lang="en-US"/>
              <a:pPr/>
              <a:t>9/24/2012</a:t>
            </a:fld>
            <a:endParaRPr lang="en-US"/>
          </a:p>
        </p:txBody>
      </p:sp>
      <p:sp>
        <p:nvSpPr>
          <p:cNvPr id="4" name="Footer Placeholder 3"/>
          <p:cNvSpPr>
            <a:spLocks noGrp="1"/>
          </p:cNvSpPr>
          <p:nvPr>
            <p:ph type="ftr" sz="quarter" idx="2"/>
          </p:nvPr>
        </p:nvSpPr>
        <p:spPr>
          <a:xfrm>
            <a:off x="0" y="9409113"/>
            <a:ext cx="2944813" cy="4953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48100" y="9409113"/>
            <a:ext cx="2944813"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50B271-8A84-4FFF-94E2-196C5CA1BAA5}" type="slidenum">
              <a:rPr lang="en-US"/>
              <a:pPr/>
              <a:t>‹#›</a:t>
            </a:fld>
            <a:endParaRPr lang="en-US"/>
          </a:p>
        </p:txBody>
      </p:sp>
    </p:spTree>
    <p:extLst>
      <p:ext uri="{BB962C8B-B14F-4D97-AF65-F5344CB8AC3E}">
        <p14:creationId xmlns:p14="http://schemas.microsoft.com/office/powerpoint/2010/main" val="2625122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48100" y="0"/>
            <a:ext cx="2944813" cy="4953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B766175-5913-4D23-840E-2540108149F2}" type="datetimeFigureOut">
              <a:rPr lang="en-US"/>
              <a:pPr/>
              <a:t>9/24/2012</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09113"/>
            <a:ext cx="2944813" cy="4953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48100" y="9409113"/>
            <a:ext cx="2944813"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856356E-CC95-481B-99CC-8095F85B2A11}" type="slidenum">
              <a:rPr lang="en-US"/>
              <a:pPr/>
              <a:t>‹#›</a:t>
            </a:fld>
            <a:endParaRPr lang="en-US"/>
          </a:p>
        </p:txBody>
      </p:sp>
    </p:spTree>
    <p:extLst>
      <p:ext uri="{BB962C8B-B14F-4D97-AF65-F5344CB8AC3E}">
        <p14:creationId xmlns:p14="http://schemas.microsoft.com/office/powerpoint/2010/main" val="1201243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B6777F18-E6A8-4F55-BD11-F2BC0D231A21}"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What the FFMII speaks about? = Domain model topics</a:t>
            </a:r>
          </a:p>
          <a:p>
            <a:r>
              <a:rPr lang="en-US" b="1" dirty="0" smtClean="0"/>
              <a:t>Work Request and Task</a:t>
            </a:r>
            <a:endParaRPr lang="fi-FI" dirty="0" smtClean="0"/>
          </a:p>
          <a:p>
            <a:endParaRPr lang="en-US" dirty="0" smtClean="0"/>
          </a:p>
          <a:p>
            <a:r>
              <a:rPr lang="en-US" dirty="0" smtClean="0"/>
              <a:t>Task refers to a well-specified group of Activities performed by one or more Assignee(s). Task is not a formal concept in FFMII. FFMII represents Tasks as Work Requests associated with a Work Type Specification. Such a Task may be completely independent of other Tasks, or be part of a larger project.</a:t>
            </a:r>
          </a:p>
          <a:p>
            <a:endParaRPr lang="en-US" dirty="0" smtClean="0"/>
          </a:p>
          <a:p>
            <a:r>
              <a:rPr lang="en-US" dirty="0" smtClean="0"/>
              <a:t>Work Request is a structured representation of a Task, including basic description of the Task, specification of all included Activities, details of those Activities, Task and Activity completion status data, and all information necessary for status reconciliation in ERMS. Specification of a Work Request MUST contain sufficient amount of information necessary for accomplishing specified work in self-guided way, within expected time window and resulting into desired outcome</a:t>
            </a:r>
          </a:p>
          <a:p>
            <a:endParaRPr lang="en-US" dirty="0" smtClean="0"/>
          </a:p>
          <a:p>
            <a:r>
              <a:rPr lang="en-US" b="1" dirty="0" smtClean="0"/>
              <a:t>Assignee  </a:t>
            </a:r>
            <a:r>
              <a:rPr lang="en-US" dirty="0" err="1" smtClean="0"/>
              <a:t>Assignee</a:t>
            </a:r>
            <a:r>
              <a:rPr lang="en-US" dirty="0" smtClean="0"/>
              <a:t> is a human resource performing field operations</a:t>
            </a:r>
            <a:endParaRPr lang="fi-FI" dirty="0" smtClean="0"/>
          </a:p>
          <a:p>
            <a:endParaRPr lang="fi-FI" dirty="0" smtClean="0"/>
          </a:p>
          <a:p>
            <a:r>
              <a:rPr lang="en-US" b="1" dirty="0" smtClean="0"/>
              <a:t>Activity </a:t>
            </a:r>
            <a:r>
              <a:rPr lang="en-US" dirty="0" err="1" smtClean="0"/>
              <a:t>Activity</a:t>
            </a:r>
            <a:r>
              <a:rPr lang="en-US" dirty="0" smtClean="0"/>
              <a:t> represents a distinct part of the Task the Assignee is requested to accomplish.  Assignee can carry at most single Activity at any given time while being allowed to switch between Activities under certain conditions.  Progress and the activity completion status form the basis for reporting to the upper levels of enterprise resources management.  An activity consists of one or more Steps, possibly forming a controlled micro-flow within the Activity itself. </a:t>
            </a:r>
            <a:endParaRPr lang="fi-FI" dirty="0" smtClean="0"/>
          </a:p>
          <a:p>
            <a:endParaRPr lang="fi-FI" dirty="0" smtClean="0"/>
          </a:p>
          <a:p>
            <a:r>
              <a:rPr lang="fi-FI" b="1" dirty="0" smtClean="0"/>
              <a:t>DATA FORM </a:t>
            </a:r>
            <a:r>
              <a:rPr lang="en-US" dirty="0" smtClean="0"/>
              <a:t>Data Forms are used to model dynamically specified structured information. Data Forms are used, for example, for the purpose of defining Work Request header, overview and instructions, Step level instructions </a:t>
            </a:r>
            <a:r>
              <a:rPr lang="en-US" b="1" dirty="0" smtClean="0"/>
              <a:t>and user input</a:t>
            </a:r>
            <a:r>
              <a:rPr lang="en-US" dirty="0" smtClean="0"/>
              <a:t>. Thus, data forms make it possible to collect data from the field</a:t>
            </a:r>
            <a:endParaRPr lang="fi-FI" dirty="0" smtClean="0"/>
          </a:p>
          <a:p>
            <a:endParaRPr lang="fi-FI" b="1" dirty="0" smtClean="0"/>
          </a:p>
          <a:p>
            <a:r>
              <a:rPr lang="fi-FI" b="1" dirty="0" err="1" smtClean="0"/>
              <a:t>Work</a:t>
            </a:r>
            <a:r>
              <a:rPr lang="fi-FI" b="1" dirty="0" smtClean="0"/>
              <a:t> </a:t>
            </a:r>
            <a:r>
              <a:rPr lang="fi-FI" b="1" dirty="0" err="1" smtClean="0"/>
              <a:t>Request</a:t>
            </a:r>
            <a:r>
              <a:rPr lang="fi-FI" b="1" dirty="0" smtClean="0"/>
              <a:t> Status </a:t>
            </a:r>
            <a:r>
              <a:rPr lang="fi-FI" b="1" dirty="0" err="1" smtClean="0"/>
              <a:t>record</a:t>
            </a:r>
            <a:r>
              <a:rPr lang="fi-FI" b="1" dirty="0" smtClean="0"/>
              <a:t> </a:t>
            </a:r>
            <a:r>
              <a:rPr lang="fi-FI" dirty="0" err="1" smtClean="0"/>
              <a:t>stores</a:t>
            </a:r>
            <a:r>
              <a:rPr lang="fi-FI" dirty="0" smtClean="0"/>
              <a:t> </a:t>
            </a:r>
            <a:r>
              <a:rPr lang="fi-FI" dirty="0" err="1" smtClean="0"/>
              <a:t>history</a:t>
            </a:r>
            <a:r>
              <a:rPr lang="fi-FI" dirty="0" smtClean="0"/>
              <a:t> of a </a:t>
            </a:r>
            <a:r>
              <a:rPr lang="fi-FI" dirty="0" err="1" smtClean="0"/>
              <a:t>work</a:t>
            </a:r>
            <a:r>
              <a:rPr lang="fi-FI" dirty="0" smtClean="0"/>
              <a:t> </a:t>
            </a:r>
            <a:r>
              <a:rPr lang="fi-FI" dirty="0" err="1" smtClean="0"/>
              <a:t>request</a:t>
            </a:r>
            <a:r>
              <a:rPr lang="fi-FI" dirty="0" smtClean="0"/>
              <a:t> (status </a:t>
            </a:r>
            <a:r>
              <a:rPr lang="fi-FI" dirty="0" err="1" smtClean="0"/>
              <a:t>changes</a:t>
            </a:r>
            <a:r>
              <a:rPr lang="fi-FI" dirty="0" smtClean="0"/>
              <a:t>, input data </a:t>
            </a:r>
            <a:r>
              <a:rPr lang="fi-FI" dirty="0" err="1" smtClean="0"/>
              <a:t>from</a:t>
            </a:r>
            <a:r>
              <a:rPr lang="fi-FI" dirty="0" smtClean="0"/>
              <a:t> Data </a:t>
            </a:r>
            <a:r>
              <a:rPr lang="fi-FI" dirty="0" err="1" smtClean="0"/>
              <a:t>Forms</a:t>
            </a:r>
            <a:r>
              <a:rPr lang="fi-FI" dirty="0" smtClean="0"/>
              <a:t>, …)</a:t>
            </a:r>
          </a:p>
          <a:p>
            <a:endParaRPr lang="fi-FI" b="1" dirty="0" smtClean="0"/>
          </a:p>
          <a:p>
            <a:r>
              <a:rPr lang="en-US" b="1" dirty="0" smtClean="0"/>
              <a:t>Reference data </a:t>
            </a:r>
            <a:r>
              <a:rPr lang="en-US" dirty="0" smtClean="0"/>
              <a:t>The primary use case of Reference Data is the ability to refer to individual RDM items or sets of items from within Work Requests. For example, Reference Data can be used to specify valid values for an input data element or to store documents that are referred to from within Work Requests. Additionally, Implementation may utilize Reference Data Management subsystem for exposing certain system information, such as user profile registry.</a:t>
            </a:r>
          </a:p>
          <a:p>
            <a:endParaRPr lang="en-US" dirty="0" smtClean="0"/>
          </a:p>
          <a:p>
            <a:r>
              <a:rPr lang="en-US" b="1" dirty="0" smtClean="0"/>
              <a:t>Field Initiated Request</a:t>
            </a:r>
            <a:r>
              <a:rPr lang="en-US" dirty="0" smtClean="0"/>
              <a:t>: Requests initiated by an Assignee in the e.g. for triggering Manager actions in the context of specific Work Request, or as request not related to any Work Request in particular. For example, Assignee notices maintenance needs related to a specific Asset, or requests a task for unexpectedly available hour. </a:t>
            </a:r>
          </a:p>
          <a:p>
            <a:endParaRPr lang="fi-FI"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A5691546-0432-45D0-B2F2-496E3290910A}" type="slidenum">
              <a:rPr lang="fi-FI"/>
              <a:pPr/>
              <a:t>10</a:t>
            </a:fld>
            <a:endParaRPr lang="fi-F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A5691546-0432-45D0-B2F2-496E3290910A}" type="slidenum">
              <a:rPr lang="fi-FI"/>
              <a:pPr/>
              <a:t>11</a:t>
            </a:fld>
            <a:endParaRPr lang="fi-F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28676" name="Slide Number Placeholder 3"/>
          <p:cNvSpPr>
            <a:spLocks noGrp="1"/>
          </p:cNvSpPr>
          <p:nvPr>
            <p:ph type="sldNum" sz="quarter" idx="5"/>
          </p:nvPr>
        </p:nvSpPr>
        <p:spPr bwMode="auto">
          <a:noFill/>
          <a:ln>
            <a:miter lim="800000"/>
            <a:headEnd/>
            <a:tailEnd/>
          </a:ln>
        </p:spPr>
        <p:txBody>
          <a:bodyPr/>
          <a:lstStyle/>
          <a:p>
            <a:fld id="{A279212F-67FD-41DE-B476-A54FA2D2809F}"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A5691546-0432-45D0-B2F2-496E3290910A}" type="slidenum">
              <a:rPr lang="fi-FI"/>
              <a:pPr/>
              <a:t>13</a:t>
            </a:fld>
            <a:endParaRPr lang="fi-F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r>
              <a:rPr lang="en-US" sz="700" dirty="0" smtClean="0"/>
              <a:t>A Work Type Specification MUST include a number of mandatory, and MAY include several optional information elements modeled as </a:t>
            </a:r>
            <a:r>
              <a:rPr lang="en-US" sz="700" i="1" dirty="0" smtClean="0"/>
              <a:t>Data Forms</a:t>
            </a:r>
            <a:r>
              <a:rPr lang="en-US" sz="700" dirty="0" smtClean="0"/>
              <a:t>. Work Request information elements are further discussed in Section 5.1.2.3, while Data Dorms are discussed in Section 5.1.4.</a:t>
            </a:r>
            <a:endParaRPr lang="fi-FI" sz="700" dirty="0" smtClean="0"/>
          </a:p>
          <a:p>
            <a:pPr>
              <a:lnSpc>
                <a:spcPct val="80000"/>
              </a:lnSpc>
            </a:pPr>
            <a:endParaRPr lang="en-US" sz="700" dirty="0" smtClean="0"/>
          </a:p>
          <a:p>
            <a:pPr>
              <a:lnSpc>
                <a:spcPct val="80000"/>
              </a:lnSpc>
            </a:pPr>
            <a:r>
              <a:rPr lang="en-US" sz="700" dirty="0" smtClean="0"/>
              <a:t>A Work Type Specification MUST prescribes one or more Activities with optional Data Form for Activity Location Data. Activities MAY be indicated as so-called Supplementary Activity (see later part of this section for details). A Work Type Specification MUST includes at least one Activity that is not indicated as Supplementary.</a:t>
            </a:r>
          </a:p>
          <a:p>
            <a:pPr>
              <a:lnSpc>
                <a:spcPct val="80000"/>
              </a:lnSpc>
            </a:pPr>
            <a:endParaRPr lang="fi-FI" sz="700" dirty="0" smtClean="0"/>
          </a:p>
          <a:p>
            <a:pPr>
              <a:lnSpc>
                <a:spcPct val="80000"/>
              </a:lnSpc>
            </a:pPr>
            <a:r>
              <a:rPr lang="en-US" sz="700" dirty="0" smtClean="0"/>
              <a:t>An Activity MUST consist of one or more Steps. Each Step defines zero or more Actions. An Action MAY require user input, and it MUST specify the target Step the Activity is transited to upon Action completion. </a:t>
            </a:r>
            <a:endParaRPr lang="fi-FI" sz="700" dirty="0" smtClean="0"/>
          </a:p>
          <a:p>
            <a:pPr>
              <a:lnSpc>
                <a:spcPct val="80000"/>
              </a:lnSpc>
            </a:pPr>
            <a:r>
              <a:rPr lang="en-US" sz="700" dirty="0" smtClean="0"/>
              <a:t>Each Step MUST be associated with a specific State. An Activity MUST declare one or more States. Each State MUST belong to exactly one Status category (see Section 5.1.2.4), and MAY be associated with one of the predefined Status Indicators (see Section 5.1.2.4). A single State MAY be shared among several Steps. In this way, for example, Work Requests MAY have several Steps that are collectively regarded as “Suspended” State, even if each Step might be carrying different display information and provide different exit paths (transitions to other Steps). </a:t>
            </a:r>
          </a:p>
          <a:p>
            <a:pPr>
              <a:lnSpc>
                <a:spcPct val="80000"/>
              </a:lnSpc>
            </a:pPr>
            <a:endParaRPr lang="fi-FI" sz="700" dirty="0" smtClean="0"/>
          </a:p>
          <a:p>
            <a:pPr>
              <a:lnSpc>
                <a:spcPct val="80000"/>
              </a:lnSpc>
            </a:pPr>
            <a:r>
              <a:rPr lang="en-US" sz="700" dirty="0" smtClean="0"/>
              <a:t>Steps, Actions and States form an Activity-level logical state model. Within this model, each Activity MUST have exactly one </a:t>
            </a:r>
            <a:r>
              <a:rPr lang="en-US" sz="700" i="1" dirty="0" smtClean="0"/>
              <a:t>initial Step</a:t>
            </a:r>
            <a:r>
              <a:rPr lang="en-US" sz="700" dirty="0" smtClean="0"/>
              <a:t>, and thereby also State. The final transition of the Activity State Model will be a transition to a State associated with Status Category “Closed” (see Section 5.1.2.4) or asserting Administrative Closing Status for the Work Request (see Section 5.1.5).</a:t>
            </a:r>
          </a:p>
          <a:p>
            <a:pPr>
              <a:lnSpc>
                <a:spcPct val="80000"/>
              </a:lnSpc>
            </a:pPr>
            <a:endParaRPr lang="fi-FI" sz="700" dirty="0" smtClean="0"/>
          </a:p>
          <a:p>
            <a:pPr>
              <a:lnSpc>
                <a:spcPct val="80000"/>
              </a:lnSpc>
            </a:pPr>
            <a:r>
              <a:rPr lang="en-US" sz="700" dirty="0" smtClean="0"/>
              <a:t>An Action MAY have an Enable Condition.  If Enable Condition is False, then the Action is not available to the Assignee.</a:t>
            </a:r>
          </a:p>
          <a:p>
            <a:pPr>
              <a:lnSpc>
                <a:spcPct val="80000"/>
              </a:lnSpc>
            </a:pPr>
            <a:endParaRPr lang="fi-FI" sz="700" dirty="0" smtClean="0"/>
          </a:p>
          <a:p>
            <a:pPr>
              <a:lnSpc>
                <a:spcPct val="80000"/>
              </a:lnSpc>
            </a:pPr>
            <a:r>
              <a:rPr lang="en-US" sz="700" dirty="0" smtClean="0"/>
              <a:t>An Activity MAY have an Enable Condition.  If Enable Condition is False, then the Activity is not available to the Assignee. Enable Conditions on Activity and Action MAY be used to enforce dependencies on specific Activity States (see Section 5.1.2.5 for more details).</a:t>
            </a:r>
          </a:p>
          <a:p>
            <a:pPr>
              <a:lnSpc>
                <a:spcPct val="80000"/>
              </a:lnSpc>
            </a:pPr>
            <a:endParaRPr lang="fi-FI" sz="700" dirty="0" smtClean="0"/>
          </a:p>
          <a:p>
            <a:pPr>
              <a:lnSpc>
                <a:spcPct val="80000"/>
              </a:lnSpc>
            </a:pPr>
            <a:r>
              <a:rPr lang="en-US" sz="700" b="1" dirty="0" smtClean="0"/>
              <a:t>Supplementary Activity</a:t>
            </a:r>
            <a:endParaRPr lang="fi-FI" sz="700" dirty="0" smtClean="0"/>
          </a:p>
          <a:p>
            <a:pPr>
              <a:lnSpc>
                <a:spcPct val="80000"/>
              </a:lnSpc>
            </a:pPr>
            <a:r>
              <a:rPr lang="en-US" sz="700" dirty="0" smtClean="0"/>
              <a:t>Any Activity in a Work Type Specification MAY be declared as so-called </a:t>
            </a:r>
            <a:r>
              <a:rPr lang="en-US" sz="700" i="1" dirty="0" smtClean="0"/>
              <a:t>Supplementary Activity</a:t>
            </a:r>
            <a:r>
              <a:rPr lang="en-US" sz="700" dirty="0" smtClean="0"/>
              <a:t>. A Supplementary Activity is not directly involved with performing some specific part of the associated Task but provides Actions (</a:t>
            </a:r>
            <a:r>
              <a:rPr lang="en-US" sz="700" i="1" dirty="0" smtClean="0"/>
              <a:t>Supplementary Actions</a:t>
            </a:r>
            <a:r>
              <a:rPr lang="en-US" sz="700" dirty="0" smtClean="0"/>
              <a:t>) that are related to the Task as a whole, such as logging a note, reporting change in the requested delivery time or providing Task completion report. </a:t>
            </a:r>
          </a:p>
          <a:p>
            <a:pPr>
              <a:lnSpc>
                <a:spcPct val="80000"/>
              </a:lnSpc>
            </a:pPr>
            <a:endParaRPr lang="fi-FI" sz="700" dirty="0" smtClean="0"/>
          </a:p>
          <a:p>
            <a:pPr>
              <a:lnSpc>
                <a:spcPct val="80000"/>
              </a:lnSpc>
            </a:pPr>
            <a:r>
              <a:rPr lang="en-US" sz="700" dirty="0" smtClean="0"/>
              <a:t>With regards to Work Request status and State changes the Supplementary Activity and the associated state model behaves just like any other Activity. However, the Implementation SHOULD present the Supplementary Activity and the associated Supplementary Actions as being related to the Task as a whole rather than being part of specific Activity only. </a:t>
            </a:r>
          </a:p>
          <a:p>
            <a:pPr>
              <a:lnSpc>
                <a:spcPct val="80000"/>
              </a:lnSpc>
            </a:pPr>
            <a:endParaRPr lang="fi-FI" sz="700" dirty="0" smtClean="0"/>
          </a:p>
          <a:p>
            <a:pPr>
              <a:lnSpc>
                <a:spcPct val="80000"/>
              </a:lnSpc>
            </a:pPr>
            <a:r>
              <a:rPr lang="en-US" sz="700" dirty="0" smtClean="0"/>
              <a:t>A potential use of multiple Supplementary Activities is to group related Supplementary Actions such as time-keeping Actions, recording notes, controlling equipment. This can be used, for example, for user interface purposes.</a:t>
            </a:r>
            <a:endParaRPr lang="fi-FI" sz="700" dirty="0" smtClean="0"/>
          </a:p>
          <a:p>
            <a:pPr>
              <a:lnSpc>
                <a:spcPct val="80000"/>
              </a:lnSpc>
            </a:pPr>
            <a:endParaRPr lang="fi-FI" sz="700"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EEB74E15-8FA3-45D8-9C24-1CA7AD784D97}"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30724" name="Slide Number Placeholder 3"/>
          <p:cNvSpPr>
            <a:spLocks noGrp="1"/>
          </p:cNvSpPr>
          <p:nvPr>
            <p:ph type="sldNum" sz="quarter" idx="5"/>
          </p:nvPr>
        </p:nvSpPr>
        <p:spPr bwMode="auto">
          <a:noFill/>
          <a:ln>
            <a:miter lim="800000"/>
            <a:headEnd/>
            <a:tailEnd/>
          </a:ln>
        </p:spPr>
        <p:txBody>
          <a:bodyPr/>
          <a:lstStyle/>
          <a:p>
            <a:fld id="{AE95C3A3-F672-4AA0-B971-5EA5CEC78D1E}"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31748" name="Slide Number Placeholder 3"/>
          <p:cNvSpPr>
            <a:spLocks noGrp="1"/>
          </p:cNvSpPr>
          <p:nvPr>
            <p:ph type="sldNum" sz="quarter" idx="5"/>
          </p:nvPr>
        </p:nvSpPr>
        <p:spPr bwMode="auto">
          <a:noFill/>
          <a:ln>
            <a:miter lim="800000"/>
            <a:headEnd/>
            <a:tailEnd/>
          </a:ln>
        </p:spPr>
        <p:txBody>
          <a:bodyPr/>
          <a:lstStyle/>
          <a:p>
            <a:fld id="{6ADD4496-710B-464F-B334-4D3388E6ECDF}"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A5691546-0432-45D0-B2F2-496E3290910A}" type="slidenum">
              <a:rPr lang="fi-FI"/>
              <a:pPr/>
              <a:t>17</a:t>
            </a:fld>
            <a:endParaRPr lang="fi-F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Data Forms related to Work Requests are declared using Data Forms as part of Work Type Specification. Data Forms related to Field-Initiated Requests (Request Form, ResponseForm) are declared using Data Forms as parts of Field-Initiated Request Specification.</a:t>
            </a:r>
          </a:p>
          <a:p>
            <a:endParaRPr lang="fi-FI" smtClean="0"/>
          </a:p>
          <a:p>
            <a:r>
              <a:rPr lang="en-US" smtClean="0"/>
              <a:t>A Data Form (DataForm) MUST contain one or more Data Elements providing descriptive information about the associated values (see sections 5.1.4.2 and 5.1.4.3 for details). A Data Element is either a Data Element Specification or in case of Data Form declared by a Work Type Specification, a reference to share a Data Element Specification specified by the Work Type Specification. This allows the same Data Element Specification to be used as part of several Data Forms defined by the same Work Type Specification.</a:t>
            </a:r>
          </a:p>
          <a:p>
            <a:endParaRPr lang="fi-FI" smtClean="0"/>
          </a:p>
          <a:p>
            <a:r>
              <a:rPr lang="en-US" smtClean="0"/>
              <a:t>The actual values of Data Elements are provided by a Work Request or a Field-Initiated Request associated with the specification declaring the data Form. Data Values are provided as a set of Data Bindings. Data Bindings are also used when referring to information provided by the Assignee.</a:t>
            </a:r>
          </a:p>
          <a:p>
            <a:endParaRPr lang="fi-FI" smtClean="0"/>
          </a:p>
          <a:p>
            <a:r>
              <a:rPr lang="en-US" smtClean="0"/>
              <a:t>Figure above (Figure 13 in FFMII Specification) illustrates the structure of a Data Form and its relations to the declaring specification as well as to the Work Request or Field-Initiated Request instance providing the actual data values. </a:t>
            </a:r>
            <a:endParaRPr lang="fi-FI" smtClean="0"/>
          </a:p>
          <a:p>
            <a:endParaRPr lang="fi-FI" smtClean="0"/>
          </a:p>
        </p:txBody>
      </p:sp>
      <p:sp>
        <p:nvSpPr>
          <p:cNvPr id="32772" name="Slide Number Placeholder 3"/>
          <p:cNvSpPr>
            <a:spLocks noGrp="1"/>
          </p:cNvSpPr>
          <p:nvPr>
            <p:ph type="sldNum" sz="quarter" idx="5"/>
          </p:nvPr>
        </p:nvSpPr>
        <p:spPr bwMode="auto">
          <a:noFill/>
          <a:ln>
            <a:miter lim="800000"/>
            <a:headEnd/>
            <a:tailEnd/>
          </a:ln>
        </p:spPr>
        <p:txBody>
          <a:bodyPr/>
          <a:lstStyle/>
          <a:p>
            <a:fld id="{84BBE23E-E7B0-4C45-B155-B27CC653753D}"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r>
              <a:rPr lang="en-US" sz="900" b="1" smtClean="0"/>
              <a:t>Label </a:t>
            </a:r>
            <a:r>
              <a:rPr lang="en-US" sz="900" smtClean="0"/>
              <a:t>[Optional] </a:t>
            </a:r>
            <a:br>
              <a:rPr lang="en-US" sz="900" smtClean="0"/>
            </a:br>
            <a:r>
              <a:rPr lang="en-US" sz="900" smtClean="0"/>
              <a:t>Specifies text identifying the associated Data Element on the user interface.</a:t>
            </a:r>
          </a:p>
          <a:p>
            <a:pPr>
              <a:lnSpc>
                <a:spcPct val="80000"/>
              </a:lnSpc>
            </a:pPr>
            <a:endParaRPr lang="fi-FI" sz="900" smtClean="0"/>
          </a:p>
          <a:p>
            <a:pPr>
              <a:lnSpc>
                <a:spcPct val="80000"/>
              </a:lnSpc>
            </a:pPr>
            <a:r>
              <a:rPr lang="en-US" sz="900" b="1" smtClean="0"/>
              <a:t>Formatting Tags </a:t>
            </a:r>
            <a:r>
              <a:rPr lang="en-US" sz="900" smtClean="0"/>
              <a:t>[Optional] </a:t>
            </a:r>
            <a:br>
              <a:rPr lang="en-US" sz="900" smtClean="0"/>
            </a:br>
            <a:r>
              <a:rPr lang="en-US" sz="900" smtClean="0"/>
              <a:t>Specifies the way the associated Data Element SHOULD be visualized using a sequence of standard or custom formatting tags. Standard tags are specified in Section 8.5.6. Additionally, an Implementation MAY introduce own set of custom tags is necessary. Names of Implementation-specific tags MUST” be prefixed with “X-“.</a:t>
            </a:r>
          </a:p>
          <a:p>
            <a:pPr>
              <a:lnSpc>
                <a:spcPct val="80000"/>
              </a:lnSpc>
            </a:pPr>
            <a:endParaRPr lang="fi-FI" sz="900" smtClean="0"/>
          </a:p>
          <a:p>
            <a:pPr>
              <a:lnSpc>
                <a:spcPct val="80000"/>
              </a:lnSpc>
            </a:pPr>
            <a:r>
              <a:rPr lang="en-US" sz="900" b="1" smtClean="0"/>
              <a:t>Enable Condition </a:t>
            </a:r>
            <a:r>
              <a:rPr lang="en-US" sz="900" smtClean="0"/>
              <a:t>[Optional]	</a:t>
            </a:r>
            <a:br>
              <a:rPr lang="en-US" sz="900" smtClean="0"/>
            </a:br>
            <a:r>
              <a:rPr lang="en-US" sz="900" smtClean="0"/>
              <a:t>An expression that specifies when the associated Data Element is in enabled state. When NOT enabled, the Data Element MUST not be shown to the user, and its content MUST not be validated. </a:t>
            </a:r>
            <a:br>
              <a:rPr lang="en-US" sz="900" smtClean="0"/>
            </a:br>
            <a:r>
              <a:rPr lang="en-US" sz="900" smtClean="0"/>
              <a:t/>
            </a:r>
            <a:br>
              <a:rPr lang="en-US" sz="900" smtClean="0"/>
            </a:br>
            <a:r>
              <a:rPr lang="en-US" sz="900" smtClean="0"/>
              <a:t>Default value of Enable Condition is True (i.e. Data Element having no Enable Condition defined is regarded as enabled).</a:t>
            </a:r>
          </a:p>
          <a:p>
            <a:pPr>
              <a:lnSpc>
                <a:spcPct val="80000"/>
              </a:lnSpc>
            </a:pPr>
            <a:endParaRPr lang="fi-FI" sz="900" smtClean="0"/>
          </a:p>
          <a:p>
            <a:pPr>
              <a:lnSpc>
                <a:spcPct val="80000"/>
              </a:lnSpc>
            </a:pPr>
            <a:r>
              <a:rPr lang="en-US" sz="900" b="1" smtClean="0"/>
              <a:t>Updateable Condition </a:t>
            </a:r>
            <a:r>
              <a:rPr lang="en-US" sz="900" smtClean="0"/>
              <a:t>[Optional]	</a:t>
            </a:r>
            <a:br>
              <a:rPr lang="en-US" sz="900" smtClean="0"/>
            </a:br>
            <a:r>
              <a:rPr lang="en-US" sz="900" smtClean="0"/>
              <a:t>An expression that specifies when the content of the associated Data Element can be updated by the user. In order to be updateable, the Data Element in question MUST also be enabled.</a:t>
            </a:r>
            <a:br>
              <a:rPr lang="en-US" sz="900" smtClean="0"/>
            </a:br>
            <a:r>
              <a:rPr lang="en-US" sz="900" smtClean="0"/>
              <a:t/>
            </a:r>
            <a:br>
              <a:rPr lang="en-US" sz="900" smtClean="0"/>
            </a:br>
            <a:r>
              <a:rPr lang="en-US" sz="900" smtClean="0"/>
              <a:t>Default value of Updateable Condition is False (i.e. Data Element having no Updateable Condition defined is regarded as non-updateable) in case of Header, Work Overview, Work Instructions and Activity Location Data, Data Forms. Default value of Updateable Condition is True in case of an Action Input Form.</a:t>
            </a:r>
          </a:p>
          <a:p>
            <a:pPr>
              <a:lnSpc>
                <a:spcPct val="80000"/>
              </a:lnSpc>
            </a:pPr>
            <a:endParaRPr lang="fi-FI" sz="900" smtClean="0"/>
          </a:p>
          <a:p>
            <a:pPr>
              <a:lnSpc>
                <a:spcPct val="80000"/>
              </a:lnSpc>
            </a:pPr>
            <a:r>
              <a:rPr lang="en-US" sz="900" b="1" smtClean="0"/>
              <a:t>Validation Condition </a:t>
            </a:r>
            <a:r>
              <a:rPr lang="en-US" sz="900" smtClean="0"/>
              <a:t>[Optional]	</a:t>
            </a:r>
            <a:br>
              <a:rPr lang="en-US" sz="900" smtClean="0"/>
            </a:br>
            <a:r>
              <a:rPr lang="en-US" sz="900" smtClean="0"/>
              <a:t>An expression that specifies an expression used to validate user input of updateable Data Elements. </a:t>
            </a:r>
            <a:br>
              <a:rPr lang="en-US" sz="900" smtClean="0"/>
            </a:br>
            <a:r>
              <a:rPr lang="en-US" sz="900" smtClean="0"/>
              <a:t/>
            </a:r>
            <a:br>
              <a:rPr lang="en-US" sz="900" smtClean="0"/>
            </a:br>
            <a:r>
              <a:rPr lang="en-US" sz="900" smtClean="0"/>
              <a:t>Default value of Validation Condition is True (i.e. value of Data Element without Validation Condition is not checked for validity).</a:t>
            </a:r>
          </a:p>
          <a:p>
            <a:pPr>
              <a:lnSpc>
                <a:spcPct val="80000"/>
              </a:lnSpc>
            </a:pPr>
            <a:endParaRPr lang="fi-FI" sz="900" smtClean="0"/>
          </a:p>
          <a:p>
            <a:pPr>
              <a:lnSpc>
                <a:spcPct val="80000"/>
              </a:lnSpc>
            </a:pPr>
            <a:r>
              <a:rPr lang="en-US" sz="900" b="1" smtClean="0"/>
              <a:t>Source </a:t>
            </a:r>
            <a:r>
              <a:rPr lang="en-US" sz="900" smtClean="0"/>
              <a:t>[Optional] </a:t>
            </a:r>
            <a:br>
              <a:rPr lang="en-US" sz="900" smtClean="0"/>
            </a:br>
            <a:r>
              <a:rPr lang="en-US" sz="900" smtClean="0"/>
              <a:t>Identifies the expected source of Assignee provided data and provides a hint on how the Implementation SHOULD obtains the data, such as using a camera. See Section 8.5.7 for a list of standard source identifiers.</a:t>
            </a:r>
            <a:endParaRPr lang="fi-FI" sz="900" smtClean="0"/>
          </a:p>
          <a:p>
            <a:pPr>
              <a:lnSpc>
                <a:spcPct val="80000"/>
              </a:lnSpc>
            </a:pPr>
            <a:r>
              <a:rPr lang="en-US" sz="900" i="1" smtClean="0"/>
              <a:t>Enable Condition</a:t>
            </a:r>
            <a:r>
              <a:rPr lang="en-US" sz="900" smtClean="0"/>
              <a:t>, </a:t>
            </a:r>
            <a:r>
              <a:rPr lang="en-US" sz="900" i="1" smtClean="0"/>
              <a:t>Updateable Condition</a:t>
            </a:r>
            <a:r>
              <a:rPr lang="en-US" sz="900" smtClean="0"/>
              <a:t> and </a:t>
            </a:r>
            <a:r>
              <a:rPr lang="en-US" sz="900" i="1" smtClean="0"/>
              <a:t>Validation Condition</a:t>
            </a:r>
            <a:r>
              <a:rPr lang="en-US" sz="900" smtClean="0"/>
              <a:t> are conditions specified as Expressions. These Expressions evaluate into Boolean True or False. Expressions refer to Work Request Data Elements, system properties, elements of Reference Data or defined constants, and combinations thereof. Expressions are in more detail discussed in Section 8.6.</a:t>
            </a:r>
            <a:endParaRPr lang="fi-FI" sz="900" smtClean="0"/>
          </a:p>
          <a:p>
            <a:pPr>
              <a:lnSpc>
                <a:spcPct val="80000"/>
              </a:lnSpc>
            </a:pPr>
            <a:endParaRPr lang="fi-FI" sz="900" smtClean="0"/>
          </a:p>
        </p:txBody>
      </p:sp>
      <p:sp>
        <p:nvSpPr>
          <p:cNvPr id="33796" name="Slide Number Placeholder 3"/>
          <p:cNvSpPr>
            <a:spLocks noGrp="1"/>
          </p:cNvSpPr>
          <p:nvPr>
            <p:ph type="sldNum" sz="quarter" idx="5"/>
          </p:nvPr>
        </p:nvSpPr>
        <p:spPr bwMode="auto">
          <a:noFill/>
          <a:ln>
            <a:miter lim="800000"/>
            <a:headEnd/>
            <a:tailEnd/>
          </a:ln>
        </p:spPr>
        <p:txBody>
          <a:bodyPr/>
          <a:lstStyle/>
          <a:p>
            <a:fld id="{74FECC2F-D473-4652-BC6F-64B142309284}"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pPr>
            <a:r>
              <a:rPr lang="en-US" b="1" dirty="0" smtClean="0"/>
              <a:t>Field Work</a:t>
            </a:r>
            <a:endParaRPr lang="fi-FI" dirty="0" smtClean="0"/>
          </a:p>
          <a:p>
            <a:pPr>
              <a:lnSpc>
                <a:spcPct val="90000"/>
              </a:lnSpc>
            </a:pPr>
            <a:r>
              <a:rPr lang="en-US" dirty="0" smtClean="0"/>
              <a:t>Field Work refers to work that is expected to be conducted by individual (or group of closely co-operating individuals) without need for strong supervisory guidance.   Field Work is modeled as Tasks composed of Activities and Steps.</a:t>
            </a:r>
            <a:endParaRPr lang="fi-FI" dirty="0" smtClean="0"/>
          </a:p>
          <a:p>
            <a:pPr>
              <a:lnSpc>
                <a:spcPct val="90000"/>
              </a:lnSpc>
            </a:pPr>
            <a:endParaRPr lang="en-US" b="1" dirty="0" smtClean="0"/>
          </a:p>
          <a:p>
            <a:pPr>
              <a:lnSpc>
                <a:spcPct val="90000"/>
              </a:lnSpc>
            </a:pPr>
            <a:r>
              <a:rPr lang="en-US" b="1" dirty="0" smtClean="0"/>
              <a:t>Field Force</a:t>
            </a:r>
            <a:endParaRPr lang="fi-FI" dirty="0" smtClean="0"/>
          </a:p>
          <a:p>
            <a:pPr>
              <a:lnSpc>
                <a:spcPct val="90000"/>
              </a:lnSpc>
            </a:pPr>
            <a:r>
              <a:rPr lang="en-US" dirty="0" smtClean="0"/>
              <a:t>Field Force refers to a group of Assignees  (=persons to whom tasks are assigned to) to whom Work Requests are delivered using FFMII interface </a:t>
            </a:r>
            <a:endParaRPr lang="fi-FI" dirty="0" smtClean="0"/>
          </a:p>
          <a:p>
            <a:pPr>
              <a:lnSpc>
                <a:spcPct val="90000"/>
              </a:lnSpc>
            </a:pPr>
            <a:endParaRPr lang="en-US" b="1" dirty="0" smtClean="0"/>
          </a:p>
          <a:p>
            <a:pPr>
              <a:lnSpc>
                <a:spcPct val="90000"/>
              </a:lnSpc>
            </a:pPr>
            <a:r>
              <a:rPr lang="en-US" b="1" dirty="0" smtClean="0"/>
              <a:t>ERMS</a:t>
            </a:r>
            <a:endParaRPr lang="fi-FI" dirty="0" smtClean="0"/>
          </a:p>
          <a:p>
            <a:pPr>
              <a:lnSpc>
                <a:spcPct val="90000"/>
              </a:lnSpc>
            </a:pPr>
            <a:r>
              <a:rPr lang="en-US" dirty="0" smtClean="0"/>
              <a:t>Enterprise Resource Management System (ERMS) refers to one or more software components collectively responsible for assignment of Resources into company business operations, including work planning, execution and exception handling phases. E. G SAP</a:t>
            </a:r>
            <a:endParaRPr lang="fi-FI" dirty="0" smtClean="0"/>
          </a:p>
          <a:p>
            <a:pPr>
              <a:lnSpc>
                <a:spcPct val="90000"/>
              </a:lnSpc>
            </a:pPr>
            <a:endParaRPr lang="en-US" b="1" dirty="0" smtClean="0"/>
          </a:p>
          <a:p>
            <a:pPr>
              <a:lnSpc>
                <a:spcPct val="90000"/>
              </a:lnSpc>
            </a:pPr>
            <a:endParaRPr lang="en-US" b="1" dirty="0" smtClean="0"/>
          </a:p>
          <a:p>
            <a:pPr>
              <a:lnSpc>
                <a:spcPct val="90000"/>
              </a:lnSpc>
            </a:pPr>
            <a:r>
              <a:rPr lang="en-US" b="1" dirty="0" smtClean="0"/>
              <a:t>FFMS</a:t>
            </a:r>
            <a:endParaRPr lang="fi-FI" dirty="0" smtClean="0"/>
          </a:p>
          <a:p>
            <a:pPr>
              <a:lnSpc>
                <a:spcPct val="90000"/>
              </a:lnSpc>
            </a:pPr>
            <a:r>
              <a:rPr lang="en-US" dirty="0" smtClean="0"/>
              <a:t>Field Force Management System (FFMS) refers to one or more software components collectively responsible for efficient communication with the Field Force</a:t>
            </a:r>
            <a:endParaRPr lang="fi-FI" dirty="0" smtClean="0"/>
          </a:p>
          <a:p>
            <a:pPr>
              <a:lnSpc>
                <a:spcPct val="90000"/>
              </a:lnSpc>
            </a:pPr>
            <a:endParaRPr lang="en-US" b="1" dirty="0" smtClean="0"/>
          </a:p>
          <a:p>
            <a:pPr>
              <a:lnSpc>
                <a:spcPct val="90000"/>
              </a:lnSpc>
            </a:pPr>
            <a:endParaRPr lang="fi-FI" dirty="0" smtClean="0"/>
          </a:p>
          <a:p>
            <a:pPr>
              <a:lnSpc>
                <a:spcPct val="90000"/>
              </a:lnSpc>
            </a:pPr>
            <a:r>
              <a:rPr lang="fi-FI" b="1" dirty="0" smtClean="0"/>
              <a:t>FFMII </a:t>
            </a:r>
            <a:r>
              <a:rPr lang="en-US" dirty="0" smtClean="0"/>
              <a:t>FFMII provides a flexible interface between ERMS and FFMS for the purpose of work request modeling, exchange, and collection of data from the field. Information carried with work requests, work request structure (work-flow)  and data to be collected can all be defined dynamically ‘as data’. This data driven architecture makes FFMII very flexible and adaptable to numerous industries</a:t>
            </a:r>
            <a:endParaRPr lang="fi-FI" b="1"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F9CCF707-2049-46FA-A1E7-B92D9E3A9AD8}"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pPr>
            <a:r>
              <a:rPr lang="en-US" sz="1100" b="1" smtClean="0"/>
              <a:t>Data Field Specification</a:t>
            </a:r>
            <a:r>
              <a:rPr lang="en-US" sz="1100" smtClean="0"/>
              <a:t>	</a:t>
            </a:r>
            <a:br>
              <a:rPr lang="en-US" sz="1100" smtClean="0"/>
            </a:br>
            <a:r>
              <a:rPr lang="en-US" sz="1100" smtClean="0"/>
              <a:t>Specifies a data field displaying or accepting a single value.</a:t>
            </a:r>
            <a:br>
              <a:rPr lang="en-US" sz="1100" smtClean="0"/>
            </a:br>
            <a:r>
              <a:rPr lang="en-US" sz="1100" smtClean="0"/>
              <a:t/>
            </a:r>
            <a:br>
              <a:rPr lang="en-US" sz="1100" smtClean="0"/>
            </a:br>
            <a:r>
              <a:rPr lang="en-US" sz="1100" smtClean="0"/>
              <a:t>A Data Field Specification MUST specify the type of the associated value (one of primitive data types such as String, Integer or Boolean, see Section 7.2) and it MAY specify a unit label to be displayed along the value. A Data Field Specification MAY specify the set of valid value alternatives, effectively resulting into a multiple choice field. The value alternatives are specified either directly or by referring to Reference Data. A Data Field Specification MAY also specify one or more primary alternatives. Primary alternatives specify the values an Assignee is most likely to provide as input data on an updateable data field and the Implementation MAY leverage those, for example to improve user experience. </a:t>
            </a:r>
            <a:br>
              <a:rPr lang="en-US" sz="1100" smtClean="0"/>
            </a:br>
            <a:r>
              <a:rPr lang="en-US" sz="1100" smtClean="0"/>
              <a:t/>
            </a:r>
            <a:br>
              <a:rPr lang="en-US" sz="1100" smtClean="0"/>
            </a:br>
            <a:r>
              <a:rPr lang="en-US" sz="1100" smtClean="0"/>
              <a:t>Data Field Specification is described in more detail in Section 8.5</a:t>
            </a:r>
          </a:p>
          <a:p>
            <a:pPr>
              <a:lnSpc>
                <a:spcPct val="90000"/>
              </a:lnSpc>
            </a:pPr>
            <a:endParaRPr lang="en-US" sz="1100" smtClean="0"/>
          </a:p>
          <a:p>
            <a:pPr>
              <a:lnSpc>
                <a:spcPct val="90000"/>
              </a:lnSpc>
            </a:pPr>
            <a:r>
              <a:rPr lang="en-US" sz="1100" b="1" smtClean="0"/>
              <a:t>Data Matrix Specification</a:t>
            </a:r>
            <a:r>
              <a:rPr lang="en-US" sz="1100" smtClean="0"/>
              <a:t/>
            </a:r>
            <a:br>
              <a:rPr lang="en-US" sz="1100" smtClean="0"/>
            </a:br>
            <a:r>
              <a:rPr lang="en-US" sz="1100" smtClean="0"/>
              <a:t>Specifies a two-dimensional matrix of data composed of rows and columns. </a:t>
            </a:r>
            <a:br>
              <a:rPr lang="en-US" sz="1100" smtClean="0"/>
            </a:br>
            <a:r>
              <a:rPr lang="en-US" sz="1100" smtClean="0"/>
              <a:t/>
            </a:r>
            <a:br>
              <a:rPr lang="en-US" sz="1100" smtClean="0"/>
            </a:br>
            <a:r>
              <a:rPr lang="en-US" sz="1100" smtClean="0"/>
              <a:t>Data Matrix Specification MUST declares one or more columns using Data Matrix Column Specification which is a kind of Data Field Specification. The attributes of Data Field Specification, such as label and type, are applied to the column and the values contained in the column. Data Matrix Column Specification MAY also specify a default value to be used automatically in the corresponding column for any new row added by the Assignee.</a:t>
            </a:r>
            <a:br>
              <a:rPr lang="en-US" sz="1100" smtClean="0"/>
            </a:br>
            <a:r>
              <a:rPr lang="en-US" sz="1100" smtClean="0"/>
              <a:t/>
            </a:r>
            <a:br>
              <a:rPr lang="en-US" sz="1100" smtClean="0"/>
            </a:br>
            <a:r>
              <a:rPr lang="en-US" sz="1100" smtClean="0"/>
              <a:t>Data Matrix Specification MAY also specify whether rows of an updateable matrix can be deleted by the Assignee. By default the rows of an updateable matrix can be deleted.</a:t>
            </a:r>
            <a:br>
              <a:rPr lang="en-US" sz="1100" smtClean="0"/>
            </a:br>
            <a:r>
              <a:rPr lang="en-US" sz="1100" smtClean="0"/>
              <a:t/>
            </a:r>
            <a:br>
              <a:rPr lang="en-US" sz="1100" smtClean="0"/>
            </a:br>
            <a:r>
              <a:rPr lang="en-US" sz="1100" smtClean="0"/>
              <a:t>Data Matrix Specification is described in more detail in Section 8.5.4. </a:t>
            </a:r>
          </a:p>
          <a:p>
            <a:pPr>
              <a:lnSpc>
                <a:spcPct val="90000"/>
              </a:lnSpc>
            </a:pPr>
            <a:endParaRPr lang="en-US" sz="1100" smtClean="0"/>
          </a:p>
          <a:p>
            <a:pPr>
              <a:lnSpc>
                <a:spcPct val="90000"/>
              </a:lnSpc>
            </a:pPr>
            <a:r>
              <a:rPr lang="en-US" sz="1100" b="1" smtClean="0"/>
              <a:t>Data Attachment Specification</a:t>
            </a:r>
            <a:r>
              <a:rPr lang="en-US" sz="1100" smtClean="0"/>
              <a:t/>
            </a:r>
            <a:br>
              <a:rPr lang="en-US" sz="1100" smtClean="0"/>
            </a:br>
            <a:r>
              <a:rPr lang="en-US" sz="1100" smtClean="0"/>
              <a:t>Specifies an unstructured data object, such as an image or a document, to be made available to or provided by the Assignee.</a:t>
            </a:r>
            <a:br>
              <a:rPr lang="en-US" sz="1100" smtClean="0"/>
            </a:br>
            <a:endParaRPr lang="en-US" sz="1100" smtClean="0"/>
          </a:p>
          <a:p>
            <a:pPr>
              <a:lnSpc>
                <a:spcPct val="90000"/>
              </a:lnSpc>
            </a:pPr>
            <a:r>
              <a:rPr lang="en-US" sz="1100" b="1" smtClean="0"/>
              <a:t>Data Group Specification</a:t>
            </a:r>
            <a:r>
              <a:rPr lang="en-US" sz="1100" smtClean="0"/>
              <a:t>	</a:t>
            </a:r>
            <a:br>
              <a:rPr lang="en-US" sz="1100" smtClean="0"/>
            </a:br>
            <a:r>
              <a:rPr lang="en-US" sz="1100" smtClean="0"/>
              <a:t>Specifies a group of other Data Elements.</a:t>
            </a:r>
            <a:br>
              <a:rPr lang="en-US" sz="1100" smtClean="0"/>
            </a:br>
            <a:r>
              <a:rPr lang="en-US" sz="1100" smtClean="0"/>
              <a:t/>
            </a:r>
            <a:br>
              <a:rPr lang="en-US" sz="1100" smtClean="0"/>
            </a:br>
            <a:r>
              <a:rPr lang="en-US" sz="1100" smtClean="0"/>
              <a:t>A Data Group Specification MUST contains one or more other Data Elements declared as Data Element Specifications. Data Group Specifications MAY be nested within each other. The Implementation MUST regard the contained elements as pieces of related information and SHOULD visualize those in such a way that grouping is visible to the user.</a:t>
            </a:r>
            <a:br>
              <a:rPr lang="en-US" sz="1100" smtClean="0"/>
            </a:br>
            <a:r>
              <a:rPr lang="en-US" sz="1100" smtClean="0"/>
              <a:t/>
            </a:r>
            <a:br>
              <a:rPr lang="en-US" sz="1100" smtClean="0"/>
            </a:br>
            <a:r>
              <a:rPr lang="en-US" sz="1100" smtClean="0"/>
              <a:t>Data Group Specification MAY introduce own Enable Condition, Updateable Condition or Validation Condition that have a cascading effect on the contained elements.</a:t>
            </a:r>
            <a:br>
              <a:rPr lang="en-US" sz="1100" smtClean="0"/>
            </a:br>
            <a:r>
              <a:rPr lang="en-US" sz="1100" smtClean="0"/>
              <a:t/>
            </a:r>
            <a:br>
              <a:rPr lang="en-US" sz="1100" smtClean="0"/>
            </a:br>
            <a:r>
              <a:rPr lang="en-US" sz="1100" smtClean="0"/>
              <a:t>Data Group Specification is described in more detail in Section 8.5.5.</a:t>
            </a:r>
            <a:endParaRPr lang="fi-FI" sz="1100" smtClean="0"/>
          </a:p>
        </p:txBody>
      </p:sp>
      <p:sp>
        <p:nvSpPr>
          <p:cNvPr id="34820" name="Slide Number Placeholder 3"/>
          <p:cNvSpPr>
            <a:spLocks noGrp="1"/>
          </p:cNvSpPr>
          <p:nvPr>
            <p:ph type="sldNum" sz="quarter" idx="5"/>
          </p:nvPr>
        </p:nvSpPr>
        <p:spPr bwMode="auto">
          <a:noFill/>
          <a:ln>
            <a:miter lim="800000"/>
            <a:headEnd/>
            <a:tailEnd/>
          </a:ln>
        </p:spPr>
        <p:txBody>
          <a:bodyPr/>
          <a:lstStyle/>
          <a:p>
            <a:fld id="{23767742-BBC9-4A0F-8894-D92287DC0C28}"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A5691546-0432-45D0-B2F2-496E3290910A}" type="slidenum">
              <a:rPr lang="fi-FI"/>
              <a:pPr/>
              <a:t>21</a:t>
            </a:fld>
            <a:endParaRPr lang="fi-FI"/>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r>
              <a:rPr lang="en-US" sz="900" smtClean="0"/>
              <a:t>A Task Status Record is a snapshot of current Task status information. Task Status Record MUST contain the following data elements:</a:t>
            </a:r>
            <a:endParaRPr lang="fi-FI" sz="900" smtClean="0"/>
          </a:p>
          <a:p>
            <a:pPr>
              <a:lnSpc>
                <a:spcPct val="80000"/>
              </a:lnSpc>
            </a:pPr>
            <a:r>
              <a:rPr lang="en-US" sz="900" smtClean="0"/>
              <a:t>Current </a:t>
            </a:r>
            <a:r>
              <a:rPr lang="en-US" sz="900" b="1" smtClean="0"/>
              <a:t>Task Status</a:t>
            </a:r>
            <a:r>
              <a:rPr lang="en-US" sz="900" smtClean="0"/>
              <a:t> determined as described in Section 5.1.5 (Mandatory)</a:t>
            </a:r>
            <a:endParaRPr lang="fi-FI" sz="900" smtClean="0"/>
          </a:p>
          <a:p>
            <a:pPr>
              <a:lnSpc>
                <a:spcPct val="80000"/>
              </a:lnSpc>
            </a:pPr>
            <a:r>
              <a:rPr lang="en-US" sz="900" smtClean="0"/>
              <a:t>Current </a:t>
            </a:r>
            <a:r>
              <a:rPr lang="en-US" sz="900" b="1" smtClean="0"/>
              <a:t>Activity State</a:t>
            </a:r>
            <a:r>
              <a:rPr lang="en-US" sz="900" smtClean="0"/>
              <a:t> of each defined Activity (Mandatory)</a:t>
            </a:r>
            <a:endParaRPr lang="fi-FI" sz="900" smtClean="0"/>
          </a:p>
          <a:p>
            <a:pPr>
              <a:lnSpc>
                <a:spcPct val="80000"/>
              </a:lnSpc>
            </a:pPr>
            <a:r>
              <a:rPr lang="en-US" sz="900" smtClean="0"/>
              <a:t>An </a:t>
            </a:r>
            <a:r>
              <a:rPr lang="en-US" sz="900" b="1" smtClean="0"/>
              <a:t>Activity Instantiation Timestamp</a:t>
            </a:r>
            <a:r>
              <a:rPr lang="en-US" sz="900" smtClean="0"/>
              <a:t> indicating the time when each Activity reached its initial State and was made available to the Assignee (Mandatory for all Activities that have reached their initial state)</a:t>
            </a:r>
            <a:endParaRPr lang="fi-FI" sz="900" smtClean="0"/>
          </a:p>
          <a:p>
            <a:pPr>
              <a:lnSpc>
                <a:spcPct val="80000"/>
              </a:lnSpc>
            </a:pPr>
            <a:r>
              <a:rPr lang="en-US" sz="900" smtClean="0"/>
              <a:t>A monotonically increasing </a:t>
            </a:r>
            <a:r>
              <a:rPr lang="en-US" sz="900" b="1" smtClean="0"/>
              <a:t>Revision Number</a:t>
            </a:r>
            <a:r>
              <a:rPr lang="en-US" sz="900" smtClean="0"/>
              <a:t> reflecting the number of changes made to the Work Request by Assignee or Manager since the creation of the Work Request (Mandatory)</a:t>
            </a:r>
            <a:endParaRPr lang="fi-FI" sz="900" smtClean="0"/>
          </a:p>
          <a:p>
            <a:pPr>
              <a:lnSpc>
                <a:spcPct val="80000"/>
              </a:lnSpc>
            </a:pPr>
            <a:r>
              <a:rPr lang="en-US" sz="900" b="1" smtClean="0"/>
              <a:t>Revision Timestamp</a:t>
            </a:r>
            <a:r>
              <a:rPr lang="en-US" sz="900" smtClean="0"/>
              <a:t> for the latest revision</a:t>
            </a:r>
            <a:endParaRPr lang="fi-FI" sz="900" smtClean="0"/>
          </a:p>
          <a:p>
            <a:pPr>
              <a:lnSpc>
                <a:spcPct val="80000"/>
              </a:lnSpc>
            </a:pPr>
            <a:r>
              <a:rPr lang="en-US" sz="900" i="1" smtClean="0"/>
              <a:t>Change History Entries</a:t>
            </a:r>
            <a:r>
              <a:rPr lang="en-US" sz="900" smtClean="0"/>
              <a:t> record the circumstances, under which an Activity has transited from one Step to another as well as Work Request data changes made by Assignees. Each Change History Entry MUST contain the following common data elements:</a:t>
            </a:r>
            <a:endParaRPr lang="fi-FI" sz="900" smtClean="0"/>
          </a:p>
          <a:p>
            <a:pPr>
              <a:lnSpc>
                <a:spcPct val="80000"/>
              </a:lnSpc>
            </a:pPr>
            <a:r>
              <a:rPr lang="en-US" sz="900" b="1" smtClean="0"/>
              <a:t>Timestamp</a:t>
            </a:r>
            <a:r>
              <a:rPr lang="en-US" sz="900" smtClean="0"/>
              <a:t> of the change</a:t>
            </a:r>
            <a:endParaRPr lang="fi-FI" sz="900" smtClean="0"/>
          </a:p>
          <a:p>
            <a:pPr>
              <a:lnSpc>
                <a:spcPct val="80000"/>
              </a:lnSpc>
            </a:pPr>
            <a:r>
              <a:rPr lang="en-US" sz="900" smtClean="0"/>
              <a:t>Resulting </a:t>
            </a:r>
            <a:r>
              <a:rPr lang="en-US" sz="900" b="1" smtClean="0"/>
              <a:t>revision number</a:t>
            </a:r>
            <a:r>
              <a:rPr lang="en-US" sz="900" smtClean="0"/>
              <a:t> of the Task Status Record</a:t>
            </a:r>
            <a:endParaRPr lang="fi-FI" sz="900" smtClean="0"/>
          </a:p>
          <a:p>
            <a:pPr>
              <a:lnSpc>
                <a:spcPct val="80000"/>
              </a:lnSpc>
            </a:pPr>
            <a:r>
              <a:rPr lang="en-US" sz="900" i="1" smtClean="0"/>
              <a:t>Activity Change History Entries</a:t>
            </a:r>
            <a:r>
              <a:rPr lang="en-US" sz="900" smtClean="0"/>
              <a:t> record Activity State Model transitions initiated either by an Assignee or a Manager invoking an Action on the Activity. Activity Change History Entries MUST additionally contain the following data elements.</a:t>
            </a:r>
            <a:endParaRPr lang="fi-FI" sz="900" smtClean="0"/>
          </a:p>
          <a:p>
            <a:pPr>
              <a:lnSpc>
                <a:spcPct val="80000"/>
              </a:lnSpc>
            </a:pPr>
            <a:r>
              <a:rPr lang="en-US" sz="900" smtClean="0"/>
              <a:t>Identification of the </a:t>
            </a:r>
            <a:r>
              <a:rPr lang="en-US" sz="900" b="1" smtClean="0"/>
              <a:t>Assignee</a:t>
            </a:r>
            <a:r>
              <a:rPr lang="en-US" sz="900" smtClean="0"/>
              <a:t>  that initiated the transition, if not Manager initiated</a:t>
            </a:r>
            <a:endParaRPr lang="fi-FI" sz="900" smtClean="0"/>
          </a:p>
          <a:p>
            <a:pPr>
              <a:lnSpc>
                <a:spcPct val="80000"/>
              </a:lnSpc>
            </a:pPr>
            <a:r>
              <a:rPr lang="en-US" sz="900" smtClean="0"/>
              <a:t>An identification of the related </a:t>
            </a:r>
            <a:r>
              <a:rPr lang="en-US" sz="900" b="1" smtClean="0"/>
              <a:t>Activity</a:t>
            </a:r>
            <a:endParaRPr lang="fi-FI" sz="900" smtClean="0"/>
          </a:p>
          <a:p>
            <a:pPr>
              <a:lnSpc>
                <a:spcPct val="80000"/>
              </a:lnSpc>
            </a:pPr>
            <a:r>
              <a:rPr lang="en-US" sz="900" smtClean="0"/>
              <a:t>An identification of the </a:t>
            </a:r>
            <a:r>
              <a:rPr lang="en-US" sz="900" b="1" smtClean="0"/>
              <a:t>Step</a:t>
            </a:r>
            <a:r>
              <a:rPr lang="en-US" sz="900" smtClean="0"/>
              <a:t> and the associated </a:t>
            </a:r>
            <a:r>
              <a:rPr lang="en-US" sz="900" b="1" smtClean="0"/>
              <a:t>State</a:t>
            </a:r>
            <a:r>
              <a:rPr lang="en-US" sz="900" smtClean="0"/>
              <a:t> the Activity has reached after the transition</a:t>
            </a:r>
            <a:endParaRPr lang="fi-FI" sz="900" smtClean="0"/>
          </a:p>
          <a:p>
            <a:pPr>
              <a:lnSpc>
                <a:spcPct val="80000"/>
              </a:lnSpc>
            </a:pPr>
            <a:r>
              <a:rPr lang="en-US" sz="900" smtClean="0"/>
              <a:t>An identification of the </a:t>
            </a:r>
            <a:r>
              <a:rPr lang="en-US" sz="900" b="1" smtClean="0"/>
              <a:t>Action</a:t>
            </a:r>
            <a:r>
              <a:rPr lang="en-US" sz="900" smtClean="0"/>
              <a:t> that triggered the transition</a:t>
            </a:r>
            <a:endParaRPr lang="fi-FI" sz="900" smtClean="0"/>
          </a:p>
          <a:p>
            <a:pPr>
              <a:lnSpc>
                <a:spcPct val="80000"/>
              </a:lnSpc>
            </a:pPr>
            <a:r>
              <a:rPr lang="en-US" sz="900" smtClean="0"/>
              <a:t>Any </a:t>
            </a:r>
            <a:r>
              <a:rPr lang="en-US" sz="900" b="1" smtClean="0"/>
              <a:t>input data</a:t>
            </a:r>
            <a:r>
              <a:rPr lang="en-US" sz="900" smtClean="0"/>
              <a:t> the Assignee has supplied in connection to the Action</a:t>
            </a:r>
            <a:endParaRPr lang="fi-FI" sz="900" smtClean="0"/>
          </a:p>
          <a:p>
            <a:pPr>
              <a:lnSpc>
                <a:spcPct val="80000"/>
              </a:lnSpc>
            </a:pPr>
            <a:r>
              <a:rPr lang="en-US" sz="900" i="1" smtClean="0"/>
              <a:t>Data Change History Entries</a:t>
            </a:r>
            <a:r>
              <a:rPr lang="en-US" sz="900" smtClean="0"/>
              <a:t> record Work Request data changes caused by direct manipulation of updateable Data Elements by the Assignee or by Data Update Operations associated with Actions invoked by an Assignee or the Manager. Direct Work Request data updates by Manager are not recorded in Work Request Status Record. Data Change History Entries MUST additionally contain the following data elements.</a:t>
            </a:r>
            <a:endParaRPr lang="fi-FI" sz="900" smtClean="0"/>
          </a:p>
          <a:p>
            <a:pPr>
              <a:lnSpc>
                <a:spcPct val="80000"/>
              </a:lnSpc>
            </a:pPr>
            <a:r>
              <a:rPr lang="en-US" sz="900" smtClean="0"/>
              <a:t>Identification of the </a:t>
            </a:r>
            <a:r>
              <a:rPr lang="en-US" sz="900" b="1" smtClean="0"/>
              <a:t>Assignee</a:t>
            </a:r>
            <a:r>
              <a:rPr lang="en-US" sz="900" smtClean="0"/>
              <a:t> that updated Work Request data, if not Manager initiated</a:t>
            </a:r>
            <a:endParaRPr lang="fi-FI" sz="900" smtClean="0"/>
          </a:p>
          <a:p>
            <a:pPr>
              <a:lnSpc>
                <a:spcPct val="80000"/>
              </a:lnSpc>
            </a:pPr>
            <a:r>
              <a:rPr lang="en-US" sz="900" smtClean="0"/>
              <a:t>Identification of the </a:t>
            </a:r>
            <a:r>
              <a:rPr lang="en-US" sz="900" b="1" smtClean="0"/>
              <a:t>cause</a:t>
            </a:r>
            <a:r>
              <a:rPr lang="en-US" sz="900" smtClean="0"/>
              <a:t>, whether caused by an Action or direct manipulation of updateable Data Element</a:t>
            </a:r>
            <a:endParaRPr lang="fi-FI" sz="900" smtClean="0"/>
          </a:p>
          <a:p>
            <a:pPr>
              <a:lnSpc>
                <a:spcPct val="80000"/>
              </a:lnSpc>
            </a:pPr>
            <a:r>
              <a:rPr lang="en-US" sz="900" smtClean="0"/>
              <a:t>Any </a:t>
            </a:r>
            <a:r>
              <a:rPr lang="en-US" sz="900" b="1" smtClean="0"/>
              <a:t>updated data</a:t>
            </a:r>
            <a:endParaRPr lang="fi-FI" sz="900" smtClean="0"/>
          </a:p>
          <a:p>
            <a:pPr>
              <a:lnSpc>
                <a:spcPct val="80000"/>
              </a:lnSpc>
            </a:pPr>
            <a:endParaRPr lang="fi-FI" sz="900" smtClean="0"/>
          </a:p>
        </p:txBody>
      </p:sp>
      <p:sp>
        <p:nvSpPr>
          <p:cNvPr id="35844" name="Slide Number Placeholder 3"/>
          <p:cNvSpPr>
            <a:spLocks noGrp="1"/>
          </p:cNvSpPr>
          <p:nvPr>
            <p:ph type="sldNum" sz="quarter" idx="5"/>
          </p:nvPr>
        </p:nvSpPr>
        <p:spPr bwMode="auto">
          <a:noFill/>
          <a:ln>
            <a:miter lim="800000"/>
            <a:headEnd/>
            <a:tailEnd/>
          </a:ln>
        </p:spPr>
        <p:txBody>
          <a:bodyPr/>
          <a:lstStyle/>
          <a:p>
            <a:fld id="{6C318780-F851-4F64-82AB-F5A1AD5CB7E4}"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A5691546-0432-45D0-B2F2-496E3290910A}" type="slidenum">
              <a:rPr lang="fi-FI"/>
              <a:pPr/>
              <a:t>23</a:t>
            </a:fld>
            <a:endParaRPr lang="fi-FI"/>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36868" name="Slide Number Placeholder 3"/>
          <p:cNvSpPr>
            <a:spLocks noGrp="1"/>
          </p:cNvSpPr>
          <p:nvPr>
            <p:ph type="sldNum" sz="quarter" idx="5"/>
          </p:nvPr>
        </p:nvSpPr>
        <p:spPr bwMode="auto">
          <a:noFill/>
          <a:ln>
            <a:miter lim="800000"/>
            <a:headEnd/>
            <a:tailEnd/>
          </a:ln>
        </p:spPr>
        <p:txBody>
          <a:bodyPr/>
          <a:lstStyle/>
          <a:p>
            <a:fld id="{013B8241-3DC7-4FE0-9364-1DA30034821D}"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A5691546-0432-45D0-B2F2-496E3290910A}" type="slidenum">
              <a:rPr lang="fi-FI"/>
              <a:pPr/>
              <a:t>25</a:t>
            </a:fld>
            <a:endParaRPr lang="fi-FI"/>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 Field-Initiated Request is either a </a:t>
            </a:r>
            <a:r>
              <a:rPr lang="en-US" i="1" smtClean="0"/>
              <a:t>Topical Inquiry</a:t>
            </a:r>
            <a:r>
              <a:rPr lang="en-US" smtClean="0"/>
              <a:t> or a </a:t>
            </a:r>
            <a:r>
              <a:rPr lang="en-US" i="1" smtClean="0"/>
              <a:t>Topical Notification,</a:t>
            </a:r>
            <a:r>
              <a:rPr lang="en-US" smtClean="0"/>
              <a:t> depending whether the Manager is expected to return data as a response or not, respectively.</a:t>
            </a:r>
          </a:p>
          <a:p>
            <a:endParaRPr lang="fi-FI" smtClean="0"/>
          </a:p>
          <a:p>
            <a:r>
              <a:rPr lang="en-US" smtClean="0"/>
              <a:t>Each Field-Initiated Request MUST address exactly one </a:t>
            </a:r>
            <a:r>
              <a:rPr lang="en-US" i="1" smtClean="0"/>
              <a:t>Topic</a:t>
            </a:r>
            <a:r>
              <a:rPr lang="en-US" smtClean="0"/>
              <a:t>. A Topic determines operation semantics on the Manager side and the required request data content. A Topic also defines whether the request should be associated with a Work Request or not. The Manager processes each request based on the addressed Topic and request content. This may result into consequent interaction between the Manager and another system integrated with it. Such interactions, however, are transparent to Implementation and outside the scope of the FFMII.</a:t>
            </a:r>
          </a:p>
          <a:p>
            <a:endParaRPr lang="fi-FI" smtClean="0"/>
          </a:p>
          <a:p>
            <a:r>
              <a:rPr lang="en-US" smtClean="0"/>
              <a:t>Topics are Manager specific and they are registered with the Implementation by storing a Field-Initiated Request Specification into repository “FieldInitiatedRequests” via Reference Data Management. See Section 5.2 for details on Reference Data Management and the Field-Initiated Requests repository</a:t>
            </a:r>
          </a:p>
          <a:p>
            <a:endParaRPr lang="en-US" smtClean="0"/>
          </a:p>
          <a:p>
            <a:r>
              <a:rPr lang="en-US" smtClean="0"/>
              <a:t>A Field-Initiated Request is a message transmitted from Implementation to Manager and it contains.</a:t>
            </a:r>
            <a:endParaRPr lang="fi-FI" smtClean="0"/>
          </a:p>
          <a:p>
            <a:pPr>
              <a:buFontTx/>
              <a:buChar char="•"/>
            </a:pPr>
            <a:r>
              <a:rPr lang="en-US" smtClean="0"/>
              <a:t>Unique </a:t>
            </a:r>
            <a:r>
              <a:rPr lang="en-US" b="1" smtClean="0"/>
              <a:t>Identifier</a:t>
            </a:r>
            <a:r>
              <a:rPr lang="en-US" smtClean="0"/>
              <a:t> generated by the Implementation (Mandatory)</a:t>
            </a:r>
            <a:endParaRPr lang="fi-FI" smtClean="0"/>
          </a:p>
          <a:p>
            <a:pPr>
              <a:buFontTx/>
              <a:buChar char="•"/>
            </a:pPr>
            <a:r>
              <a:rPr lang="en-US" smtClean="0"/>
              <a:t>Request initiation </a:t>
            </a:r>
            <a:r>
              <a:rPr lang="en-US" b="1" smtClean="0"/>
              <a:t>Timestamp</a:t>
            </a:r>
            <a:r>
              <a:rPr lang="en-US" smtClean="0"/>
              <a:t> (Mandatory)</a:t>
            </a:r>
            <a:endParaRPr lang="fi-FI" smtClean="0"/>
          </a:p>
          <a:p>
            <a:pPr>
              <a:buFontTx/>
              <a:buChar char="•"/>
            </a:pPr>
            <a:r>
              <a:rPr lang="en-US" smtClean="0"/>
              <a:t>Identifier of the addressed </a:t>
            </a:r>
            <a:r>
              <a:rPr lang="en-US" b="1" smtClean="0"/>
              <a:t>Topic</a:t>
            </a:r>
            <a:r>
              <a:rPr lang="en-US" smtClean="0"/>
              <a:t> (Mandatory)</a:t>
            </a:r>
            <a:endParaRPr lang="fi-FI" smtClean="0"/>
          </a:p>
          <a:p>
            <a:pPr>
              <a:buFontTx/>
              <a:buChar char="•"/>
            </a:pPr>
            <a:r>
              <a:rPr lang="en-US" smtClean="0"/>
              <a:t>Identifier or the initiating </a:t>
            </a:r>
            <a:r>
              <a:rPr lang="en-US" b="1" smtClean="0"/>
              <a:t>Assignee</a:t>
            </a:r>
            <a:r>
              <a:rPr lang="en-US" smtClean="0"/>
              <a:t> (Mandatory)</a:t>
            </a:r>
            <a:endParaRPr lang="fi-FI" smtClean="0"/>
          </a:p>
          <a:p>
            <a:pPr>
              <a:buFontTx/>
              <a:buChar char="•"/>
            </a:pPr>
            <a:r>
              <a:rPr lang="en-US" smtClean="0"/>
              <a:t>Invocation context as </a:t>
            </a:r>
            <a:r>
              <a:rPr lang="en-US" b="1" smtClean="0"/>
              <a:t>Work Request</a:t>
            </a:r>
            <a:r>
              <a:rPr lang="en-US" smtClean="0"/>
              <a:t>, </a:t>
            </a:r>
            <a:r>
              <a:rPr lang="en-US" b="1" smtClean="0"/>
              <a:t>Activity</a:t>
            </a:r>
            <a:r>
              <a:rPr lang="en-US" smtClean="0"/>
              <a:t> and </a:t>
            </a:r>
            <a:r>
              <a:rPr lang="en-US" b="1" smtClean="0"/>
              <a:t>Step</a:t>
            </a:r>
            <a:r>
              <a:rPr lang="en-US" smtClean="0"/>
              <a:t> identifiers; mandatory if invoked from the context of a specific Work Request (Optional)</a:t>
            </a:r>
            <a:endParaRPr lang="fi-FI" smtClean="0"/>
          </a:p>
          <a:p>
            <a:pPr>
              <a:buFontTx/>
              <a:buChar char="•"/>
            </a:pPr>
            <a:r>
              <a:rPr lang="en-US" b="1" smtClean="0"/>
              <a:t>Request data</a:t>
            </a:r>
            <a:r>
              <a:rPr lang="en-US" smtClean="0"/>
              <a:t> supplied by the Assignee (Mandatory, but may be empty if allowed by corresponding Request Form specification)</a:t>
            </a:r>
            <a:endParaRPr lang="fi-FI" smtClean="0"/>
          </a:p>
          <a:p>
            <a:pPr>
              <a:buFontTx/>
              <a:buChar char="•"/>
            </a:pPr>
            <a:r>
              <a:rPr lang="en-US" smtClean="0"/>
              <a:t>Request data included with a Field-Initiated Request MUST conform to the structure and Validation Condition defined by </a:t>
            </a:r>
            <a:r>
              <a:rPr lang="en-US" i="1" smtClean="0"/>
              <a:t>Request Form</a:t>
            </a:r>
            <a:r>
              <a:rPr lang="en-US" smtClean="0"/>
              <a:t> included as part of the Field-Initiated Request Specification associated with the Topic.</a:t>
            </a:r>
            <a:endParaRPr lang="fi-FI" smtClean="0"/>
          </a:p>
          <a:p>
            <a:endParaRPr lang="en-US" smtClean="0"/>
          </a:p>
          <a:p>
            <a:r>
              <a:rPr lang="en-US" smtClean="0"/>
              <a:t>For each Field-Initiated Request there MUST be an existing Field-Initiated Request Specification with the same Topic identifier. The Field-Initiated Request Specification is provided dynamically by the Manager and stored into the Field-Initiated Request repository using Reference Data Management.</a:t>
            </a:r>
            <a:endParaRPr lang="fi-FI" smtClean="0"/>
          </a:p>
          <a:p>
            <a:endParaRPr lang="en-US" smtClean="0"/>
          </a:p>
          <a:p>
            <a:r>
              <a:rPr lang="en-US" smtClean="0"/>
              <a:t>A Field-Initiated Request Specification contains following information.</a:t>
            </a:r>
            <a:endParaRPr lang="fi-FI" smtClean="0"/>
          </a:p>
          <a:p>
            <a:pPr>
              <a:buFontTx/>
              <a:buChar char="•"/>
            </a:pPr>
            <a:r>
              <a:rPr lang="en-US" smtClean="0"/>
              <a:t>Identifier of the associated </a:t>
            </a:r>
            <a:r>
              <a:rPr lang="en-US" b="1" smtClean="0"/>
              <a:t>Manager</a:t>
            </a:r>
            <a:r>
              <a:rPr lang="en-US" smtClean="0"/>
              <a:t> (Mandatory)</a:t>
            </a:r>
            <a:endParaRPr lang="fi-FI" smtClean="0"/>
          </a:p>
          <a:p>
            <a:pPr>
              <a:buFontTx/>
              <a:buChar char="•"/>
            </a:pPr>
            <a:r>
              <a:rPr lang="en-US" smtClean="0"/>
              <a:t>Identifier of the associated </a:t>
            </a:r>
            <a:r>
              <a:rPr lang="en-US" b="1" smtClean="0"/>
              <a:t>Topic</a:t>
            </a:r>
            <a:r>
              <a:rPr lang="en-US" smtClean="0"/>
              <a:t> (Mandatory)</a:t>
            </a:r>
            <a:endParaRPr lang="fi-FI" smtClean="0"/>
          </a:p>
          <a:p>
            <a:pPr>
              <a:buFontTx/>
              <a:buChar char="•"/>
            </a:pPr>
            <a:r>
              <a:rPr lang="en-US" b="1" smtClean="0"/>
              <a:t>FIRType</a:t>
            </a:r>
            <a:r>
              <a:rPr lang="en-US" smtClean="0"/>
              <a:t> of the Topic, Topical Inquiry or Topical Notification (Mandatory)</a:t>
            </a:r>
            <a:endParaRPr lang="fi-FI" smtClean="0"/>
          </a:p>
          <a:p>
            <a:pPr>
              <a:buFontTx/>
              <a:buChar char="•"/>
            </a:pPr>
            <a:r>
              <a:rPr lang="en-US" b="1" smtClean="0"/>
              <a:t>Topic Label</a:t>
            </a:r>
            <a:r>
              <a:rPr lang="en-US" smtClean="0"/>
              <a:t> to be used for visualization purposes by the Implementation (Mandatory)</a:t>
            </a:r>
            <a:endParaRPr lang="fi-FI" smtClean="0"/>
          </a:p>
          <a:p>
            <a:pPr>
              <a:buFontTx/>
              <a:buChar char="•"/>
            </a:pPr>
            <a:r>
              <a:rPr lang="en-US" b="1" smtClean="0"/>
              <a:t>Group Label</a:t>
            </a:r>
            <a:r>
              <a:rPr lang="en-US" smtClean="0"/>
              <a:t> to be used for visualizing grouping of different Topics (Optional)</a:t>
            </a:r>
            <a:endParaRPr lang="fi-FI" smtClean="0"/>
          </a:p>
          <a:p>
            <a:pPr>
              <a:buFontTx/>
              <a:buChar char="•"/>
            </a:pPr>
            <a:r>
              <a:rPr lang="en-US" b="1" smtClean="0"/>
              <a:t>Request Form</a:t>
            </a:r>
            <a:r>
              <a:rPr lang="en-US" smtClean="0"/>
              <a:t> specifies data to be supplied by the Assignee (Mandatory, but may be empty)</a:t>
            </a:r>
            <a:endParaRPr lang="fi-FI" smtClean="0"/>
          </a:p>
          <a:p>
            <a:pPr>
              <a:buFontTx/>
              <a:buChar char="•"/>
            </a:pPr>
            <a:r>
              <a:rPr lang="en-US" b="1" smtClean="0"/>
              <a:t>Response Form</a:t>
            </a:r>
            <a:r>
              <a:rPr lang="en-US" smtClean="0"/>
              <a:t> specifies data to be returned, if FIRType is a Topical Inquiry (Optional, may be empty)</a:t>
            </a:r>
            <a:endParaRPr lang="fi-FI" smtClean="0"/>
          </a:p>
          <a:p>
            <a:pPr>
              <a:buFontTx/>
              <a:buChar char="•"/>
            </a:pPr>
            <a:r>
              <a:rPr lang="en-US" smtClean="0"/>
              <a:t>Whether Manager </a:t>
            </a:r>
            <a:r>
              <a:rPr lang="en-US" b="1" smtClean="0"/>
              <a:t>returns Work Requests</a:t>
            </a:r>
            <a:r>
              <a:rPr lang="en-US" smtClean="0"/>
              <a:t> as a response, if FIRType is Topical Inquiry (Mandatory)</a:t>
            </a:r>
            <a:endParaRPr lang="fi-FI" smtClean="0"/>
          </a:p>
          <a:p>
            <a:pPr>
              <a:buFontTx/>
              <a:buChar char="•"/>
            </a:pPr>
            <a:r>
              <a:rPr lang="en-US" smtClean="0"/>
              <a:t>Set of available </a:t>
            </a:r>
            <a:r>
              <a:rPr lang="en-US" b="1" smtClean="0"/>
              <a:t>Work Request processing Topics</a:t>
            </a:r>
            <a:r>
              <a:rPr lang="en-US" smtClean="0"/>
              <a:t>, if Manager returns Work Requests (Optional)</a:t>
            </a:r>
            <a:endParaRPr lang="fi-FI" smtClean="0"/>
          </a:p>
          <a:p>
            <a:pPr>
              <a:buFontTx/>
              <a:buChar char="•"/>
            </a:pPr>
            <a:r>
              <a:rPr lang="en-US" smtClean="0"/>
              <a:t>Whether resulting FIR must be </a:t>
            </a:r>
            <a:r>
              <a:rPr lang="en-US" b="1" smtClean="0"/>
              <a:t>bound to a Work Request</a:t>
            </a:r>
            <a:r>
              <a:rPr lang="en-US" smtClean="0"/>
              <a:t> or not (Mandatory)</a:t>
            </a:r>
            <a:endParaRPr lang="fi-FI" smtClean="0"/>
          </a:p>
          <a:p>
            <a:endParaRPr lang="en-US" smtClean="0"/>
          </a:p>
          <a:p>
            <a:r>
              <a:rPr lang="en-US" smtClean="0"/>
              <a:t>Request and response data is modeled as a Data Form Specification which is described in more detail in Section 5.1.4.</a:t>
            </a:r>
          </a:p>
          <a:p>
            <a:endParaRPr lang="fi-FI" smtClean="0"/>
          </a:p>
          <a:p>
            <a:r>
              <a:rPr lang="en-US" smtClean="0"/>
              <a:t>The Field-Initiated Request Specification indicates whether Manager returns Work Requests when FIRType is Topical Inquiry. Such inquiries can be used, for example, to request additional work for the Assignee. If Work Request processing Topics have also been specified then the Assignee should be able to choose any of the returned Work Requests and initiate Field-Initiated Requests associated with the listed Topics on any of the returned Work Requests.</a:t>
            </a:r>
          </a:p>
          <a:p>
            <a:endParaRPr lang="fi-FI" smtClean="0"/>
          </a:p>
          <a:p>
            <a:r>
              <a:rPr lang="en-US" smtClean="0"/>
              <a:t>Support for Field-Initiated Requests is optional. Manager MAY support incoming Field-Initiated Requests. Implementation MAY support the Field-Initiated Requests repository.</a:t>
            </a:r>
          </a:p>
          <a:p>
            <a:endParaRPr lang="fi-FI" smtClean="0"/>
          </a:p>
          <a:p>
            <a:r>
              <a:rPr lang="en-US" smtClean="0"/>
              <a:t>Field-Initiated Requests are described in more detail in Section 8.4.</a:t>
            </a:r>
            <a:endParaRPr lang="fi-FI" smtClean="0"/>
          </a:p>
          <a:p>
            <a:endParaRPr lang="fi-FI" smtClean="0"/>
          </a:p>
        </p:txBody>
      </p:sp>
      <p:sp>
        <p:nvSpPr>
          <p:cNvPr id="37892" name="Slide Number Placeholder 3"/>
          <p:cNvSpPr>
            <a:spLocks noGrp="1"/>
          </p:cNvSpPr>
          <p:nvPr>
            <p:ph type="sldNum" sz="quarter" idx="5"/>
          </p:nvPr>
        </p:nvSpPr>
        <p:spPr bwMode="auto">
          <a:noFill/>
          <a:ln>
            <a:miter lim="800000"/>
            <a:headEnd/>
            <a:tailEnd/>
          </a:ln>
        </p:spPr>
        <p:txBody>
          <a:bodyPr/>
          <a:lstStyle/>
          <a:p>
            <a:fld id="{DD16A034-2C29-46F8-92E4-D54CA07E6AAA}"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856356E-CC95-481B-99CC-8095F85B2A11}" type="slidenum">
              <a:rPr lang="en-US" smtClean="0"/>
              <a:pPr/>
              <a:t>27</a:t>
            </a:fld>
            <a:endParaRPr lang="en-US"/>
          </a:p>
        </p:txBody>
      </p:sp>
    </p:spTree>
    <p:extLst>
      <p:ext uri="{BB962C8B-B14F-4D97-AF65-F5344CB8AC3E}">
        <p14:creationId xmlns:p14="http://schemas.microsoft.com/office/powerpoint/2010/main" val="3103986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856356E-CC95-481B-99CC-8095F85B2A11}" type="slidenum">
              <a:rPr lang="en-US" smtClean="0"/>
              <a:pPr/>
              <a:t>28</a:t>
            </a:fld>
            <a:endParaRPr lang="en-US"/>
          </a:p>
        </p:txBody>
      </p:sp>
    </p:spTree>
    <p:extLst>
      <p:ext uri="{BB962C8B-B14F-4D97-AF65-F5344CB8AC3E}">
        <p14:creationId xmlns:p14="http://schemas.microsoft.com/office/powerpoint/2010/main" val="219962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Applicability across domains and use cases</a:t>
            </a:r>
            <a:endParaRPr lang="fi-FI" sz="1200" b="1"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Field work modeling is flexible enough to support different business use cases.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Especially the structure of data content required to model the field work and the process flow varies not only from one business sector to another but also between individual businesses. </a:t>
            </a:r>
            <a:endParaRPr lang="fi-FI" sz="1200" kern="1200" dirty="0" smtClean="0">
              <a:solidFill>
                <a:schemeClr val="tx1"/>
              </a:solidFill>
              <a:effectLst/>
              <a:latin typeface="+mn-lt"/>
              <a:ea typeface="+mn-ea"/>
              <a:cs typeface="+mn-cs"/>
            </a:endParaRPr>
          </a:p>
          <a:p>
            <a:endParaRPr lang="fi-FI" b="1" dirty="0" smtClean="0"/>
          </a:p>
          <a:p>
            <a:pPr marL="0" marR="0" lvl="2"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Technical scalability</a:t>
            </a:r>
            <a:endParaRPr lang="fi-FI"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Field force</a:t>
            </a:r>
            <a:r>
              <a:rPr lang="en-US" sz="1200" kern="1200" baseline="0" dirty="0" smtClean="0">
                <a:solidFill>
                  <a:schemeClr val="tx1"/>
                </a:solidFill>
                <a:effectLst/>
                <a:latin typeface="+mn-lt"/>
                <a:ea typeface="+mn-ea"/>
                <a:cs typeface="+mn-cs"/>
              </a:rPr>
              <a:t> may </a:t>
            </a:r>
            <a:r>
              <a:rPr lang="en-US" sz="1200" kern="1200" dirty="0" smtClean="0">
                <a:solidFill>
                  <a:schemeClr val="tx1"/>
                </a:solidFill>
                <a:effectLst/>
                <a:latin typeface="+mn-lt"/>
                <a:ea typeface="+mn-ea"/>
                <a:cs typeface="+mn-cs"/>
              </a:rPr>
              <a:t>involve thousands of field workers.</a:t>
            </a:r>
          </a:p>
          <a:p>
            <a:r>
              <a:rPr lang="en-US" sz="1200" kern="1200" dirty="0" smtClean="0">
                <a:solidFill>
                  <a:schemeClr val="tx1"/>
                </a:solidFill>
                <a:effectLst/>
                <a:latin typeface="+mn-lt"/>
                <a:ea typeface="+mn-ea"/>
                <a:cs typeface="+mn-cs"/>
              </a:rPr>
              <a:t>Efficient communication to allow for large scale deployments.</a:t>
            </a:r>
          </a:p>
          <a:p>
            <a:r>
              <a:rPr lang="en-US" sz="1200" kern="1200" dirty="0" smtClean="0">
                <a:solidFill>
                  <a:schemeClr val="tx1"/>
                </a:solidFill>
                <a:effectLst/>
                <a:latin typeface="+mn-lt"/>
                <a:ea typeface="+mn-ea"/>
                <a:cs typeface="+mn-cs"/>
              </a:rPr>
              <a:t>Ability to identify updated work requests</a:t>
            </a:r>
            <a:r>
              <a:rPr lang="en-US" sz="1200" kern="1200" baseline="0" dirty="0" smtClean="0">
                <a:solidFill>
                  <a:schemeClr val="tx1"/>
                </a:solidFill>
                <a:effectLst/>
                <a:latin typeface="+mn-lt"/>
                <a:ea typeface="+mn-ea"/>
                <a:cs typeface="+mn-cs"/>
              </a:rPr>
              <a:t> efficiently</a:t>
            </a:r>
          </a:p>
          <a:p>
            <a:endParaRPr lang="en-US" sz="1200" b="1" kern="1200" baseline="0" dirty="0" smtClean="0">
              <a:solidFill>
                <a:schemeClr val="tx1"/>
              </a:solidFill>
              <a:effectLst/>
              <a:latin typeface="+mn-lt"/>
              <a:ea typeface="+mn-ea"/>
              <a:cs typeface="+mn-cs"/>
            </a:endParaRPr>
          </a:p>
          <a:p>
            <a:pPr marL="0" marR="0" lvl="2"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Feature scalability</a:t>
            </a:r>
            <a:endParaRPr lang="fi-FI"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FFMII features are not necessarily required in all deployment contexts.</a:t>
            </a:r>
          </a:p>
          <a:p>
            <a:r>
              <a:rPr lang="en-US" sz="1200" kern="1200" dirty="0" smtClean="0">
                <a:solidFill>
                  <a:schemeClr val="tx1"/>
                </a:solidFill>
                <a:effectLst/>
                <a:latin typeface="+mn-lt"/>
                <a:ea typeface="+mn-ea"/>
                <a:cs typeface="+mn-cs"/>
              </a:rPr>
              <a:t>FFMII supports specialized solutions that implement or use only a sufficient subset of the interface features to implement a use case.</a:t>
            </a:r>
            <a:endParaRPr lang="fi-F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an ability to exchange work requests based on mutually agreed fixed structure eliminates the need for dynamic work structure modeling where it otherwise would not be of relevance.</a:t>
            </a:r>
          </a:p>
          <a:p>
            <a:endParaRPr lang="en-US" sz="1200" kern="1200" dirty="0" smtClean="0">
              <a:solidFill>
                <a:schemeClr val="tx1"/>
              </a:solidFill>
              <a:effectLst/>
              <a:latin typeface="+mn-lt"/>
              <a:ea typeface="+mn-ea"/>
              <a:cs typeface="+mn-cs"/>
            </a:endParaRPr>
          </a:p>
          <a:p>
            <a:pPr marL="0" marR="0" lvl="2"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Expression accuracy and user guidance</a:t>
            </a:r>
            <a:endParaRPr lang="fi-FI"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FFMII supports whatever</a:t>
            </a:r>
            <a:r>
              <a:rPr lang="en-US" sz="1200" kern="1200" baseline="0" dirty="0" smtClean="0">
                <a:solidFill>
                  <a:schemeClr val="tx1"/>
                </a:solidFill>
                <a:effectLst/>
                <a:latin typeface="+mn-lt"/>
                <a:ea typeface="+mn-ea"/>
                <a:cs typeface="+mn-cs"/>
              </a:rPr>
              <a:t> level of detail of work control and instructions is necessary: use case dependent level of </a:t>
            </a:r>
            <a:r>
              <a:rPr lang="en-US" sz="1200" kern="1200" dirty="0" smtClean="0">
                <a:solidFill>
                  <a:schemeClr val="tx1"/>
                </a:solidFill>
                <a:effectLst/>
                <a:latin typeface="+mn-lt"/>
                <a:ea typeface="+mn-ea"/>
                <a:cs typeface="+mn-cs"/>
              </a:rPr>
              <a:t>information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prevent delays and mistakes caused either by missing information or information overload. </a:t>
            </a:r>
          </a:p>
          <a:p>
            <a:r>
              <a:rPr lang="en-US" sz="1200" kern="1200" dirty="0" smtClean="0">
                <a:solidFill>
                  <a:schemeClr val="tx1"/>
                </a:solidFill>
                <a:effectLst/>
                <a:latin typeface="+mn-lt"/>
                <a:ea typeface="+mn-ea"/>
                <a:cs typeface="+mn-cs"/>
              </a:rPr>
              <a:t>The type of Field Work may range from fairly simple actions to relatively complex sequences of steps. FFMII has the ability to convey information that guides the Assignee through individual phases of Field Work.</a:t>
            </a:r>
          </a:p>
          <a:p>
            <a:r>
              <a:rPr lang="en-US" sz="1200" kern="1200" dirty="0" smtClean="0">
                <a:solidFill>
                  <a:schemeClr val="tx1"/>
                </a:solidFill>
                <a:effectLst/>
                <a:latin typeface="+mn-lt"/>
                <a:ea typeface="+mn-ea"/>
                <a:cs typeface="+mn-cs"/>
              </a:rPr>
              <a:t>Data collected from Field Work</a:t>
            </a:r>
            <a:r>
              <a:rPr lang="en-US" sz="1200" kern="1200" baseline="0" dirty="0" smtClean="0">
                <a:solidFill>
                  <a:schemeClr val="tx1"/>
                </a:solidFill>
                <a:effectLst/>
                <a:latin typeface="+mn-lt"/>
                <a:ea typeface="+mn-ea"/>
                <a:cs typeface="+mn-cs"/>
              </a:rPr>
              <a:t> can be validated to </a:t>
            </a:r>
            <a:r>
              <a:rPr lang="en-US" sz="1200" kern="1200" dirty="0" smtClean="0">
                <a:solidFill>
                  <a:schemeClr val="tx1"/>
                </a:solidFill>
                <a:effectLst/>
                <a:latin typeface="+mn-lt"/>
                <a:ea typeface="+mn-ea"/>
                <a:cs typeface="+mn-cs"/>
              </a:rPr>
              <a:t>enforce relevant constraints on individual data elements and between data elements.</a:t>
            </a:r>
            <a:endParaRPr lang="fi-F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Support for a limited set of information visualization assertions is available, for example, to indicate that certain data element is phone number, web-link, or text to be displayed as mono-space element</a:t>
            </a:r>
          </a:p>
          <a:p>
            <a:endParaRPr lang="en-US" sz="1200" kern="1200" dirty="0" smtClean="0">
              <a:solidFill>
                <a:schemeClr val="tx1"/>
              </a:solidFill>
              <a:effectLst/>
              <a:latin typeface="+mn-lt"/>
              <a:ea typeface="+mn-ea"/>
              <a:cs typeface="+mn-cs"/>
            </a:endParaRPr>
          </a:p>
          <a:p>
            <a:pPr marL="0" marR="0" lvl="2"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Reliable message exchange</a:t>
            </a:r>
            <a:endParaRPr lang="fi-FI"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Successful field operations require that correct data is delivered to and from the field and that any updates are processed correctly.  </a:t>
            </a:r>
          </a:p>
          <a:p>
            <a:r>
              <a:rPr lang="en-US" sz="1200" kern="1200" dirty="0" smtClean="0">
                <a:solidFill>
                  <a:schemeClr val="tx1"/>
                </a:solidFill>
                <a:effectLst/>
                <a:latin typeface="+mn-lt"/>
                <a:ea typeface="+mn-ea"/>
                <a:cs typeface="+mn-cs"/>
              </a:rPr>
              <a:t>FFMII provides reliable data communications without risk of data loss.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to capabilities of modern transport protocols (such as reliable data delivery, message integrity verification, sequencing, and resending), additional means are integrated to manage issues such as data update collisions or loss of synchronization.</a:t>
            </a:r>
          </a:p>
          <a:p>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example, d</a:t>
            </a:r>
            <a:r>
              <a:rPr lang="en-US" sz="1200" kern="1200" dirty="0" smtClean="0">
                <a:solidFill>
                  <a:schemeClr val="tx1"/>
                </a:solidFill>
                <a:effectLst/>
                <a:latin typeface="+mn-lt"/>
                <a:ea typeface="+mn-ea"/>
                <a:cs typeface="+mn-cs"/>
              </a:rPr>
              <a:t>ata related to field work may be updated simultaneously from the work planning system and by the Assignee.  Such simultaneous updates may be conflicting.  For example, an Assignee might report the work as completed simultaneously with work description being updated in the work planning system.  To detect and correctly handle update conflicts, the interface offers means for conflict indication.</a:t>
            </a:r>
          </a:p>
          <a:p>
            <a:pPr lvl="2"/>
            <a:endParaRPr lang="en-US" sz="1200" b="1"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Deployment adaptability and technology neutrality</a:t>
            </a:r>
            <a:endParaRPr lang="fi-FI" sz="1200" b="1"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interface design makes minimal assumptions regarding the deployment environment. For example, some software components of the field force management solution may be provided as a service (i.e. in </a:t>
            </a:r>
            <a:r>
              <a:rPr lang="en-US" sz="1200" kern="1200" dirty="0" err="1" smtClean="0">
                <a:solidFill>
                  <a:schemeClr val="tx1"/>
                </a:solidFill>
                <a:effectLst/>
                <a:latin typeface="+mn-lt"/>
                <a:ea typeface="+mn-ea"/>
                <a:cs typeface="+mn-cs"/>
              </a:rPr>
              <a:t>SaaS</a:t>
            </a:r>
            <a:r>
              <a:rPr lang="en-US" sz="1200" kern="1200" dirty="0" smtClean="0">
                <a:solidFill>
                  <a:schemeClr val="tx1"/>
                </a:solidFill>
                <a:effectLst/>
                <a:latin typeface="+mn-lt"/>
                <a:ea typeface="+mn-ea"/>
                <a:cs typeface="+mn-cs"/>
              </a:rPr>
              <a:t> mode) or it may be that all components are deployed to the same host platform.</a:t>
            </a:r>
            <a:endParaRPr lang="fi-FI"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Currently SOAP over HTTP (Web Service) p</a:t>
            </a:r>
            <a:r>
              <a:rPr lang="fi-FI" sz="1200" kern="1200" dirty="0" err="1" smtClean="0">
                <a:solidFill>
                  <a:schemeClr val="tx1"/>
                </a:solidFill>
                <a:effectLst/>
                <a:latin typeface="+mn-lt"/>
                <a:ea typeface="+mn-ea"/>
                <a:cs typeface="+mn-cs"/>
              </a:rPr>
              <a:t>rotocol</a:t>
            </a:r>
            <a:r>
              <a:rPr lang="fi-FI" sz="1200" kern="1200" dirty="0" smtClean="0">
                <a:solidFill>
                  <a:schemeClr val="tx1"/>
                </a:solidFill>
                <a:effectLst/>
                <a:latin typeface="+mn-lt"/>
                <a:ea typeface="+mn-ea"/>
                <a:cs typeface="+mn-cs"/>
              </a:rPr>
              <a:t> </a:t>
            </a:r>
            <a:r>
              <a:rPr lang="fi-FI" sz="1200" kern="1200" dirty="0" err="1" smtClean="0">
                <a:solidFill>
                  <a:schemeClr val="tx1"/>
                </a:solidFill>
                <a:effectLst/>
                <a:latin typeface="+mn-lt"/>
                <a:ea typeface="+mn-ea"/>
                <a:cs typeface="+mn-cs"/>
              </a:rPr>
              <a:t>binding</a:t>
            </a:r>
            <a:r>
              <a:rPr lang="fi-FI" sz="1200" kern="1200" dirty="0" smtClean="0">
                <a:solidFill>
                  <a:schemeClr val="tx1"/>
                </a:solidFill>
                <a:effectLst/>
                <a:latin typeface="+mn-lt"/>
                <a:ea typeface="+mn-ea"/>
                <a:cs typeface="+mn-cs"/>
              </a:rPr>
              <a:t> is </a:t>
            </a:r>
            <a:r>
              <a:rPr lang="fi-FI" sz="1200" kern="1200" dirty="0" err="1" smtClean="0">
                <a:solidFill>
                  <a:schemeClr val="tx1"/>
                </a:solidFill>
                <a:effectLst/>
                <a:latin typeface="+mn-lt"/>
                <a:ea typeface="+mn-ea"/>
                <a:cs typeface="+mn-cs"/>
              </a:rPr>
              <a:t>supported</a:t>
            </a:r>
            <a:r>
              <a:rPr lang="fi-FI" sz="1200" kern="1200" dirty="0" smtClean="0">
                <a:solidFill>
                  <a:schemeClr val="tx1"/>
                </a:solidFill>
                <a:effectLst/>
                <a:latin typeface="+mn-lt"/>
                <a:ea typeface="+mn-ea"/>
                <a:cs typeface="+mn-cs"/>
              </a:rPr>
              <a:t>.</a:t>
            </a:r>
            <a:r>
              <a:rPr lang="fi-FI" sz="1200" kern="1200" baseline="0" dirty="0" smtClean="0">
                <a:solidFill>
                  <a:schemeClr val="tx1"/>
                </a:solidFill>
                <a:effectLst/>
                <a:latin typeface="+mn-lt"/>
                <a:ea typeface="+mn-ea"/>
                <a:cs typeface="+mn-cs"/>
              </a:rPr>
              <a:t> </a:t>
            </a:r>
            <a:r>
              <a:rPr lang="fi-FI" sz="1200" kern="1200" baseline="0" dirty="0" err="1" smtClean="0">
                <a:solidFill>
                  <a:schemeClr val="tx1"/>
                </a:solidFill>
                <a:effectLst/>
                <a:latin typeface="+mn-lt"/>
                <a:ea typeface="+mn-ea"/>
                <a:cs typeface="+mn-cs"/>
              </a:rPr>
              <a:t>It</a:t>
            </a:r>
            <a:r>
              <a:rPr lang="fi-FI" sz="1200" kern="1200" baseline="0" dirty="0" smtClean="0">
                <a:solidFill>
                  <a:schemeClr val="tx1"/>
                </a:solidFill>
                <a:effectLst/>
                <a:latin typeface="+mn-lt"/>
                <a:ea typeface="+mn-ea"/>
                <a:cs typeface="+mn-cs"/>
              </a:rPr>
              <a:t> is </a:t>
            </a:r>
            <a:r>
              <a:rPr lang="fi-FI" sz="1200" kern="1200" baseline="0" dirty="0" err="1" smtClean="0">
                <a:solidFill>
                  <a:schemeClr val="tx1"/>
                </a:solidFill>
                <a:effectLst/>
                <a:latin typeface="+mn-lt"/>
                <a:ea typeface="+mn-ea"/>
                <a:cs typeface="+mn-cs"/>
              </a:rPr>
              <a:t>possible</a:t>
            </a:r>
            <a:r>
              <a:rPr lang="fi-FI" sz="1200" kern="1200" baseline="0" dirty="0" smtClean="0">
                <a:solidFill>
                  <a:schemeClr val="tx1"/>
                </a:solidFill>
                <a:effectLst/>
                <a:latin typeface="+mn-lt"/>
                <a:ea typeface="+mn-ea"/>
                <a:cs typeface="+mn-cs"/>
              </a:rPr>
              <a:t> to </a:t>
            </a:r>
            <a:r>
              <a:rPr lang="fi-FI" sz="1200" kern="1200" baseline="0" dirty="0" err="1" smtClean="0">
                <a:solidFill>
                  <a:schemeClr val="tx1"/>
                </a:solidFill>
                <a:effectLst/>
                <a:latin typeface="+mn-lt"/>
                <a:ea typeface="+mn-ea"/>
                <a:cs typeface="+mn-cs"/>
              </a:rPr>
              <a:t>define</a:t>
            </a:r>
            <a:r>
              <a:rPr lang="fi-FI" sz="1200" kern="1200" baseline="0" dirty="0" smtClean="0">
                <a:solidFill>
                  <a:schemeClr val="tx1"/>
                </a:solidFill>
                <a:effectLst/>
                <a:latin typeface="+mn-lt"/>
                <a:ea typeface="+mn-ea"/>
                <a:cs typeface="+mn-cs"/>
              </a:rPr>
              <a:t> </a:t>
            </a:r>
            <a:r>
              <a:rPr lang="fi-FI" sz="1200" kern="1200" baseline="0" dirty="0" err="1" smtClean="0">
                <a:solidFill>
                  <a:schemeClr val="tx1"/>
                </a:solidFill>
                <a:effectLst/>
                <a:latin typeface="+mn-lt"/>
                <a:ea typeface="+mn-ea"/>
                <a:cs typeface="+mn-cs"/>
              </a:rPr>
              <a:t>additional</a:t>
            </a:r>
            <a:r>
              <a:rPr lang="fi-FI" sz="1200" kern="1200" baseline="0" dirty="0" smtClean="0">
                <a:solidFill>
                  <a:schemeClr val="tx1"/>
                </a:solidFill>
                <a:effectLst/>
                <a:latin typeface="+mn-lt"/>
                <a:ea typeface="+mn-ea"/>
                <a:cs typeface="+mn-cs"/>
              </a:rPr>
              <a:t> </a:t>
            </a:r>
            <a:r>
              <a:rPr lang="fi-FI" sz="1200" kern="1200" baseline="0" dirty="0" err="1" smtClean="0">
                <a:solidFill>
                  <a:schemeClr val="tx1"/>
                </a:solidFill>
                <a:effectLst/>
                <a:latin typeface="+mn-lt"/>
                <a:ea typeface="+mn-ea"/>
                <a:cs typeface="+mn-cs"/>
              </a:rPr>
              <a:t>protocol</a:t>
            </a:r>
            <a:r>
              <a:rPr lang="fi-FI" sz="1200" kern="1200" baseline="0" dirty="0" smtClean="0">
                <a:solidFill>
                  <a:schemeClr val="tx1"/>
                </a:solidFill>
                <a:effectLst/>
                <a:latin typeface="+mn-lt"/>
                <a:ea typeface="+mn-ea"/>
                <a:cs typeface="+mn-cs"/>
              </a:rPr>
              <a:t> </a:t>
            </a:r>
            <a:r>
              <a:rPr lang="fi-FI" sz="1200" kern="1200" baseline="0" dirty="0" err="1" smtClean="0">
                <a:solidFill>
                  <a:schemeClr val="tx1"/>
                </a:solidFill>
                <a:effectLst/>
                <a:latin typeface="+mn-lt"/>
                <a:ea typeface="+mn-ea"/>
                <a:cs typeface="+mn-cs"/>
              </a:rPr>
              <a:t>bindings</a:t>
            </a:r>
            <a:r>
              <a:rPr lang="fi-FI" sz="1200" kern="1200" baseline="0" dirty="0" smtClean="0">
                <a:solidFill>
                  <a:schemeClr val="tx1"/>
                </a:solidFill>
                <a:effectLst/>
                <a:latin typeface="+mn-lt"/>
                <a:ea typeface="+mn-ea"/>
                <a:cs typeface="+mn-cs"/>
              </a:rPr>
              <a:t>. </a:t>
            </a:r>
            <a:endParaRPr lang="fi-FI"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interface is neutral in terms of </a:t>
            </a:r>
            <a:r>
              <a:rPr lang="en-US" sz="1200" kern="1200" dirty="0" smtClean="0">
                <a:solidFill>
                  <a:schemeClr val="tx1"/>
                </a:solidFill>
                <a:effectLst/>
                <a:latin typeface="+mn-lt"/>
                <a:ea typeface="+mn-ea"/>
                <a:cs typeface="+mn-cs"/>
              </a:rPr>
              <a:t>particular implementation technologies on ERMS or FFMS side, including topics such as choice of operating systems or programming languages.</a:t>
            </a:r>
          </a:p>
          <a:p>
            <a:endParaRPr lang="fi-FI" sz="1200" kern="1200" dirty="0" smtClean="0">
              <a:solidFill>
                <a:schemeClr val="tx1"/>
              </a:solidFill>
              <a:effectLst/>
              <a:latin typeface="+mn-lt"/>
              <a:ea typeface="+mn-ea"/>
              <a:cs typeface="+mn-cs"/>
            </a:endParaRPr>
          </a:p>
          <a:p>
            <a:endParaRPr lang="fi-FI" b="1" dirty="0"/>
          </a:p>
        </p:txBody>
      </p:sp>
      <p:sp>
        <p:nvSpPr>
          <p:cNvPr id="4" name="Slide Number Placeholder 3"/>
          <p:cNvSpPr>
            <a:spLocks noGrp="1"/>
          </p:cNvSpPr>
          <p:nvPr>
            <p:ph type="sldNum" sz="quarter" idx="10"/>
          </p:nvPr>
        </p:nvSpPr>
        <p:spPr/>
        <p:txBody>
          <a:bodyPr/>
          <a:lstStyle/>
          <a:p>
            <a:fld id="{F856356E-CC95-481B-99CC-8095F85B2A11}" type="slidenum">
              <a:rPr lang="en-US" smtClean="0"/>
              <a:pPr/>
              <a:t>3</a:t>
            </a:fld>
            <a:endParaRPr lang="en-US"/>
          </a:p>
        </p:txBody>
      </p:sp>
    </p:spTree>
    <p:extLst>
      <p:ext uri="{BB962C8B-B14F-4D97-AF65-F5344CB8AC3E}">
        <p14:creationId xmlns:p14="http://schemas.microsoft.com/office/powerpoint/2010/main" val="63363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dirty="0" err="1" smtClean="0"/>
              <a:t>Information</a:t>
            </a:r>
            <a:r>
              <a:rPr lang="fi-FI" b="1" baseline="0" dirty="0" smtClean="0"/>
              <a:t> </a:t>
            </a:r>
            <a:r>
              <a:rPr lang="fi-FI" b="1" baseline="0" dirty="0" err="1" smtClean="0"/>
              <a:t>sharing</a:t>
            </a:r>
            <a:r>
              <a:rPr lang="fi-FI" b="1" baseline="0" dirty="0" smtClean="0"/>
              <a:t> </a:t>
            </a:r>
            <a:r>
              <a:rPr lang="fi-FI" b="1" baseline="0" dirty="0" err="1" smtClean="0"/>
              <a:t>among</a:t>
            </a:r>
            <a:r>
              <a:rPr lang="fi-FI" b="1" baseline="0" dirty="0" smtClean="0"/>
              <a:t> </a:t>
            </a:r>
            <a:r>
              <a:rPr lang="fi-FI" b="1" baseline="0" dirty="0" err="1" smtClean="0"/>
              <a:t>Field</a:t>
            </a:r>
            <a:r>
              <a:rPr lang="fi-FI" b="1" baseline="0" dirty="0" smtClean="0"/>
              <a:t> </a:t>
            </a:r>
            <a:r>
              <a:rPr lang="fi-FI" b="1" baseline="0" dirty="0" err="1" smtClean="0"/>
              <a:t>Force</a:t>
            </a:r>
            <a:endParaRPr lang="fi-FI" b="1" baseline="0" dirty="0" smtClean="0"/>
          </a:p>
          <a:p>
            <a:r>
              <a:rPr lang="fi-FI" baseline="0" dirty="0" err="1" smtClean="0"/>
              <a:t>Site</a:t>
            </a:r>
            <a:r>
              <a:rPr lang="fi-FI" baseline="0" dirty="0" smtClean="0"/>
              <a:t> </a:t>
            </a:r>
            <a:r>
              <a:rPr lang="fi-FI" baseline="0" dirty="0" err="1" smtClean="0"/>
              <a:t>access</a:t>
            </a:r>
            <a:r>
              <a:rPr lang="fi-FI" baseline="0" dirty="0" smtClean="0"/>
              <a:t> </a:t>
            </a:r>
            <a:r>
              <a:rPr lang="fi-FI" baseline="0" dirty="0" err="1" smtClean="0"/>
              <a:t>information</a:t>
            </a:r>
            <a:r>
              <a:rPr lang="fi-FI" baseline="0" dirty="0" smtClean="0"/>
              <a:t> (</a:t>
            </a:r>
            <a:r>
              <a:rPr lang="fi-FI" baseline="0" dirty="0" err="1" smtClean="0"/>
              <a:t>e.g</a:t>
            </a:r>
            <a:r>
              <a:rPr lang="fi-FI" baseline="0" dirty="0" smtClean="0"/>
              <a:t>. </a:t>
            </a:r>
            <a:r>
              <a:rPr lang="fi-FI" baseline="0" dirty="0" err="1" smtClean="0"/>
              <a:t>requires</a:t>
            </a:r>
            <a:r>
              <a:rPr lang="fi-FI" baseline="0" dirty="0" smtClean="0"/>
              <a:t> a </a:t>
            </a:r>
            <a:r>
              <a:rPr lang="fi-FI" baseline="0" dirty="0" err="1" smtClean="0"/>
              <a:t>specific</a:t>
            </a:r>
            <a:r>
              <a:rPr lang="fi-FI" baseline="0" dirty="0" smtClean="0"/>
              <a:t> </a:t>
            </a:r>
            <a:r>
              <a:rPr lang="fi-FI" baseline="0" dirty="0" err="1" smtClean="0"/>
              <a:t>key</a:t>
            </a:r>
            <a:r>
              <a:rPr lang="fi-FI" baseline="0" dirty="0" smtClean="0"/>
              <a:t> </a:t>
            </a:r>
            <a:r>
              <a:rPr lang="fi-FI" baseline="0" dirty="0" err="1" smtClean="0"/>
              <a:t>chain</a:t>
            </a:r>
            <a:r>
              <a:rPr lang="fi-FI" baseline="0" dirty="0" smtClean="0"/>
              <a:t>, </a:t>
            </a:r>
            <a:r>
              <a:rPr lang="fi-FI" baseline="0" dirty="0" err="1" smtClean="0"/>
              <a:t>contact</a:t>
            </a:r>
            <a:r>
              <a:rPr lang="fi-FI" baseline="0" dirty="0" smtClean="0"/>
              <a:t> </a:t>
            </a:r>
            <a:r>
              <a:rPr lang="fi-FI" baseline="0" dirty="0" err="1" smtClean="0"/>
              <a:t>janitor</a:t>
            </a:r>
            <a:r>
              <a:rPr lang="fi-FI" baseline="0" dirty="0" smtClean="0"/>
              <a:t> for </a:t>
            </a:r>
            <a:r>
              <a:rPr lang="fi-FI" baseline="0" dirty="0" err="1" smtClean="0"/>
              <a:t>access</a:t>
            </a:r>
            <a:r>
              <a:rPr lang="fi-FI" baseline="0" dirty="0" smtClean="0"/>
              <a:t>, </a:t>
            </a:r>
            <a:r>
              <a:rPr lang="fi-FI" baseline="0" dirty="0" err="1" smtClean="0"/>
              <a:t>etc</a:t>
            </a:r>
            <a:r>
              <a:rPr lang="fi-FI" baseline="0" dirty="0" smtClean="0"/>
              <a:t>).</a:t>
            </a:r>
            <a:br>
              <a:rPr lang="fi-FI" baseline="0" dirty="0" smtClean="0"/>
            </a:br>
            <a:r>
              <a:rPr lang="fi-FI" baseline="0" dirty="0" err="1" smtClean="0"/>
              <a:t>Installation</a:t>
            </a:r>
            <a:r>
              <a:rPr lang="fi-FI" baseline="0" dirty="0" smtClean="0"/>
              <a:t> and </a:t>
            </a:r>
            <a:r>
              <a:rPr lang="fi-FI" baseline="0" dirty="0" err="1" smtClean="0"/>
              <a:t>fault</a:t>
            </a:r>
            <a:r>
              <a:rPr lang="fi-FI" baseline="0" dirty="0" smtClean="0"/>
              <a:t> </a:t>
            </a:r>
            <a:r>
              <a:rPr lang="fi-FI" baseline="0" dirty="0" err="1" smtClean="0"/>
              <a:t>history</a:t>
            </a:r>
            <a:r>
              <a:rPr lang="fi-FI" baseline="0" dirty="0" smtClean="0"/>
              <a:t>.</a:t>
            </a:r>
          </a:p>
          <a:p>
            <a:r>
              <a:rPr lang="fi-FI" baseline="0" dirty="0" err="1" smtClean="0"/>
              <a:t>Progress</a:t>
            </a:r>
            <a:r>
              <a:rPr lang="fi-FI" baseline="0" dirty="0" smtClean="0"/>
              <a:t> </a:t>
            </a:r>
            <a:r>
              <a:rPr lang="fi-FI" baseline="0" dirty="0" err="1" smtClean="0"/>
              <a:t>among</a:t>
            </a:r>
            <a:r>
              <a:rPr lang="fi-FI" baseline="0" dirty="0" smtClean="0"/>
              <a:t> </a:t>
            </a:r>
            <a:r>
              <a:rPr lang="fi-FI" baseline="0" dirty="0" err="1" smtClean="0"/>
              <a:t>Assignees</a:t>
            </a:r>
            <a:r>
              <a:rPr lang="fi-FI" baseline="0" dirty="0" smtClean="0"/>
              <a:t> </a:t>
            </a:r>
            <a:r>
              <a:rPr lang="fi-FI" baseline="0" dirty="0" err="1" smtClean="0"/>
              <a:t>working</a:t>
            </a:r>
            <a:r>
              <a:rPr lang="fi-FI" baseline="0" dirty="0" smtClean="0"/>
              <a:t> on the </a:t>
            </a:r>
            <a:r>
              <a:rPr lang="fi-FI" baseline="0" dirty="0" err="1" smtClean="0"/>
              <a:t>same</a:t>
            </a:r>
            <a:r>
              <a:rPr lang="fi-FI" baseline="0" dirty="0" smtClean="0"/>
              <a:t> </a:t>
            </a:r>
            <a:r>
              <a:rPr lang="fi-FI" baseline="0" dirty="0" err="1" smtClean="0"/>
              <a:t>installation</a:t>
            </a:r>
            <a:r>
              <a:rPr lang="fi-FI" baseline="0" dirty="0" smtClean="0"/>
              <a:t>.</a:t>
            </a:r>
          </a:p>
          <a:p>
            <a:endParaRPr lang="fi-FI" baseline="0" dirty="0" smtClean="0"/>
          </a:p>
        </p:txBody>
      </p:sp>
      <p:sp>
        <p:nvSpPr>
          <p:cNvPr id="4" name="Slide Number Placeholder 3"/>
          <p:cNvSpPr>
            <a:spLocks noGrp="1"/>
          </p:cNvSpPr>
          <p:nvPr>
            <p:ph type="sldNum" sz="quarter" idx="10"/>
          </p:nvPr>
        </p:nvSpPr>
        <p:spPr/>
        <p:txBody>
          <a:bodyPr/>
          <a:lstStyle/>
          <a:p>
            <a:fld id="{F856356E-CC95-481B-99CC-8095F85B2A11}" type="slidenum">
              <a:rPr lang="en-US" smtClean="0"/>
              <a:pPr/>
              <a:t>4</a:t>
            </a:fld>
            <a:endParaRPr lang="en-US"/>
          </a:p>
        </p:txBody>
      </p:sp>
    </p:spTree>
    <p:extLst>
      <p:ext uri="{BB962C8B-B14F-4D97-AF65-F5344CB8AC3E}">
        <p14:creationId xmlns:p14="http://schemas.microsoft.com/office/powerpoint/2010/main" val="1805649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856356E-CC95-481B-99CC-8095F85B2A11}" type="slidenum">
              <a:rPr lang="en-US" smtClean="0"/>
              <a:pPr/>
              <a:t>5</a:t>
            </a:fld>
            <a:endParaRPr lang="en-US"/>
          </a:p>
        </p:txBody>
      </p:sp>
    </p:spTree>
    <p:extLst>
      <p:ext uri="{BB962C8B-B14F-4D97-AF65-F5344CB8AC3E}">
        <p14:creationId xmlns:p14="http://schemas.microsoft.com/office/powerpoint/2010/main" val="3758224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856356E-CC95-481B-99CC-8095F85B2A11}" type="slidenum">
              <a:rPr lang="en-US" smtClean="0"/>
              <a:pPr/>
              <a:t>6</a:t>
            </a:fld>
            <a:endParaRPr lang="en-US"/>
          </a:p>
        </p:txBody>
      </p:sp>
    </p:spTree>
    <p:extLst>
      <p:ext uri="{BB962C8B-B14F-4D97-AF65-F5344CB8AC3E}">
        <p14:creationId xmlns:p14="http://schemas.microsoft.com/office/powerpoint/2010/main" val="1703602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 single Implementation of FFMII interface is able to receive Work Requests from one or several distinctly identified Managers simultaneously, yet maintaining an appropriate level of data isolation between those</a:t>
            </a:r>
            <a:r>
              <a:rPr lang="en-US" sz="1200" kern="1200" baseline="0" dirty="0" smtClean="0">
                <a:solidFill>
                  <a:schemeClr val="tx1"/>
                </a:solidFill>
                <a:effectLst/>
                <a:latin typeface="+mn-lt"/>
                <a:ea typeface="+mn-ea"/>
                <a:cs typeface="+mn-cs"/>
              </a:rPr>
              <a:t> (shared work </a:t>
            </a:r>
            <a:r>
              <a:rPr lang="en-US" sz="1200" kern="1200" baseline="0" dirty="0" err="1" smtClean="0">
                <a:solidFill>
                  <a:schemeClr val="tx1"/>
                </a:solidFill>
                <a:effectLst/>
                <a:latin typeface="+mn-lt"/>
                <a:ea typeface="+mn-ea"/>
                <a:cs typeface="+mn-cs"/>
              </a:rPr>
              <a:t>foce</a:t>
            </a:r>
            <a:r>
              <a:rPr lang="en-US" sz="1200" kern="1200" baseline="0" dirty="0" smtClean="0">
                <a:solidFill>
                  <a:schemeClr val="tx1"/>
                </a:solidFill>
                <a:effectLst/>
                <a:latin typeface="+mn-lt"/>
                <a:ea typeface="+mn-ea"/>
                <a:cs typeface="+mn-cs"/>
              </a:rPr>
              <a:t> scenario). A single manager is able to send work requests to several Implementations (distributed work realization), even a combination is possible. Discussed in more detail on slide 9.</a:t>
            </a:r>
            <a:endParaRPr lang="fi-FI"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FFMII interface is data-centric: there is only a limited set of generic calls while being flexible on data level (payloads).</a:t>
            </a:r>
            <a:endParaRPr lang="fi-FI" sz="1200" kern="1200" dirty="0" smtClean="0">
              <a:solidFill>
                <a:schemeClr val="tx1"/>
              </a:solidFill>
              <a:effectLst/>
              <a:latin typeface="+mn-lt"/>
              <a:ea typeface="+mn-ea"/>
              <a:cs typeface="+mn-cs"/>
            </a:endParaRPr>
          </a:p>
          <a:p>
            <a:endParaRPr lang="fi-FI" dirty="0"/>
          </a:p>
        </p:txBody>
      </p:sp>
      <p:sp>
        <p:nvSpPr>
          <p:cNvPr id="4" name="Slide Number Placeholder 3"/>
          <p:cNvSpPr>
            <a:spLocks noGrp="1"/>
          </p:cNvSpPr>
          <p:nvPr>
            <p:ph type="sldNum" sz="quarter" idx="10"/>
          </p:nvPr>
        </p:nvSpPr>
        <p:spPr/>
        <p:txBody>
          <a:bodyPr/>
          <a:lstStyle/>
          <a:p>
            <a:fld id="{F856356E-CC95-481B-99CC-8095F85B2A11}" type="slidenum">
              <a:rPr lang="en-US" smtClean="0"/>
              <a:pPr/>
              <a:t>7</a:t>
            </a:fld>
            <a:endParaRPr lang="en-US"/>
          </a:p>
        </p:txBody>
      </p:sp>
    </p:spTree>
    <p:extLst>
      <p:ext uri="{BB962C8B-B14F-4D97-AF65-F5344CB8AC3E}">
        <p14:creationId xmlns:p14="http://schemas.microsoft.com/office/powerpoint/2010/main" val="2010010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Field Force Management Integration Interface Specifications Version 1.0</a:t>
            </a:r>
          </a:p>
          <a:p>
            <a:r>
              <a:rPr lang="en-US" sz="1200" kern="1200" dirty="0" smtClean="0">
                <a:solidFill>
                  <a:schemeClr val="tx1"/>
                </a:solidFill>
                <a:effectLst/>
                <a:latin typeface="+mn-lt"/>
                <a:ea typeface="+mn-ea"/>
                <a:cs typeface="+mn-cs"/>
              </a:rPr>
              <a:t>describes the </a:t>
            </a:r>
            <a:r>
              <a:rPr lang="en-US" sz="1200" i="1" kern="1200" dirty="0" smtClean="0">
                <a:solidFill>
                  <a:schemeClr val="tx1"/>
                </a:solidFill>
                <a:effectLst/>
                <a:latin typeface="+mn-lt"/>
                <a:ea typeface="+mn-ea"/>
                <a:cs typeface="+mn-cs"/>
              </a:rPr>
              <a:t>Field Force Management Integration Interface</a:t>
            </a:r>
            <a:r>
              <a:rPr lang="en-US" sz="1200" kern="1200" dirty="0" smtClean="0">
                <a:solidFill>
                  <a:schemeClr val="tx1"/>
                </a:solidFill>
                <a:effectLst/>
                <a:latin typeface="+mn-lt"/>
                <a:ea typeface="+mn-ea"/>
                <a:cs typeface="+mn-cs"/>
              </a:rPr>
              <a:t> (FFMII) comprising of the following topics:</a:t>
            </a:r>
            <a:endParaRPr lang="fi-FI"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 Foundation: Context definitions, Domain Model, Architecture, Core Data Model.</a:t>
            </a:r>
            <a:endParaRPr lang="fi-FI" dirty="0" smtClean="0">
              <a:effectLst/>
            </a:endParaRPr>
          </a:p>
          <a:p>
            <a:pPr lvl="0"/>
            <a:r>
              <a:rPr lang="en-US" sz="1200" kern="1200" dirty="0" smtClean="0">
                <a:solidFill>
                  <a:schemeClr val="tx1"/>
                </a:solidFill>
                <a:effectLst/>
                <a:latin typeface="+mn-lt"/>
                <a:ea typeface="+mn-ea"/>
                <a:cs typeface="+mn-cs"/>
              </a:rPr>
              <a:t>2) Identity and Capabilities Discovery</a:t>
            </a:r>
            <a:endParaRPr lang="fi-FI" dirty="0" smtClean="0">
              <a:effectLst/>
            </a:endParaRPr>
          </a:p>
          <a:p>
            <a:pPr lvl="0"/>
            <a:r>
              <a:rPr lang="en-US" sz="1200" kern="1200" dirty="0" smtClean="0">
                <a:solidFill>
                  <a:schemeClr val="tx1"/>
                </a:solidFill>
                <a:effectLst/>
                <a:latin typeface="+mn-lt"/>
                <a:ea typeface="+mn-ea"/>
                <a:cs typeface="+mn-cs"/>
              </a:rPr>
              <a:t>3) Principal Functional Areas: </a:t>
            </a:r>
          </a:p>
          <a:p>
            <a:pPr lvl="0"/>
            <a:r>
              <a:rPr lang="en-US" sz="1200" kern="1200" dirty="0" smtClean="0">
                <a:solidFill>
                  <a:schemeClr val="tx1"/>
                </a:solidFill>
                <a:effectLst/>
                <a:latin typeface="+mn-lt"/>
                <a:ea typeface="+mn-ea"/>
                <a:cs typeface="+mn-cs"/>
              </a:rPr>
              <a:t>	Work Request Management, </a:t>
            </a:r>
          </a:p>
          <a:p>
            <a:pPr lvl="0"/>
            <a:r>
              <a:rPr lang="en-US" sz="1200" kern="1200" dirty="0" smtClean="0">
                <a:solidFill>
                  <a:schemeClr val="tx1"/>
                </a:solidFill>
                <a:effectLst/>
                <a:latin typeface="+mn-lt"/>
                <a:ea typeface="+mn-ea"/>
                <a:cs typeface="+mn-cs"/>
              </a:rPr>
              <a:t>	Reference Data Management, </a:t>
            </a:r>
          </a:p>
          <a:p>
            <a:pPr lvl="0"/>
            <a:r>
              <a:rPr lang="en-US" sz="1200" kern="1200" dirty="0" smtClean="0">
                <a:solidFill>
                  <a:schemeClr val="tx1"/>
                </a:solidFill>
                <a:effectLst/>
                <a:latin typeface="+mn-lt"/>
                <a:ea typeface="+mn-ea"/>
                <a:cs typeface="+mn-cs"/>
              </a:rPr>
              <a:t>	Change Notification Management, and </a:t>
            </a:r>
          </a:p>
          <a:p>
            <a:pPr lvl="0"/>
            <a:r>
              <a:rPr lang="en-US" sz="1200" kern="1200" dirty="0" smtClean="0">
                <a:solidFill>
                  <a:schemeClr val="tx1"/>
                </a:solidFill>
                <a:effectLst/>
                <a:latin typeface="+mn-lt"/>
                <a:ea typeface="+mn-ea"/>
                <a:cs typeface="+mn-cs"/>
              </a:rPr>
              <a:t>	Field-Initiated Request Management.</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WSDL description of the FFMII interface is included in an archive  [FFMII-WSDL] containing the WSDL for both Implementation and Manager interfaces as well as the XML Schema type definitions for the associated XML namespaces.</a:t>
            </a:r>
            <a:endParaRPr lang="fi-F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Notice that some operations declared in the interfaces are optional and a Manager does not necessarily have a web service endpoint at all.</a:t>
            </a:r>
            <a:endParaRPr lang="fi-F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following files contain the WSDL description of the Implementation and Manager interfaces.</a:t>
            </a:r>
            <a:endParaRPr lang="fi-FI"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WSDL File</a:t>
            </a:r>
            <a:endParaRPr lang="fi-FI"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Description</a:t>
            </a:r>
            <a:endParaRPr lang="fi-FI"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FFMII_v1_0_ws_implementation.wsdl</a:t>
            </a:r>
            <a:endParaRPr lang="fi-F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Web service interface of the Implementation</a:t>
            </a:r>
            <a:endParaRPr lang="fi-F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FFMII_v1_0_ws_manager.wsdl</a:t>
            </a:r>
            <a:endParaRPr lang="fi-FI"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Web service interface of the Manager</a:t>
            </a:r>
            <a:endParaRPr lang="fi-FI" sz="1200" kern="1200" dirty="0" smtClean="0">
              <a:solidFill>
                <a:schemeClr val="tx1"/>
              </a:solidFill>
              <a:effectLst/>
              <a:latin typeface="+mn-lt"/>
              <a:ea typeface="+mn-ea"/>
              <a:cs typeface="+mn-cs"/>
            </a:endParaRPr>
          </a:p>
          <a:p>
            <a:pPr lvl="0"/>
            <a:endParaRPr lang="fi-FI" dirty="0" smtClean="0">
              <a:effectLst/>
            </a:endParaRPr>
          </a:p>
          <a:p>
            <a:endParaRPr lang="fi-FI"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A7AEAE-7081-4A2B-A62E-1A46C15FE10E}"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26628" name="Slide Number Placeholder 3"/>
          <p:cNvSpPr>
            <a:spLocks noGrp="1"/>
          </p:cNvSpPr>
          <p:nvPr>
            <p:ph type="sldNum" sz="quarter" idx="5"/>
          </p:nvPr>
        </p:nvSpPr>
        <p:spPr bwMode="auto">
          <a:noFill/>
          <a:ln>
            <a:miter lim="800000"/>
            <a:headEnd/>
            <a:tailEnd/>
          </a:ln>
        </p:spPr>
        <p:txBody>
          <a:bodyPr/>
          <a:lstStyle/>
          <a:p>
            <a:fld id="{A6B920F2-4F37-4AB0-A1E9-BF0FD831245F}"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p:cNvSpPr/>
          <p:nvPr/>
        </p:nvSpPr>
        <p:spPr>
          <a:xfrm>
            <a:off x="573088" y="5813425"/>
            <a:ext cx="7988300" cy="65088"/>
          </a:xfrm>
          <a:prstGeom prst="rect">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solidFill>
                  <a:srgbClr val="E00034"/>
                </a:solidFill>
                <a:ea typeface="ＭＳ Ｐゴシック" pitchFamily="-106" charset="-128"/>
                <a:cs typeface="ＭＳ Ｐゴシック" pitchFamily="-106" charset="-128"/>
              </a:rPr>
              <a:t>  </a:t>
            </a:r>
          </a:p>
        </p:txBody>
      </p:sp>
      <p:pic>
        <p:nvPicPr>
          <p:cNvPr id="5" name="Picture 8"/>
          <p:cNvPicPr>
            <a:picLocks noChangeAspect="1" noChangeArrowheads="1"/>
          </p:cNvPicPr>
          <p:nvPr userDrawn="1"/>
        </p:nvPicPr>
        <p:blipFill>
          <a:blip r:embed="rId2" cstate="print"/>
          <a:srcRect/>
          <a:stretch>
            <a:fillRect/>
          </a:stretch>
        </p:blipFill>
        <p:spPr bwMode="auto">
          <a:xfrm>
            <a:off x="6300788" y="6162675"/>
            <a:ext cx="2160587" cy="317500"/>
          </a:xfrm>
          <a:prstGeom prst="rect">
            <a:avLst/>
          </a:prstGeom>
          <a:noFill/>
          <a:ln w="9360">
            <a:noFill/>
            <a:round/>
            <a:headEnd/>
            <a:tailEnd/>
          </a:ln>
        </p:spPr>
      </p:pic>
      <p:sp>
        <p:nvSpPr>
          <p:cNvPr id="6" name="Text Placeholder 10"/>
          <p:cNvSpPr>
            <a:spLocks noGrp="1"/>
          </p:cNvSpPr>
          <p:nvPr>
            <p:ph type="body" sz="quarter" idx="13"/>
          </p:nvPr>
        </p:nvSpPr>
        <p:spPr>
          <a:xfrm>
            <a:off x="572400" y="1497600"/>
            <a:ext cx="7816024" cy="4136400"/>
          </a:xfrm>
        </p:spPr>
        <p:txBody>
          <a:bodyPr lIns="0" tIns="0" rIns="0" bIns="0">
            <a:normAutofit/>
          </a:bodyPr>
          <a:lstStyle>
            <a:lvl1pPr>
              <a:lnSpc>
                <a:spcPts val="2000"/>
              </a:lnSpc>
              <a:buNone/>
              <a:defRPr sz="1600" b="1"/>
            </a:lvl1pPr>
          </a:lstStyle>
          <a:p>
            <a:pPr lvl="0"/>
            <a:r>
              <a:rPr lang="en-US" smtClean="0"/>
              <a:t>Click to edit Master text styles</a:t>
            </a:r>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3200" b="1">
                <a:solidFill>
                  <a:schemeClr val="accent2"/>
                </a:solidFill>
                <a:latin typeface="+mj-lt"/>
              </a:defRPr>
            </a:lvl1pPr>
          </a:lstStyle>
          <a:p>
            <a:r>
              <a:rPr lang="en-US" smtClean="0"/>
              <a:t>Click to edit Master title style</a:t>
            </a:r>
            <a:endParaRPr lang="en-US" dirty="0"/>
          </a:p>
        </p:txBody>
      </p:sp>
      <p:sp>
        <p:nvSpPr>
          <p:cNvPr id="8" name="Footer Placeholder 4"/>
          <p:cNvSpPr>
            <a:spLocks noGrp="1"/>
          </p:cNvSpPr>
          <p:nvPr>
            <p:ph type="ftr" sz="quarter" idx="14"/>
          </p:nvPr>
        </p:nvSpPr>
        <p:spPr>
          <a:xfrm>
            <a:off x="3429000" y="6145213"/>
            <a:ext cx="1544638" cy="127000"/>
          </a:xfrm>
        </p:spPr>
        <p:txBody>
          <a:bodyPr lIns="0" tIns="0" rIns="0" bIns="0" anchor="t"/>
          <a:lstStyle>
            <a:lvl1pPr algn="l">
              <a:defRPr sz="900" b="1"/>
            </a:lvl1pPr>
          </a:lstStyle>
          <a:p>
            <a:endParaRPr lang="en-US"/>
          </a:p>
        </p:txBody>
      </p:sp>
      <p:sp>
        <p:nvSpPr>
          <p:cNvPr id="9" name="Date Placeholder 3"/>
          <p:cNvSpPr>
            <a:spLocks noGrp="1"/>
          </p:cNvSpPr>
          <p:nvPr>
            <p:ph type="dt" sz="half" idx="15"/>
          </p:nvPr>
        </p:nvSpPr>
        <p:spPr>
          <a:xfrm>
            <a:off x="3429000" y="6273800"/>
            <a:ext cx="1544638" cy="125413"/>
          </a:xfrm>
        </p:spPr>
        <p:txBody>
          <a:bodyPr lIns="0" tIns="0" rIns="0" bIns="0" anchor="t"/>
          <a:lstStyle>
            <a:lvl1pPr>
              <a:defRPr sz="900" b="1">
                <a:latin typeface="Arial" charset="0"/>
              </a:defRPr>
            </a:lvl1pPr>
          </a:lstStyle>
          <a:p>
            <a:fld id="{7A121F3C-FD37-49FD-9EF4-453EFA3A737B}" type="datetime1">
              <a:rPr lang="en-US"/>
              <a:pPr/>
              <a:t>9/24/2012</a:t>
            </a:fld>
            <a:endParaRPr lang="en-US"/>
          </a:p>
        </p:txBody>
      </p:sp>
      <p:sp>
        <p:nvSpPr>
          <p:cNvPr id="10" name="Slide Number Placeholder 5"/>
          <p:cNvSpPr>
            <a:spLocks noGrp="1"/>
          </p:cNvSpPr>
          <p:nvPr>
            <p:ph type="sldNum" sz="quarter" idx="16"/>
          </p:nvPr>
        </p:nvSpPr>
        <p:spPr>
          <a:xfrm>
            <a:off x="3429000" y="6402388"/>
            <a:ext cx="1544638" cy="125412"/>
          </a:xfrm>
        </p:spPr>
        <p:txBody>
          <a:bodyPr lIns="0" tIns="0" rIns="0" bIns="0" anchor="t"/>
          <a:lstStyle>
            <a:lvl1pPr algn="l">
              <a:defRPr sz="900" b="1">
                <a:latin typeface="Arial" charset="0"/>
              </a:defRPr>
            </a:lvl1pPr>
          </a:lstStyle>
          <a:p>
            <a:fld id="{5194662C-CD42-4FCF-A66F-FDA1009D70B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ext Placeholder 9"/>
          <p:cNvSpPr>
            <a:spLocks noGrp="1"/>
          </p:cNvSpPr>
          <p:nvPr>
            <p:ph type="body" sz="quarter" idx="13"/>
          </p:nvPr>
        </p:nvSpPr>
        <p:spPr>
          <a:xfrm>
            <a:off x="5144400" y="6145200"/>
            <a:ext cx="1537200" cy="381600"/>
          </a:xfrm>
        </p:spPr>
        <p:txBody>
          <a:bodyPr>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smtClean="0"/>
              <a:t>Click to edit Master text styles</a:t>
            </a:r>
          </a:p>
        </p:txBody>
      </p:sp>
      <p:sp>
        <p:nvSpPr>
          <p:cNvPr id="12" name="Text Placeholder 9"/>
          <p:cNvSpPr>
            <a:spLocks noGrp="1"/>
          </p:cNvSpPr>
          <p:nvPr>
            <p:ph type="body" sz="quarter" idx="14"/>
          </p:nvPr>
        </p:nvSpPr>
        <p:spPr>
          <a:xfrm>
            <a:off x="6858000" y="6145200"/>
            <a:ext cx="1702800" cy="381600"/>
          </a:xfrm>
        </p:spPr>
        <p:txBody>
          <a:bodyPr>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smtClean="0"/>
              <a:t>Click to edit Master text styles</a:t>
            </a:r>
          </a:p>
        </p:txBody>
      </p:sp>
      <p:sp>
        <p:nvSpPr>
          <p:cNvPr id="6" name="Date Placeholder 3"/>
          <p:cNvSpPr>
            <a:spLocks noGrp="1"/>
          </p:cNvSpPr>
          <p:nvPr>
            <p:ph type="dt" sz="half" idx="15"/>
          </p:nvPr>
        </p:nvSpPr>
        <p:spPr/>
        <p:txBody>
          <a:bodyPr/>
          <a:lstStyle>
            <a:lvl1pPr>
              <a:defRPr/>
            </a:lvl1pPr>
          </a:lstStyle>
          <a:p>
            <a:fld id="{B2C4E033-2445-4C2A-B935-657315B1018C}" type="datetime1">
              <a:rPr lang="en-US"/>
              <a:pPr/>
              <a:t>9/24/2012</a:t>
            </a:fld>
            <a:endParaRPr lang="en-US"/>
          </a:p>
        </p:txBody>
      </p:sp>
      <p:sp>
        <p:nvSpPr>
          <p:cNvPr id="7" name="Footer Placeholder 4"/>
          <p:cNvSpPr>
            <a:spLocks noGrp="1"/>
          </p:cNvSpPr>
          <p:nvPr>
            <p:ph type="ftr" sz="quarter" idx="16"/>
          </p:nvPr>
        </p:nvSpPr>
        <p:spPr/>
        <p:txBody>
          <a:bodyPr/>
          <a:lstStyle>
            <a:lvl1pPr>
              <a:defRPr/>
            </a:lvl1pPr>
          </a:lstStyle>
          <a:p>
            <a:endParaRPr lang="en-US"/>
          </a:p>
        </p:txBody>
      </p:sp>
      <p:sp>
        <p:nvSpPr>
          <p:cNvPr id="8" name="Slide Number Placeholder 5"/>
          <p:cNvSpPr>
            <a:spLocks noGrp="1"/>
          </p:cNvSpPr>
          <p:nvPr>
            <p:ph type="sldNum" sz="quarter" idx="17"/>
          </p:nvPr>
        </p:nvSpPr>
        <p:spPr/>
        <p:txBody>
          <a:bodyPr/>
          <a:lstStyle>
            <a:lvl1pPr>
              <a:defRPr/>
            </a:lvl1pPr>
          </a:lstStyle>
          <a:p>
            <a:fld id="{7AF58F68-2E71-4D62-8C8E-D47F4334FC0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Click to edit Master title style</a:t>
            </a:r>
            <a:endParaRPr lang="en-US" noProof="0" dirty="0"/>
          </a:p>
        </p:txBody>
      </p:sp>
      <p:sp>
        <p:nvSpPr>
          <p:cNvPr id="3" name="Content Placeholder 2"/>
          <p:cNvSpPr>
            <a:spLocks noGrp="1"/>
          </p:cNvSpPr>
          <p:nvPr>
            <p:ph sz="half" idx="1"/>
          </p:nvPr>
        </p:nvSpPr>
        <p:spPr>
          <a:xfrm>
            <a:off x="572400" y="1584000"/>
            <a:ext cx="3924000" cy="4136400"/>
          </a:xfrm>
        </p:spPr>
        <p:txBody>
          <a:bodyPr/>
          <a:lstStyle>
            <a:lvl1pPr>
              <a:defRPr sz="2000"/>
            </a:lvl1pPr>
            <a:lvl2pPr>
              <a:defRPr sz="1800"/>
            </a:lvl2pPr>
            <a:lvl3pPr>
              <a:defRPr sz="1600"/>
            </a:lvl3pPr>
            <a:lvl4pPr>
              <a:defRPr sz="14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 name="Content Placeholder 3"/>
          <p:cNvSpPr>
            <a:spLocks noGrp="1"/>
          </p:cNvSpPr>
          <p:nvPr>
            <p:ph sz="half" idx="2"/>
          </p:nvPr>
        </p:nvSpPr>
        <p:spPr>
          <a:xfrm>
            <a:off x="4648200" y="1584000"/>
            <a:ext cx="3924000" cy="4136400"/>
          </a:xfrm>
        </p:spPr>
        <p:txBody>
          <a:bodyPr/>
          <a:lstStyle>
            <a:lvl1pPr>
              <a:defRPr sz="2000"/>
            </a:lvl1pPr>
            <a:lvl2pPr>
              <a:defRPr sz="1800"/>
            </a:lvl2pPr>
            <a:lvl3pPr>
              <a:defRPr sz="1600"/>
            </a:lvl3pPr>
            <a:lvl4pPr>
              <a:defRPr sz="1400"/>
            </a:lvl4pPr>
            <a:lvl5pPr>
              <a:defRPr sz="1200"/>
            </a:lvl5pPr>
            <a:lvl6pPr>
              <a:buNone/>
              <a:defRPr sz="1400"/>
            </a:lvl6pPr>
            <a:lvl7pPr>
              <a:buNone/>
              <a:defRPr sz="1400"/>
            </a:lvl7pPr>
            <a:lvl8pPr>
              <a:buNone/>
              <a:defRPr sz="1400"/>
            </a:lvl8pPr>
            <a:lvl9pPr>
              <a:buNone/>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 name="Text Placeholder 9"/>
          <p:cNvSpPr>
            <a:spLocks noGrp="1"/>
          </p:cNvSpPr>
          <p:nvPr>
            <p:ph type="body" sz="quarter" idx="13"/>
          </p:nvPr>
        </p:nvSpPr>
        <p:spPr>
          <a:xfrm>
            <a:off x="5144400" y="6145200"/>
            <a:ext cx="1537200" cy="381600"/>
          </a:xfrm>
        </p:spPr>
        <p:txBody>
          <a:bodyPr>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smtClean="0"/>
              <a:t>Click to edit Master text styles</a:t>
            </a:r>
          </a:p>
        </p:txBody>
      </p:sp>
      <p:sp>
        <p:nvSpPr>
          <p:cNvPr id="11" name="Text Placeholder 9"/>
          <p:cNvSpPr>
            <a:spLocks noGrp="1"/>
          </p:cNvSpPr>
          <p:nvPr>
            <p:ph type="body" sz="quarter" idx="14"/>
          </p:nvPr>
        </p:nvSpPr>
        <p:spPr>
          <a:xfrm>
            <a:off x="6858000" y="6145200"/>
            <a:ext cx="1702800" cy="381600"/>
          </a:xfrm>
        </p:spPr>
        <p:txBody>
          <a:bodyPr>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smtClean="0"/>
              <a:t>Click to edit Master text styles</a:t>
            </a:r>
          </a:p>
        </p:txBody>
      </p:sp>
      <p:sp>
        <p:nvSpPr>
          <p:cNvPr id="7" name="Date Placeholder 3"/>
          <p:cNvSpPr>
            <a:spLocks noGrp="1"/>
          </p:cNvSpPr>
          <p:nvPr>
            <p:ph type="dt" sz="half" idx="15"/>
          </p:nvPr>
        </p:nvSpPr>
        <p:spPr/>
        <p:txBody>
          <a:bodyPr/>
          <a:lstStyle>
            <a:lvl1pPr>
              <a:defRPr/>
            </a:lvl1pPr>
          </a:lstStyle>
          <a:p>
            <a:fld id="{7CE19EFC-5FE4-4392-B39A-18E0AFC4735A}" type="datetime1">
              <a:rPr lang="en-US"/>
              <a:pPr/>
              <a:t>9/24/2012</a:t>
            </a:fld>
            <a:endParaRPr lang="en-US"/>
          </a:p>
        </p:txBody>
      </p:sp>
      <p:sp>
        <p:nvSpPr>
          <p:cNvPr id="8" name="Footer Placeholder 4"/>
          <p:cNvSpPr>
            <a:spLocks noGrp="1"/>
          </p:cNvSpPr>
          <p:nvPr>
            <p:ph type="ftr" sz="quarter" idx="16"/>
          </p:nvPr>
        </p:nvSpPr>
        <p:spPr/>
        <p:txBody>
          <a:bodyPr/>
          <a:lstStyle>
            <a:lvl1pPr>
              <a:defRPr/>
            </a:lvl1pPr>
          </a:lstStyle>
          <a:p>
            <a:endParaRPr lang="en-US"/>
          </a:p>
        </p:txBody>
      </p:sp>
      <p:sp>
        <p:nvSpPr>
          <p:cNvPr id="9" name="Slide Number Placeholder 5"/>
          <p:cNvSpPr>
            <a:spLocks noGrp="1"/>
          </p:cNvSpPr>
          <p:nvPr>
            <p:ph type="sldNum" sz="quarter" idx="17"/>
          </p:nvPr>
        </p:nvSpPr>
        <p:spPr/>
        <p:txBody>
          <a:bodyPr/>
          <a:lstStyle>
            <a:lvl1pPr>
              <a:defRPr/>
            </a:lvl1pPr>
          </a:lstStyle>
          <a:p>
            <a:fld id="{95E94985-8641-4E19-BDCE-4A1EE1A00BF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hite">
    <p:spTree>
      <p:nvGrpSpPr>
        <p:cNvPr id="1" name=""/>
        <p:cNvGrpSpPr/>
        <p:nvPr/>
      </p:nvGrpSpPr>
      <p:grpSpPr>
        <a:xfrm>
          <a:off x="0" y="0"/>
          <a:ext cx="0" cy="0"/>
          <a:chOff x="0" y="0"/>
          <a:chExt cx="0" cy="0"/>
        </a:xfrm>
      </p:grpSpPr>
      <p:pic>
        <p:nvPicPr>
          <p:cNvPr id="9" name="Picture 10" descr="aalto_TKK_eng.jpg"/>
          <p:cNvPicPr>
            <a:picLocks noChangeAspect="1"/>
          </p:cNvPicPr>
          <p:nvPr/>
        </p:nvPicPr>
        <p:blipFill>
          <a:blip r:embed="rId2" cstate="print"/>
          <a:srcRect/>
          <a:stretch>
            <a:fillRect/>
          </a:stretch>
        </p:blipFill>
        <p:spPr bwMode="auto">
          <a:xfrm>
            <a:off x="0" y="0"/>
            <a:ext cx="2120900" cy="1630363"/>
          </a:xfrm>
          <a:prstGeom prst="rect">
            <a:avLst/>
          </a:prstGeom>
          <a:noFill/>
          <a:ln w="9525">
            <a:noFill/>
            <a:miter lim="800000"/>
            <a:headEnd/>
            <a:tailEnd/>
          </a:ln>
        </p:spPr>
      </p:pic>
      <p:sp>
        <p:nvSpPr>
          <p:cNvPr id="2" name="Title 1"/>
          <p:cNvSpPr>
            <a:spLocks noGrp="1"/>
          </p:cNvSpPr>
          <p:nvPr>
            <p:ph type="ctrTitle"/>
          </p:nvPr>
        </p:nvSpPr>
        <p:spPr>
          <a:xfrm>
            <a:off x="572400" y="1771200"/>
            <a:ext cx="7772400" cy="1332000"/>
          </a:xfrm>
        </p:spPr>
        <p:txBody>
          <a:bodyPr/>
          <a:lstStyle>
            <a:lvl1pPr>
              <a:defRPr sz="4000">
                <a:solidFill>
                  <a:srgbClr val="ED2939"/>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572400" y="3143248"/>
            <a:ext cx="6285600" cy="2340000"/>
          </a:xfrm>
        </p:spPr>
        <p:txBody>
          <a:bodyPr/>
          <a:lstStyle>
            <a:lvl1pPr marL="0" indent="0" algn="l">
              <a:buNone/>
              <a:defRPr>
                <a:solidFill>
                  <a:srgbClr val="ED2939"/>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12" name="Text Placeholder 9"/>
          <p:cNvSpPr>
            <a:spLocks noGrp="1"/>
          </p:cNvSpPr>
          <p:nvPr>
            <p:ph type="body" sz="quarter" idx="11"/>
          </p:nvPr>
        </p:nvSpPr>
        <p:spPr>
          <a:xfrm>
            <a:off x="5144400" y="5961600"/>
            <a:ext cx="1962000" cy="633600"/>
          </a:xfrm>
        </p:spPr>
        <p:txBody>
          <a:bodyPr wrap="none"/>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a:p>
            <a:pPr lvl="1"/>
            <a:r>
              <a:rPr lang="en-US" noProof="0" smtClean="0"/>
              <a:t>Second level</a:t>
            </a:r>
          </a:p>
        </p:txBody>
      </p:sp>
      <p:sp>
        <p:nvSpPr>
          <p:cNvPr id="17" name="Text Placeholder 9"/>
          <p:cNvSpPr>
            <a:spLocks noGrp="1"/>
          </p:cNvSpPr>
          <p:nvPr>
            <p:ph type="body" sz="quarter" idx="12"/>
          </p:nvPr>
        </p:nvSpPr>
        <p:spPr>
          <a:xfrm>
            <a:off x="7426800" y="5961600"/>
            <a:ext cx="1134000" cy="633600"/>
          </a:xfrm>
        </p:spPr>
        <p:txBody>
          <a:bodyPr wrap="none"/>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a:p>
            <a:pPr lvl="1"/>
            <a:r>
              <a:rPr lang="en-US" noProof="0" smtClean="0"/>
              <a:t>Second level</a:t>
            </a:r>
          </a:p>
        </p:txBody>
      </p:sp>
      <p:sp>
        <p:nvSpPr>
          <p:cNvPr id="18" name="Text Placeholder 9"/>
          <p:cNvSpPr>
            <a:spLocks noGrp="1"/>
          </p:cNvSpPr>
          <p:nvPr>
            <p:ph type="body" sz="quarter" idx="13"/>
          </p:nvPr>
        </p:nvSpPr>
        <p:spPr>
          <a:xfrm>
            <a:off x="2862000" y="6138000"/>
            <a:ext cx="2026800" cy="457200"/>
          </a:xfrm>
        </p:spPr>
        <p:txBody>
          <a:bodyPr wrap="none"/>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a:p>
            <a:pPr lvl="1"/>
            <a:r>
              <a:rPr lang="en-US" noProof="0" smtClean="0"/>
              <a:t>Second level</a:t>
            </a:r>
          </a:p>
        </p:txBody>
      </p:sp>
      <p:sp>
        <p:nvSpPr>
          <p:cNvPr id="19" name="Text Placeholder 9"/>
          <p:cNvSpPr>
            <a:spLocks noGrp="1"/>
          </p:cNvSpPr>
          <p:nvPr>
            <p:ph type="body" sz="quarter" idx="14"/>
          </p:nvPr>
        </p:nvSpPr>
        <p:spPr>
          <a:xfrm>
            <a:off x="572400" y="6138000"/>
            <a:ext cx="2048400" cy="457200"/>
          </a:xfrm>
        </p:spPr>
        <p:txBody>
          <a:bodyPr wrap="none"/>
          <a:lstStyle>
            <a:lvl1pPr marL="0" indent="0">
              <a:spcBef>
                <a:spcPts val="0"/>
              </a:spcBef>
              <a:buNone/>
              <a:defRPr sz="1200" b="1">
                <a:solidFill>
                  <a:schemeClr val="bg2"/>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a:p>
            <a:pPr lvl="1"/>
            <a:r>
              <a:rPr lang="en-US" noProof="0" smtClean="0"/>
              <a:t>Second level</a:t>
            </a:r>
          </a:p>
        </p:txBody>
      </p:sp>
      <p:sp>
        <p:nvSpPr>
          <p:cNvPr id="20" name="Text Placeholder 9"/>
          <p:cNvSpPr>
            <a:spLocks noGrp="1"/>
          </p:cNvSpPr>
          <p:nvPr>
            <p:ph type="body" sz="quarter" idx="15"/>
          </p:nvPr>
        </p:nvSpPr>
        <p:spPr>
          <a:xfrm>
            <a:off x="572400" y="5961600"/>
            <a:ext cx="2048400" cy="176400"/>
          </a:xfrm>
        </p:spPr>
        <p:txBody>
          <a:bodyPr wrap="none"/>
          <a:lstStyle>
            <a:lvl1pPr marL="0" indent="0">
              <a:spcBef>
                <a:spcPts val="0"/>
              </a:spcBef>
              <a:buNone/>
              <a:defRPr sz="1200" b="1">
                <a:solidFill>
                  <a:schemeClr val="tx1"/>
                </a:solidFill>
              </a:defRPr>
            </a:lvl1pPr>
            <a:lvl2pPr marL="741600" indent="-284400">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smtClean="0"/>
              <a:t>Click to edit Master text styles</a:t>
            </a:r>
          </a:p>
        </p:txBody>
      </p:sp>
      <p:sp>
        <p:nvSpPr>
          <p:cNvPr id="10" name="Date Placeholder 3"/>
          <p:cNvSpPr>
            <a:spLocks noGrp="1"/>
          </p:cNvSpPr>
          <p:nvPr>
            <p:ph type="dt" sz="half" idx="16"/>
          </p:nvPr>
        </p:nvSpPr>
        <p:spPr>
          <a:xfrm>
            <a:off x="2862263" y="5961063"/>
            <a:ext cx="2027237" cy="176212"/>
          </a:xfrm>
        </p:spPr>
        <p:txBody>
          <a:bodyPr wrap="none"/>
          <a:lstStyle>
            <a:lvl1pPr>
              <a:defRPr sz="1200">
                <a:solidFill>
                  <a:schemeClr val="bg2"/>
                </a:solidFill>
              </a:defRPr>
            </a:lvl1pPr>
          </a:lstStyle>
          <a:p>
            <a:fld id="{51E0A49F-012F-4801-8C43-8208EB16E700}" type="datetime1">
              <a:rPr lang="en-US"/>
              <a:pPr/>
              <a:t>9/24/2012</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Rectangle 3"/>
          <p:cNvSpPr/>
          <p:nvPr/>
        </p:nvSpPr>
        <p:spPr>
          <a:xfrm>
            <a:off x="573088" y="5813425"/>
            <a:ext cx="7988300" cy="65088"/>
          </a:xfrm>
          <a:prstGeom prst="rect">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solidFill>
                  <a:srgbClr val="E00034"/>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7816024" cy="4136400"/>
          </a:xfrm>
        </p:spPr>
        <p:txBody>
          <a:bodyPr>
            <a:normAutofit/>
          </a:bodyPr>
          <a:lstStyle>
            <a:lvl1pPr>
              <a:lnSpc>
                <a:spcPts val="2000"/>
              </a:lnSpc>
              <a:buNone/>
              <a:defRPr sz="1600" b="1"/>
            </a:lvl1pPr>
          </a:lstStyle>
          <a:p>
            <a:pPr lvl="0"/>
            <a:r>
              <a:rPr lang="en-US" dirty="0" smtClean="0"/>
              <a:t>Click to edit Master text styles</a:t>
            </a:r>
          </a:p>
        </p:txBody>
      </p:sp>
      <p:sp>
        <p:nvSpPr>
          <p:cNvPr id="7" name="Title 1"/>
          <p:cNvSpPr>
            <a:spLocks noGrp="1"/>
          </p:cNvSpPr>
          <p:nvPr>
            <p:ph type="ctrTitle"/>
          </p:nvPr>
        </p:nvSpPr>
        <p:spPr>
          <a:xfrm>
            <a:off x="572400" y="487740"/>
            <a:ext cx="7772400" cy="900000"/>
          </a:xfrm>
        </p:spPr>
        <p:txBody>
          <a:bodyPr>
            <a:noAutofit/>
          </a:bodyPr>
          <a:lstStyle>
            <a:lvl1pPr algn="l">
              <a:defRPr sz="3200" b="1">
                <a:solidFill>
                  <a:schemeClr val="accent2"/>
                </a:solidFill>
                <a:latin typeface="+mj-lt"/>
              </a:defRPr>
            </a:lvl1pPr>
          </a:lstStyle>
          <a:p>
            <a:r>
              <a:rPr lang="en-US" smtClean="0"/>
              <a:t>Click to edit Master title style</a:t>
            </a:r>
            <a:endParaRPr lang="en-US" dirty="0"/>
          </a:p>
        </p:txBody>
      </p:sp>
      <p:sp>
        <p:nvSpPr>
          <p:cNvPr id="5" name="Footer Placeholder 4"/>
          <p:cNvSpPr>
            <a:spLocks noGrp="1"/>
          </p:cNvSpPr>
          <p:nvPr>
            <p:ph type="ftr" sz="quarter" idx="14"/>
          </p:nvPr>
        </p:nvSpPr>
        <p:spPr>
          <a:xfrm>
            <a:off x="3429000" y="6145213"/>
            <a:ext cx="1544638" cy="127000"/>
          </a:xfrm>
        </p:spPr>
        <p:txBody>
          <a:bodyPr anchor="t"/>
          <a:lstStyle>
            <a:lvl1pPr>
              <a:defRPr/>
            </a:lvl1pPr>
          </a:lstStyle>
          <a:p>
            <a:endParaRPr lang="en-US"/>
          </a:p>
        </p:txBody>
      </p:sp>
      <p:sp>
        <p:nvSpPr>
          <p:cNvPr id="8" name="Date Placeholder 3"/>
          <p:cNvSpPr>
            <a:spLocks noGrp="1"/>
          </p:cNvSpPr>
          <p:nvPr>
            <p:ph type="dt" sz="half" idx="15"/>
          </p:nvPr>
        </p:nvSpPr>
        <p:spPr>
          <a:xfrm>
            <a:off x="3429000" y="6273800"/>
            <a:ext cx="1544638" cy="125413"/>
          </a:xfrm>
        </p:spPr>
        <p:txBody>
          <a:bodyPr anchor="t"/>
          <a:lstStyle>
            <a:lvl1pPr>
              <a:defRPr/>
            </a:lvl1pPr>
          </a:lstStyle>
          <a:p>
            <a:fld id="{94856AE2-14C9-4C1C-82F5-EC9454D3403F}" type="datetime1">
              <a:rPr lang="en-US"/>
              <a:pPr/>
              <a:t>9/24/2012</a:t>
            </a:fld>
            <a:endParaRPr lang="en-US"/>
          </a:p>
        </p:txBody>
      </p:sp>
      <p:sp>
        <p:nvSpPr>
          <p:cNvPr id="9" name="Slide Number Placeholder 5"/>
          <p:cNvSpPr>
            <a:spLocks noGrp="1"/>
          </p:cNvSpPr>
          <p:nvPr>
            <p:ph type="sldNum" sz="quarter" idx="16"/>
          </p:nvPr>
        </p:nvSpPr>
        <p:spPr>
          <a:xfrm>
            <a:off x="3429000" y="6402388"/>
            <a:ext cx="1544638" cy="125412"/>
          </a:xfrm>
        </p:spPr>
        <p:txBody>
          <a:bodyPr anchor="t"/>
          <a:lstStyle>
            <a:lvl1pPr>
              <a:defRPr/>
            </a:lvl1pPr>
          </a:lstStyle>
          <a:p>
            <a:fld id="{F05FFD2F-2955-438D-9ABE-C7BFA50BB0B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34AE354-5605-4708-9488-BE6B175C4276}" type="datetime1">
              <a:rPr lang="en-GB"/>
              <a:pPr/>
              <a:t>24/09/2012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61AC0BC-216E-4DCF-940C-41B2FB43BD72}"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Aalto_EN_ScienceandTech_13_RGB_1.jpg"/>
          <p:cNvPicPr>
            <a:picLocks noChangeAspect="1"/>
          </p:cNvPicPr>
          <p:nvPr/>
        </p:nvPicPr>
        <p:blipFill>
          <a:blip r:embed="rId3" cstate="print"/>
          <a:srcRect b="17993"/>
          <a:stretch>
            <a:fillRect/>
          </a:stretch>
        </p:blipFill>
        <p:spPr bwMode="auto">
          <a:xfrm>
            <a:off x="158750" y="5773738"/>
            <a:ext cx="2590800" cy="947737"/>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imes New Roman" pitchFamily="18" charset="0"/>
              </a:defRPr>
            </a:lvl1pPr>
          </a:lstStyle>
          <a:p>
            <a:fld id="{5079BB80-F678-413A-83DC-4B7056C7A57C}" type="datetime1">
              <a:rPr lang="en-US"/>
              <a:pPr/>
              <a:t>9/24/2012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ea typeface="MS PGothic" pitchFamily="34" charset="-128"/>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imes New Roman" pitchFamily="18" charset="0"/>
              </a:defRPr>
            </a:lvl1pPr>
          </a:lstStyle>
          <a:p>
            <a:fld id="{89394EE8-4871-4E41-8398-11531AB8D396}" type="slidenum">
              <a:rPr lang="en-US"/>
              <a:pPr/>
              <a:t>‹#›</a:t>
            </a:fld>
            <a:endParaRPr lang="en-US"/>
          </a:p>
        </p:txBody>
      </p:sp>
      <p:pic>
        <p:nvPicPr>
          <p:cNvPr id="1032" name="Picture 8"/>
          <p:cNvPicPr>
            <a:picLocks noChangeAspect="1" noChangeArrowheads="1"/>
          </p:cNvPicPr>
          <p:nvPr userDrawn="1"/>
        </p:nvPicPr>
        <p:blipFill>
          <a:blip r:embed="rId4" cstate="print"/>
          <a:srcRect/>
          <a:stretch>
            <a:fillRect/>
          </a:stretch>
        </p:blipFill>
        <p:spPr bwMode="auto">
          <a:xfrm>
            <a:off x="6300788" y="6162675"/>
            <a:ext cx="2160587" cy="317500"/>
          </a:xfrm>
          <a:prstGeom prst="rect">
            <a:avLst/>
          </a:prstGeom>
          <a:noFill/>
          <a:ln w="9360">
            <a:noFill/>
            <a:round/>
            <a:headEnd/>
            <a:tailEnd/>
          </a:ln>
        </p:spPr>
      </p:pic>
    </p:spTree>
  </p:cSld>
  <p:clrMap bg1="lt1" tx1="dk1" bg2="lt2" tx2="dk2" accent1="accent1" accent2="accent2" accent3="accent3" accent4="accent4" accent5="accent5" accent6="accent6" hlink="hlink" folHlink="folHlink"/>
  <p:sldLayoutIdLst>
    <p:sldLayoutId id="2147484380" r:id="rId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MS PGothic"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pitchFamily="-108" charset="0"/>
          <a:ea typeface="MS PGothic"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pitchFamily="-108" charset="0"/>
          <a:ea typeface="MS PGothic"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pitchFamily="-108" charset="0"/>
          <a:ea typeface="MS PGothic"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pitchFamily="-108" charset="0"/>
          <a:ea typeface="MS PGothic"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Arial"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Arial"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Arial"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Arial"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charset="-128"/>
          <a:cs typeface="ＭＳ Ｐゴシック" pitchFamily="-108"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73088" y="488950"/>
            <a:ext cx="7988300" cy="10810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573088" y="1584325"/>
            <a:ext cx="7988300" cy="41354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430588" y="6275388"/>
            <a:ext cx="1544637" cy="125412"/>
          </a:xfrm>
          <a:prstGeom prst="rect">
            <a:avLst/>
          </a:prstGeom>
        </p:spPr>
        <p:txBody>
          <a:bodyPr vert="horz" wrap="square" lIns="0" tIns="0" rIns="0" bIns="0" numCol="1" anchor="ctr" anchorCtr="0" compatLnSpc="1">
            <a:prstTxWarp prst="textNoShape">
              <a:avLst/>
            </a:prstTxWarp>
          </a:bodyPr>
          <a:lstStyle>
            <a:lvl1pPr>
              <a:defRPr sz="900" b="1">
                <a:solidFill>
                  <a:srgbClr val="898989"/>
                </a:solidFill>
                <a:cs typeface="Arial" charset="0"/>
              </a:defRPr>
            </a:lvl1pPr>
          </a:lstStyle>
          <a:p>
            <a:fld id="{B3C3A732-7558-434A-AE8D-905FBC06203F}" type="datetime1">
              <a:rPr lang="en-US"/>
              <a:pPr/>
              <a:t>9/24/2012</a:t>
            </a:fld>
            <a:endParaRPr lang="en-US"/>
          </a:p>
        </p:txBody>
      </p:sp>
      <p:sp>
        <p:nvSpPr>
          <p:cNvPr id="5" name="Footer Placeholder 4"/>
          <p:cNvSpPr>
            <a:spLocks noGrp="1"/>
          </p:cNvSpPr>
          <p:nvPr>
            <p:ph type="ftr" sz="quarter" idx="3"/>
          </p:nvPr>
        </p:nvSpPr>
        <p:spPr>
          <a:xfrm>
            <a:off x="3430588" y="6145213"/>
            <a:ext cx="1544637" cy="125412"/>
          </a:xfrm>
          <a:prstGeom prst="rect">
            <a:avLst/>
          </a:prstGeom>
        </p:spPr>
        <p:txBody>
          <a:bodyPr vert="horz" wrap="square" lIns="0" tIns="0" rIns="0" bIns="0" numCol="1" anchor="ctr" anchorCtr="0" compatLnSpc="1">
            <a:prstTxWarp prst="textNoShape">
              <a:avLst/>
            </a:prstTxWarp>
          </a:bodyPr>
          <a:lstStyle>
            <a:lvl1pPr>
              <a:defRPr sz="900" b="1">
                <a:solidFill>
                  <a:srgbClr val="898989"/>
                </a:solidFill>
                <a:cs typeface="Arial" charset="0"/>
              </a:defRPr>
            </a:lvl1pPr>
          </a:lstStyle>
          <a:p>
            <a:endParaRPr lang="en-US"/>
          </a:p>
        </p:txBody>
      </p:sp>
      <p:sp>
        <p:nvSpPr>
          <p:cNvPr id="6" name="Slide Number Placeholder 5"/>
          <p:cNvSpPr>
            <a:spLocks noGrp="1"/>
          </p:cNvSpPr>
          <p:nvPr>
            <p:ph type="sldNum" sz="quarter" idx="4"/>
          </p:nvPr>
        </p:nvSpPr>
        <p:spPr>
          <a:xfrm>
            <a:off x="3430588" y="6400800"/>
            <a:ext cx="1544637" cy="125413"/>
          </a:xfrm>
          <a:prstGeom prst="rect">
            <a:avLst/>
          </a:prstGeom>
        </p:spPr>
        <p:txBody>
          <a:bodyPr vert="horz" wrap="square" lIns="0" tIns="0" rIns="0" bIns="0" numCol="1" anchor="ctr" anchorCtr="0" compatLnSpc="1">
            <a:prstTxWarp prst="textNoShape">
              <a:avLst/>
            </a:prstTxWarp>
          </a:bodyPr>
          <a:lstStyle>
            <a:lvl1pPr>
              <a:defRPr sz="900" b="1">
                <a:solidFill>
                  <a:srgbClr val="898989"/>
                </a:solidFill>
                <a:cs typeface="Arial" charset="0"/>
              </a:defRPr>
            </a:lvl1pPr>
          </a:lstStyle>
          <a:p>
            <a:fld id="{3A70D7A5-A81E-4088-B20A-B4B8F69AB784}" type="slidenum">
              <a:rPr lang="en-US"/>
              <a:pPr/>
              <a:t>‹#›</a:t>
            </a:fld>
            <a:endParaRPr lang="en-US"/>
          </a:p>
        </p:txBody>
      </p:sp>
      <p:sp>
        <p:nvSpPr>
          <p:cNvPr id="10" name="Rectangle 9"/>
          <p:cNvSpPr/>
          <p:nvPr/>
        </p:nvSpPr>
        <p:spPr>
          <a:xfrm>
            <a:off x="571500" y="5813425"/>
            <a:ext cx="7988300" cy="65088"/>
          </a:xfrm>
          <a:prstGeom prst="rect">
            <a:avLst/>
          </a:prstGeom>
          <a:solidFill>
            <a:srgbClr val="ED293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pic>
        <p:nvPicPr>
          <p:cNvPr id="2056" name="Picture 6"/>
          <p:cNvPicPr>
            <a:picLocks noChangeAspect="1"/>
          </p:cNvPicPr>
          <p:nvPr/>
        </p:nvPicPr>
        <p:blipFill>
          <a:blip r:embed="rId7" cstate="print"/>
          <a:srcRect/>
          <a:stretch>
            <a:fillRect/>
          </a:stretch>
        </p:blipFill>
        <p:spPr bwMode="auto">
          <a:xfrm>
            <a:off x="0" y="5948363"/>
            <a:ext cx="2876550" cy="895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78" r:id="rId1"/>
    <p:sldLayoutId id="2147484379" r:id="rId2"/>
    <p:sldLayoutId id="2147484381" r:id="rId3"/>
    <p:sldLayoutId id="2147484382" r:id="rId4"/>
    <p:sldLayoutId id="2147484383" r:id="rId5"/>
  </p:sldLayoutIdLst>
  <p:hf hdr="0" ftr="0" dt="0"/>
  <p:txStyles>
    <p:titleStyle>
      <a:lvl1pPr algn="l" rtl="0" eaLnBrk="0" fontAlgn="base" hangingPunct="0">
        <a:spcBef>
          <a:spcPct val="0"/>
        </a:spcBef>
        <a:spcAft>
          <a:spcPct val="0"/>
        </a:spcAft>
        <a:defRPr sz="3200" b="1" kern="1200">
          <a:solidFill>
            <a:srgbClr val="ED2939"/>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200" algn="l" rtl="0" fontAlgn="base">
        <a:spcBef>
          <a:spcPct val="0"/>
        </a:spcBef>
        <a:spcAft>
          <a:spcPct val="0"/>
        </a:spcAft>
        <a:defRPr sz="3200" b="1">
          <a:solidFill>
            <a:srgbClr val="ED2939"/>
          </a:solidFill>
          <a:latin typeface="Arial" charset="0"/>
        </a:defRPr>
      </a:lvl6pPr>
      <a:lvl7pPr marL="914400" algn="l" rtl="0" fontAlgn="base">
        <a:spcBef>
          <a:spcPct val="0"/>
        </a:spcBef>
        <a:spcAft>
          <a:spcPct val="0"/>
        </a:spcAft>
        <a:defRPr sz="3200" b="1">
          <a:solidFill>
            <a:srgbClr val="ED2939"/>
          </a:solidFill>
          <a:latin typeface="Arial" charset="0"/>
        </a:defRPr>
      </a:lvl7pPr>
      <a:lvl8pPr marL="1371600" algn="l" rtl="0" fontAlgn="base">
        <a:spcBef>
          <a:spcPct val="0"/>
        </a:spcBef>
        <a:spcAft>
          <a:spcPct val="0"/>
        </a:spcAft>
        <a:defRPr sz="3200" b="1">
          <a:solidFill>
            <a:srgbClr val="ED2939"/>
          </a:solidFill>
          <a:latin typeface="Arial" charset="0"/>
        </a:defRPr>
      </a:lvl8pPr>
      <a:lvl9pPr marL="1828800" algn="l" rtl="0" fontAlgn="base">
        <a:spcBef>
          <a:spcPct val="0"/>
        </a:spcBef>
        <a:spcAft>
          <a:spcPct val="0"/>
        </a:spcAft>
        <a:defRPr sz="3200" b="1">
          <a:solidFill>
            <a:srgbClr val="ED2939"/>
          </a:solidFill>
          <a:latin typeface="Arial" charset="0"/>
        </a:defRPr>
      </a:lvl9pPr>
    </p:titleStyle>
    <p:bodyStyle>
      <a:lvl1pPr marL="342900" indent="-342900" algn="l" rtl="0" eaLnBrk="0" fontAlgn="base" hangingPunct="0">
        <a:spcBef>
          <a:spcPts val="6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ts val="4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ts val="4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ts val="4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ts val="3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package" Target="../embeddings/Microsoft_Word_Document3.docx"/><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1.emf"/><Relationship Id="rId5" Type="http://schemas.openxmlformats.org/officeDocument/2006/relationships/package" Target="../embeddings/Microsoft_Word_Document4.docx"/><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3.emf"/><Relationship Id="rId5" Type="http://schemas.openxmlformats.org/officeDocument/2006/relationships/package" Target="../embeddings/Microsoft_Word_Document5.docx"/><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4.emf"/><Relationship Id="rId5" Type="http://schemas.openxmlformats.org/officeDocument/2006/relationships/package" Target="../embeddings/Microsoft_Word_Document6.docx"/><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1.emf"/><Relationship Id="rId5" Type="http://schemas.openxmlformats.org/officeDocument/2006/relationships/package" Target="../embeddings/Microsoft_Word_Document7.docx"/><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ctrTitle"/>
          </p:nvPr>
        </p:nvSpPr>
        <p:spPr>
          <a:xfrm>
            <a:off x="539750" y="2492375"/>
            <a:ext cx="8320088" cy="1477963"/>
          </a:xfrm>
        </p:spPr>
        <p:txBody>
          <a:bodyPr/>
          <a:lstStyle/>
          <a:p>
            <a:pPr marL="342900" indent="-342900"/>
            <a:r>
              <a:rPr lang="en-US" sz="3200" dirty="0" smtClean="0"/>
              <a:t>FFMII Introduction</a:t>
            </a:r>
            <a:endParaRPr lang="fi-FI" sz="3200" dirty="0" smtClean="0"/>
          </a:p>
        </p:txBody>
      </p:sp>
      <p:sp>
        <p:nvSpPr>
          <p:cNvPr id="7171" name="Subtitle 4"/>
          <p:cNvSpPr>
            <a:spLocks noGrp="1"/>
          </p:cNvSpPr>
          <p:nvPr>
            <p:ph type="subTitle" idx="1"/>
          </p:nvPr>
        </p:nvSpPr>
        <p:spPr>
          <a:xfrm>
            <a:off x="573088" y="4149725"/>
            <a:ext cx="6284912" cy="1333500"/>
          </a:xfrm>
        </p:spPr>
        <p:txBody>
          <a:bodyPr/>
          <a:lstStyle/>
          <a:p>
            <a:r>
              <a:rPr lang="en-US" dirty="0" smtClean="0"/>
              <a:t>Refer to FFMII Specification for details and explanations</a:t>
            </a:r>
          </a:p>
        </p:txBody>
      </p:sp>
      <p:sp>
        <p:nvSpPr>
          <p:cNvPr id="7172" name="Text Placeholder 5"/>
          <p:cNvSpPr>
            <a:spLocks noGrp="1"/>
          </p:cNvSpPr>
          <p:nvPr>
            <p:ph type="body" sz="quarter" idx="11"/>
          </p:nvPr>
        </p:nvSpPr>
        <p:spPr>
          <a:xfrm>
            <a:off x="5145088" y="5961063"/>
            <a:ext cx="1960562" cy="633412"/>
          </a:xfrm>
        </p:spPr>
        <p:txBody>
          <a:bodyPr/>
          <a:lstStyle/>
          <a:p>
            <a:pPr>
              <a:spcBef>
                <a:spcPct val="0"/>
              </a:spcBef>
            </a:pPr>
            <a:endParaRPr lang="fi-FI" dirty="0" smtClean="0"/>
          </a:p>
        </p:txBody>
      </p:sp>
      <p:sp>
        <p:nvSpPr>
          <p:cNvPr id="7173" name="Text Placeholder 6"/>
          <p:cNvSpPr>
            <a:spLocks noGrp="1"/>
          </p:cNvSpPr>
          <p:nvPr>
            <p:ph type="body" sz="quarter" idx="12"/>
          </p:nvPr>
        </p:nvSpPr>
        <p:spPr>
          <a:xfrm>
            <a:off x="7426325" y="5961063"/>
            <a:ext cx="1135063" cy="633412"/>
          </a:xfrm>
        </p:spPr>
        <p:txBody>
          <a:bodyPr/>
          <a:lstStyle/>
          <a:p>
            <a:pPr>
              <a:spcBef>
                <a:spcPct val="0"/>
              </a:spcBef>
            </a:pPr>
            <a:endParaRPr lang="fi-FI" dirty="0" smtClean="0"/>
          </a:p>
        </p:txBody>
      </p:sp>
      <p:sp>
        <p:nvSpPr>
          <p:cNvPr id="7174" name="Text Placeholder 7"/>
          <p:cNvSpPr>
            <a:spLocks noGrp="1"/>
          </p:cNvSpPr>
          <p:nvPr>
            <p:ph type="body" sz="quarter" idx="13"/>
          </p:nvPr>
        </p:nvSpPr>
        <p:spPr>
          <a:xfrm>
            <a:off x="2862263" y="6137275"/>
            <a:ext cx="2027237" cy="457200"/>
          </a:xfrm>
        </p:spPr>
        <p:txBody>
          <a:bodyPr/>
          <a:lstStyle/>
          <a:p>
            <a:pPr>
              <a:spcBef>
                <a:spcPct val="0"/>
              </a:spcBef>
            </a:pPr>
            <a:endParaRPr lang="fi-FI" dirty="0" smtClean="0"/>
          </a:p>
        </p:txBody>
      </p:sp>
      <p:sp>
        <p:nvSpPr>
          <p:cNvPr id="7175" name="Text Placeholder 8"/>
          <p:cNvSpPr>
            <a:spLocks noGrp="1"/>
          </p:cNvSpPr>
          <p:nvPr>
            <p:ph type="body" sz="quarter" idx="14"/>
          </p:nvPr>
        </p:nvSpPr>
        <p:spPr>
          <a:xfrm>
            <a:off x="573088" y="6137275"/>
            <a:ext cx="2047875" cy="457200"/>
          </a:xfrm>
        </p:spPr>
        <p:txBody>
          <a:bodyPr/>
          <a:lstStyle/>
          <a:p>
            <a:pPr>
              <a:spcBef>
                <a:spcPct val="0"/>
              </a:spcBef>
            </a:pPr>
            <a:endParaRPr lang="fi-FI" dirty="0" smtClean="0"/>
          </a:p>
        </p:txBody>
      </p:sp>
      <p:sp>
        <p:nvSpPr>
          <p:cNvPr id="7176" name="Text Placeholder 9"/>
          <p:cNvSpPr>
            <a:spLocks noGrp="1"/>
          </p:cNvSpPr>
          <p:nvPr>
            <p:ph type="body" sz="quarter" idx="15"/>
          </p:nvPr>
        </p:nvSpPr>
        <p:spPr>
          <a:xfrm>
            <a:off x="573088" y="5961063"/>
            <a:ext cx="2047875" cy="176212"/>
          </a:xfrm>
        </p:spPr>
        <p:txBody>
          <a:bodyPr/>
          <a:lstStyle/>
          <a:p>
            <a:pPr>
              <a:spcBef>
                <a:spcPct val="0"/>
              </a:spcBef>
            </a:pPr>
            <a:endParaRPr lang="fi-FI" dirty="0" smtClean="0"/>
          </a:p>
        </p:txBody>
      </p:sp>
      <p:sp>
        <p:nvSpPr>
          <p:cNvPr id="4" name="Slide Number Placeholder 3"/>
          <p:cNvSpPr>
            <a:spLocks noGrp="1"/>
          </p:cNvSpPr>
          <p:nvPr>
            <p:ph type="sldNum" sz="quarter" idx="4294967295"/>
          </p:nvPr>
        </p:nvSpPr>
        <p:spPr>
          <a:xfrm>
            <a:off x="0" y="6402388"/>
            <a:ext cx="1544638" cy="125412"/>
          </a:xfrm>
        </p:spPr>
        <p:txBody>
          <a:bodyPr/>
          <a:lstStyle/>
          <a:p>
            <a:fld id="{6B11F09D-D869-4F51-AD1B-0DBA129143B0}" type="slidenum">
              <a:rPr lang="en-US"/>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8013" y="115888"/>
            <a:ext cx="7988300" cy="649287"/>
          </a:xfrm>
        </p:spPr>
        <p:txBody>
          <a:bodyPr/>
          <a:lstStyle/>
          <a:p>
            <a:r>
              <a:rPr lang="en-GB" dirty="0" smtClean="0"/>
              <a:t>Domain Model (main topics of FFMII )</a:t>
            </a:r>
          </a:p>
        </p:txBody>
      </p:sp>
      <p:sp>
        <p:nvSpPr>
          <p:cNvPr id="4" name="Rounded Rectangle 3"/>
          <p:cNvSpPr/>
          <p:nvPr/>
        </p:nvSpPr>
        <p:spPr>
          <a:xfrm>
            <a:off x="3995738" y="1989138"/>
            <a:ext cx="2089150" cy="64928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r>
              <a:rPr lang="en-GB" dirty="0">
                <a:solidFill>
                  <a:srgbClr val="000000"/>
                </a:solidFill>
              </a:rPr>
              <a:t>Work Type Specification</a:t>
            </a:r>
            <a:endParaRPr lang="en-GB" sz="1400" dirty="0">
              <a:solidFill>
                <a:srgbClr val="000000"/>
              </a:solidFill>
            </a:endParaRPr>
          </a:p>
        </p:txBody>
      </p:sp>
      <p:sp>
        <p:nvSpPr>
          <p:cNvPr id="5" name="Oval 4"/>
          <p:cNvSpPr/>
          <p:nvPr/>
        </p:nvSpPr>
        <p:spPr>
          <a:xfrm>
            <a:off x="317500" y="836613"/>
            <a:ext cx="2676525" cy="86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FFMII Domain Model</a:t>
            </a:r>
          </a:p>
        </p:txBody>
      </p:sp>
      <p:sp>
        <p:nvSpPr>
          <p:cNvPr id="6" name="Rounded Rectangle 5"/>
          <p:cNvSpPr/>
          <p:nvPr/>
        </p:nvSpPr>
        <p:spPr>
          <a:xfrm>
            <a:off x="900113" y="4940300"/>
            <a:ext cx="2087562" cy="5762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Work Request Status Record</a:t>
            </a:r>
          </a:p>
        </p:txBody>
      </p:sp>
      <p:sp>
        <p:nvSpPr>
          <p:cNvPr id="7" name="Rounded Rectangle 6"/>
          <p:cNvSpPr/>
          <p:nvPr/>
        </p:nvSpPr>
        <p:spPr>
          <a:xfrm>
            <a:off x="828675" y="1989138"/>
            <a:ext cx="1655763" cy="64928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Work Request</a:t>
            </a:r>
          </a:p>
        </p:txBody>
      </p:sp>
      <p:sp>
        <p:nvSpPr>
          <p:cNvPr id="8" name="Rounded Rectangle 7"/>
          <p:cNvSpPr/>
          <p:nvPr/>
        </p:nvSpPr>
        <p:spPr>
          <a:xfrm>
            <a:off x="6443663" y="5011738"/>
            <a:ext cx="2447925" cy="504825"/>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Reference Data</a:t>
            </a:r>
          </a:p>
        </p:txBody>
      </p:sp>
      <p:sp>
        <p:nvSpPr>
          <p:cNvPr id="9" name="Rounded Rectangle 8"/>
          <p:cNvSpPr/>
          <p:nvPr/>
        </p:nvSpPr>
        <p:spPr>
          <a:xfrm>
            <a:off x="755650" y="3213100"/>
            <a:ext cx="1081088" cy="3603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sz="1400" dirty="0"/>
              <a:t>Assignee</a:t>
            </a:r>
          </a:p>
        </p:txBody>
      </p:sp>
      <p:sp>
        <p:nvSpPr>
          <p:cNvPr id="10" name="Rounded Rectangle 9"/>
          <p:cNvSpPr/>
          <p:nvPr/>
        </p:nvSpPr>
        <p:spPr>
          <a:xfrm>
            <a:off x="2051050" y="3213100"/>
            <a:ext cx="1081088" cy="3603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sz="1400" dirty="0"/>
              <a:t>Schedule</a:t>
            </a:r>
          </a:p>
        </p:txBody>
      </p:sp>
      <p:sp>
        <p:nvSpPr>
          <p:cNvPr id="11" name="Rounded Rectangle 10"/>
          <p:cNvSpPr/>
          <p:nvPr/>
        </p:nvSpPr>
        <p:spPr>
          <a:xfrm>
            <a:off x="3563938" y="5011738"/>
            <a:ext cx="2447925" cy="504825"/>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Field Initiated Request</a:t>
            </a:r>
          </a:p>
        </p:txBody>
      </p:sp>
      <p:sp>
        <p:nvSpPr>
          <p:cNvPr id="13" name="Rounded Rectangle 12"/>
          <p:cNvSpPr/>
          <p:nvPr/>
        </p:nvSpPr>
        <p:spPr>
          <a:xfrm>
            <a:off x="7380288" y="1555750"/>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Task</a:t>
            </a:r>
            <a:endParaRPr lang="en-GB" sz="1100" i="1">
              <a:solidFill>
                <a:srgbClr val="262626"/>
              </a:solidFill>
            </a:endParaRPr>
          </a:p>
        </p:txBody>
      </p:sp>
      <p:sp>
        <p:nvSpPr>
          <p:cNvPr id="14" name="Rounded Rectangle 13"/>
          <p:cNvSpPr/>
          <p:nvPr/>
        </p:nvSpPr>
        <p:spPr>
          <a:xfrm>
            <a:off x="7380288" y="2060575"/>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Activity</a:t>
            </a:r>
            <a:endParaRPr lang="en-GB" sz="1100" i="1">
              <a:solidFill>
                <a:srgbClr val="262626"/>
              </a:solidFill>
            </a:endParaRPr>
          </a:p>
        </p:txBody>
      </p:sp>
      <p:sp>
        <p:nvSpPr>
          <p:cNvPr id="15" name="Rounded Rectangle 14"/>
          <p:cNvSpPr/>
          <p:nvPr/>
        </p:nvSpPr>
        <p:spPr>
          <a:xfrm>
            <a:off x="7380288" y="2563813"/>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Step</a:t>
            </a:r>
            <a:endParaRPr lang="en-GB" sz="1100" i="1">
              <a:solidFill>
                <a:srgbClr val="262626"/>
              </a:solidFill>
            </a:endParaRPr>
          </a:p>
        </p:txBody>
      </p:sp>
      <p:sp>
        <p:nvSpPr>
          <p:cNvPr id="16" name="Rounded Rectangle 15"/>
          <p:cNvSpPr/>
          <p:nvPr/>
        </p:nvSpPr>
        <p:spPr>
          <a:xfrm>
            <a:off x="7380288" y="3068638"/>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State</a:t>
            </a:r>
            <a:endParaRPr lang="en-GB" sz="1100" i="1">
              <a:solidFill>
                <a:srgbClr val="262626"/>
              </a:solidFill>
            </a:endParaRPr>
          </a:p>
        </p:txBody>
      </p:sp>
      <p:cxnSp>
        <p:nvCxnSpPr>
          <p:cNvPr id="19" name="Straight Connector 18"/>
          <p:cNvCxnSpPr>
            <a:stCxn id="7" idx="3"/>
            <a:endCxn id="4" idx="1"/>
          </p:cNvCxnSpPr>
          <p:nvPr/>
        </p:nvCxnSpPr>
        <p:spPr>
          <a:xfrm>
            <a:off x="2484438" y="2312988"/>
            <a:ext cx="15113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p:cNvCxnSpPr>
            <a:stCxn id="4" idx="3"/>
            <a:endCxn id="13" idx="1"/>
          </p:cNvCxnSpPr>
          <p:nvPr/>
        </p:nvCxnSpPr>
        <p:spPr>
          <a:xfrm flipV="1">
            <a:off x="6084888" y="1739900"/>
            <a:ext cx="1295400" cy="573088"/>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3" name="Straight Connector 19"/>
          <p:cNvCxnSpPr>
            <a:stCxn id="4" idx="3"/>
            <a:endCxn id="14" idx="1"/>
          </p:cNvCxnSpPr>
          <p:nvPr/>
        </p:nvCxnSpPr>
        <p:spPr>
          <a:xfrm flipV="1">
            <a:off x="6084888" y="2244725"/>
            <a:ext cx="1295400" cy="68263"/>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6" name="Straight Connector 19"/>
          <p:cNvCxnSpPr>
            <a:stCxn id="4" idx="3"/>
            <a:endCxn id="15" idx="1"/>
          </p:cNvCxnSpPr>
          <p:nvPr/>
        </p:nvCxnSpPr>
        <p:spPr>
          <a:xfrm>
            <a:off x="6084888" y="2312988"/>
            <a:ext cx="1295400" cy="43497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9" name="Straight Connector 19"/>
          <p:cNvCxnSpPr>
            <a:stCxn id="4" idx="3"/>
            <a:endCxn id="16" idx="1"/>
          </p:cNvCxnSpPr>
          <p:nvPr/>
        </p:nvCxnSpPr>
        <p:spPr>
          <a:xfrm>
            <a:off x="6084888" y="2312988"/>
            <a:ext cx="1295400" cy="93980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42" name="Rounded Rectangle 41"/>
          <p:cNvSpPr/>
          <p:nvPr/>
        </p:nvSpPr>
        <p:spPr>
          <a:xfrm>
            <a:off x="3995738" y="3140075"/>
            <a:ext cx="2089150" cy="433388"/>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r>
              <a:rPr lang="en-GB" dirty="0">
                <a:solidFill>
                  <a:srgbClr val="000000"/>
                </a:solidFill>
              </a:rPr>
              <a:t>Data Form</a:t>
            </a:r>
            <a:endParaRPr lang="en-GB" sz="1400" dirty="0">
              <a:solidFill>
                <a:srgbClr val="000000"/>
              </a:solidFill>
            </a:endParaRPr>
          </a:p>
        </p:txBody>
      </p:sp>
      <p:cxnSp>
        <p:nvCxnSpPr>
          <p:cNvPr id="43" name="Straight Connector 19"/>
          <p:cNvCxnSpPr>
            <a:stCxn id="4" idx="2"/>
            <a:endCxn id="42" idx="0"/>
          </p:cNvCxnSpPr>
          <p:nvPr/>
        </p:nvCxnSpPr>
        <p:spPr>
          <a:xfrm rot="5400000">
            <a:off x="4789488" y="2889250"/>
            <a:ext cx="501650" cy="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48" name="Straight Connector 19"/>
          <p:cNvCxnSpPr>
            <a:stCxn id="7" idx="2"/>
            <a:endCxn id="9" idx="0"/>
          </p:cNvCxnSpPr>
          <p:nvPr/>
        </p:nvCxnSpPr>
        <p:spPr>
          <a:xfrm rot="5400000">
            <a:off x="1188244" y="2745581"/>
            <a:ext cx="574675" cy="360363"/>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57" name="Straight Connector 19"/>
          <p:cNvCxnSpPr>
            <a:stCxn id="7" idx="2"/>
            <a:endCxn id="10" idx="0"/>
          </p:cNvCxnSpPr>
          <p:nvPr/>
        </p:nvCxnSpPr>
        <p:spPr>
          <a:xfrm rot="16200000" flipH="1">
            <a:off x="1836738" y="2457450"/>
            <a:ext cx="574675" cy="93662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60" name="Straight Connector 19"/>
          <p:cNvCxnSpPr>
            <a:stCxn id="7" idx="1"/>
            <a:endCxn id="6" idx="1"/>
          </p:cNvCxnSpPr>
          <p:nvPr/>
        </p:nvCxnSpPr>
        <p:spPr>
          <a:xfrm rot="10800000" flipH="1" flipV="1">
            <a:off x="828675" y="2312988"/>
            <a:ext cx="71438" cy="2916237"/>
          </a:xfrm>
          <a:prstGeom prst="bentConnector3">
            <a:avLst>
              <a:gd name="adj1" fmla="val -317029"/>
            </a:avLst>
          </a:prstGeom>
          <a:ln w="12700"/>
        </p:spPr>
        <p:style>
          <a:lnRef idx="1">
            <a:schemeClr val="dk1"/>
          </a:lnRef>
          <a:fillRef idx="0">
            <a:schemeClr val="dk1"/>
          </a:fillRef>
          <a:effectRef idx="0">
            <a:schemeClr val="dk1"/>
          </a:effectRef>
          <a:fontRef idx="minor">
            <a:schemeClr val="tx1"/>
          </a:fontRef>
        </p:style>
      </p:cxnSp>
      <p:cxnSp>
        <p:nvCxnSpPr>
          <p:cNvPr id="63" name="Straight Connector 19"/>
          <p:cNvCxnSpPr>
            <a:stCxn id="5" idx="2"/>
            <a:endCxn id="8" idx="2"/>
          </p:cNvCxnSpPr>
          <p:nvPr/>
        </p:nvCxnSpPr>
        <p:spPr>
          <a:xfrm rot="10800000" flipH="1" flipV="1">
            <a:off x="317500" y="1268413"/>
            <a:ext cx="7350125" cy="4248150"/>
          </a:xfrm>
          <a:prstGeom prst="bentConnector4">
            <a:avLst>
              <a:gd name="adj1" fmla="val -3110"/>
              <a:gd name="adj2" fmla="val 105381"/>
            </a:avLst>
          </a:prstGeom>
          <a:ln w="12700"/>
        </p:spPr>
        <p:style>
          <a:lnRef idx="1">
            <a:schemeClr val="dk1"/>
          </a:lnRef>
          <a:fillRef idx="0">
            <a:schemeClr val="dk1"/>
          </a:fillRef>
          <a:effectRef idx="0">
            <a:schemeClr val="dk1"/>
          </a:effectRef>
          <a:fontRef idx="minor">
            <a:schemeClr val="tx1"/>
          </a:fontRef>
        </p:style>
      </p:cxnSp>
      <p:cxnSp>
        <p:nvCxnSpPr>
          <p:cNvPr id="68" name="Straight Connector 19"/>
          <p:cNvCxnSpPr>
            <a:stCxn id="5" idx="4"/>
            <a:endCxn id="7" idx="0"/>
          </p:cNvCxnSpPr>
          <p:nvPr/>
        </p:nvCxnSpPr>
        <p:spPr>
          <a:xfrm rot="16200000" flipH="1">
            <a:off x="1511300" y="1844676"/>
            <a:ext cx="288925" cy="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82" name="Straight Connector 19"/>
          <p:cNvCxnSpPr>
            <a:stCxn id="5" idx="2"/>
            <a:endCxn id="11" idx="2"/>
          </p:cNvCxnSpPr>
          <p:nvPr/>
        </p:nvCxnSpPr>
        <p:spPr>
          <a:xfrm rot="10800000" flipH="1" flipV="1">
            <a:off x="317500" y="1268413"/>
            <a:ext cx="4470400" cy="4248150"/>
          </a:xfrm>
          <a:prstGeom prst="bentConnector4">
            <a:avLst>
              <a:gd name="adj1" fmla="val -5113"/>
              <a:gd name="adj2" fmla="val 105381"/>
            </a:avLst>
          </a:prstGeom>
          <a:ln w="12700"/>
        </p:spPr>
        <p:style>
          <a:lnRef idx="1">
            <a:schemeClr val="dk1"/>
          </a:lnRef>
          <a:fillRef idx="0">
            <a:schemeClr val="dk1"/>
          </a:fillRef>
          <a:effectRef idx="0">
            <a:schemeClr val="dk1"/>
          </a:effectRef>
          <a:fontRef idx="minor">
            <a:schemeClr val="tx1"/>
          </a:fontRef>
        </p:style>
      </p:cxnSp>
      <p:sp>
        <p:nvSpPr>
          <p:cNvPr id="87" name="Rounded Rectangle 86"/>
          <p:cNvSpPr/>
          <p:nvPr/>
        </p:nvSpPr>
        <p:spPr>
          <a:xfrm>
            <a:off x="7380288" y="4076700"/>
            <a:ext cx="1223962"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Dependency</a:t>
            </a:r>
            <a:endParaRPr lang="en-GB" sz="1100" i="1">
              <a:solidFill>
                <a:srgbClr val="262626"/>
              </a:solidFill>
            </a:endParaRPr>
          </a:p>
        </p:txBody>
      </p:sp>
      <p:sp>
        <p:nvSpPr>
          <p:cNvPr id="91" name="Rounded Rectangle 90"/>
          <p:cNvSpPr/>
          <p:nvPr/>
        </p:nvSpPr>
        <p:spPr>
          <a:xfrm>
            <a:off x="7380288" y="3563938"/>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Action</a:t>
            </a:r>
            <a:endParaRPr lang="en-GB" sz="1100" i="1">
              <a:solidFill>
                <a:srgbClr val="262626"/>
              </a:solidFill>
            </a:endParaRPr>
          </a:p>
        </p:txBody>
      </p:sp>
      <p:cxnSp>
        <p:nvCxnSpPr>
          <p:cNvPr id="95" name="Straight Connector 19"/>
          <p:cNvCxnSpPr>
            <a:stCxn id="4" idx="3"/>
            <a:endCxn id="91" idx="1"/>
          </p:cNvCxnSpPr>
          <p:nvPr/>
        </p:nvCxnSpPr>
        <p:spPr>
          <a:xfrm>
            <a:off x="6084888" y="2312988"/>
            <a:ext cx="1295400" cy="143510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124" name="Straight Connector 19"/>
          <p:cNvCxnSpPr>
            <a:stCxn id="4" idx="3"/>
            <a:endCxn id="87" idx="1"/>
          </p:cNvCxnSpPr>
          <p:nvPr/>
        </p:nvCxnSpPr>
        <p:spPr>
          <a:xfrm>
            <a:off x="6084888" y="2312988"/>
            <a:ext cx="1295400" cy="1947862"/>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35" name="Rounded Rectangle 34"/>
          <p:cNvSpPr/>
          <p:nvPr/>
        </p:nvSpPr>
        <p:spPr>
          <a:xfrm>
            <a:off x="3563938" y="4221163"/>
            <a:ext cx="1223962" cy="439737"/>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Topical Notification</a:t>
            </a:r>
            <a:endParaRPr lang="en-GB" sz="1100" i="1">
              <a:solidFill>
                <a:srgbClr val="262626"/>
              </a:solidFill>
            </a:endParaRPr>
          </a:p>
        </p:txBody>
      </p:sp>
      <p:sp>
        <p:nvSpPr>
          <p:cNvPr id="36" name="Rounded Rectangle 35"/>
          <p:cNvSpPr/>
          <p:nvPr/>
        </p:nvSpPr>
        <p:spPr>
          <a:xfrm>
            <a:off x="4932363" y="4221163"/>
            <a:ext cx="1223962" cy="439737"/>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Topical Inquiry</a:t>
            </a:r>
            <a:endParaRPr lang="en-GB" sz="1100" i="1">
              <a:solidFill>
                <a:srgbClr val="262626"/>
              </a:solidFill>
            </a:endParaRPr>
          </a:p>
        </p:txBody>
      </p:sp>
      <p:cxnSp>
        <p:nvCxnSpPr>
          <p:cNvPr id="37" name="Straight Connector 19"/>
          <p:cNvCxnSpPr>
            <a:stCxn id="11" idx="0"/>
            <a:endCxn id="35" idx="2"/>
          </p:cNvCxnSpPr>
          <p:nvPr/>
        </p:nvCxnSpPr>
        <p:spPr>
          <a:xfrm rot="16200000" flipV="1">
            <a:off x="4306094" y="4529931"/>
            <a:ext cx="350838" cy="61277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40" name="Straight Connector 19"/>
          <p:cNvCxnSpPr>
            <a:stCxn id="11" idx="0"/>
            <a:endCxn id="36" idx="2"/>
          </p:cNvCxnSpPr>
          <p:nvPr/>
        </p:nvCxnSpPr>
        <p:spPr>
          <a:xfrm rot="5400000" flipH="1" flipV="1">
            <a:off x="4990306" y="4458494"/>
            <a:ext cx="350838" cy="75565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47" name="Rounded Rectangle 46"/>
          <p:cNvSpPr/>
          <p:nvPr/>
        </p:nvSpPr>
        <p:spPr>
          <a:xfrm>
            <a:off x="900113" y="4221163"/>
            <a:ext cx="2087562" cy="439737"/>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Work Request Status Change Notification</a:t>
            </a:r>
            <a:endParaRPr lang="en-GB" sz="1100" i="1">
              <a:solidFill>
                <a:srgbClr val="262626"/>
              </a:solidFill>
            </a:endParaRPr>
          </a:p>
        </p:txBody>
      </p:sp>
      <p:cxnSp>
        <p:nvCxnSpPr>
          <p:cNvPr id="49" name="Straight Connector 19"/>
          <p:cNvCxnSpPr>
            <a:stCxn id="47" idx="2"/>
            <a:endCxn id="6" idx="0"/>
          </p:cNvCxnSpPr>
          <p:nvPr/>
        </p:nvCxnSpPr>
        <p:spPr>
          <a:xfrm rot="16200000" flipH="1">
            <a:off x="1804194" y="4799806"/>
            <a:ext cx="279400" cy="1588"/>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8013" y="115888"/>
            <a:ext cx="7988300" cy="649287"/>
          </a:xfrm>
        </p:spPr>
        <p:txBody>
          <a:bodyPr/>
          <a:lstStyle/>
          <a:p>
            <a:r>
              <a:rPr lang="en-GB" dirty="0" smtClean="0"/>
              <a:t>Domain Model (Work Request)</a:t>
            </a:r>
          </a:p>
        </p:txBody>
      </p:sp>
      <p:sp>
        <p:nvSpPr>
          <p:cNvPr id="4" name="Rounded Rectangle 3"/>
          <p:cNvSpPr/>
          <p:nvPr/>
        </p:nvSpPr>
        <p:spPr>
          <a:xfrm>
            <a:off x="3995738" y="1989138"/>
            <a:ext cx="2089150" cy="64928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r>
              <a:rPr lang="en-GB">
                <a:solidFill>
                  <a:srgbClr val="000000"/>
                </a:solidFill>
              </a:rPr>
              <a:t>Work Type Specification</a:t>
            </a:r>
            <a:endParaRPr lang="en-GB" sz="1400">
              <a:solidFill>
                <a:srgbClr val="000000"/>
              </a:solidFill>
            </a:endParaRPr>
          </a:p>
        </p:txBody>
      </p:sp>
      <p:sp>
        <p:nvSpPr>
          <p:cNvPr id="5" name="Oval 4"/>
          <p:cNvSpPr/>
          <p:nvPr/>
        </p:nvSpPr>
        <p:spPr>
          <a:xfrm>
            <a:off x="317500" y="836613"/>
            <a:ext cx="2676525" cy="86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FFMII Domain Model</a:t>
            </a:r>
          </a:p>
        </p:txBody>
      </p:sp>
      <p:sp>
        <p:nvSpPr>
          <p:cNvPr id="6" name="Rounded Rectangle 5"/>
          <p:cNvSpPr/>
          <p:nvPr/>
        </p:nvSpPr>
        <p:spPr>
          <a:xfrm>
            <a:off x="900113" y="4940300"/>
            <a:ext cx="2087562" cy="5762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Work Request Status Record</a:t>
            </a:r>
          </a:p>
        </p:txBody>
      </p:sp>
      <p:sp>
        <p:nvSpPr>
          <p:cNvPr id="7" name="Rounded Rectangle 6"/>
          <p:cNvSpPr/>
          <p:nvPr/>
        </p:nvSpPr>
        <p:spPr>
          <a:xfrm>
            <a:off x="828675" y="1989138"/>
            <a:ext cx="1655763" cy="64928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GB" dirty="0"/>
              <a:t>Work Request</a:t>
            </a:r>
          </a:p>
        </p:txBody>
      </p:sp>
      <p:sp>
        <p:nvSpPr>
          <p:cNvPr id="8" name="Rounded Rectangle 7"/>
          <p:cNvSpPr/>
          <p:nvPr/>
        </p:nvSpPr>
        <p:spPr>
          <a:xfrm>
            <a:off x="6443663" y="5011738"/>
            <a:ext cx="2447925" cy="504825"/>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Reference Data</a:t>
            </a:r>
          </a:p>
        </p:txBody>
      </p:sp>
      <p:sp>
        <p:nvSpPr>
          <p:cNvPr id="9" name="Rounded Rectangle 8"/>
          <p:cNvSpPr/>
          <p:nvPr/>
        </p:nvSpPr>
        <p:spPr>
          <a:xfrm>
            <a:off x="755650" y="3213100"/>
            <a:ext cx="1081088" cy="3603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sz="1400" dirty="0"/>
              <a:t>Assignee</a:t>
            </a:r>
          </a:p>
        </p:txBody>
      </p:sp>
      <p:sp>
        <p:nvSpPr>
          <p:cNvPr id="10" name="Rounded Rectangle 9"/>
          <p:cNvSpPr/>
          <p:nvPr/>
        </p:nvSpPr>
        <p:spPr>
          <a:xfrm>
            <a:off x="2051050" y="3213100"/>
            <a:ext cx="1081088" cy="3603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sz="1400" dirty="0"/>
              <a:t>Schedule</a:t>
            </a:r>
          </a:p>
        </p:txBody>
      </p:sp>
      <p:sp>
        <p:nvSpPr>
          <p:cNvPr id="11" name="Rounded Rectangle 10"/>
          <p:cNvSpPr/>
          <p:nvPr/>
        </p:nvSpPr>
        <p:spPr>
          <a:xfrm>
            <a:off x="3563938" y="5011738"/>
            <a:ext cx="2447925" cy="504825"/>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Field Initiated Request</a:t>
            </a:r>
          </a:p>
        </p:txBody>
      </p:sp>
      <p:sp>
        <p:nvSpPr>
          <p:cNvPr id="13" name="Rounded Rectangle 12"/>
          <p:cNvSpPr/>
          <p:nvPr/>
        </p:nvSpPr>
        <p:spPr>
          <a:xfrm>
            <a:off x="7380288" y="1555750"/>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Task</a:t>
            </a:r>
            <a:endParaRPr lang="en-GB" sz="1100" i="1">
              <a:solidFill>
                <a:srgbClr val="262626"/>
              </a:solidFill>
            </a:endParaRPr>
          </a:p>
        </p:txBody>
      </p:sp>
      <p:sp>
        <p:nvSpPr>
          <p:cNvPr id="14" name="Rounded Rectangle 13"/>
          <p:cNvSpPr/>
          <p:nvPr/>
        </p:nvSpPr>
        <p:spPr>
          <a:xfrm>
            <a:off x="7380288" y="2060575"/>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Activity</a:t>
            </a:r>
            <a:endParaRPr lang="en-GB" sz="1100" i="1">
              <a:solidFill>
                <a:srgbClr val="262626"/>
              </a:solidFill>
            </a:endParaRPr>
          </a:p>
        </p:txBody>
      </p:sp>
      <p:sp>
        <p:nvSpPr>
          <p:cNvPr id="15" name="Rounded Rectangle 14"/>
          <p:cNvSpPr/>
          <p:nvPr/>
        </p:nvSpPr>
        <p:spPr>
          <a:xfrm>
            <a:off x="7380288" y="2563813"/>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Step</a:t>
            </a:r>
            <a:endParaRPr lang="en-GB" sz="1100" i="1">
              <a:solidFill>
                <a:srgbClr val="262626"/>
              </a:solidFill>
            </a:endParaRPr>
          </a:p>
        </p:txBody>
      </p:sp>
      <p:sp>
        <p:nvSpPr>
          <p:cNvPr id="16" name="Rounded Rectangle 15"/>
          <p:cNvSpPr/>
          <p:nvPr/>
        </p:nvSpPr>
        <p:spPr>
          <a:xfrm>
            <a:off x="7380288" y="3068638"/>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State</a:t>
            </a:r>
            <a:endParaRPr lang="en-GB" sz="1100" i="1">
              <a:solidFill>
                <a:srgbClr val="262626"/>
              </a:solidFill>
            </a:endParaRPr>
          </a:p>
        </p:txBody>
      </p:sp>
      <p:cxnSp>
        <p:nvCxnSpPr>
          <p:cNvPr id="19" name="Straight Connector 18"/>
          <p:cNvCxnSpPr>
            <a:stCxn id="7" idx="3"/>
            <a:endCxn id="4" idx="1"/>
          </p:cNvCxnSpPr>
          <p:nvPr/>
        </p:nvCxnSpPr>
        <p:spPr>
          <a:xfrm>
            <a:off x="2484438" y="2312988"/>
            <a:ext cx="15113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p:cNvCxnSpPr>
            <a:stCxn id="4" idx="3"/>
            <a:endCxn id="13" idx="1"/>
          </p:cNvCxnSpPr>
          <p:nvPr/>
        </p:nvCxnSpPr>
        <p:spPr>
          <a:xfrm flipV="1">
            <a:off x="6084888" y="1739900"/>
            <a:ext cx="1295400" cy="573088"/>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3" name="Straight Connector 19"/>
          <p:cNvCxnSpPr>
            <a:stCxn id="4" idx="3"/>
            <a:endCxn id="14" idx="1"/>
          </p:cNvCxnSpPr>
          <p:nvPr/>
        </p:nvCxnSpPr>
        <p:spPr>
          <a:xfrm flipV="1">
            <a:off x="6084888" y="2244725"/>
            <a:ext cx="1295400" cy="68263"/>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6" name="Straight Connector 19"/>
          <p:cNvCxnSpPr>
            <a:stCxn id="4" idx="3"/>
            <a:endCxn id="15" idx="1"/>
          </p:cNvCxnSpPr>
          <p:nvPr/>
        </p:nvCxnSpPr>
        <p:spPr>
          <a:xfrm>
            <a:off x="6084888" y="2312988"/>
            <a:ext cx="1295400" cy="43497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9" name="Straight Connector 19"/>
          <p:cNvCxnSpPr>
            <a:stCxn id="4" idx="3"/>
            <a:endCxn id="16" idx="1"/>
          </p:cNvCxnSpPr>
          <p:nvPr/>
        </p:nvCxnSpPr>
        <p:spPr>
          <a:xfrm>
            <a:off x="6084888" y="2312988"/>
            <a:ext cx="1295400" cy="93980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42" name="Rounded Rectangle 41"/>
          <p:cNvSpPr/>
          <p:nvPr/>
        </p:nvSpPr>
        <p:spPr>
          <a:xfrm>
            <a:off x="3995738" y="3140075"/>
            <a:ext cx="2089150" cy="433388"/>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r>
              <a:rPr lang="en-GB">
                <a:solidFill>
                  <a:srgbClr val="000000"/>
                </a:solidFill>
              </a:rPr>
              <a:t>Data Form</a:t>
            </a:r>
            <a:endParaRPr lang="en-GB" sz="1400">
              <a:solidFill>
                <a:srgbClr val="000000"/>
              </a:solidFill>
            </a:endParaRPr>
          </a:p>
        </p:txBody>
      </p:sp>
      <p:cxnSp>
        <p:nvCxnSpPr>
          <p:cNvPr id="43" name="Straight Connector 19"/>
          <p:cNvCxnSpPr>
            <a:stCxn id="4" idx="2"/>
            <a:endCxn id="42" idx="0"/>
          </p:cNvCxnSpPr>
          <p:nvPr/>
        </p:nvCxnSpPr>
        <p:spPr>
          <a:xfrm rot="5400000">
            <a:off x="4789488" y="2889250"/>
            <a:ext cx="501650" cy="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48" name="Straight Connector 19"/>
          <p:cNvCxnSpPr>
            <a:stCxn id="7" idx="2"/>
            <a:endCxn id="9" idx="0"/>
          </p:cNvCxnSpPr>
          <p:nvPr/>
        </p:nvCxnSpPr>
        <p:spPr>
          <a:xfrm rot="5400000">
            <a:off x="1188244" y="2745581"/>
            <a:ext cx="574675" cy="360363"/>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57" name="Straight Connector 19"/>
          <p:cNvCxnSpPr>
            <a:stCxn id="7" idx="2"/>
            <a:endCxn id="10" idx="0"/>
          </p:cNvCxnSpPr>
          <p:nvPr/>
        </p:nvCxnSpPr>
        <p:spPr>
          <a:xfrm rot="16200000" flipH="1">
            <a:off x="1836738" y="2457450"/>
            <a:ext cx="574675" cy="93662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60" name="Straight Connector 19"/>
          <p:cNvCxnSpPr>
            <a:stCxn id="7" idx="1"/>
            <a:endCxn id="6" idx="1"/>
          </p:cNvCxnSpPr>
          <p:nvPr/>
        </p:nvCxnSpPr>
        <p:spPr>
          <a:xfrm rot="10800000" flipH="1" flipV="1">
            <a:off x="828675" y="2312988"/>
            <a:ext cx="71438" cy="2916237"/>
          </a:xfrm>
          <a:prstGeom prst="bentConnector3">
            <a:avLst>
              <a:gd name="adj1" fmla="val -317029"/>
            </a:avLst>
          </a:prstGeom>
          <a:ln w="12700"/>
        </p:spPr>
        <p:style>
          <a:lnRef idx="1">
            <a:schemeClr val="dk1"/>
          </a:lnRef>
          <a:fillRef idx="0">
            <a:schemeClr val="dk1"/>
          </a:fillRef>
          <a:effectRef idx="0">
            <a:schemeClr val="dk1"/>
          </a:effectRef>
          <a:fontRef idx="minor">
            <a:schemeClr val="tx1"/>
          </a:fontRef>
        </p:style>
      </p:cxnSp>
      <p:cxnSp>
        <p:nvCxnSpPr>
          <p:cNvPr id="63" name="Straight Connector 19"/>
          <p:cNvCxnSpPr>
            <a:stCxn id="5" idx="2"/>
            <a:endCxn id="8" idx="2"/>
          </p:cNvCxnSpPr>
          <p:nvPr/>
        </p:nvCxnSpPr>
        <p:spPr>
          <a:xfrm rot="10800000" flipH="1" flipV="1">
            <a:off x="317500" y="1268413"/>
            <a:ext cx="7350125" cy="4248150"/>
          </a:xfrm>
          <a:prstGeom prst="bentConnector4">
            <a:avLst>
              <a:gd name="adj1" fmla="val -3110"/>
              <a:gd name="adj2" fmla="val 105381"/>
            </a:avLst>
          </a:prstGeom>
          <a:ln w="12700"/>
        </p:spPr>
        <p:style>
          <a:lnRef idx="1">
            <a:schemeClr val="dk1"/>
          </a:lnRef>
          <a:fillRef idx="0">
            <a:schemeClr val="dk1"/>
          </a:fillRef>
          <a:effectRef idx="0">
            <a:schemeClr val="dk1"/>
          </a:effectRef>
          <a:fontRef idx="minor">
            <a:schemeClr val="tx1"/>
          </a:fontRef>
        </p:style>
      </p:cxnSp>
      <p:cxnSp>
        <p:nvCxnSpPr>
          <p:cNvPr id="68" name="Straight Connector 19"/>
          <p:cNvCxnSpPr>
            <a:stCxn id="5" idx="4"/>
            <a:endCxn id="7" idx="0"/>
          </p:cNvCxnSpPr>
          <p:nvPr/>
        </p:nvCxnSpPr>
        <p:spPr>
          <a:xfrm rot="16200000" flipH="1">
            <a:off x="1511300" y="1844676"/>
            <a:ext cx="288925" cy="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82" name="Straight Connector 19"/>
          <p:cNvCxnSpPr>
            <a:stCxn id="5" idx="2"/>
            <a:endCxn id="11" idx="2"/>
          </p:cNvCxnSpPr>
          <p:nvPr/>
        </p:nvCxnSpPr>
        <p:spPr>
          <a:xfrm rot="10800000" flipH="1" flipV="1">
            <a:off x="317500" y="1268413"/>
            <a:ext cx="4470400" cy="4248150"/>
          </a:xfrm>
          <a:prstGeom prst="bentConnector4">
            <a:avLst>
              <a:gd name="adj1" fmla="val -5113"/>
              <a:gd name="adj2" fmla="val 105381"/>
            </a:avLst>
          </a:prstGeom>
          <a:ln w="12700"/>
        </p:spPr>
        <p:style>
          <a:lnRef idx="1">
            <a:schemeClr val="dk1"/>
          </a:lnRef>
          <a:fillRef idx="0">
            <a:schemeClr val="dk1"/>
          </a:fillRef>
          <a:effectRef idx="0">
            <a:schemeClr val="dk1"/>
          </a:effectRef>
          <a:fontRef idx="minor">
            <a:schemeClr val="tx1"/>
          </a:fontRef>
        </p:style>
      </p:cxnSp>
      <p:sp>
        <p:nvSpPr>
          <p:cNvPr id="87" name="Rounded Rectangle 86"/>
          <p:cNvSpPr/>
          <p:nvPr/>
        </p:nvSpPr>
        <p:spPr>
          <a:xfrm>
            <a:off x="7380288" y="4076700"/>
            <a:ext cx="1223962"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Dependency</a:t>
            </a:r>
            <a:endParaRPr lang="en-GB" sz="1100" i="1">
              <a:solidFill>
                <a:srgbClr val="262626"/>
              </a:solidFill>
            </a:endParaRPr>
          </a:p>
        </p:txBody>
      </p:sp>
      <p:sp>
        <p:nvSpPr>
          <p:cNvPr id="91" name="Rounded Rectangle 90"/>
          <p:cNvSpPr/>
          <p:nvPr/>
        </p:nvSpPr>
        <p:spPr>
          <a:xfrm>
            <a:off x="7380288" y="3563938"/>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Action</a:t>
            </a:r>
            <a:endParaRPr lang="en-GB" sz="1100" i="1">
              <a:solidFill>
                <a:srgbClr val="262626"/>
              </a:solidFill>
            </a:endParaRPr>
          </a:p>
        </p:txBody>
      </p:sp>
      <p:cxnSp>
        <p:nvCxnSpPr>
          <p:cNvPr id="95" name="Straight Connector 19"/>
          <p:cNvCxnSpPr>
            <a:stCxn id="4" idx="3"/>
            <a:endCxn id="91" idx="1"/>
          </p:cNvCxnSpPr>
          <p:nvPr/>
        </p:nvCxnSpPr>
        <p:spPr>
          <a:xfrm>
            <a:off x="6084888" y="2312988"/>
            <a:ext cx="1295400" cy="143510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124" name="Straight Connector 19"/>
          <p:cNvCxnSpPr>
            <a:stCxn id="4" idx="3"/>
            <a:endCxn id="87" idx="1"/>
          </p:cNvCxnSpPr>
          <p:nvPr/>
        </p:nvCxnSpPr>
        <p:spPr>
          <a:xfrm>
            <a:off x="6084888" y="2312988"/>
            <a:ext cx="1295400" cy="1947862"/>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35" name="Rounded Rectangle 34"/>
          <p:cNvSpPr/>
          <p:nvPr/>
        </p:nvSpPr>
        <p:spPr>
          <a:xfrm>
            <a:off x="3563938" y="4221163"/>
            <a:ext cx="1223962" cy="439737"/>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Topical Notification</a:t>
            </a:r>
            <a:endParaRPr lang="en-GB" sz="1100" i="1">
              <a:solidFill>
                <a:srgbClr val="262626"/>
              </a:solidFill>
            </a:endParaRPr>
          </a:p>
        </p:txBody>
      </p:sp>
      <p:sp>
        <p:nvSpPr>
          <p:cNvPr id="36" name="Rounded Rectangle 35"/>
          <p:cNvSpPr/>
          <p:nvPr/>
        </p:nvSpPr>
        <p:spPr>
          <a:xfrm>
            <a:off x="4932363" y="4221163"/>
            <a:ext cx="1223962" cy="439737"/>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Topical Inquiry</a:t>
            </a:r>
            <a:endParaRPr lang="en-GB" sz="1100" i="1">
              <a:solidFill>
                <a:srgbClr val="262626"/>
              </a:solidFill>
            </a:endParaRPr>
          </a:p>
        </p:txBody>
      </p:sp>
      <p:cxnSp>
        <p:nvCxnSpPr>
          <p:cNvPr id="37" name="Straight Connector 19"/>
          <p:cNvCxnSpPr>
            <a:stCxn id="11" idx="0"/>
            <a:endCxn id="35" idx="2"/>
          </p:cNvCxnSpPr>
          <p:nvPr/>
        </p:nvCxnSpPr>
        <p:spPr>
          <a:xfrm rot="16200000" flipV="1">
            <a:off x="4306094" y="4529931"/>
            <a:ext cx="350838" cy="61277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40" name="Straight Connector 19"/>
          <p:cNvCxnSpPr>
            <a:stCxn id="11" idx="0"/>
            <a:endCxn id="36" idx="2"/>
          </p:cNvCxnSpPr>
          <p:nvPr/>
        </p:nvCxnSpPr>
        <p:spPr>
          <a:xfrm rot="5400000" flipH="1" flipV="1">
            <a:off x="4990306" y="4458494"/>
            <a:ext cx="350838" cy="75565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47" name="Rounded Rectangle 46"/>
          <p:cNvSpPr/>
          <p:nvPr/>
        </p:nvSpPr>
        <p:spPr>
          <a:xfrm>
            <a:off x="900113" y="4221163"/>
            <a:ext cx="2087562" cy="439737"/>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Work Request Status Change Notification</a:t>
            </a:r>
            <a:endParaRPr lang="en-GB" sz="1100" i="1">
              <a:solidFill>
                <a:srgbClr val="262626"/>
              </a:solidFill>
            </a:endParaRPr>
          </a:p>
        </p:txBody>
      </p:sp>
      <p:cxnSp>
        <p:nvCxnSpPr>
          <p:cNvPr id="49" name="Straight Connector 19"/>
          <p:cNvCxnSpPr>
            <a:stCxn id="47" idx="2"/>
            <a:endCxn id="6" idx="0"/>
          </p:cNvCxnSpPr>
          <p:nvPr/>
        </p:nvCxnSpPr>
        <p:spPr>
          <a:xfrm rot="16200000" flipH="1">
            <a:off x="1804194" y="4799806"/>
            <a:ext cx="279400" cy="1588"/>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73088" y="115888"/>
            <a:ext cx="7988300" cy="636587"/>
          </a:xfrm>
        </p:spPr>
        <p:txBody>
          <a:bodyPr/>
          <a:lstStyle/>
          <a:p>
            <a:r>
              <a:rPr lang="fi-FI" dirty="0" err="1" smtClean="0"/>
              <a:t>Work</a:t>
            </a:r>
            <a:r>
              <a:rPr lang="fi-FI" dirty="0" smtClean="0"/>
              <a:t> </a:t>
            </a:r>
            <a:r>
              <a:rPr lang="fi-FI" dirty="0" err="1" smtClean="0"/>
              <a:t>Request</a:t>
            </a:r>
            <a:endParaRPr lang="fi-FI" dirty="0" smtClean="0"/>
          </a:p>
        </p:txBody>
      </p:sp>
      <p:sp>
        <p:nvSpPr>
          <p:cNvPr id="4" name="Slide Number Placeholder 3"/>
          <p:cNvSpPr>
            <a:spLocks noGrp="1"/>
          </p:cNvSpPr>
          <p:nvPr>
            <p:ph type="sldNum" sz="quarter" idx="12"/>
          </p:nvPr>
        </p:nvSpPr>
        <p:spPr/>
        <p:txBody>
          <a:bodyPr/>
          <a:lstStyle/>
          <a:p>
            <a:fld id="{374DD85A-79EB-470A-8C3E-5D650FA4985C}" type="slidenum">
              <a:rPr lang="en-GB"/>
              <a:pPr/>
              <a:t>12</a:t>
            </a:fld>
            <a:endParaRPr lang="en-GB"/>
          </a:p>
        </p:txBody>
      </p:sp>
      <p:sp>
        <p:nvSpPr>
          <p:cNvPr id="12292" name="TextBox 4"/>
          <p:cNvSpPr txBox="1">
            <a:spLocks noChangeArrowheads="1"/>
          </p:cNvSpPr>
          <p:nvPr/>
        </p:nvSpPr>
        <p:spPr bwMode="auto">
          <a:xfrm>
            <a:off x="468313" y="576263"/>
            <a:ext cx="8388350" cy="1476375"/>
          </a:xfrm>
          <a:prstGeom prst="rect">
            <a:avLst/>
          </a:prstGeom>
          <a:noFill/>
          <a:ln w="9525">
            <a:noFill/>
            <a:miter lim="800000"/>
            <a:headEnd/>
            <a:tailEnd/>
          </a:ln>
        </p:spPr>
        <p:txBody>
          <a:bodyPr>
            <a:spAutoFit/>
          </a:bodyPr>
          <a:lstStyle/>
          <a:p>
            <a:r>
              <a:rPr lang="en-US" dirty="0"/>
              <a:t>Manager produces series of self-contained Work Requests representing Tasks related to Field Works. Each Task is to be performed by one or more Assignees belonging to the addressable Field Force. A Manager communicates with one or more Implementations over the FFMII interface to make the planned Tasks accessible to corresponding Assignees.</a:t>
            </a:r>
            <a:endParaRPr lang="fi-FI" dirty="0"/>
          </a:p>
        </p:txBody>
      </p:sp>
      <p:graphicFrame>
        <p:nvGraphicFramePr>
          <p:cNvPr id="12293" name="Object 5"/>
          <p:cNvGraphicFramePr>
            <a:graphicFrameLocks noChangeAspect="1"/>
          </p:cNvGraphicFramePr>
          <p:nvPr/>
        </p:nvGraphicFramePr>
        <p:xfrm>
          <a:off x="1979613" y="1989138"/>
          <a:ext cx="4608512" cy="3917950"/>
        </p:xfrm>
        <a:graphic>
          <a:graphicData uri="http://schemas.openxmlformats.org/presentationml/2006/ole">
            <mc:AlternateContent xmlns:mc="http://schemas.openxmlformats.org/markup-compatibility/2006">
              <mc:Choice xmlns:v="urn:schemas-microsoft-com:vml" Requires="v">
                <p:oleObj spid="_x0000_s12323" name="Document" r:id="rId5" imgW="5936959" imgH="5047742" progId="Word.Document.12">
                  <p:embed/>
                </p:oleObj>
              </mc:Choice>
              <mc:Fallback>
                <p:oleObj name="Document" r:id="rId5" imgW="5936959" imgH="5047742" progId="Word.Document.12">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1989138"/>
                        <a:ext cx="4608512" cy="3917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8013" y="115888"/>
            <a:ext cx="7988300" cy="649287"/>
          </a:xfrm>
        </p:spPr>
        <p:txBody>
          <a:bodyPr/>
          <a:lstStyle/>
          <a:p>
            <a:r>
              <a:rPr lang="en-GB" dirty="0" smtClean="0"/>
              <a:t>Domain Model (Work Type Specification)</a:t>
            </a:r>
          </a:p>
        </p:txBody>
      </p:sp>
      <p:sp>
        <p:nvSpPr>
          <p:cNvPr id="4" name="Rounded Rectangle 3"/>
          <p:cNvSpPr/>
          <p:nvPr/>
        </p:nvSpPr>
        <p:spPr>
          <a:xfrm>
            <a:off x="3995738" y="1989138"/>
            <a:ext cx="2089150" cy="64928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GB" dirty="0">
                <a:solidFill>
                  <a:srgbClr val="000000"/>
                </a:solidFill>
              </a:rPr>
              <a:t>Work Type Specification</a:t>
            </a:r>
            <a:endParaRPr lang="en-GB" sz="1400" dirty="0">
              <a:solidFill>
                <a:srgbClr val="000000"/>
              </a:solidFill>
            </a:endParaRPr>
          </a:p>
        </p:txBody>
      </p:sp>
      <p:sp>
        <p:nvSpPr>
          <p:cNvPr id="5" name="Oval 4"/>
          <p:cNvSpPr/>
          <p:nvPr/>
        </p:nvSpPr>
        <p:spPr>
          <a:xfrm>
            <a:off x="317500" y="836613"/>
            <a:ext cx="2676525" cy="86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FFMII Domain Model</a:t>
            </a:r>
          </a:p>
        </p:txBody>
      </p:sp>
      <p:sp>
        <p:nvSpPr>
          <p:cNvPr id="6" name="Rounded Rectangle 5"/>
          <p:cNvSpPr/>
          <p:nvPr/>
        </p:nvSpPr>
        <p:spPr>
          <a:xfrm>
            <a:off x="900113" y="4940300"/>
            <a:ext cx="2087562" cy="5762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Work Request Status Record</a:t>
            </a:r>
          </a:p>
        </p:txBody>
      </p:sp>
      <p:sp>
        <p:nvSpPr>
          <p:cNvPr id="7" name="Rounded Rectangle 6"/>
          <p:cNvSpPr/>
          <p:nvPr/>
        </p:nvSpPr>
        <p:spPr>
          <a:xfrm>
            <a:off x="828675" y="1989138"/>
            <a:ext cx="1655763" cy="64928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Work Request</a:t>
            </a:r>
          </a:p>
        </p:txBody>
      </p:sp>
      <p:sp>
        <p:nvSpPr>
          <p:cNvPr id="8" name="Rounded Rectangle 7"/>
          <p:cNvSpPr/>
          <p:nvPr/>
        </p:nvSpPr>
        <p:spPr>
          <a:xfrm>
            <a:off x="6443663" y="5011738"/>
            <a:ext cx="2447925" cy="504825"/>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Reference Data</a:t>
            </a:r>
          </a:p>
        </p:txBody>
      </p:sp>
      <p:sp>
        <p:nvSpPr>
          <p:cNvPr id="9" name="Rounded Rectangle 8"/>
          <p:cNvSpPr/>
          <p:nvPr/>
        </p:nvSpPr>
        <p:spPr>
          <a:xfrm>
            <a:off x="755650" y="3213100"/>
            <a:ext cx="1081088" cy="3603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sz="1400" dirty="0"/>
              <a:t>Assignee</a:t>
            </a:r>
          </a:p>
        </p:txBody>
      </p:sp>
      <p:sp>
        <p:nvSpPr>
          <p:cNvPr id="10" name="Rounded Rectangle 9"/>
          <p:cNvSpPr/>
          <p:nvPr/>
        </p:nvSpPr>
        <p:spPr>
          <a:xfrm>
            <a:off x="2051050" y="3213100"/>
            <a:ext cx="1081088" cy="3603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sz="1400" dirty="0"/>
              <a:t>Schedule</a:t>
            </a:r>
          </a:p>
        </p:txBody>
      </p:sp>
      <p:sp>
        <p:nvSpPr>
          <p:cNvPr id="11" name="Rounded Rectangle 10"/>
          <p:cNvSpPr/>
          <p:nvPr/>
        </p:nvSpPr>
        <p:spPr>
          <a:xfrm>
            <a:off x="3563938" y="5011738"/>
            <a:ext cx="2447925" cy="504825"/>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Field Initiated Request</a:t>
            </a:r>
          </a:p>
        </p:txBody>
      </p:sp>
      <p:sp>
        <p:nvSpPr>
          <p:cNvPr id="13" name="Rounded Rectangle 12"/>
          <p:cNvSpPr/>
          <p:nvPr/>
        </p:nvSpPr>
        <p:spPr>
          <a:xfrm>
            <a:off x="7380288" y="1555750"/>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Task</a:t>
            </a:r>
            <a:endParaRPr lang="en-GB" sz="1100" i="1">
              <a:solidFill>
                <a:srgbClr val="262626"/>
              </a:solidFill>
            </a:endParaRPr>
          </a:p>
        </p:txBody>
      </p:sp>
      <p:sp>
        <p:nvSpPr>
          <p:cNvPr id="14" name="Rounded Rectangle 13"/>
          <p:cNvSpPr/>
          <p:nvPr/>
        </p:nvSpPr>
        <p:spPr>
          <a:xfrm>
            <a:off x="7380288" y="2060575"/>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Activity</a:t>
            </a:r>
            <a:endParaRPr lang="en-GB" sz="1100" i="1">
              <a:solidFill>
                <a:srgbClr val="262626"/>
              </a:solidFill>
            </a:endParaRPr>
          </a:p>
        </p:txBody>
      </p:sp>
      <p:sp>
        <p:nvSpPr>
          <p:cNvPr id="15" name="Rounded Rectangle 14"/>
          <p:cNvSpPr/>
          <p:nvPr/>
        </p:nvSpPr>
        <p:spPr>
          <a:xfrm>
            <a:off x="7380288" y="2563813"/>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Step</a:t>
            </a:r>
            <a:endParaRPr lang="en-GB" sz="1100" i="1">
              <a:solidFill>
                <a:srgbClr val="262626"/>
              </a:solidFill>
            </a:endParaRPr>
          </a:p>
        </p:txBody>
      </p:sp>
      <p:sp>
        <p:nvSpPr>
          <p:cNvPr id="16" name="Rounded Rectangle 15"/>
          <p:cNvSpPr/>
          <p:nvPr/>
        </p:nvSpPr>
        <p:spPr>
          <a:xfrm>
            <a:off x="7380288" y="3068638"/>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State</a:t>
            </a:r>
            <a:endParaRPr lang="en-GB" sz="1100" i="1">
              <a:solidFill>
                <a:srgbClr val="262626"/>
              </a:solidFill>
            </a:endParaRPr>
          </a:p>
        </p:txBody>
      </p:sp>
      <p:cxnSp>
        <p:nvCxnSpPr>
          <p:cNvPr id="19" name="Straight Connector 18"/>
          <p:cNvCxnSpPr>
            <a:stCxn id="7" idx="3"/>
            <a:endCxn id="4" idx="1"/>
          </p:cNvCxnSpPr>
          <p:nvPr/>
        </p:nvCxnSpPr>
        <p:spPr>
          <a:xfrm>
            <a:off x="2484438" y="2312988"/>
            <a:ext cx="15113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p:cNvCxnSpPr>
            <a:stCxn id="4" idx="3"/>
            <a:endCxn id="13" idx="1"/>
          </p:cNvCxnSpPr>
          <p:nvPr/>
        </p:nvCxnSpPr>
        <p:spPr>
          <a:xfrm flipV="1">
            <a:off x="6084888" y="1739900"/>
            <a:ext cx="1295400" cy="573088"/>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3" name="Straight Connector 19"/>
          <p:cNvCxnSpPr>
            <a:stCxn id="4" idx="3"/>
            <a:endCxn id="14" idx="1"/>
          </p:cNvCxnSpPr>
          <p:nvPr/>
        </p:nvCxnSpPr>
        <p:spPr>
          <a:xfrm flipV="1">
            <a:off x="6084888" y="2244725"/>
            <a:ext cx="1295400" cy="68263"/>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6" name="Straight Connector 19"/>
          <p:cNvCxnSpPr>
            <a:stCxn id="4" idx="3"/>
            <a:endCxn id="15" idx="1"/>
          </p:cNvCxnSpPr>
          <p:nvPr/>
        </p:nvCxnSpPr>
        <p:spPr>
          <a:xfrm>
            <a:off x="6084888" y="2312988"/>
            <a:ext cx="1295400" cy="43497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9" name="Straight Connector 19"/>
          <p:cNvCxnSpPr>
            <a:stCxn id="4" idx="3"/>
            <a:endCxn id="16" idx="1"/>
          </p:cNvCxnSpPr>
          <p:nvPr/>
        </p:nvCxnSpPr>
        <p:spPr>
          <a:xfrm>
            <a:off x="6084888" y="2312988"/>
            <a:ext cx="1295400" cy="93980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42" name="Rounded Rectangle 41"/>
          <p:cNvSpPr/>
          <p:nvPr/>
        </p:nvSpPr>
        <p:spPr>
          <a:xfrm>
            <a:off x="3995738" y="3140075"/>
            <a:ext cx="2089150" cy="433388"/>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r>
              <a:rPr lang="en-GB">
                <a:solidFill>
                  <a:srgbClr val="000000"/>
                </a:solidFill>
              </a:rPr>
              <a:t>Data Form</a:t>
            </a:r>
            <a:endParaRPr lang="en-GB" sz="1400">
              <a:solidFill>
                <a:srgbClr val="000000"/>
              </a:solidFill>
            </a:endParaRPr>
          </a:p>
        </p:txBody>
      </p:sp>
      <p:cxnSp>
        <p:nvCxnSpPr>
          <p:cNvPr id="43" name="Straight Connector 19"/>
          <p:cNvCxnSpPr>
            <a:stCxn id="4" idx="2"/>
            <a:endCxn id="42" idx="0"/>
          </p:cNvCxnSpPr>
          <p:nvPr/>
        </p:nvCxnSpPr>
        <p:spPr>
          <a:xfrm rot="5400000">
            <a:off x="4789488" y="2889250"/>
            <a:ext cx="501650" cy="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48" name="Straight Connector 19"/>
          <p:cNvCxnSpPr>
            <a:stCxn id="7" idx="2"/>
            <a:endCxn id="9" idx="0"/>
          </p:cNvCxnSpPr>
          <p:nvPr/>
        </p:nvCxnSpPr>
        <p:spPr>
          <a:xfrm rot="5400000">
            <a:off x="1188244" y="2745581"/>
            <a:ext cx="574675" cy="360363"/>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57" name="Straight Connector 19"/>
          <p:cNvCxnSpPr>
            <a:stCxn id="7" idx="2"/>
            <a:endCxn id="10" idx="0"/>
          </p:cNvCxnSpPr>
          <p:nvPr/>
        </p:nvCxnSpPr>
        <p:spPr>
          <a:xfrm rot="16200000" flipH="1">
            <a:off x="1836738" y="2457450"/>
            <a:ext cx="574675" cy="93662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60" name="Straight Connector 19"/>
          <p:cNvCxnSpPr>
            <a:stCxn id="7" idx="1"/>
            <a:endCxn id="6" idx="1"/>
          </p:cNvCxnSpPr>
          <p:nvPr/>
        </p:nvCxnSpPr>
        <p:spPr>
          <a:xfrm rot="10800000" flipH="1" flipV="1">
            <a:off x="828675" y="2312988"/>
            <a:ext cx="71438" cy="2916237"/>
          </a:xfrm>
          <a:prstGeom prst="bentConnector3">
            <a:avLst>
              <a:gd name="adj1" fmla="val -317029"/>
            </a:avLst>
          </a:prstGeom>
          <a:ln w="12700"/>
        </p:spPr>
        <p:style>
          <a:lnRef idx="1">
            <a:schemeClr val="dk1"/>
          </a:lnRef>
          <a:fillRef idx="0">
            <a:schemeClr val="dk1"/>
          </a:fillRef>
          <a:effectRef idx="0">
            <a:schemeClr val="dk1"/>
          </a:effectRef>
          <a:fontRef idx="minor">
            <a:schemeClr val="tx1"/>
          </a:fontRef>
        </p:style>
      </p:cxnSp>
      <p:cxnSp>
        <p:nvCxnSpPr>
          <p:cNvPr id="63" name="Straight Connector 19"/>
          <p:cNvCxnSpPr>
            <a:stCxn id="5" idx="2"/>
            <a:endCxn id="8" idx="2"/>
          </p:cNvCxnSpPr>
          <p:nvPr/>
        </p:nvCxnSpPr>
        <p:spPr>
          <a:xfrm rot="10800000" flipH="1" flipV="1">
            <a:off x="317500" y="1268413"/>
            <a:ext cx="7350125" cy="4248150"/>
          </a:xfrm>
          <a:prstGeom prst="bentConnector4">
            <a:avLst>
              <a:gd name="adj1" fmla="val -3110"/>
              <a:gd name="adj2" fmla="val 105381"/>
            </a:avLst>
          </a:prstGeom>
          <a:ln w="12700"/>
        </p:spPr>
        <p:style>
          <a:lnRef idx="1">
            <a:schemeClr val="dk1"/>
          </a:lnRef>
          <a:fillRef idx="0">
            <a:schemeClr val="dk1"/>
          </a:fillRef>
          <a:effectRef idx="0">
            <a:schemeClr val="dk1"/>
          </a:effectRef>
          <a:fontRef idx="minor">
            <a:schemeClr val="tx1"/>
          </a:fontRef>
        </p:style>
      </p:cxnSp>
      <p:cxnSp>
        <p:nvCxnSpPr>
          <p:cNvPr id="68" name="Straight Connector 19"/>
          <p:cNvCxnSpPr>
            <a:stCxn id="5" idx="4"/>
            <a:endCxn id="7" idx="0"/>
          </p:cNvCxnSpPr>
          <p:nvPr/>
        </p:nvCxnSpPr>
        <p:spPr>
          <a:xfrm rot="16200000" flipH="1">
            <a:off x="1511300" y="1844676"/>
            <a:ext cx="288925" cy="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82" name="Straight Connector 19"/>
          <p:cNvCxnSpPr>
            <a:stCxn id="5" idx="2"/>
            <a:endCxn id="11" idx="2"/>
          </p:cNvCxnSpPr>
          <p:nvPr/>
        </p:nvCxnSpPr>
        <p:spPr>
          <a:xfrm rot="10800000" flipH="1" flipV="1">
            <a:off x="317500" y="1268413"/>
            <a:ext cx="4470400" cy="4248150"/>
          </a:xfrm>
          <a:prstGeom prst="bentConnector4">
            <a:avLst>
              <a:gd name="adj1" fmla="val -5113"/>
              <a:gd name="adj2" fmla="val 105381"/>
            </a:avLst>
          </a:prstGeom>
          <a:ln w="12700"/>
        </p:spPr>
        <p:style>
          <a:lnRef idx="1">
            <a:schemeClr val="dk1"/>
          </a:lnRef>
          <a:fillRef idx="0">
            <a:schemeClr val="dk1"/>
          </a:fillRef>
          <a:effectRef idx="0">
            <a:schemeClr val="dk1"/>
          </a:effectRef>
          <a:fontRef idx="minor">
            <a:schemeClr val="tx1"/>
          </a:fontRef>
        </p:style>
      </p:cxnSp>
      <p:sp>
        <p:nvSpPr>
          <p:cNvPr id="87" name="Rounded Rectangle 86"/>
          <p:cNvSpPr/>
          <p:nvPr/>
        </p:nvSpPr>
        <p:spPr>
          <a:xfrm>
            <a:off x="7380288" y="4076700"/>
            <a:ext cx="1223962"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Dependency</a:t>
            </a:r>
            <a:endParaRPr lang="en-GB" sz="1100" i="1">
              <a:solidFill>
                <a:srgbClr val="262626"/>
              </a:solidFill>
            </a:endParaRPr>
          </a:p>
        </p:txBody>
      </p:sp>
      <p:sp>
        <p:nvSpPr>
          <p:cNvPr id="91" name="Rounded Rectangle 90"/>
          <p:cNvSpPr/>
          <p:nvPr/>
        </p:nvSpPr>
        <p:spPr>
          <a:xfrm>
            <a:off x="7380288" y="3563938"/>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Action</a:t>
            </a:r>
            <a:endParaRPr lang="en-GB" sz="1100" i="1">
              <a:solidFill>
                <a:srgbClr val="262626"/>
              </a:solidFill>
            </a:endParaRPr>
          </a:p>
        </p:txBody>
      </p:sp>
      <p:cxnSp>
        <p:nvCxnSpPr>
          <p:cNvPr id="95" name="Straight Connector 19"/>
          <p:cNvCxnSpPr>
            <a:stCxn id="4" idx="3"/>
            <a:endCxn id="91" idx="1"/>
          </p:cNvCxnSpPr>
          <p:nvPr/>
        </p:nvCxnSpPr>
        <p:spPr>
          <a:xfrm>
            <a:off x="6084888" y="2312988"/>
            <a:ext cx="1295400" cy="143510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124" name="Straight Connector 19"/>
          <p:cNvCxnSpPr>
            <a:stCxn id="4" idx="3"/>
            <a:endCxn id="87" idx="1"/>
          </p:cNvCxnSpPr>
          <p:nvPr/>
        </p:nvCxnSpPr>
        <p:spPr>
          <a:xfrm>
            <a:off x="6084888" y="2312988"/>
            <a:ext cx="1295400" cy="1947862"/>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35" name="Rounded Rectangle 34"/>
          <p:cNvSpPr/>
          <p:nvPr/>
        </p:nvSpPr>
        <p:spPr>
          <a:xfrm>
            <a:off x="3563938" y="4221163"/>
            <a:ext cx="1223962" cy="439737"/>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Topical Notification</a:t>
            </a:r>
            <a:endParaRPr lang="en-GB" sz="1100" i="1">
              <a:solidFill>
                <a:srgbClr val="262626"/>
              </a:solidFill>
            </a:endParaRPr>
          </a:p>
        </p:txBody>
      </p:sp>
      <p:sp>
        <p:nvSpPr>
          <p:cNvPr id="36" name="Rounded Rectangle 35"/>
          <p:cNvSpPr/>
          <p:nvPr/>
        </p:nvSpPr>
        <p:spPr>
          <a:xfrm>
            <a:off x="4932363" y="4221163"/>
            <a:ext cx="1223962" cy="439737"/>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Topical Inquiry</a:t>
            </a:r>
            <a:endParaRPr lang="en-GB" sz="1100" i="1">
              <a:solidFill>
                <a:srgbClr val="262626"/>
              </a:solidFill>
            </a:endParaRPr>
          </a:p>
        </p:txBody>
      </p:sp>
      <p:cxnSp>
        <p:nvCxnSpPr>
          <p:cNvPr id="37" name="Straight Connector 19"/>
          <p:cNvCxnSpPr>
            <a:stCxn id="11" idx="0"/>
            <a:endCxn id="35" idx="2"/>
          </p:cNvCxnSpPr>
          <p:nvPr/>
        </p:nvCxnSpPr>
        <p:spPr>
          <a:xfrm rot="16200000" flipV="1">
            <a:off x="4306094" y="4529931"/>
            <a:ext cx="350838" cy="61277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40" name="Straight Connector 19"/>
          <p:cNvCxnSpPr>
            <a:stCxn id="11" idx="0"/>
            <a:endCxn id="36" idx="2"/>
          </p:cNvCxnSpPr>
          <p:nvPr/>
        </p:nvCxnSpPr>
        <p:spPr>
          <a:xfrm rot="5400000" flipH="1" flipV="1">
            <a:off x="4990306" y="4458494"/>
            <a:ext cx="350838" cy="75565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47" name="Rounded Rectangle 46"/>
          <p:cNvSpPr/>
          <p:nvPr/>
        </p:nvSpPr>
        <p:spPr>
          <a:xfrm>
            <a:off x="900113" y="4221163"/>
            <a:ext cx="2087562" cy="439737"/>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Work Request Status Change Notification</a:t>
            </a:r>
            <a:endParaRPr lang="en-GB" sz="1100" i="1">
              <a:solidFill>
                <a:srgbClr val="262626"/>
              </a:solidFill>
            </a:endParaRPr>
          </a:p>
        </p:txBody>
      </p:sp>
      <p:cxnSp>
        <p:nvCxnSpPr>
          <p:cNvPr id="49" name="Straight Connector 19"/>
          <p:cNvCxnSpPr>
            <a:stCxn id="47" idx="2"/>
            <a:endCxn id="6" idx="0"/>
          </p:cNvCxnSpPr>
          <p:nvPr/>
        </p:nvCxnSpPr>
        <p:spPr>
          <a:xfrm rot="16200000" flipH="1">
            <a:off x="1804194" y="4799806"/>
            <a:ext cx="279400" cy="1588"/>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73088" y="260350"/>
            <a:ext cx="7988300" cy="563563"/>
          </a:xfrm>
        </p:spPr>
        <p:txBody>
          <a:bodyPr/>
          <a:lstStyle/>
          <a:p>
            <a:r>
              <a:rPr lang="fi-FI" dirty="0" err="1" smtClean="0"/>
              <a:t>Work</a:t>
            </a:r>
            <a:r>
              <a:rPr lang="fi-FI" dirty="0" smtClean="0"/>
              <a:t> </a:t>
            </a:r>
            <a:r>
              <a:rPr lang="fi-FI" dirty="0" err="1" smtClean="0"/>
              <a:t>type</a:t>
            </a:r>
            <a:r>
              <a:rPr lang="fi-FI" dirty="0" smtClean="0"/>
              <a:t> </a:t>
            </a:r>
            <a:r>
              <a:rPr lang="fi-FI" dirty="0" err="1" smtClean="0"/>
              <a:t>Specification</a:t>
            </a:r>
            <a:r>
              <a:rPr lang="fi-FI" dirty="0" smtClean="0"/>
              <a:t> </a:t>
            </a:r>
            <a:r>
              <a:rPr lang="fi-FI" dirty="0" err="1" smtClean="0"/>
              <a:t>structure</a:t>
            </a:r>
            <a:endParaRPr lang="fi-FI" dirty="0" smtClean="0"/>
          </a:p>
        </p:txBody>
      </p:sp>
      <p:sp>
        <p:nvSpPr>
          <p:cNvPr id="4" name="Slide Number Placeholder 3"/>
          <p:cNvSpPr>
            <a:spLocks noGrp="1"/>
          </p:cNvSpPr>
          <p:nvPr>
            <p:ph type="sldNum" sz="quarter" idx="12"/>
          </p:nvPr>
        </p:nvSpPr>
        <p:spPr/>
        <p:txBody>
          <a:bodyPr/>
          <a:lstStyle/>
          <a:p>
            <a:fld id="{3EC21E5F-0121-4ADE-A230-058D4C4B1C5F}" type="slidenum">
              <a:rPr lang="en-GB"/>
              <a:pPr/>
              <a:t>14</a:t>
            </a:fld>
            <a:endParaRPr lang="en-GB"/>
          </a:p>
        </p:txBody>
      </p:sp>
      <p:sp>
        <p:nvSpPr>
          <p:cNvPr id="13316" name="TextBox 4"/>
          <p:cNvSpPr txBox="1">
            <a:spLocks noChangeArrowheads="1"/>
          </p:cNvSpPr>
          <p:nvPr/>
        </p:nvSpPr>
        <p:spPr bwMode="auto">
          <a:xfrm>
            <a:off x="611188" y="806450"/>
            <a:ext cx="7632700" cy="647700"/>
          </a:xfrm>
          <a:prstGeom prst="rect">
            <a:avLst/>
          </a:prstGeom>
          <a:noFill/>
          <a:ln w="9525">
            <a:noFill/>
            <a:miter lim="800000"/>
            <a:headEnd/>
            <a:tailEnd/>
          </a:ln>
        </p:spPr>
        <p:txBody>
          <a:bodyPr>
            <a:spAutoFit/>
          </a:bodyPr>
          <a:lstStyle/>
          <a:p>
            <a:r>
              <a:rPr lang="en-US"/>
              <a:t>A Work Type Specification (WTS) describes content and structure of a Work Request</a:t>
            </a:r>
            <a:endParaRPr lang="fi-FI"/>
          </a:p>
        </p:txBody>
      </p:sp>
      <p:graphicFrame>
        <p:nvGraphicFramePr>
          <p:cNvPr id="13317" name="Object 4"/>
          <p:cNvGraphicFramePr>
            <a:graphicFrameLocks noChangeAspect="1"/>
          </p:cNvGraphicFramePr>
          <p:nvPr/>
        </p:nvGraphicFramePr>
        <p:xfrm>
          <a:off x="1763713" y="1435100"/>
          <a:ext cx="5591175" cy="4441825"/>
        </p:xfrm>
        <a:graphic>
          <a:graphicData uri="http://schemas.openxmlformats.org/presentationml/2006/ole">
            <mc:AlternateContent xmlns:mc="http://schemas.openxmlformats.org/markup-compatibility/2006">
              <mc:Choice xmlns:v="urn:schemas-microsoft-com:vml" Requires="v">
                <p:oleObj spid="_x0000_s13347" name="Document" r:id="rId5" imgW="5743593" imgH="4562327" progId="Word.Document.12">
                  <p:embed/>
                </p:oleObj>
              </mc:Choice>
              <mc:Fallback>
                <p:oleObj name="Document" r:id="rId5" imgW="5743593" imgH="4562327" progId="Word.Document.12">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1435100"/>
                        <a:ext cx="5591175" cy="444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73088" y="115888"/>
            <a:ext cx="7988300" cy="936625"/>
          </a:xfrm>
        </p:spPr>
        <p:txBody>
          <a:bodyPr/>
          <a:lstStyle/>
          <a:p>
            <a:r>
              <a:rPr lang="en-US" dirty="0" smtClean="0"/>
              <a:t>Relationship of Steps, Actions and States within an Activity</a:t>
            </a:r>
            <a:endParaRPr lang="fi-FI" dirty="0" smtClean="0"/>
          </a:p>
        </p:txBody>
      </p:sp>
      <p:sp>
        <p:nvSpPr>
          <p:cNvPr id="4" name="Slide Number Placeholder 3"/>
          <p:cNvSpPr>
            <a:spLocks noGrp="1"/>
          </p:cNvSpPr>
          <p:nvPr>
            <p:ph type="sldNum" sz="quarter" idx="12"/>
          </p:nvPr>
        </p:nvSpPr>
        <p:spPr/>
        <p:txBody>
          <a:bodyPr/>
          <a:lstStyle/>
          <a:p>
            <a:fld id="{FECFBBAC-4ED1-46CB-87AF-AF43929E66AB}" type="slidenum">
              <a:rPr lang="en-GB"/>
              <a:pPr/>
              <a:t>15</a:t>
            </a:fld>
            <a:endParaRPr lang="en-GB"/>
          </a:p>
        </p:txBody>
      </p:sp>
      <p:sp>
        <p:nvSpPr>
          <p:cNvPr id="14340" name="TextBox 5"/>
          <p:cNvSpPr txBox="1">
            <a:spLocks noChangeArrowheads="1"/>
          </p:cNvSpPr>
          <p:nvPr/>
        </p:nvSpPr>
        <p:spPr bwMode="auto">
          <a:xfrm>
            <a:off x="250825" y="1090613"/>
            <a:ext cx="8750300" cy="923925"/>
          </a:xfrm>
          <a:prstGeom prst="rect">
            <a:avLst/>
          </a:prstGeom>
          <a:noFill/>
          <a:ln w="9525">
            <a:noFill/>
            <a:miter lim="800000"/>
            <a:headEnd/>
            <a:tailEnd/>
          </a:ln>
        </p:spPr>
        <p:txBody>
          <a:bodyPr>
            <a:spAutoFit/>
          </a:bodyPr>
          <a:lstStyle/>
          <a:p>
            <a:r>
              <a:rPr lang="en-US"/>
              <a:t>A combination of States, Steps and Actions form an Activity State Model. FFMII interface does not prescribe or imply usage of any specific Activity State Model in order to remain neutral with respect to types of Task a Work Request may represent.</a:t>
            </a:r>
            <a:endParaRPr lang="fi-FI"/>
          </a:p>
        </p:txBody>
      </p:sp>
      <p:sp>
        <p:nvSpPr>
          <p:cNvPr id="14341" name="TextBox 4"/>
          <p:cNvSpPr txBox="1">
            <a:spLocks noChangeArrowheads="1"/>
          </p:cNvSpPr>
          <p:nvPr/>
        </p:nvSpPr>
        <p:spPr bwMode="auto">
          <a:xfrm>
            <a:off x="4427538" y="2205038"/>
            <a:ext cx="4321175" cy="3646487"/>
          </a:xfrm>
          <a:prstGeom prst="rect">
            <a:avLst/>
          </a:prstGeom>
          <a:noFill/>
          <a:ln w="9525">
            <a:noFill/>
            <a:miter lim="800000"/>
            <a:headEnd/>
            <a:tailEnd/>
          </a:ln>
        </p:spPr>
        <p:txBody>
          <a:bodyPr>
            <a:spAutoFit/>
          </a:bodyPr>
          <a:lstStyle/>
          <a:p>
            <a:r>
              <a:rPr lang="en-US" sz="1100"/>
              <a:t>In this example, the OnSite state requires the Assignee to decide whether the Task may be fulfilled by repairing the customer's equipment, or whether it is necessary to replace the equipment with a new unit. </a:t>
            </a:r>
          </a:p>
          <a:p>
            <a:endParaRPr lang="en-US" sz="1100"/>
          </a:p>
          <a:p>
            <a:r>
              <a:rPr lang="en-US" sz="1100"/>
              <a:t>Therefore there are two possible actions leading from Step 2, and both of them are enabled so that the Assignee may select either of them (enabling conditions aren't visualized in this diagram). If the Assignee chooses the Replace action, the action leads to Step 4. In this example, replacement requires approval, so the dashed action transfers the task to an Inactive state, pushing the current State into the State Stack. At that point, the other action leading from Step 4 is not enabled, due to an enabling condition which depends on receiving the approval. Once the approval arrives, the next action pops the State Stack to return to the OnSite state. </a:t>
            </a:r>
            <a:endParaRPr lang="fi-FI" sz="1100"/>
          </a:p>
          <a:p>
            <a:endParaRPr lang="en-US" sz="1100"/>
          </a:p>
          <a:p>
            <a:r>
              <a:rPr lang="en-US" sz="1100"/>
              <a:t>Note: a more complete scenario would probably also include action that should lead from Step 5, for handling the case when approval is not granted, possibly leading to another State in the Closed category which reflects cancellation of the Work Request. </a:t>
            </a:r>
            <a:endParaRPr lang="fi-FI" sz="1100"/>
          </a:p>
          <a:p>
            <a:endParaRPr lang="fi-FI" sz="1100"/>
          </a:p>
        </p:txBody>
      </p:sp>
      <p:graphicFrame>
        <p:nvGraphicFramePr>
          <p:cNvPr id="14342" name="Object 2"/>
          <p:cNvGraphicFramePr>
            <a:graphicFrameLocks noChangeAspect="1"/>
          </p:cNvGraphicFramePr>
          <p:nvPr/>
        </p:nvGraphicFramePr>
        <p:xfrm>
          <a:off x="215900" y="2085975"/>
          <a:ext cx="4270375" cy="3719513"/>
        </p:xfrm>
        <a:graphic>
          <a:graphicData uri="http://schemas.openxmlformats.org/presentationml/2006/ole">
            <mc:AlternateContent xmlns:mc="http://schemas.openxmlformats.org/markup-compatibility/2006">
              <mc:Choice xmlns:v="urn:schemas-microsoft-com:vml" Requires="v">
                <p:oleObj spid="_x0000_s14372" name="Document" r:id="rId5" imgW="5743593" imgH="5000244" progId="Word.Document.12">
                  <p:embed/>
                </p:oleObj>
              </mc:Choice>
              <mc:Fallback>
                <p:oleObj name="Document" r:id="rId5" imgW="5743593" imgH="5000244" progId="Word.Document.12">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00" y="2085975"/>
                        <a:ext cx="4270375" cy="3719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Text Box 7"/>
          <p:cNvSpPr txBox="1">
            <a:spLocks noChangeArrowheads="1"/>
          </p:cNvSpPr>
          <p:nvPr/>
        </p:nvSpPr>
        <p:spPr bwMode="auto">
          <a:xfrm>
            <a:off x="192088" y="2636838"/>
            <a:ext cx="1787525" cy="225425"/>
          </a:xfrm>
          <a:prstGeom prst="rect">
            <a:avLst/>
          </a:prstGeom>
          <a:noFill/>
          <a:ln w="9525">
            <a:noFill/>
            <a:miter lim="800000"/>
            <a:headEnd/>
            <a:tailEnd/>
          </a:ln>
        </p:spPr>
        <p:txBody>
          <a:bodyPr/>
          <a:lstStyle/>
          <a:p>
            <a:pPr>
              <a:spcAft>
                <a:spcPts val="1000"/>
              </a:spcAft>
            </a:pPr>
            <a:r>
              <a:rPr lang="fi-FI" sz="900">
                <a:latin typeface="Calibri" pitchFamily="34" charset="0"/>
              </a:rPr>
              <a:t>Action: Transition to OnSite</a:t>
            </a:r>
            <a:endParaRPr lang="fi-FI" sz="1200"/>
          </a:p>
        </p:txBody>
      </p:sp>
      <p:sp>
        <p:nvSpPr>
          <p:cNvPr id="14344" name="Text Box 9"/>
          <p:cNvSpPr txBox="1">
            <a:spLocks noChangeArrowheads="1"/>
          </p:cNvSpPr>
          <p:nvPr/>
        </p:nvSpPr>
        <p:spPr bwMode="auto">
          <a:xfrm>
            <a:off x="568325" y="4076700"/>
            <a:ext cx="835025" cy="503238"/>
          </a:xfrm>
          <a:prstGeom prst="rect">
            <a:avLst/>
          </a:prstGeom>
          <a:noFill/>
          <a:ln w="9525">
            <a:noFill/>
            <a:miter lim="800000"/>
            <a:headEnd/>
            <a:tailEnd/>
          </a:ln>
        </p:spPr>
        <p:txBody>
          <a:bodyPr/>
          <a:lstStyle/>
          <a:p>
            <a:r>
              <a:rPr lang="fi-FI" sz="900">
                <a:latin typeface="Calibri" pitchFamily="34" charset="0"/>
              </a:rPr>
              <a:t>Action:</a:t>
            </a:r>
          </a:p>
          <a:p>
            <a:r>
              <a:rPr lang="fi-FI" sz="900">
                <a:latin typeface="Calibri" pitchFamily="34" charset="0"/>
              </a:rPr>
              <a:t>Transition to</a:t>
            </a:r>
          </a:p>
          <a:p>
            <a:r>
              <a:rPr lang="fi-FI" sz="900">
                <a:latin typeface="Calibri" pitchFamily="34" charset="0"/>
              </a:rPr>
              <a:t>X-Finalize </a:t>
            </a:r>
            <a:endParaRPr lang="fi-FI" sz="1200"/>
          </a:p>
        </p:txBody>
      </p:sp>
      <p:sp>
        <p:nvSpPr>
          <p:cNvPr id="14345" name="Text Box 11"/>
          <p:cNvSpPr txBox="1">
            <a:spLocks noChangeArrowheads="1"/>
          </p:cNvSpPr>
          <p:nvPr/>
        </p:nvSpPr>
        <p:spPr bwMode="auto">
          <a:xfrm>
            <a:off x="2116138" y="4076700"/>
            <a:ext cx="990600" cy="596900"/>
          </a:xfrm>
          <a:prstGeom prst="rect">
            <a:avLst/>
          </a:prstGeom>
          <a:noFill/>
          <a:ln w="9525">
            <a:noFill/>
            <a:miter lim="800000"/>
            <a:headEnd/>
            <a:tailEnd/>
          </a:ln>
        </p:spPr>
        <p:txBody>
          <a:bodyPr/>
          <a:lstStyle/>
          <a:p>
            <a:r>
              <a:rPr lang="fi-FI" sz="900">
                <a:latin typeface="Calibri" pitchFamily="34" charset="0"/>
              </a:rPr>
              <a:t>Action:</a:t>
            </a:r>
          </a:p>
          <a:p>
            <a:r>
              <a:rPr lang="fi-FI" sz="900">
                <a:latin typeface="Calibri" pitchFamily="34" charset="0"/>
              </a:rPr>
              <a:t>Transition to</a:t>
            </a:r>
          </a:p>
          <a:p>
            <a:r>
              <a:rPr lang="fi-FI" sz="900">
                <a:latin typeface="Calibri" pitchFamily="34" charset="0"/>
              </a:rPr>
              <a:t>X-Finalize </a:t>
            </a:r>
            <a:endParaRPr lang="fi-FI" sz="1200"/>
          </a:p>
        </p:txBody>
      </p:sp>
      <p:sp>
        <p:nvSpPr>
          <p:cNvPr id="14346" name="Text Box 2"/>
          <p:cNvSpPr txBox="1">
            <a:spLocks noChangeArrowheads="1"/>
          </p:cNvSpPr>
          <p:nvPr/>
        </p:nvSpPr>
        <p:spPr bwMode="auto">
          <a:xfrm>
            <a:off x="179388" y="4997450"/>
            <a:ext cx="1974850" cy="276225"/>
          </a:xfrm>
          <a:prstGeom prst="rect">
            <a:avLst/>
          </a:prstGeom>
          <a:noFill/>
          <a:ln w="9525">
            <a:noFill/>
            <a:miter lim="800000"/>
            <a:headEnd/>
            <a:tailEnd/>
          </a:ln>
        </p:spPr>
        <p:txBody>
          <a:bodyPr/>
          <a:lstStyle/>
          <a:p>
            <a:pPr>
              <a:spcAft>
                <a:spcPts val="1000"/>
              </a:spcAft>
            </a:pPr>
            <a:r>
              <a:rPr lang="fi-FI" sz="900">
                <a:latin typeface="Calibri" pitchFamily="34" charset="0"/>
              </a:rPr>
              <a:t>Action: Transition to Completed</a:t>
            </a:r>
            <a:endParaRPr lang="fi-FI" sz="1200"/>
          </a:p>
        </p:txBody>
      </p:sp>
      <p:sp>
        <p:nvSpPr>
          <p:cNvPr id="14347" name="Text Box 14"/>
          <p:cNvSpPr txBox="1">
            <a:spLocks noChangeArrowheads="1"/>
          </p:cNvSpPr>
          <p:nvPr/>
        </p:nvSpPr>
        <p:spPr bwMode="auto">
          <a:xfrm>
            <a:off x="1028700" y="3141663"/>
            <a:ext cx="590550" cy="431800"/>
          </a:xfrm>
          <a:prstGeom prst="rect">
            <a:avLst/>
          </a:prstGeom>
          <a:noFill/>
          <a:ln w="9525">
            <a:noFill/>
            <a:miter lim="800000"/>
            <a:headEnd/>
            <a:tailEnd/>
          </a:ln>
        </p:spPr>
        <p:txBody>
          <a:bodyPr/>
          <a:lstStyle/>
          <a:p>
            <a:r>
              <a:rPr lang="fi-FI" sz="900">
                <a:latin typeface="Calibri" pitchFamily="34" charset="0"/>
              </a:rPr>
              <a:t>Action:</a:t>
            </a:r>
          </a:p>
          <a:p>
            <a:r>
              <a:rPr lang="fi-FI" sz="900">
                <a:latin typeface="Calibri" pitchFamily="34" charset="0"/>
              </a:rPr>
              <a:t>Repair</a:t>
            </a:r>
            <a:endParaRPr lang="fi-FI" sz="1200"/>
          </a:p>
        </p:txBody>
      </p:sp>
      <p:sp>
        <p:nvSpPr>
          <p:cNvPr id="14348" name="Text Box 15"/>
          <p:cNvSpPr txBox="1">
            <a:spLocks noChangeArrowheads="1"/>
          </p:cNvSpPr>
          <p:nvPr/>
        </p:nvSpPr>
        <p:spPr bwMode="auto">
          <a:xfrm>
            <a:off x="1979613" y="3138488"/>
            <a:ext cx="655637" cy="434975"/>
          </a:xfrm>
          <a:prstGeom prst="rect">
            <a:avLst/>
          </a:prstGeom>
          <a:noFill/>
          <a:ln w="9525">
            <a:noFill/>
            <a:miter lim="800000"/>
            <a:headEnd/>
            <a:tailEnd/>
          </a:ln>
        </p:spPr>
        <p:txBody>
          <a:bodyPr/>
          <a:lstStyle/>
          <a:p>
            <a:r>
              <a:rPr lang="fi-FI" sz="900">
                <a:latin typeface="Calibri" pitchFamily="34" charset="0"/>
              </a:rPr>
              <a:t>Action:</a:t>
            </a:r>
          </a:p>
          <a:p>
            <a:r>
              <a:rPr lang="fi-FI" sz="900">
                <a:latin typeface="Calibri" pitchFamily="34" charset="0"/>
              </a:rPr>
              <a:t>Replace</a:t>
            </a:r>
            <a:endParaRPr lang="fi-FI" sz="12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95288" y="115888"/>
            <a:ext cx="8497887" cy="492125"/>
          </a:xfrm>
        </p:spPr>
        <p:txBody>
          <a:bodyPr/>
          <a:lstStyle/>
          <a:p>
            <a:r>
              <a:rPr lang="fi-FI" sz="2800" dirty="0" err="1" smtClean="0"/>
              <a:t>Example</a:t>
            </a:r>
            <a:r>
              <a:rPr lang="fi-FI" sz="2800" dirty="0" smtClean="0"/>
              <a:t>: Activity State </a:t>
            </a:r>
            <a:r>
              <a:rPr lang="fi-FI" sz="2800" dirty="0" err="1" smtClean="0"/>
              <a:t>Model</a:t>
            </a:r>
            <a:r>
              <a:rPr lang="fi-FI" sz="2800" dirty="0" smtClean="0"/>
              <a:t> with </a:t>
            </a:r>
            <a:r>
              <a:rPr lang="fi-FI" sz="2800" dirty="0" err="1" smtClean="0"/>
              <a:t>Dependencies</a:t>
            </a:r>
            <a:endParaRPr lang="fi-FI" sz="2800" dirty="0" smtClean="0"/>
          </a:p>
        </p:txBody>
      </p:sp>
      <p:sp>
        <p:nvSpPr>
          <p:cNvPr id="4" name="Slide Number Placeholder 3"/>
          <p:cNvSpPr>
            <a:spLocks noGrp="1"/>
          </p:cNvSpPr>
          <p:nvPr>
            <p:ph type="sldNum" sz="quarter" idx="12"/>
          </p:nvPr>
        </p:nvSpPr>
        <p:spPr/>
        <p:txBody>
          <a:bodyPr/>
          <a:lstStyle/>
          <a:p>
            <a:fld id="{655997FA-100C-4410-9359-34B995A40E1A}" type="slidenum">
              <a:rPr lang="en-GB"/>
              <a:pPr/>
              <a:t>16</a:t>
            </a:fld>
            <a:endParaRPr lang="en-GB"/>
          </a:p>
        </p:txBody>
      </p:sp>
      <p:pic>
        <p:nvPicPr>
          <p:cNvPr id="15364" name="Picture 2"/>
          <p:cNvPicPr>
            <a:picLocks noGrp="1" noChangeAspect="1" noChangeArrowheads="1"/>
          </p:cNvPicPr>
          <p:nvPr>
            <p:ph idx="1"/>
          </p:nvPr>
        </p:nvPicPr>
        <p:blipFill>
          <a:blip r:embed="rId3" cstate="print"/>
          <a:srcRect/>
          <a:stretch>
            <a:fillRect/>
          </a:stretch>
        </p:blipFill>
        <p:spPr>
          <a:xfrm>
            <a:off x="1331913" y="1628775"/>
            <a:ext cx="3627437" cy="4135438"/>
          </a:xfrm>
          <a:noFill/>
        </p:spPr>
      </p:pic>
      <p:sp>
        <p:nvSpPr>
          <p:cNvPr id="15365" name="TextBox 4"/>
          <p:cNvSpPr txBox="1">
            <a:spLocks noChangeArrowheads="1"/>
          </p:cNvSpPr>
          <p:nvPr/>
        </p:nvSpPr>
        <p:spPr bwMode="auto">
          <a:xfrm>
            <a:off x="250825" y="620713"/>
            <a:ext cx="8750300" cy="1200150"/>
          </a:xfrm>
          <a:prstGeom prst="rect">
            <a:avLst/>
          </a:prstGeom>
          <a:noFill/>
          <a:ln w="9525">
            <a:noFill/>
            <a:miter lim="800000"/>
            <a:headEnd/>
            <a:tailEnd/>
          </a:ln>
        </p:spPr>
        <p:txBody>
          <a:bodyPr>
            <a:spAutoFit/>
          </a:bodyPr>
          <a:lstStyle/>
          <a:p>
            <a:r>
              <a:rPr lang="en-US" dirty="0"/>
              <a:t>Activities MAY have dependencies on other Activities being in specific States.</a:t>
            </a:r>
          </a:p>
          <a:p>
            <a:r>
              <a:rPr lang="en-US" i="1" dirty="0"/>
              <a:t>Activity-Enabling dependencies</a:t>
            </a:r>
            <a:r>
              <a:rPr lang="en-US" dirty="0"/>
              <a:t> and </a:t>
            </a:r>
            <a:r>
              <a:rPr lang="en-US" i="1" dirty="0"/>
              <a:t>Action-Enabling dependencies</a:t>
            </a:r>
            <a:r>
              <a:rPr lang="en-US" dirty="0"/>
              <a:t> are specified as Boolean expressions referred to as Conditions.</a:t>
            </a:r>
          </a:p>
          <a:p>
            <a:endParaRPr lang="fi-FI" dirty="0"/>
          </a:p>
        </p:txBody>
      </p:sp>
      <p:sp>
        <p:nvSpPr>
          <p:cNvPr id="15366" name="TextBox 5"/>
          <p:cNvSpPr txBox="1">
            <a:spLocks noChangeArrowheads="1"/>
          </p:cNvSpPr>
          <p:nvPr/>
        </p:nvSpPr>
        <p:spPr bwMode="auto">
          <a:xfrm>
            <a:off x="5508625" y="1773238"/>
            <a:ext cx="3492500" cy="3138487"/>
          </a:xfrm>
          <a:prstGeom prst="rect">
            <a:avLst/>
          </a:prstGeom>
          <a:noFill/>
          <a:ln w="9525">
            <a:noFill/>
            <a:miter lim="800000"/>
            <a:headEnd/>
            <a:tailEnd/>
          </a:ln>
        </p:spPr>
        <p:txBody>
          <a:bodyPr>
            <a:spAutoFit/>
          </a:bodyPr>
          <a:lstStyle/>
          <a:p>
            <a:r>
              <a:rPr lang="en-US"/>
              <a:t>Activity 1 is not made available to the Assignee until Activity 3 is in “Completed” State.</a:t>
            </a:r>
          </a:p>
          <a:p>
            <a:endParaRPr lang="en-US"/>
          </a:p>
          <a:p>
            <a:r>
              <a:rPr lang="en-US"/>
              <a:t>Additionally, while at the “New” Step, Activity 1 won’t be allowed to proceed towards the next Step, “Traveling to Site”, unless Activity 2 is at any Step associated with the State “Ongoing”. </a:t>
            </a:r>
            <a:endParaRPr lang="fi-FI"/>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8013" y="115888"/>
            <a:ext cx="7988300" cy="649287"/>
          </a:xfrm>
        </p:spPr>
        <p:txBody>
          <a:bodyPr/>
          <a:lstStyle/>
          <a:p>
            <a:r>
              <a:rPr lang="en-GB" dirty="0" smtClean="0"/>
              <a:t>Domain Model (Data Form)</a:t>
            </a:r>
          </a:p>
        </p:txBody>
      </p:sp>
      <p:sp>
        <p:nvSpPr>
          <p:cNvPr id="4" name="Rounded Rectangle 3"/>
          <p:cNvSpPr/>
          <p:nvPr/>
        </p:nvSpPr>
        <p:spPr>
          <a:xfrm>
            <a:off x="3995738" y="1989138"/>
            <a:ext cx="2089150" cy="64928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r>
              <a:rPr lang="en-GB">
                <a:solidFill>
                  <a:srgbClr val="000000"/>
                </a:solidFill>
              </a:rPr>
              <a:t>Work Type Specification</a:t>
            </a:r>
            <a:endParaRPr lang="en-GB" sz="1400">
              <a:solidFill>
                <a:srgbClr val="000000"/>
              </a:solidFill>
            </a:endParaRPr>
          </a:p>
        </p:txBody>
      </p:sp>
      <p:sp>
        <p:nvSpPr>
          <p:cNvPr id="5" name="Oval 4"/>
          <p:cNvSpPr/>
          <p:nvPr/>
        </p:nvSpPr>
        <p:spPr>
          <a:xfrm>
            <a:off x="317500" y="836613"/>
            <a:ext cx="2676525" cy="86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FFMII Domain Model</a:t>
            </a:r>
          </a:p>
        </p:txBody>
      </p:sp>
      <p:sp>
        <p:nvSpPr>
          <p:cNvPr id="6" name="Rounded Rectangle 5"/>
          <p:cNvSpPr/>
          <p:nvPr/>
        </p:nvSpPr>
        <p:spPr>
          <a:xfrm>
            <a:off x="900113" y="4940300"/>
            <a:ext cx="2087562" cy="5762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Work Request Status Record</a:t>
            </a:r>
          </a:p>
        </p:txBody>
      </p:sp>
      <p:sp>
        <p:nvSpPr>
          <p:cNvPr id="7" name="Rounded Rectangle 6"/>
          <p:cNvSpPr/>
          <p:nvPr/>
        </p:nvSpPr>
        <p:spPr>
          <a:xfrm>
            <a:off x="828675" y="1989138"/>
            <a:ext cx="1655763" cy="64928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Work Request</a:t>
            </a:r>
          </a:p>
        </p:txBody>
      </p:sp>
      <p:sp>
        <p:nvSpPr>
          <p:cNvPr id="8" name="Rounded Rectangle 7"/>
          <p:cNvSpPr/>
          <p:nvPr/>
        </p:nvSpPr>
        <p:spPr>
          <a:xfrm>
            <a:off x="6443663" y="5011738"/>
            <a:ext cx="2447925" cy="504825"/>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Reference Data</a:t>
            </a:r>
          </a:p>
        </p:txBody>
      </p:sp>
      <p:sp>
        <p:nvSpPr>
          <p:cNvPr id="9" name="Rounded Rectangle 8"/>
          <p:cNvSpPr/>
          <p:nvPr/>
        </p:nvSpPr>
        <p:spPr>
          <a:xfrm>
            <a:off x="755650" y="3213100"/>
            <a:ext cx="1081088" cy="3603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sz="1400" dirty="0"/>
              <a:t>Assignee</a:t>
            </a:r>
          </a:p>
        </p:txBody>
      </p:sp>
      <p:sp>
        <p:nvSpPr>
          <p:cNvPr id="10" name="Rounded Rectangle 9"/>
          <p:cNvSpPr/>
          <p:nvPr/>
        </p:nvSpPr>
        <p:spPr>
          <a:xfrm>
            <a:off x="2051050" y="3213100"/>
            <a:ext cx="1081088" cy="3603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sz="1400" dirty="0"/>
              <a:t>Schedule</a:t>
            </a:r>
          </a:p>
        </p:txBody>
      </p:sp>
      <p:sp>
        <p:nvSpPr>
          <p:cNvPr id="11" name="Rounded Rectangle 10"/>
          <p:cNvSpPr/>
          <p:nvPr/>
        </p:nvSpPr>
        <p:spPr>
          <a:xfrm>
            <a:off x="3563938" y="5011738"/>
            <a:ext cx="2447925" cy="504825"/>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Field Initiated Request</a:t>
            </a:r>
          </a:p>
        </p:txBody>
      </p:sp>
      <p:sp>
        <p:nvSpPr>
          <p:cNvPr id="13" name="Rounded Rectangle 12"/>
          <p:cNvSpPr/>
          <p:nvPr/>
        </p:nvSpPr>
        <p:spPr>
          <a:xfrm>
            <a:off x="7380288" y="1555750"/>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Task</a:t>
            </a:r>
            <a:endParaRPr lang="en-GB" sz="1100" i="1">
              <a:solidFill>
                <a:srgbClr val="262626"/>
              </a:solidFill>
            </a:endParaRPr>
          </a:p>
        </p:txBody>
      </p:sp>
      <p:sp>
        <p:nvSpPr>
          <p:cNvPr id="14" name="Rounded Rectangle 13"/>
          <p:cNvSpPr/>
          <p:nvPr/>
        </p:nvSpPr>
        <p:spPr>
          <a:xfrm>
            <a:off x="7380288" y="2060575"/>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Activity</a:t>
            </a:r>
            <a:endParaRPr lang="en-GB" sz="1100" i="1">
              <a:solidFill>
                <a:srgbClr val="262626"/>
              </a:solidFill>
            </a:endParaRPr>
          </a:p>
        </p:txBody>
      </p:sp>
      <p:sp>
        <p:nvSpPr>
          <p:cNvPr id="15" name="Rounded Rectangle 14"/>
          <p:cNvSpPr/>
          <p:nvPr/>
        </p:nvSpPr>
        <p:spPr>
          <a:xfrm>
            <a:off x="7380288" y="2563813"/>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Step</a:t>
            </a:r>
            <a:endParaRPr lang="en-GB" sz="1100" i="1">
              <a:solidFill>
                <a:srgbClr val="262626"/>
              </a:solidFill>
            </a:endParaRPr>
          </a:p>
        </p:txBody>
      </p:sp>
      <p:sp>
        <p:nvSpPr>
          <p:cNvPr id="16" name="Rounded Rectangle 15"/>
          <p:cNvSpPr/>
          <p:nvPr/>
        </p:nvSpPr>
        <p:spPr>
          <a:xfrm>
            <a:off x="7380288" y="3068638"/>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State</a:t>
            </a:r>
            <a:endParaRPr lang="en-GB" sz="1100" i="1">
              <a:solidFill>
                <a:srgbClr val="262626"/>
              </a:solidFill>
            </a:endParaRPr>
          </a:p>
        </p:txBody>
      </p:sp>
      <p:cxnSp>
        <p:nvCxnSpPr>
          <p:cNvPr id="19" name="Straight Connector 18"/>
          <p:cNvCxnSpPr>
            <a:stCxn id="7" idx="3"/>
            <a:endCxn id="4" idx="1"/>
          </p:cNvCxnSpPr>
          <p:nvPr/>
        </p:nvCxnSpPr>
        <p:spPr>
          <a:xfrm>
            <a:off x="2484438" y="2312988"/>
            <a:ext cx="15113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p:cNvCxnSpPr>
            <a:stCxn id="4" idx="3"/>
            <a:endCxn id="13" idx="1"/>
          </p:cNvCxnSpPr>
          <p:nvPr/>
        </p:nvCxnSpPr>
        <p:spPr>
          <a:xfrm flipV="1">
            <a:off x="6084888" y="1739900"/>
            <a:ext cx="1295400" cy="573088"/>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3" name="Straight Connector 19"/>
          <p:cNvCxnSpPr>
            <a:stCxn id="4" idx="3"/>
            <a:endCxn id="14" idx="1"/>
          </p:cNvCxnSpPr>
          <p:nvPr/>
        </p:nvCxnSpPr>
        <p:spPr>
          <a:xfrm flipV="1">
            <a:off x="6084888" y="2244725"/>
            <a:ext cx="1295400" cy="68263"/>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6" name="Straight Connector 19"/>
          <p:cNvCxnSpPr>
            <a:stCxn id="4" idx="3"/>
            <a:endCxn id="15" idx="1"/>
          </p:cNvCxnSpPr>
          <p:nvPr/>
        </p:nvCxnSpPr>
        <p:spPr>
          <a:xfrm>
            <a:off x="6084888" y="2312988"/>
            <a:ext cx="1295400" cy="43497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9" name="Straight Connector 19"/>
          <p:cNvCxnSpPr>
            <a:stCxn id="4" idx="3"/>
            <a:endCxn id="16" idx="1"/>
          </p:cNvCxnSpPr>
          <p:nvPr/>
        </p:nvCxnSpPr>
        <p:spPr>
          <a:xfrm>
            <a:off x="6084888" y="2312988"/>
            <a:ext cx="1295400" cy="93980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42" name="Rounded Rectangle 41"/>
          <p:cNvSpPr/>
          <p:nvPr/>
        </p:nvSpPr>
        <p:spPr>
          <a:xfrm>
            <a:off x="3995738" y="3140075"/>
            <a:ext cx="2089150" cy="4333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GB" dirty="0">
                <a:solidFill>
                  <a:srgbClr val="000000"/>
                </a:solidFill>
              </a:rPr>
              <a:t>Data Form</a:t>
            </a:r>
            <a:endParaRPr lang="en-GB" sz="1400" dirty="0">
              <a:solidFill>
                <a:srgbClr val="000000"/>
              </a:solidFill>
            </a:endParaRPr>
          </a:p>
        </p:txBody>
      </p:sp>
      <p:cxnSp>
        <p:nvCxnSpPr>
          <p:cNvPr id="43" name="Straight Connector 19"/>
          <p:cNvCxnSpPr>
            <a:stCxn id="4" idx="2"/>
            <a:endCxn id="42" idx="0"/>
          </p:cNvCxnSpPr>
          <p:nvPr/>
        </p:nvCxnSpPr>
        <p:spPr>
          <a:xfrm rot="5400000">
            <a:off x="4789488" y="2889250"/>
            <a:ext cx="501650" cy="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48" name="Straight Connector 19"/>
          <p:cNvCxnSpPr>
            <a:stCxn id="7" idx="2"/>
            <a:endCxn id="9" idx="0"/>
          </p:cNvCxnSpPr>
          <p:nvPr/>
        </p:nvCxnSpPr>
        <p:spPr>
          <a:xfrm rot="5400000">
            <a:off x="1188244" y="2745581"/>
            <a:ext cx="574675" cy="360363"/>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57" name="Straight Connector 19"/>
          <p:cNvCxnSpPr>
            <a:stCxn id="7" idx="2"/>
            <a:endCxn id="10" idx="0"/>
          </p:cNvCxnSpPr>
          <p:nvPr/>
        </p:nvCxnSpPr>
        <p:spPr>
          <a:xfrm rot="16200000" flipH="1">
            <a:off x="1836738" y="2457450"/>
            <a:ext cx="574675" cy="93662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60" name="Straight Connector 19"/>
          <p:cNvCxnSpPr>
            <a:stCxn id="7" idx="1"/>
            <a:endCxn id="6" idx="1"/>
          </p:cNvCxnSpPr>
          <p:nvPr/>
        </p:nvCxnSpPr>
        <p:spPr>
          <a:xfrm rot="10800000" flipH="1" flipV="1">
            <a:off x="828675" y="2312988"/>
            <a:ext cx="71438" cy="2916237"/>
          </a:xfrm>
          <a:prstGeom prst="bentConnector3">
            <a:avLst>
              <a:gd name="adj1" fmla="val -317029"/>
            </a:avLst>
          </a:prstGeom>
          <a:ln w="12700"/>
        </p:spPr>
        <p:style>
          <a:lnRef idx="1">
            <a:schemeClr val="dk1"/>
          </a:lnRef>
          <a:fillRef idx="0">
            <a:schemeClr val="dk1"/>
          </a:fillRef>
          <a:effectRef idx="0">
            <a:schemeClr val="dk1"/>
          </a:effectRef>
          <a:fontRef idx="minor">
            <a:schemeClr val="tx1"/>
          </a:fontRef>
        </p:style>
      </p:cxnSp>
      <p:cxnSp>
        <p:nvCxnSpPr>
          <p:cNvPr id="63" name="Straight Connector 19"/>
          <p:cNvCxnSpPr>
            <a:stCxn id="5" idx="2"/>
            <a:endCxn id="8" idx="2"/>
          </p:cNvCxnSpPr>
          <p:nvPr/>
        </p:nvCxnSpPr>
        <p:spPr>
          <a:xfrm rot="10800000" flipH="1" flipV="1">
            <a:off x="317500" y="1268413"/>
            <a:ext cx="7350125" cy="4248150"/>
          </a:xfrm>
          <a:prstGeom prst="bentConnector4">
            <a:avLst>
              <a:gd name="adj1" fmla="val -3110"/>
              <a:gd name="adj2" fmla="val 105381"/>
            </a:avLst>
          </a:prstGeom>
          <a:ln w="12700"/>
        </p:spPr>
        <p:style>
          <a:lnRef idx="1">
            <a:schemeClr val="dk1"/>
          </a:lnRef>
          <a:fillRef idx="0">
            <a:schemeClr val="dk1"/>
          </a:fillRef>
          <a:effectRef idx="0">
            <a:schemeClr val="dk1"/>
          </a:effectRef>
          <a:fontRef idx="minor">
            <a:schemeClr val="tx1"/>
          </a:fontRef>
        </p:style>
      </p:cxnSp>
      <p:cxnSp>
        <p:nvCxnSpPr>
          <p:cNvPr id="68" name="Straight Connector 19"/>
          <p:cNvCxnSpPr>
            <a:stCxn id="5" idx="4"/>
            <a:endCxn id="7" idx="0"/>
          </p:cNvCxnSpPr>
          <p:nvPr/>
        </p:nvCxnSpPr>
        <p:spPr>
          <a:xfrm rot="16200000" flipH="1">
            <a:off x="1511300" y="1844676"/>
            <a:ext cx="288925" cy="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82" name="Straight Connector 19"/>
          <p:cNvCxnSpPr>
            <a:stCxn id="5" idx="2"/>
            <a:endCxn id="11" idx="2"/>
          </p:cNvCxnSpPr>
          <p:nvPr/>
        </p:nvCxnSpPr>
        <p:spPr>
          <a:xfrm rot="10800000" flipH="1" flipV="1">
            <a:off x="317500" y="1268413"/>
            <a:ext cx="4470400" cy="4248150"/>
          </a:xfrm>
          <a:prstGeom prst="bentConnector4">
            <a:avLst>
              <a:gd name="adj1" fmla="val -5113"/>
              <a:gd name="adj2" fmla="val 105381"/>
            </a:avLst>
          </a:prstGeom>
          <a:ln w="12700"/>
        </p:spPr>
        <p:style>
          <a:lnRef idx="1">
            <a:schemeClr val="dk1"/>
          </a:lnRef>
          <a:fillRef idx="0">
            <a:schemeClr val="dk1"/>
          </a:fillRef>
          <a:effectRef idx="0">
            <a:schemeClr val="dk1"/>
          </a:effectRef>
          <a:fontRef idx="minor">
            <a:schemeClr val="tx1"/>
          </a:fontRef>
        </p:style>
      </p:cxnSp>
      <p:sp>
        <p:nvSpPr>
          <p:cNvPr id="87" name="Rounded Rectangle 86"/>
          <p:cNvSpPr/>
          <p:nvPr/>
        </p:nvSpPr>
        <p:spPr>
          <a:xfrm>
            <a:off x="7380288" y="4076700"/>
            <a:ext cx="1223962"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Dependency</a:t>
            </a:r>
            <a:endParaRPr lang="en-GB" sz="1100" i="1">
              <a:solidFill>
                <a:srgbClr val="262626"/>
              </a:solidFill>
            </a:endParaRPr>
          </a:p>
        </p:txBody>
      </p:sp>
      <p:sp>
        <p:nvSpPr>
          <p:cNvPr id="91" name="Rounded Rectangle 90"/>
          <p:cNvSpPr/>
          <p:nvPr/>
        </p:nvSpPr>
        <p:spPr>
          <a:xfrm>
            <a:off x="7380288" y="3563938"/>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Action</a:t>
            </a:r>
            <a:endParaRPr lang="en-GB" sz="1100" i="1">
              <a:solidFill>
                <a:srgbClr val="262626"/>
              </a:solidFill>
            </a:endParaRPr>
          </a:p>
        </p:txBody>
      </p:sp>
      <p:cxnSp>
        <p:nvCxnSpPr>
          <p:cNvPr id="95" name="Straight Connector 19"/>
          <p:cNvCxnSpPr>
            <a:stCxn id="4" idx="3"/>
            <a:endCxn id="91" idx="1"/>
          </p:cNvCxnSpPr>
          <p:nvPr/>
        </p:nvCxnSpPr>
        <p:spPr>
          <a:xfrm>
            <a:off x="6084888" y="2312988"/>
            <a:ext cx="1295400" cy="143510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124" name="Straight Connector 19"/>
          <p:cNvCxnSpPr>
            <a:stCxn id="4" idx="3"/>
            <a:endCxn id="87" idx="1"/>
          </p:cNvCxnSpPr>
          <p:nvPr/>
        </p:nvCxnSpPr>
        <p:spPr>
          <a:xfrm>
            <a:off x="6084888" y="2312988"/>
            <a:ext cx="1295400" cy="1947862"/>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35" name="Rounded Rectangle 34"/>
          <p:cNvSpPr/>
          <p:nvPr/>
        </p:nvSpPr>
        <p:spPr>
          <a:xfrm>
            <a:off x="3563938" y="4221163"/>
            <a:ext cx="1223962" cy="439737"/>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Topical Notification</a:t>
            </a:r>
            <a:endParaRPr lang="en-GB" sz="1100" i="1">
              <a:solidFill>
                <a:srgbClr val="262626"/>
              </a:solidFill>
            </a:endParaRPr>
          </a:p>
        </p:txBody>
      </p:sp>
      <p:sp>
        <p:nvSpPr>
          <p:cNvPr id="36" name="Rounded Rectangle 35"/>
          <p:cNvSpPr/>
          <p:nvPr/>
        </p:nvSpPr>
        <p:spPr>
          <a:xfrm>
            <a:off x="4932363" y="4221163"/>
            <a:ext cx="1223962" cy="439737"/>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Topical Inquiry</a:t>
            </a:r>
            <a:endParaRPr lang="en-GB" sz="1100" i="1">
              <a:solidFill>
                <a:srgbClr val="262626"/>
              </a:solidFill>
            </a:endParaRPr>
          </a:p>
        </p:txBody>
      </p:sp>
      <p:cxnSp>
        <p:nvCxnSpPr>
          <p:cNvPr id="37" name="Straight Connector 19"/>
          <p:cNvCxnSpPr>
            <a:stCxn id="11" idx="0"/>
            <a:endCxn id="35" idx="2"/>
          </p:cNvCxnSpPr>
          <p:nvPr/>
        </p:nvCxnSpPr>
        <p:spPr>
          <a:xfrm rot="16200000" flipV="1">
            <a:off x="4306094" y="4529931"/>
            <a:ext cx="350838" cy="61277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40" name="Straight Connector 19"/>
          <p:cNvCxnSpPr>
            <a:stCxn id="11" idx="0"/>
            <a:endCxn id="36" idx="2"/>
          </p:cNvCxnSpPr>
          <p:nvPr/>
        </p:nvCxnSpPr>
        <p:spPr>
          <a:xfrm rot="5400000" flipH="1" flipV="1">
            <a:off x="4990306" y="4458494"/>
            <a:ext cx="350838" cy="75565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47" name="Rounded Rectangle 46"/>
          <p:cNvSpPr/>
          <p:nvPr/>
        </p:nvSpPr>
        <p:spPr>
          <a:xfrm>
            <a:off x="900113" y="4221163"/>
            <a:ext cx="2087562" cy="439737"/>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Work Request Status Change Notification</a:t>
            </a:r>
            <a:endParaRPr lang="en-GB" sz="1100" i="1">
              <a:solidFill>
                <a:srgbClr val="262626"/>
              </a:solidFill>
            </a:endParaRPr>
          </a:p>
        </p:txBody>
      </p:sp>
      <p:cxnSp>
        <p:nvCxnSpPr>
          <p:cNvPr id="49" name="Straight Connector 19"/>
          <p:cNvCxnSpPr>
            <a:stCxn id="47" idx="2"/>
            <a:endCxn id="6" idx="0"/>
          </p:cNvCxnSpPr>
          <p:nvPr/>
        </p:nvCxnSpPr>
        <p:spPr>
          <a:xfrm rot="16200000" flipH="1">
            <a:off x="1804194" y="4799806"/>
            <a:ext cx="279400" cy="1588"/>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73088" y="188913"/>
            <a:ext cx="7988300" cy="492125"/>
          </a:xfrm>
        </p:spPr>
        <p:txBody>
          <a:bodyPr/>
          <a:lstStyle/>
          <a:p>
            <a:r>
              <a:rPr lang="fi-FI" dirty="0" smtClean="0"/>
              <a:t>Data </a:t>
            </a:r>
            <a:r>
              <a:rPr lang="fi-FI" dirty="0" err="1" smtClean="0"/>
              <a:t>forms</a:t>
            </a:r>
            <a:endParaRPr lang="fi-FI" dirty="0" smtClean="0"/>
          </a:p>
        </p:txBody>
      </p:sp>
      <p:sp>
        <p:nvSpPr>
          <p:cNvPr id="4" name="Slide Number Placeholder 3"/>
          <p:cNvSpPr>
            <a:spLocks noGrp="1"/>
          </p:cNvSpPr>
          <p:nvPr>
            <p:ph type="sldNum" sz="quarter" idx="12"/>
          </p:nvPr>
        </p:nvSpPr>
        <p:spPr/>
        <p:txBody>
          <a:bodyPr/>
          <a:lstStyle/>
          <a:p>
            <a:fld id="{6020F0A3-CF79-41C4-9458-7579E08333DB}" type="slidenum">
              <a:rPr lang="en-GB"/>
              <a:pPr/>
              <a:t>18</a:t>
            </a:fld>
            <a:endParaRPr lang="en-GB"/>
          </a:p>
        </p:txBody>
      </p:sp>
      <p:sp>
        <p:nvSpPr>
          <p:cNvPr id="16388" name="TextBox 4"/>
          <p:cNvSpPr txBox="1">
            <a:spLocks noChangeArrowheads="1"/>
          </p:cNvSpPr>
          <p:nvPr/>
        </p:nvSpPr>
        <p:spPr bwMode="auto">
          <a:xfrm>
            <a:off x="468313" y="692150"/>
            <a:ext cx="8351837" cy="923925"/>
          </a:xfrm>
          <a:prstGeom prst="rect">
            <a:avLst/>
          </a:prstGeom>
          <a:noFill/>
          <a:ln w="9525">
            <a:noFill/>
            <a:miter lim="800000"/>
            <a:headEnd/>
            <a:tailEnd/>
          </a:ln>
        </p:spPr>
        <p:txBody>
          <a:bodyPr>
            <a:spAutoFit/>
          </a:bodyPr>
          <a:lstStyle/>
          <a:p>
            <a:r>
              <a:rPr lang="en-US"/>
              <a:t>Data Forms are used to model dynamically specified structured information. Data Forms are used, for example, for the purpose of defining Work Request header, overview and instructions, Step level instructions and user input.</a:t>
            </a:r>
            <a:endParaRPr lang="fi-FI"/>
          </a:p>
        </p:txBody>
      </p:sp>
      <p:graphicFrame>
        <p:nvGraphicFramePr>
          <p:cNvPr id="16389" name="Object 4"/>
          <p:cNvGraphicFramePr>
            <a:graphicFrameLocks noChangeAspect="1"/>
          </p:cNvGraphicFramePr>
          <p:nvPr/>
        </p:nvGraphicFramePr>
        <p:xfrm>
          <a:off x="2484438" y="1693863"/>
          <a:ext cx="3887787" cy="4183062"/>
        </p:xfrm>
        <a:graphic>
          <a:graphicData uri="http://schemas.openxmlformats.org/presentationml/2006/ole">
            <mc:AlternateContent xmlns:mc="http://schemas.openxmlformats.org/markup-compatibility/2006">
              <mc:Choice xmlns:v="urn:schemas-microsoft-com:vml" Requires="v">
                <p:oleObj spid="_x0000_s16419" name="Document" r:id="rId5" imgW="5743593" imgH="6180857" progId="Word.Document.12">
                  <p:embed/>
                </p:oleObj>
              </mc:Choice>
              <mc:Fallback>
                <p:oleObj name="Document" r:id="rId5" imgW="5743593" imgH="6180857" progId="Word.Document.12">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1693863"/>
                        <a:ext cx="3887787" cy="418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Data Element Specification</a:t>
            </a:r>
            <a:endParaRPr lang="fi-FI" dirty="0" smtClean="0"/>
          </a:p>
        </p:txBody>
      </p:sp>
      <p:sp>
        <p:nvSpPr>
          <p:cNvPr id="17411" name="Content Placeholder 2"/>
          <p:cNvSpPr>
            <a:spLocks noGrp="1"/>
          </p:cNvSpPr>
          <p:nvPr>
            <p:ph idx="1"/>
          </p:nvPr>
        </p:nvSpPr>
        <p:spPr>
          <a:xfrm>
            <a:off x="573088" y="1125538"/>
            <a:ext cx="7988300" cy="1295400"/>
          </a:xfrm>
        </p:spPr>
        <p:txBody>
          <a:bodyPr/>
          <a:lstStyle/>
          <a:p>
            <a:r>
              <a:rPr lang="en-US" dirty="0" smtClean="0"/>
              <a:t>Data Element Specification is an abstraction that supports a common set of attributes for all sub-classes of Data Element Specifications</a:t>
            </a:r>
            <a:endParaRPr lang="fi-FI" dirty="0" smtClean="0"/>
          </a:p>
        </p:txBody>
      </p:sp>
      <p:sp>
        <p:nvSpPr>
          <p:cNvPr id="4" name="Slide Number Placeholder 3"/>
          <p:cNvSpPr>
            <a:spLocks noGrp="1"/>
          </p:cNvSpPr>
          <p:nvPr>
            <p:ph type="sldNum" sz="quarter" idx="12"/>
          </p:nvPr>
        </p:nvSpPr>
        <p:spPr/>
        <p:txBody>
          <a:bodyPr/>
          <a:lstStyle/>
          <a:p>
            <a:fld id="{1615A86D-D4FA-4EB4-B4BF-265AC7D2EF4D}" type="slidenum">
              <a:rPr lang="en-GB"/>
              <a:pPr/>
              <a:t>19</a:t>
            </a:fld>
            <a:endParaRPr lang="en-GB"/>
          </a:p>
        </p:txBody>
      </p:sp>
      <p:graphicFrame>
        <p:nvGraphicFramePr>
          <p:cNvPr id="17413" name="Object 4"/>
          <p:cNvGraphicFramePr>
            <a:graphicFrameLocks/>
          </p:cNvGraphicFramePr>
          <p:nvPr/>
        </p:nvGraphicFramePr>
        <p:xfrm>
          <a:off x="2124075" y="2708275"/>
          <a:ext cx="4075113" cy="2447925"/>
        </p:xfrm>
        <a:graphic>
          <a:graphicData uri="http://schemas.openxmlformats.org/presentationml/2006/ole">
            <mc:AlternateContent xmlns:mc="http://schemas.openxmlformats.org/markup-compatibility/2006">
              <mc:Choice xmlns:v="urn:schemas-microsoft-com:vml" Requires="v">
                <p:oleObj spid="_x0000_s17443" name="Document" r:id="rId5" imgW="5746119" imgH="3448283" progId="Word.Document.12">
                  <p:embed/>
                </p:oleObj>
              </mc:Choice>
              <mc:Fallback>
                <p:oleObj name="Document" r:id="rId5" imgW="5746119" imgH="3448283" progId="Word.Document.12">
                  <p:embed/>
                  <p:pic>
                    <p:nvPicPr>
                      <p:cNvPr id="0" name="Picture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2708275"/>
                        <a:ext cx="4075113" cy="244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ctrTitle"/>
          </p:nvPr>
        </p:nvSpPr>
        <p:spPr>
          <a:xfrm>
            <a:off x="611188" y="188913"/>
            <a:ext cx="8064500" cy="493712"/>
          </a:xfrm>
        </p:spPr>
        <p:txBody>
          <a:bodyPr/>
          <a:lstStyle/>
          <a:p>
            <a:r>
              <a:rPr lang="fi-FI" sz="2800" dirty="0" err="1" smtClean="0"/>
              <a:t>Field</a:t>
            </a:r>
            <a:r>
              <a:rPr lang="fi-FI" sz="2800" dirty="0" smtClean="0"/>
              <a:t> </a:t>
            </a:r>
            <a:r>
              <a:rPr lang="fi-FI" sz="2800" dirty="0" err="1" smtClean="0"/>
              <a:t>Force</a:t>
            </a:r>
            <a:r>
              <a:rPr lang="fi-FI" sz="2800" dirty="0" smtClean="0"/>
              <a:t> Management </a:t>
            </a:r>
            <a:r>
              <a:rPr lang="fi-FI" sz="2800" dirty="0" err="1" smtClean="0"/>
              <a:t>Integration</a:t>
            </a:r>
            <a:r>
              <a:rPr lang="fi-FI" sz="2800" dirty="0" smtClean="0"/>
              <a:t> </a:t>
            </a:r>
            <a:r>
              <a:rPr lang="fi-FI" sz="2800" dirty="0" err="1" smtClean="0"/>
              <a:t>Interface</a:t>
            </a:r>
            <a:endParaRPr lang="fi-FI" sz="2800" dirty="0" smtClean="0"/>
          </a:p>
        </p:txBody>
      </p:sp>
      <p:sp>
        <p:nvSpPr>
          <p:cNvPr id="4" name="Slide Number Placeholder 3"/>
          <p:cNvSpPr>
            <a:spLocks noGrp="1"/>
          </p:cNvSpPr>
          <p:nvPr>
            <p:ph type="sldNum" sz="quarter" idx="16"/>
          </p:nvPr>
        </p:nvSpPr>
        <p:spPr/>
        <p:txBody>
          <a:bodyPr/>
          <a:lstStyle/>
          <a:p>
            <a:fld id="{13F81540-4919-468D-804F-BA9D14D87D19}" type="slidenum">
              <a:rPr lang="en-US"/>
              <a:pPr/>
              <a:t>2</a:t>
            </a:fld>
            <a:endParaRPr lang="en-US"/>
          </a:p>
        </p:txBody>
      </p:sp>
      <p:graphicFrame>
        <p:nvGraphicFramePr>
          <p:cNvPr id="9220" name="Object 6"/>
          <p:cNvGraphicFramePr>
            <a:graphicFrameLocks noChangeAspect="1"/>
          </p:cNvGraphicFramePr>
          <p:nvPr/>
        </p:nvGraphicFramePr>
        <p:xfrm>
          <a:off x="1500188" y="2060575"/>
          <a:ext cx="6600825" cy="3960813"/>
        </p:xfrm>
        <a:graphic>
          <a:graphicData uri="http://schemas.openxmlformats.org/presentationml/2006/ole">
            <mc:AlternateContent xmlns:mc="http://schemas.openxmlformats.org/markup-compatibility/2006">
              <mc:Choice xmlns:v="urn:schemas-microsoft-com:vml" Requires="v">
                <p:oleObj spid="_x0000_s9250" name="Document" r:id="rId5" imgW="6132849" imgH="3679296" progId="Word.Document.12">
                  <p:embed/>
                </p:oleObj>
              </mc:Choice>
              <mc:Fallback>
                <p:oleObj name="Document" r:id="rId5" imgW="6132849" imgH="3679296" progId="Word.Document.12">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0188" y="2060575"/>
                        <a:ext cx="6600825" cy="3960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Text Placeholder 1"/>
          <p:cNvSpPr>
            <a:spLocks noGrp="1"/>
          </p:cNvSpPr>
          <p:nvPr>
            <p:ph type="body" sz="quarter" idx="13"/>
          </p:nvPr>
        </p:nvSpPr>
        <p:spPr>
          <a:xfrm>
            <a:off x="860425" y="5876925"/>
            <a:ext cx="7815263" cy="404813"/>
          </a:xfrm>
        </p:spPr>
        <p:txBody>
          <a:bodyPr/>
          <a:lstStyle/>
          <a:p>
            <a:pPr marL="457200" lvl="1" indent="0">
              <a:buFont typeface="Arial" charset="0"/>
              <a:buNone/>
            </a:pPr>
            <a:r>
              <a:rPr lang="en-US" sz="1200" dirty="0" err="1" smtClean="0"/>
              <a:t>Rossum</a:t>
            </a:r>
            <a:r>
              <a:rPr lang="en-US" sz="1200" dirty="0" smtClean="0"/>
              <a:t>, NSN, </a:t>
            </a:r>
            <a:r>
              <a:rPr lang="en-US" sz="1200" dirty="0" err="1" smtClean="0"/>
              <a:t>ClickSoftware</a:t>
            </a:r>
            <a:r>
              <a:rPr lang="en-US" sz="1200" dirty="0" smtClean="0"/>
              <a:t> Technologies, Aalto, </a:t>
            </a:r>
            <a:r>
              <a:rPr lang="en-US" sz="1200" dirty="0" err="1" smtClean="0"/>
              <a:t>Newelo</a:t>
            </a:r>
            <a:r>
              <a:rPr lang="en-US" sz="1200" dirty="0" smtClean="0"/>
              <a:t>, </a:t>
            </a:r>
            <a:r>
              <a:rPr lang="en-US" sz="1200" dirty="0" err="1" smtClean="0"/>
              <a:t>Pajat</a:t>
            </a:r>
            <a:r>
              <a:rPr lang="en-US" sz="1200" dirty="0" smtClean="0"/>
              <a:t> Management</a:t>
            </a:r>
          </a:p>
        </p:txBody>
      </p:sp>
      <p:sp>
        <p:nvSpPr>
          <p:cNvPr id="2" name="Oval 1"/>
          <p:cNvSpPr/>
          <p:nvPr/>
        </p:nvSpPr>
        <p:spPr>
          <a:xfrm>
            <a:off x="3348038" y="3213100"/>
            <a:ext cx="2519362" cy="936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9223" name="TextBox 2"/>
          <p:cNvSpPr txBox="1">
            <a:spLocks noChangeArrowheads="1"/>
          </p:cNvSpPr>
          <p:nvPr/>
        </p:nvSpPr>
        <p:spPr bwMode="auto">
          <a:xfrm>
            <a:off x="395288" y="692150"/>
            <a:ext cx="8137525" cy="1477963"/>
          </a:xfrm>
          <a:prstGeom prst="rect">
            <a:avLst/>
          </a:prstGeom>
          <a:noFill/>
          <a:ln w="9525">
            <a:noFill/>
            <a:miter lim="800000"/>
            <a:headEnd/>
            <a:tailEnd/>
          </a:ln>
        </p:spPr>
        <p:txBody>
          <a:bodyPr>
            <a:spAutoFit/>
          </a:bodyPr>
          <a:lstStyle/>
          <a:p>
            <a:r>
              <a:rPr lang="en-US"/>
              <a:t>FFMII provides a flexible interface between ERMS and FFMS for the purpose of work request modeling, exchange, and collection of data from the field. Information carried with work requests, work request structure (work-flow)  and data to be collected can all be defined dynamically ‘as data’. This data driven architecture makes FFMII very flexible and adaptable to numerous industries</a:t>
            </a:r>
            <a:endParaRPr lang="fi-FI"/>
          </a:p>
        </p:txBody>
      </p:sp>
      <p:pic>
        <p:nvPicPr>
          <p:cNvPr id="9224" name="Picture 50" descr="worker2"/>
          <p:cNvPicPr>
            <a:picLocks noChangeAspect="1" noChangeArrowheads="1"/>
          </p:cNvPicPr>
          <p:nvPr/>
        </p:nvPicPr>
        <p:blipFill>
          <a:blip r:embed="rId7" cstate="print"/>
          <a:srcRect/>
          <a:stretch>
            <a:fillRect/>
          </a:stretch>
        </p:blipFill>
        <p:spPr bwMode="auto">
          <a:xfrm>
            <a:off x="4802188" y="5321300"/>
            <a:ext cx="360362" cy="360363"/>
          </a:xfrm>
          <a:prstGeom prst="rect">
            <a:avLst/>
          </a:prstGeom>
          <a:noFill/>
          <a:ln w="9525">
            <a:noFill/>
            <a:miter lim="800000"/>
            <a:headEnd/>
            <a:tailEnd/>
          </a:ln>
        </p:spPr>
      </p:pic>
      <p:pic>
        <p:nvPicPr>
          <p:cNvPr id="9225" name="Picture 51" descr="worker"/>
          <p:cNvPicPr>
            <a:picLocks noChangeAspect="1" noChangeArrowheads="1"/>
          </p:cNvPicPr>
          <p:nvPr/>
        </p:nvPicPr>
        <p:blipFill>
          <a:blip r:embed="rId8" cstate="print"/>
          <a:srcRect/>
          <a:stretch>
            <a:fillRect/>
          </a:stretch>
        </p:blipFill>
        <p:spPr bwMode="auto">
          <a:xfrm>
            <a:off x="5119688" y="5337175"/>
            <a:ext cx="358775" cy="358775"/>
          </a:xfrm>
          <a:prstGeom prst="rect">
            <a:avLst/>
          </a:prstGeom>
          <a:noFill/>
          <a:ln w="9525">
            <a:noFill/>
            <a:miter lim="800000"/>
            <a:headEnd/>
            <a:tailEnd/>
          </a:ln>
        </p:spPr>
      </p:pic>
      <p:pic>
        <p:nvPicPr>
          <p:cNvPr id="9226" name="Picture 52" descr="worker2"/>
          <p:cNvPicPr>
            <a:picLocks noChangeAspect="1" noChangeArrowheads="1"/>
          </p:cNvPicPr>
          <p:nvPr/>
        </p:nvPicPr>
        <p:blipFill>
          <a:blip r:embed="rId7" cstate="print"/>
          <a:srcRect/>
          <a:stretch>
            <a:fillRect/>
          </a:stretch>
        </p:blipFill>
        <p:spPr bwMode="auto">
          <a:xfrm>
            <a:off x="3348038" y="5345113"/>
            <a:ext cx="360362" cy="360362"/>
          </a:xfrm>
          <a:prstGeom prst="rect">
            <a:avLst/>
          </a:prstGeom>
          <a:noFill/>
          <a:ln w="9525">
            <a:noFill/>
            <a:miter lim="800000"/>
            <a:headEnd/>
            <a:tailEnd/>
          </a:ln>
        </p:spPr>
      </p:pic>
      <p:pic>
        <p:nvPicPr>
          <p:cNvPr id="9227" name="Picture 54" descr="worker2"/>
          <p:cNvPicPr>
            <a:picLocks noChangeAspect="1" noChangeArrowheads="1"/>
          </p:cNvPicPr>
          <p:nvPr/>
        </p:nvPicPr>
        <p:blipFill>
          <a:blip r:embed="rId7" cstate="print"/>
          <a:srcRect/>
          <a:stretch>
            <a:fillRect/>
          </a:stretch>
        </p:blipFill>
        <p:spPr bwMode="auto">
          <a:xfrm>
            <a:off x="3708400" y="5345113"/>
            <a:ext cx="360363" cy="36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marL="342900" indent="-342900"/>
            <a:r>
              <a:rPr lang="en-US" dirty="0" smtClean="0"/>
              <a:t>Data Element Types</a:t>
            </a:r>
            <a:endParaRPr lang="fi-FI" dirty="0" smtClean="0"/>
          </a:p>
        </p:txBody>
      </p:sp>
      <p:sp>
        <p:nvSpPr>
          <p:cNvPr id="18435" name="Content Placeholder 2"/>
          <p:cNvSpPr>
            <a:spLocks noGrp="1"/>
          </p:cNvSpPr>
          <p:nvPr>
            <p:ph idx="1"/>
          </p:nvPr>
        </p:nvSpPr>
        <p:spPr>
          <a:xfrm>
            <a:off x="573088" y="1052513"/>
            <a:ext cx="7988300" cy="1296987"/>
          </a:xfrm>
        </p:spPr>
        <p:txBody>
          <a:bodyPr/>
          <a:lstStyle/>
          <a:p>
            <a:r>
              <a:rPr lang="en-US" sz="1800" b="1" dirty="0" smtClean="0"/>
              <a:t>Simple data field: Data Field Specification</a:t>
            </a:r>
          </a:p>
          <a:p>
            <a:r>
              <a:rPr lang="en-US" sz="1800" b="1" dirty="0" smtClean="0"/>
              <a:t>Matrix of Data: Data Matrix Specification</a:t>
            </a:r>
            <a:endParaRPr lang="en-US" sz="1800" dirty="0" smtClean="0"/>
          </a:p>
          <a:p>
            <a:r>
              <a:rPr lang="en-US" sz="1800" b="1" dirty="0" smtClean="0"/>
              <a:t>Attachments: Data Attachment Specification</a:t>
            </a:r>
          </a:p>
          <a:p>
            <a:r>
              <a:rPr lang="en-US" sz="1800" b="1" dirty="0" smtClean="0"/>
              <a:t>Grouping of possibly nested Data Elements: Data Group Specification</a:t>
            </a:r>
            <a:endParaRPr lang="fi-FI" sz="1800" dirty="0" smtClean="0"/>
          </a:p>
        </p:txBody>
      </p:sp>
      <p:sp>
        <p:nvSpPr>
          <p:cNvPr id="4" name="Slide Number Placeholder 3"/>
          <p:cNvSpPr>
            <a:spLocks noGrp="1"/>
          </p:cNvSpPr>
          <p:nvPr>
            <p:ph type="sldNum" sz="quarter" idx="12"/>
          </p:nvPr>
        </p:nvSpPr>
        <p:spPr/>
        <p:txBody>
          <a:bodyPr/>
          <a:lstStyle/>
          <a:p>
            <a:fld id="{977C6A9E-7450-4F66-9E6D-E91F4EC213BD}" type="slidenum">
              <a:rPr lang="en-GB"/>
              <a:pPr/>
              <a:t>20</a:t>
            </a:fld>
            <a:endParaRPr lang="en-GB"/>
          </a:p>
        </p:txBody>
      </p:sp>
      <p:pic>
        <p:nvPicPr>
          <p:cNvPr id="18437" name="Picture 17"/>
          <p:cNvPicPr>
            <a:picLocks noChangeAspect="1" noChangeArrowheads="1"/>
          </p:cNvPicPr>
          <p:nvPr/>
        </p:nvPicPr>
        <p:blipFill>
          <a:blip r:embed="rId3" cstate="print"/>
          <a:srcRect/>
          <a:stretch>
            <a:fillRect/>
          </a:stretch>
        </p:blipFill>
        <p:spPr bwMode="auto">
          <a:xfrm>
            <a:off x="2268538" y="2492375"/>
            <a:ext cx="2784475" cy="3240088"/>
          </a:xfrm>
          <a:prstGeom prst="rect">
            <a:avLst/>
          </a:prstGeom>
          <a:noFill/>
          <a:ln w="9525">
            <a:noFill/>
            <a:miter lim="800000"/>
            <a:headEnd/>
            <a:tailEnd/>
          </a:ln>
        </p:spPr>
      </p:pic>
      <p:pic>
        <p:nvPicPr>
          <p:cNvPr id="18438" name="Picture 18"/>
          <p:cNvPicPr>
            <a:picLocks noChangeAspect="1" noChangeArrowheads="1"/>
          </p:cNvPicPr>
          <p:nvPr/>
        </p:nvPicPr>
        <p:blipFill>
          <a:blip r:embed="rId4" cstate="print"/>
          <a:srcRect/>
          <a:stretch>
            <a:fillRect/>
          </a:stretch>
        </p:blipFill>
        <p:spPr bwMode="auto">
          <a:xfrm>
            <a:off x="5148263" y="3822700"/>
            <a:ext cx="1612900" cy="1819275"/>
          </a:xfrm>
          <a:prstGeom prst="rect">
            <a:avLst/>
          </a:prstGeom>
          <a:noFill/>
          <a:ln w="9525">
            <a:noFill/>
            <a:miter lim="800000"/>
            <a:headEnd/>
            <a:tailEnd/>
          </a:ln>
        </p:spPr>
      </p:pic>
      <p:pic>
        <p:nvPicPr>
          <p:cNvPr id="18439" name="Picture 19"/>
          <p:cNvPicPr>
            <a:picLocks noChangeAspect="1" noChangeArrowheads="1"/>
          </p:cNvPicPr>
          <p:nvPr/>
        </p:nvPicPr>
        <p:blipFill>
          <a:blip r:embed="rId5" cstate="print"/>
          <a:srcRect/>
          <a:stretch>
            <a:fillRect/>
          </a:stretch>
        </p:blipFill>
        <p:spPr bwMode="auto">
          <a:xfrm>
            <a:off x="395288" y="2471738"/>
            <a:ext cx="1768475" cy="3260725"/>
          </a:xfrm>
          <a:prstGeom prst="rect">
            <a:avLst/>
          </a:prstGeom>
          <a:noFill/>
          <a:ln w="9525">
            <a:noFill/>
            <a:miter lim="800000"/>
            <a:headEnd/>
            <a:tailEnd/>
          </a:ln>
        </p:spPr>
      </p:pic>
      <p:pic>
        <p:nvPicPr>
          <p:cNvPr id="18440" name="Picture 21"/>
          <p:cNvPicPr>
            <a:picLocks noChangeAspect="1" noChangeArrowheads="1"/>
          </p:cNvPicPr>
          <p:nvPr/>
        </p:nvPicPr>
        <p:blipFill>
          <a:blip r:embed="rId6" cstate="print"/>
          <a:srcRect/>
          <a:stretch>
            <a:fillRect/>
          </a:stretch>
        </p:blipFill>
        <p:spPr bwMode="auto">
          <a:xfrm>
            <a:off x="6875463" y="3500438"/>
            <a:ext cx="2044700" cy="2141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79512" y="115888"/>
            <a:ext cx="8784976" cy="649287"/>
          </a:xfrm>
        </p:spPr>
        <p:txBody>
          <a:bodyPr/>
          <a:lstStyle/>
          <a:p>
            <a:r>
              <a:rPr lang="en-GB" dirty="0" smtClean="0"/>
              <a:t>Domain Model (Work Request Status Record)</a:t>
            </a:r>
          </a:p>
        </p:txBody>
      </p:sp>
      <p:sp>
        <p:nvSpPr>
          <p:cNvPr id="4" name="Rounded Rectangle 3"/>
          <p:cNvSpPr/>
          <p:nvPr/>
        </p:nvSpPr>
        <p:spPr>
          <a:xfrm>
            <a:off x="3995738" y="1989138"/>
            <a:ext cx="2089150" cy="64928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r>
              <a:rPr lang="en-GB">
                <a:solidFill>
                  <a:srgbClr val="000000"/>
                </a:solidFill>
              </a:rPr>
              <a:t>Work Type Specification</a:t>
            </a:r>
            <a:endParaRPr lang="en-GB" sz="1400">
              <a:solidFill>
                <a:srgbClr val="000000"/>
              </a:solidFill>
            </a:endParaRPr>
          </a:p>
        </p:txBody>
      </p:sp>
      <p:sp>
        <p:nvSpPr>
          <p:cNvPr id="5" name="Oval 4"/>
          <p:cNvSpPr/>
          <p:nvPr/>
        </p:nvSpPr>
        <p:spPr>
          <a:xfrm>
            <a:off x="317500" y="836613"/>
            <a:ext cx="2676525" cy="86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FFMII Domain Model</a:t>
            </a:r>
          </a:p>
        </p:txBody>
      </p:sp>
      <p:sp>
        <p:nvSpPr>
          <p:cNvPr id="6" name="Rounded Rectangle 5"/>
          <p:cNvSpPr/>
          <p:nvPr/>
        </p:nvSpPr>
        <p:spPr>
          <a:xfrm>
            <a:off x="900113" y="4940300"/>
            <a:ext cx="2087562" cy="576263"/>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GB" dirty="0"/>
              <a:t>Work Request Status Record</a:t>
            </a:r>
          </a:p>
        </p:txBody>
      </p:sp>
      <p:sp>
        <p:nvSpPr>
          <p:cNvPr id="7" name="Rounded Rectangle 6"/>
          <p:cNvSpPr/>
          <p:nvPr/>
        </p:nvSpPr>
        <p:spPr>
          <a:xfrm>
            <a:off x="828675" y="1989138"/>
            <a:ext cx="1655763" cy="64928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Work Request</a:t>
            </a:r>
          </a:p>
        </p:txBody>
      </p:sp>
      <p:sp>
        <p:nvSpPr>
          <p:cNvPr id="8" name="Rounded Rectangle 7"/>
          <p:cNvSpPr/>
          <p:nvPr/>
        </p:nvSpPr>
        <p:spPr>
          <a:xfrm>
            <a:off x="6443663" y="5011738"/>
            <a:ext cx="2447925" cy="504825"/>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Reference Data</a:t>
            </a:r>
          </a:p>
        </p:txBody>
      </p:sp>
      <p:sp>
        <p:nvSpPr>
          <p:cNvPr id="9" name="Rounded Rectangle 8"/>
          <p:cNvSpPr/>
          <p:nvPr/>
        </p:nvSpPr>
        <p:spPr>
          <a:xfrm>
            <a:off x="755650" y="3213100"/>
            <a:ext cx="1081088" cy="3603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sz="1400" dirty="0"/>
              <a:t>Assignee</a:t>
            </a:r>
          </a:p>
        </p:txBody>
      </p:sp>
      <p:sp>
        <p:nvSpPr>
          <p:cNvPr id="10" name="Rounded Rectangle 9"/>
          <p:cNvSpPr/>
          <p:nvPr/>
        </p:nvSpPr>
        <p:spPr>
          <a:xfrm>
            <a:off x="2051050" y="3213100"/>
            <a:ext cx="1081088" cy="3603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sz="1400" dirty="0"/>
              <a:t>Schedule</a:t>
            </a:r>
          </a:p>
        </p:txBody>
      </p:sp>
      <p:sp>
        <p:nvSpPr>
          <p:cNvPr id="11" name="Rounded Rectangle 10"/>
          <p:cNvSpPr/>
          <p:nvPr/>
        </p:nvSpPr>
        <p:spPr>
          <a:xfrm>
            <a:off x="3563938" y="5011738"/>
            <a:ext cx="2447925" cy="504825"/>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Field Initiated Request</a:t>
            </a:r>
          </a:p>
        </p:txBody>
      </p:sp>
      <p:sp>
        <p:nvSpPr>
          <p:cNvPr id="13" name="Rounded Rectangle 12"/>
          <p:cNvSpPr/>
          <p:nvPr/>
        </p:nvSpPr>
        <p:spPr>
          <a:xfrm>
            <a:off x="7380288" y="1555750"/>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Task</a:t>
            </a:r>
            <a:endParaRPr lang="en-GB" sz="1100" i="1">
              <a:solidFill>
                <a:srgbClr val="262626"/>
              </a:solidFill>
            </a:endParaRPr>
          </a:p>
        </p:txBody>
      </p:sp>
      <p:sp>
        <p:nvSpPr>
          <p:cNvPr id="14" name="Rounded Rectangle 13"/>
          <p:cNvSpPr/>
          <p:nvPr/>
        </p:nvSpPr>
        <p:spPr>
          <a:xfrm>
            <a:off x="7380288" y="2060575"/>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Activity</a:t>
            </a:r>
            <a:endParaRPr lang="en-GB" sz="1100" i="1">
              <a:solidFill>
                <a:srgbClr val="262626"/>
              </a:solidFill>
            </a:endParaRPr>
          </a:p>
        </p:txBody>
      </p:sp>
      <p:sp>
        <p:nvSpPr>
          <p:cNvPr id="15" name="Rounded Rectangle 14"/>
          <p:cNvSpPr/>
          <p:nvPr/>
        </p:nvSpPr>
        <p:spPr>
          <a:xfrm>
            <a:off x="7380288" y="2563813"/>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Step</a:t>
            </a:r>
            <a:endParaRPr lang="en-GB" sz="1100" i="1">
              <a:solidFill>
                <a:srgbClr val="262626"/>
              </a:solidFill>
            </a:endParaRPr>
          </a:p>
        </p:txBody>
      </p:sp>
      <p:sp>
        <p:nvSpPr>
          <p:cNvPr id="16" name="Rounded Rectangle 15"/>
          <p:cNvSpPr/>
          <p:nvPr/>
        </p:nvSpPr>
        <p:spPr>
          <a:xfrm>
            <a:off x="7380288" y="3068638"/>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State</a:t>
            </a:r>
            <a:endParaRPr lang="en-GB" sz="1100" i="1">
              <a:solidFill>
                <a:srgbClr val="262626"/>
              </a:solidFill>
            </a:endParaRPr>
          </a:p>
        </p:txBody>
      </p:sp>
      <p:cxnSp>
        <p:nvCxnSpPr>
          <p:cNvPr id="19" name="Straight Connector 18"/>
          <p:cNvCxnSpPr>
            <a:stCxn id="7" idx="3"/>
            <a:endCxn id="4" idx="1"/>
          </p:cNvCxnSpPr>
          <p:nvPr/>
        </p:nvCxnSpPr>
        <p:spPr>
          <a:xfrm>
            <a:off x="2484438" y="2312988"/>
            <a:ext cx="15113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p:cNvCxnSpPr>
            <a:stCxn id="4" idx="3"/>
            <a:endCxn id="13" idx="1"/>
          </p:cNvCxnSpPr>
          <p:nvPr/>
        </p:nvCxnSpPr>
        <p:spPr>
          <a:xfrm flipV="1">
            <a:off x="6084888" y="1739900"/>
            <a:ext cx="1295400" cy="573088"/>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3" name="Straight Connector 19"/>
          <p:cNvCxnSpPr>
            <a:stCxn id="4" idx="3"/>
            <a:endCxn id="14" idx="1"/>
          </p:cNvCxnSpPr>
          <p:nvPr/>
        </p:nvCxnSpPr>
        <p:spPr>
          <a:xfrm flipV="1">
            <a:off x="6084888" y="2244725"/>
            <a:ext cx="1295400" cy="68263"/>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6" name="Straight Connector 19"/>
          <p:cNvCxnSpPr>
            <a:stCxn id="4" idx="3"/>
            <a:endCxn id="15" idx="1"/>
          </p:cNvCxnSpPr>
          <p:nvPr/>
        </p:nvCxnSpPr>
        <p:spPr>
          <a:xfrm>
            <a:off x="6084888" y="2312988"/>
            <a:ext cx="1295400" cy="43497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9" name="Straight Connector 19"/>
          <p:cNvCxnSpPr>
            <a:stCxn id="4" idx="3"/>
            <a:endCxn id="16" idx="1"/>
          </p:cNvCxnSpPr>
          <p:nvPr/>
        </p:nvCxnSpPr>
        <p:spPr>
          <a:xfrm>
            <a:off x="6084888" y="2312988"/>
            <a:ext cx="1295400" cy="93980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42" name="Rounded Rectangle 41"/>
          <p:cNvSpPr/>
          <p:nvPr/>
        </p:nvSpPr>
        <p:spPr>
          <a:xfrm>
            <a:off x="3995738" y="3140075"/>
            <a:ext cx="2089150" cy="433388"/>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r>
              <a:rPr lang="en-GB">
                <a:solidFill>
                  <a:srgbClr val="000000"/>
                </a:solidFill>
              </a:rPr>
              <a:t>Data Form</a:t>
            </a:r>
            <a:endParaRPr lang="en-GB" sz="1400">
              <a:solidFill>
                <a:srgbClr val="000000"/>
              </a:solidFill>
            </a:endParaRPr>
          </a:p>
        </p:txBody>
      </p:sp>
      <p:cxnSp>
        <p:nvCxnSpPr>
          <p:cNvPr id="43" name="Straight Connector 19"/>
          <p:cNvCxnSpPr>
            <a:stCxn id="4" idx="2"/>
            <a:endCxn id="42" idx="0"/>
          </p:cNvCxnSpPr>
          <p:nvPr/>
        </p:nvCxnSpPr>
        <p:spPr>
          <a:xfrm rot="5400000">
            <a:off x="4789488" y="2889250"/>
            <a:ext cx="501650" cy="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48" name="Straight Connector 19"/>
          <p:cNvCxnSpPr>
            <a:stCxn id="7" idx="2"/>
            <a:endCxn id="9" idx="0"/>
          </p:cNvCxnSpPr>
          <p:nvPr/>
        </p:nvCxnSpPr>
        <p:spPr>
          <a:xfrm rot="5400000">
            <a:off x="1188244" y="2745581"/>
            <a:ext cx="574675" cy="360363"/>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57" name="Straight Connector 19"/>
          <p:cNvCxnSpPr>
            <a:stCxn id="7" idx="2"/>
            <a:endCxn id="10" idx="0"/>
          </p:cNvCxnSpPr>
          <p:nvPr/>
        </p:nvCxnSpPr>
        <p:spPr>
          <a:xfrm rot="16200000" flipH="1">
            <a:off x="1836738" y="2457450"/>
            <a:ext cx="574675" cy="93662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60" name="Straight Connector 19"/>
          <p:cNvCxnSpPr>
            <a:stCxn id="7" idx="1"/>
            <a:endCxn id="6" idx="1"/>
          </p:cNvCxnSpPr>
          <p:nvPr/>
        </p:nvCxnSpPr>
        <p:spPr>
          <a:xfrm rot="10800000" flipH="1" flipV="1">
            <a:off x="828675" y="2312988"/>
            <a:ext cx="71438" cy="2916237"/>
          </a:xfrm>
          <a:prstGeom prst="bentConnector3">
            <a:avLst>
              <a:gd name="adj1" fmla="val -317029"/>
            </a:avLst>
          </a:prstGeom>
          <a:ln w="12700"/>
        </p:spPr>
        <p:style>
          <a:lnRef idx="1">
            <a:schemeClr val="dk1"/>
          </a:lnRef>
          <a:fillRef idx="0">
            <a:schemeClr val="dk1"/>
          </a:fillRef>
          <a:effectRef idx="0">
            <a:schemeClr val="dk1"/>
          </a:effectRef>
          <a:fontRef idx="minor">
            <a:schemeClr val="tx1"/>
          </a:fontRef>
        </p:style>
      </p:cxnSp>
      <p:cxnSp>
        <p:nvCxnSpPr>
          <p:cNvPr id="63" name="Straight Connector 19"/>
          <p:cNvCxnSpPr>
            <a:stCxn id="5" idx="2"/>
            <a:endCxn id="8" idx="2"/>
          </p:cNvCxnSpPr>
          <p:nvPr/>
        </p:nvCxnSpPr>
        <p:spPr>
          <a:xfrm rot="10800000" flipH="1" flipV="1">
            <a:off x="317500" y="1268413"/>
            <a:ext cx="7350125" cy="4248150"/>
          </a:xfrm>
          <a:prstGeom prst="bentConnector4">
            <a:avLst>
              <a:gd name="adj1" fmla="val -3110"/>
              <a:gd name="adj2" fmla="val 105381"/>
            </a:avLst>
          </a:prstGeom>
          <a:ln w="12700"/>
        </p:spPr>
        <p:style>
          <a:lnRef idx="1">
            <a:schemeClr val="dk1"/>
          </a:lnRef>
          <a:fillRef idx="0">
            <a:schemeClr val="dk1"/>
          </a:fillRef>
          <a:effectRef idx="0">
            <a:schemeClr val="dk1"/>
          </a:effectRef>
          <a:fontRef idx="minor">
            <a:schemeClr val="tx1"/>
          </a:fontRef>
        </p:style>
      </p:cxnSp>
      <p:cxnSp>
        <p:nvCxnSpPr>
          <p:cNvPr id="68" name="Straight Connector 19"/>
          <p:cNvCxnSpPr>
            <a:stCxn id="5" idx="4"/>
            <a:endCxn id="7" idx="0"/>
          </p:cNvCxnSpPr>
          <p:nvPr/>
        </p:nvCxnSpPr>
        <p:spPr>
          <a:xfrm rot="16200000" flipH="1">
            <a:off x="1511300" y="1844676"/>
            <a:ext cx="288925" cy="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82" name="Straight Connector 19"/>
          <p:cNvCxnSpPr>
            <a:stCxn id="5" idx="2"/>
            <a:endCxn id="11" idx="2"/>
          </p:cNvCxnSpPr>
          <p:nvPr/>
        </p:nvCxnSpPr>
        <p:spPr>
          <a:xfrm rot="10800000" flipH="1" flipV="1">
            <a:off x="317500" y="1268413"/>
            <a:ext cx="4470400" cy="4248150"/>
          </a:xfrm>
          <a:prstGeom prst="bentConnector4">
            <a:avLst>
              <a:gd name="adj1" fmla="val -5113"/>
              <a:gd name="adj2" fmla="val 105381"/>
            </a:avLst>
          </a:prstGeom>
          <a:ln w="12700"/>
        </p:spPr>
        <p:style>
          <a:lnRef idx="1">
            <a:schemeClr val="dk1"/>
          </a:lnRef>
          <a:fillRef idx="0">
            <a:schemeClr val="dk1"/>
          </a:fillRef>
          <a:effectRef idx="0">
            <a:schemeClr val="dk1"/>
          </a:effectRef>
          <a:fontRef idx="minor">
            <a:schemeClr val="tx1"/>
          </a:fontRef>
        </p:style>
      </p:cxnSp>
      <p:sp>
        <p:nvSpPr>
          <p:cNvPr id="87" name="Rounded Rectangle 86"/>
          <p:cNvSpPr/>
          <p:nvPr/>
        </p:nvSpPr>
        <p:spPr>
          <a:xfrm>
            <a:off x="7380288" y="4076700"/>
            <a:ext cx="1223962"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Dependency</a:t>
            </a:r>
            <a:endParaRPr lang="en-GB" sz="1100" i="1">
              <a:solidFill>
                <a:srgbClr val="262626"/>
              </a:solidFill>
            </a:endParaRPr>
          </a:p>
        </p:txBody>
      </p:sp>
      <p:sp>
        <p:nvSpPr>
          <p:cNvPr id="91" name="Rounded Rectangle 90"/>
          <p:cNvSpPr/>
          <p:nvPr/>
        </p:nvSpPr>
        <p:spPr>
          <a:xfrm>
            <a:off x="7380288" y="3563938"/>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Action</a:t>
            </a:r>
            <a:endParaRPr lang="en-GB" sz="1100" i="1">
              <a:solidFill>
                <a:srgbClr val="262626"/>
              </a:solidFill>
            </a:endParaRPr>
          </a:p>
        </p:txBody>
      </p:sp>
      <p:cxnSp>
        <p:nvCxnSpPr>
          <p:cNvPr id="95" name="Straight Connector 19"/>
          <p:cNvCxnSpPr>
            <a:stCxn id="4" idx="3"/>
            <a:endCxn id="91" idx="1"/>
          </p:cNvCxnSpPr>
          <p:nvPr/>
        </p:nvCxnSpPr>
        <p:spPr>
          <a:xfrm>
            <a:off x="6084888" y="2312988"/>
            <a:ext cx="1295400" cy="143510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124" name="Straight Connector 19"/>
          <p:cNvCxnSpPr>
            <a:stCxn id="4" idx="3"/>
            <a:endCxn id="87" idx="1"/>
          </p:cNvCxnSpPr>
          <p:nvPr/>
        </p:nvCxnSpPr>
        <p:spPr>
          <a:xfrm>
            <a:off x="6084888" y="2312988"/>
            <a:ext cx="1295400" cy="1947862"/>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35" name="Rounded Rectangle 34"/>
          <p:cNvSpPr/>
          <p:nvPr/>
        </p:nvSpPr>
        <p:spPr>
          <a:xfrm>
            <a:off x="3563938" y="4221163"/>
            <a:ext cx="1223962" cy="439737"/>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Topical Notification</a:t>
            </a:r>
            <a:endParaRPr lang="en-GB" sz="1100" i="1">
              <a:solidFill>
                <a:srgbClr val="262626"/>
              </a:solidFill>
            </a:endParaRPr>
          </a:p>
        </p:txBody>
      </p:sp>
      <p:sp>
        <p:nvSpPr>
          <p:cNvPr id="36" name="Rounded Rectangle 35"/>
          <p:cNvSpPr/>
          <p:nvPr/>
        </p:nvSpPr>
        <p:spPr>
          <a:xfrm>
            <a:off x="4932363" y="4221163"/>
            <a:ext cx="1223962" cy="439737"/>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Topical Inquiry</a:t>
            </a:r>
            <a:endParaRPr lang="en-GB" sz="1100" i="1">
              <a:solidFill>
                <a:srgbClr val="262626"/>
              </a:solidFill>
            </a:endParaRPr>
          </a:p>
        </p:txBody>
      </p:sp>
      <p:cxnSp>
        <p:nvCxnSpPr>
          <p:cNvPr id="37" name="Straight Connector 19"/>
          <p:cNvCxnSpPr>
            <a:stCxn id="11" idx="0"/>
            <a:endCxn id="35" idx="2"/>
          </p:cNvCxnSpPr>
          <p:nvPr/>
        </p:nvCxnSpPr>
        <p:spPr>
          <a:xfrm rot="16200000" flipV="1">
            <a:off x="4306094" y="4529931"/>
            <a:ext cx="350838" cy="61277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40" name="Straight Connector 19"/>
          <p:cNvCxnSpPr>
            <a:stCxn id="11" idx="0"/>
            <a:endCxn id="36" idx="2"/>
          </p:cNvCxnSpPr>
          <p:nvPr/>
        </p:nvCxnSpPr>
        <p:spPr>
          <a:xfrm rot="5400000" flipH="1" flipV="1">
            <a:off x="4990306" y="4458494"/>
            <a:ext cx="350838" cy="75565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47" name="Rounded Rectangle 46"/>
          <p:cNvSpPr/>
          <p:nvPr/>
        </p:nvSpPr>
        <p:spPr>
          <a:xfrm>
            <a:off x="900113" y="4221163"/>
            <a:ext cx="2087562" cy="439737"/>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Work Request Status Change Notification</a:t>
            </a:r>
            <a:endParaRPr lang="en-GB" sz="1100" i="1">
              <a:solidFill>
                <a:srgbClr val="262626"/>
              </a:solidFill>
            </a:endParaRPr>
          </a:p>
        </p:txBody>
      </p:sp>
      <p:cxnSp>
        <p:nvCxnSpPr>
          <p:cNvPr id="49" name="Straight Connector 19"/>
          <p:cNvCxnSpPr>
            <a:stCxn id="47" idx="2"/>
            <a:endCxn id="6" idx="0"/>
          </p:cNvCxnSpPr>
          <p:nvPr/>
        </p:nvCxnSpPr>
        <p:spPr>
          <a:xfrm rot="16200000" flipH="1">
            <a:off x="1804194" y="4799806"/>
            <a:ext cx="279400" cy="1588"/>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73088" y="260350"/>
            <a:ext cx="7988300" cy="636588"/>
          </a:xfrm>
        </p:spPr>
        <p:txBody>
          <a:bodyPr/>
          <a:lstStyle/>
          <a:p>
            <a:r>
              <a:rPr lang="en-US" dirty="0" smtClean="0"/>
              <a:t>Work Request Status Record</a:t>
            </a:r>
            <a:endParaRPr lang="fi-FI" dirty="0" smtClean="0"/>
          </a:p>
        </p:txBody>
      </p:sp>
      <p:sp>
        <p:nvSpPr>
          <p:cNvPr id="4" name="Slide Number Placeholder 3"/>
          <p:cNvSpPr>
            <a:spLocks noGrp="1"/>
          </p:cNvSpPr>
          <p:nvPr>
            <p:ph type="sldNum" sz="quarter" idx="12"/>
          </p:nvPr>
        </p:nvSpPr>
        <p:spPr/>
        <p:txBody>
          <a:bodyPr/>
          <a:lstStyle/>
          <a:p>
            <a:fld id="{6F7D4152-13D9-4504-94E4-FC24EC48180C}" type="slidenum">
              <a:rPr lang="en-GB"/>
              <a:pPr/>
              <a:t>22</a:t>
            </a:fld>
            <a:endParaRPr lang="en-GB"/>
          </a:p>
        </p:txBody>
      </p:sp>
      <p:pic>
        <p:nvPicPr>
          <p:cNvPr id="19460" name="Picture 2"/>
          <p:cNvPicPr>
            <a:picLocks noGrp="1" noChangeAspect="1" noChangeArrowheads="1"/>
          </p:cNvPicPr>
          <p:nvPr>
            <p:ph idx="1"/>
          </p:nvPr>
        </p:nvPicPr>
        <p:blipFill>
          <a:blip r:embed="rId3" cstate="print"/>
          <a:srcRect/>
          <a:stretch>
            <a:fillRect/>
          </a:stretch>
        </p:blipFill>
        <p:spPr>
          <a:xfrm>
            <a:off x="2662238" y="1670050"/>
            <a:ext cx="3810000" cy="4135438"/>
          </a:xfrm>
          <a:noFill/>
        </p:spPr>
      </p:pic>
      <p:sp>
        <p:nvSpPr>
          <p:cNvPr id="19461" name="TextBox 4"/>
          <p:cNvSpPr txBox="1">
            <a:spLocks noChangeArrowheads="1"/>
          </p:cNvSpPr>
          <p:nvPr/>
        </p:nvSpPr>
        <p:spPr bwMode="auto">
          <a:xfrm>
            <a:off x="323850" y="765175"/>
            <a:ext cx="8496300" cy="922338"/>
          </a:xfrm>
          <a:prstGeom prst="rect">
            <a:avLst/>
          </a:prstGeom>
          <a:noFill/>
          <a:ln w="9525">
            <a:noFill/>
            <a:miter lim="800000"/>
            <a:headEnd/>
            <a:tailEnd/>
          </a:ln>
        </p:spPr>
        <p:txBody>
          <a:bodyPr>
            <a:spAutoFit/>
          </a:bodyPr>
          <a:lstStyle/>
          <a:p>
            <a:r>
              <a:rPr lang="en-US"/>
              <a:t>Work Request Status Record reflects state changes of Work Request after it has been received by the Implementation. An Implementation MUST maintain one Work Request Status Record per each Work Request</a:t>
            </a:r>
            <a:endParaRPr lang="fi-FI"/>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8013" y="115888"/>
            <a:ext cx="7988300" cy="649287"/>
          </a:xfrm>
        </p:spPr>
        <p:txBody>
          <a:bodyPr/>
          <a:lstStyle/>
          <a:p>
            <a:r>
              <a:rPr lang="en-GB" dirty="0" smtClean="0"/>
              <a:t>Domain Model (Reference Data)</a:t>
            </a:r>
          </a:p>
        </p:txBody>
      </p:sp>
      <p:sp>
        <p:nvSpPr>
          <p:cNvPr id="4" name="Rounded Rectangle 3"/>
          <p:cNvSpPr/>
          <p:nvPr/>
        </p:nvSpPr>
        <p:spPr>
          <a:xfrm>
            <a:off x="3995738" y="1989138"/>
            <a:ext cx="2089150" cy="64928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r>
              <a:rPr lang="en-GB">
                <a:solidFill>
                  <a:srgbClr val="000000"/>
                </a:solidFill>
              </a:rPr>
              <a:t>Work Type Specification</a:t>
            </a:r>
            <a:endParaRPr lang="en-GB" sz="1400">
              <a:solidFill>
                <a:srgbClr val="000000"/>
              </a:solidFill>
            </a:endParaRPr>
          </a:p>
        </p:txBody>
      </p:sp>
      <p:sp>
        <p:nvSpPr>
          <p:cNvPr id="5" name="Oval 4"/>
          <p:cNvSpPr/>
          <p:nvPr/>
        </p:nvSpPr>
        <p:spPr>
          <a:xfrm>
            <a:off x="317500" y="836613"/>
            <a:ext cx="2676525" cy="86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FFMII Domain Model</a:t>
            </a:r>
          </a:p>
        </p:txBody>
      </p:sp>
      <p:sp>
        <p:nvSpPr>
          <p:cNvPr id="6" name="Rounded Rectangle 5"/>
          <p:cNvSpPr/>
          <p:nvPr/>
        </p:nvSpPr>
        <p:spPr>
          <a:xfrm>
            <a:off x="900113" y="4940300"/>
            <a:ext cx="2087562" cy="5762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Work Request Status Record</a:t>
            </a:r>
          </a:p>
        </p:txBody>
      </p:sp>
      <p:sp>
        <p:nvSpPr>
          <p:cNvPr id="7" name="Rounded Rectangle 6"/>
          <p:cNvSpPr/>
          <p:nvPr/>
        </p:nvSpPr>
        <p:spPr>
          <a:xfrm>
            <a:off x="828675" y="1989138"/>
            <a:ext cx="1655763" cy="64928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Work Request</a:t>
            </a:r>
          </a:p>
        </p:txBody>
      </p:sp>
      <p:sp>
        <p:nvSpPr>
          <p:cNvPr id="8" name="Rounded Rectangle 7"/>
          <p:cNvSpPr/>
          <p:nvPr/>
        </p:nvSpPr>
        <p:spPr>
          <a:xfrm>
            <a:off x="6443663" y="5011738"/>
            <a:ext cx="2447925" cy="50482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GB" dirty="0"/>
              <a:t>Reference Data</a:t>
            </a:r>
          </a:p>
        </p:txBody>
      </p:sp>
      <p:sp>
        <p:nvSpPr>
          <p:cNvPr id="9" name="Rounded Rectangle 8"/>
          <p:cNvSpPr/>
          <p:nvPr/>
        </p:nvSpPr>
        <p:spPr>
          <a:xfrm>
            <a:off x="755650" y="3213100"/>
            <a:ext cx="1081088" cy="3603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sz="1400" dirty="0"/>
              <a:t>Assignee</a:t>
            </a:r>
          </a:p>
        </p:txBody>
      </p:sp>
      <p:sp>
        <p:nvSpPr>
          <p:cNvPr id="10" name="Rounded Rectangle 9"/>
          <p:cNvSpPr/>
          <p:nvPr/>
        </p:nvSpPr>
        <p:spPr>
          <a:xfrm>
            <a:off x="2051050" y="3213100"/>
            <a:ext cx="1081088" cy="3603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sz="1400" dirty="0"/>
              <a:t>Schedule</a:t>
            </a:r>
          </a:p>
        </p:txBody>
      </p:sp>
      <p:sp>
        <p:nvSpPr>
          <p:cNvPr id="11" name="Rounded Rectangle 10"/>
          <p:cNvSpPr/>
          <p:nvPr/>
        </p:nvSpPr>
        <p:spPr>
          <a:xfrm>
            <a:off x="3563938" y="5011738"/>
            <a:ext cx="2447925" cy="504825"/>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Field Initiated Request</a:t>
            </a:r>
          </a:p>
        </p:txBody>
      </p:sp>
      <p:sp>
        <p:nvSpPr>
          <p:cNvPr id="13" name="Rounded Rectangle 12"/>
          <p:cNvSpPr/>
          <p:nvPr/>
        </p:nvSpPr>
        <p:spPr>
          <a:xfrm>
            <a:off x="7380288" y="1555750"/>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Task</a:t>
            </a:r>
            <a:endParaRPr lang="en-GB" sz="1100" i="1">
              <a:solidFill>
                <a:srgbClr val="262626"/>
              </a:solidFill>
            </a:endParaRPr>
          </a:p>
        </p:txBody>
      </p:sp>
      <p:sp>
        <p:nvSpPr>
          <p:cNvPr id="14" name="Rounded Rectangle 13"/>
          <p:cNvSpPr/>
          <p:nvPr/>
        </p:nvSpPr>
        <p:spPr>
          <a:xfrm>
            <a:off x="7380288" y="2060575"/>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Activity</a:t>
            </a:r>
            <a:endParaRPr lang="en-GB" sz="1100" i="1">
              <a:solidFill>
                <a:srgbClr val="262626"/>
              </a:solidFill>
            </a:endParaRPr>
          </a:p>
        </p:txBody>
      </p:sp>
      <p:sp>
        <p:nvSpPr>
          <p:cNvPr id="15" name="Rounded Rectangle 14"/>
          <p:cNvSpPr/>
          <p:nvPr/>
        </p:nvSpPr>
        <p:spPr>
          <a:xfrm>
            <a:off x="7380288" y="2563813"/>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Step</a:t>
            </a:r>
            <a:endParaRPr lang="en-GB" sz="1100" i="1">
              <a:solidFill>
                <a:srgbClr val="262626"/>
              </a:solidFill>
            </a:endParaRPr>
          </a:p>
        </p:txBody>
      </p:sp>
      <p:sp>
        <p:nvSpPr>
          <p:cNvPr id="16" name="Rounded Rectangle 15"/>
          <p:cNvSpPr/>
          <p:nvPr/>
        </p:nvSpPr>
        <p:spPr>
          <a:xfrm>
            <a:off x="7380288" y="3068638"/>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State</a:t>
            </a:r>
            <a:endParaRPr lang="en-GB" sz="1100" i="1">
              <a:solidFill>
                <a:srgbClr val="262626"/>
              </a:solidFill>
            </a:endParaRPr>
          </a:p>
        </p:txBody>
      </p:sp>
      <p:cxnSp>
        <p:nvCxnSpPr>
          <p:cNvPr id="19" name="Straight Connector 18"/>
          <p:cNvCxnSpPr>
            <a:stCxn id="7" idx="3"/>
            <a:endCxn id="4" idx="1"/>
          </p:cNvCxnSpPr>
          <p:nvPr/>
        </p:nvCxnSpPr>
        <p:spPr>
          <a:xfrm>
            <a:off x="2484438" y="2312988"/>
            <a:ext cx="15113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p:cNvCxnSpPr>
            <a:stCxn id="4" idx="3"/>
            <a:endCxn id="13" idx="1"/>
          </p:cNvCxnSpPr>
          <p:nvPr/>
        </p:nvCxnSpPr>
        <p:spPr>
          <a:xfrm flipV="1">
            <a:off x="6084888" y="1739900"/>
            <a:ext cx="1295400" cy="573088"/>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3" name="Straight Connector 19"/>
          <p:cNvCxnSpPr>
            <a:stCxn id="4" idx="3"/>
            <a:endCxn id="14" idx="1"/>
          </p:cNvCxnSpPr>
          <p:nvPr/>
        </p:nvCxnSpPr>
        <p:spPr>
          <a:xfrm flipV="1">
            <a:off x="6084888" y="2244725"/>
            <a:ext cx="1295400" cy="68263"/>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6" name="Straight Connector 19"/>
          <p:cNvCxnSpPr>
            <a:stCxn id="4" idx="3"/>
            <a:endCxn id="15" idx="1"/>
          </p:cNvCxnSpPr>
          <p:nvPr/>
        </p:nvCxnSpPr>
        <p:spPr>
          <a:xfrm>
            <a:off x="6084888" y="2312988"/>
            <a:ext cx="1295400" cy="43497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9" name="Straight Connector 19"/>
          <p:cNvCxnSpPr>
            <a:stCxn id="4" idx="3"/>
            <a:endCxn id="16" idx="1"/>
          </p:cNvCxnSpPr>
          <p:nvPr/>
        </p:nvCxnSpPr>
        <p:spPr>
          <a:xfrm>
            <a:off x="6084888" y="2312988"/>
            <a:ext cx="1295400" cy="93980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42" name="Rounded Rectangle 41"/>
          <p:cNvSpPr/>
          <p:nvPr/>
        </p:nvSpPr>
        <p:spPr>
          <a:xfrm>
            <a:off x="3995738" y="3140075"/>
            <a:ext cx="2089150" cy="433388"/>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r>
              <a:rPr lang="en-GB">
                <a:solidFill>
                  <a:srgbClr val="000000"/>
                </a:solidFill>
              </a:rPr>
              <a:t>Data Form</a:t>
            </a:r>
            <a:endParaRPr lang="en-GB" sz="1400">
              <a:solidFill>
                <a:srgbClr val="000000"/>
              </a:solidFill>
            </a:endParaRPr>
          </a:p>
        </p:txBody>
      </p:sp>
      <p:cxnSp>
        <p:nvCxnSpPr>
          <p:cNvPr id="43" name="Straight Connector 19"/>
          <p:cNvCxnSpPr>
            <a:stCxn id="4" idx="2"/>
            <a:endCxn id="42" idx="0"/>
          </p:cNvCxnSpPr>
          <p:nvPr/>
        </p:nvCxnSpPr>
        <p:spPr>
          <a:xfrm rot="5400000">
            <a:off x="4789488" y="2889250"/>
            <a:ext cx="501650" cy="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48" name="Straight Connector 19"/>
          <p:cNvCxnSpPr>
            <a:stCxn id="7" idx="2"/>
            <a:endCxn id="9" idx="0"/>
          </p:cNvCxnSpPr>
          <p:nvPr/>
        </p:nvCxnSpPr>
        <p:spPr>
          <a:xfrm rot="5400000">
            <a:off x="1188244" y="2745581"/>
            <a:ext cx="574675" cy="360363"/>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57" name="Straight Connector 19"/>
          <p:cNvCxnSpPr>
            <a:stCxn id="7" idx="2"/>
            <a:endCxn id="10" idx="0"/>
          </p:cNvCxnSpPr>
          <p:nvPr/>
        </p:nvCxnSpPr>
        <p:spPr>
          <a:xfrm rot="16200000" flipH="1">
            <a:off x="1836738" y="2457450"/>
            <a:ext cx="574675" cy="93662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60" name="Straight Connector 19"/>
          <p:cNvCxnSpPr>
            <a:stCxn id="7" idx="1"/>
            <a:endCxn id="6" idx="1"/>
          </p:cNvCxnSpPr>
          <p:nvPr/>
        </p:nvCxnSpPr>
        <p:spPr>
          <a:xfrm rot="10800000" flipH="1" flipV="1">
            <a:off x="828675" y="2312988"/>
            <a:ext cx="71438" cy="2916237"/>
          </a:xfrm>
          <a:prstGeom prst="bentConnector3">
            <a:avLst>
              <a:gd name="adj1" fmla="val -317029"/>
            </a:avLst>
          </a:prstGeom>
          <a:ln w="12700"/>
        </p:spPr>
        <p:style>
          <a:lnRef idx="1">
            <a:schemeClr val="dk1"/>
          </a:lnRef>
          <a:fillRef idx="0">
            <a:schemeClr val="dk1"/>
          </a:fillRef>
          <a:effectRef idx="0">
            <a:schemeClr val="dk1"/>
          </a:effectRef>
          <a:fontRef idx="minor">
            <a:schemeClr val="tx1"/>
          </a:fontRef>
        </p:style>
      </p:cxnSp>
      <p:cxnSp>
        <p:nvCxnSpPr>
          <p:cNvPr id="63" name="Straight Connector 19"/>
          <p:cNvCxnSpPr>
            <a:stCxn id="5" idx="2"/>
            <a:endCxn id="8" idx="2"/>
          </p:cNvCxnSpPr>
          <p:nvPr/>
        </p:nvCxnSpPr>
        <p:spPr>
          <a:xfrm rot="10800000" flipH="1" flipV="1">
            <a:off x="317500" y="1268413"/>
            <a:ext cx="7350125" cy="4248150"/>
          </a:xfrm>
          <a:prstGeom prst="bentConnector4">
            <a:avLst>
              <a:gd name="adj1" fmla="val -3110"/>
              <a:gd name="adj2" fmla="val 105381"/>
            </a:avLst>
          </a:prstGeom>
          <a:ln w="12700"/>
        </p:spPr>
        <p:style>
          <a:lnRef idx="1">
            <a:schemeClr val="dk1"/>
          </a:lnRef>
          <a:fillRef idx="0">
            <a:schemeClr val="dk1"/>
          </a:fillRef>
          <a:effectRef idx="0">
            <a:schemeClr val="dk1"/>
          </a:effectRef>
          <a:fontRef idx="minor">
            <a:schemeClr val="tx1"/>
          </a:fontRef>
        </p:style>
      </p:cxnSp>
      <p:cxnSp>
        <p:nvCxnSpPr>
          <p:cNvPr id="68" name="Straight Connector 19"/>
          <p:cNvCxnSpPr>
            <a:stCxn id="5" idx="4"/>
            <a:endCxn id="7" idx="0"/>
          </p:cNvCxnSpPr>
          <p:nvPr/>
        </p:nvCxnSpPr>
        <p:spPr>
          <a:xfrm rot="16200000" flipH="1">
            <a:off x="1511300" y="1844676"/>
            <a:ext cx="288925" cy="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82" name="Straight Connector 19"/>
          <p:cNvCxnSpPr>
            <a:stCxn id="5" idx="2"/>
            <a:endCxn id="11" idx="2"/>
          </p:cNvCxnSpPr>
          <p:nvPr/>
        </p:nvCxnSpPr>
        <p:spPr>
          <a:xfrm rot="10800000" flipH="1" flipV="1">
            <a:off x="317500" y="1268413"/>
            <a:ext cx="4470400" cy="4248150"/>
          </a:xfrm>
          <a:prstGeom prst="bentConnector4">
            <a:avLst>
              <a:gd name="adj1" fmla="val -5113"/>
              <a:gd name="adj2" fmla="val 105381"/>
            </a:avLst>
          </a:prstGeom>
          <a:ln w="12700"/>
        </p:spPr>
        <p:style>
          <a:lnRef idx="1">
            <a:schemeClr val="dk1"/>
          </a:lnRef>
          <a:fillRef idx="0">
            <a:schemeClr val="dk1"/>
          </a:fillRef>
          <a:effectRef idx="0">
            <a:schemeClr val="dk1"/>
          </a:effectRef>
          <a:fontRef idx="minor">
            <a:schemeClr val="tx1"/>
          </a:fontRef>
        </p:style>
      </p:cxnSp>
      <p:sp>
        <p:nvSpPr>
          <p:cNvPr id="87" name="Rounded Rectangle 86"/>
          <p:cNvSpPr/>
          <p:nvPr/>
        </p:nvSpPr>
        <p:spPr>
          <a:xfrm>
            <a:off x="7380288" y="4076700"/>
            <a:ext cx="1223962"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Dependency</a:t>
            </a:r>
            <a:endParaRPr lang="en-GB" sz="1100" i="1">
              <a:solidFill>
                <a:srgbClr val="262626"/>
              </a:solidFill>
            </a:endParaRPr>
          </a:p>
        </p:txBody>
      </p:sp>
      <p:sp>
        <p:nvSpPr>
          <p:cNvPr id="91" name="Rounded Rectangle 90"/>
          <p:cNvSpPr/>
          <p:nvPr/>
        </p:nvSpPr>
        <p:spPr>
          <a:xfrm>
            <a:off x="7380288" y="3563938"/>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Action</a:t>
            </a:r>
            <a:endParaRPr lang="en-GB" sz="1100" i="1">
              <a:solidFill>
                <a:srgbClr val="262626"/>
              </a:solidFill>
            </a:endParaRPr>
          </a:p>
        </p:txBody>
      </p:sp>
      <p:cxnSp>
        <p:nvCxnSpPr>
          <p:cNvPr id="95" name="Straight Connector 19"/>
          <p:cNvCxnSpPr>
            <a:stCxn id="4" idx="3"/>
            <a:endCxn id="91" idx="1"/>
          </p:cNvCxnSpPr>
          <p:nvPr/>
        </p:nvCxnSpPr>
        <p:spPr>
          <a:xfrm>
            <a:off x="6084888" y="2312988"/>
            <a:ext cx="1295400" cy="143510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124" name="Straight Connector 19"/>
          <p:cNvCxnSpPr>
            <a:stCxn id="4" idx="3"/>
            <a:endCxn id="87" idx="1"/>
          </p:cNvCxnSpPr>
          <p:nvPr/>
        </p:nvCxnSpPr>
        <p:spPr>
          <a:xfrm>
            <a:off x="6084888" y="2312988"/>
            <a:ext cx="1295400" cy="1947862"/>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35" name="Rounded Rectangle 34"/>
          <p:cNvSpPr/>
          <p:nvPr/>
        </p:nvSpPr>
        <p:spPr>
          <a:xfrm>
            <a:off x="3563938" y="4221163"/>
            <a:ext cx="1223962" cy="439737"/>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Topical Notification</a:t>
            </a:r>
            <a:endParaRPr lang="en-GB" sz="1100" i="1">
              <a:solidFill>
                <a:srgbClr val="262626"/>
              </a:solidFill>
            </a:endParaRPr>
          </a:p>
        </p:txBody>
      </p:sp>
      <p:sp>
        <p:nvSpPr>
          <p:cNvPr id="36" name="Rounded Rectangle 35"/>
          <p:cNvSpPr/>
          <p:nvPr/>
        </p:nvSpPr>
        <p:spPr>
          <a:xfrm>
            <a:off x="4932363" y="4221163"/>
            <a:ext cx="1223962" cy="439737"/>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Topical Inquiry</a:t>
            </a:r>
            <a:endParaRPr lang="en-GB" sz="1100" i="1">
              <a:solidFill>
                <a:srgbClr val="262626"/>
              </a:solidFill>
            </a:endParaRPr>
          </a:p>
        </p:txBody>
      </p:sp>
      <p:cxnSp>
        <p:nvCxnSpPr>
          <p:cNvPr id="37" name="Straight Connector 19"/>
          <p:cNvCxnSpPr>
            <a:stCxn id="11" idx="0"/>
            <a:endCxn id="35" idx="2"/>
          </p:cNvCxnSpPr>
          <p:nvPr/>
        </p:nvCxnSpPr>
        <p:spPr>
          <a:xfrm rot="16200000" flipV="1">
            <a:off x="4306094" y="4529931"/>
            <a:ext cx="350838" cy="61277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40" name="Straight Connector 19"/>
          <p:cNvCxnSpPr>
            <a:stCxn id="11" idx="0"/>
            <a:endCxn id="36" idx="2"/>
          </p:cNvCxnSpPr>
          <p:nvPr/>
        </p:nvCxnSpPr>
        <p:spPr>
          <a:xfrm rot="5400000" flipH="1" flipV="1">
            <a:off x="4990306" y="4458494"/>
            <a:ext cx="350838" cy="75565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47" name="Rounded Rectangle 46"/>
          <p:cNvSpPr/>
          <p:nvPr/>
        </p:nvSpPr>
        <p:spPr>
          <a:xfrm>
            <a:off x="900113" y="4221163"/>
            <a:ext cx="2087562" cy="439737"/>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Work Request Status Change Notification</a:t>
            </a:r>
            <a:endParaRPr lang="en-GB" sz="1100" i="1">
              <a:solidFill>
                <a:srgbClr val="262626"/>
              </a:solidFill>
            </a:endParaRPr>
          </a:p>
        </p:txBody>
      </p:sp>
      <p:cxnSp>
        <p:nvCxnSpPr>
          <p:cNvPr id="49" name="Straight Connector 19"/>
          <p:cNvCxnSpPr>
            <a:stCxn id="47" idx="2"/>
            <a:endCxn id="6" idx="0"/>
          </p:cNvCxnSpPr>
          <p:nvPr/>
        </p:nvCxnSpPr>
        <p:spPr>
          <a:xfrm rot="16200000" flipH="1">
            <a:off x="1804194" y="4799806"/>
            <a:ext cx="279400" cy="1588"/>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73088" y="115888"/>
            <a:ext cx="7988300" cy="504825"/>
          </a:xfrm>
        </p:spPr>
        <p:txBody>
          <a:bodyPr/>
          <a:lstStyle/>
          <a:p>
            <a:r>
              <a:rPr lang="fi-FI" dirty="0" err="1" smtClean="0"/>
              <a:t>Reference</a:t>
            </a:r>
            <a:r>
              <a:rPr lang="fi-FI" dirty="0" smtClean="0"/>
              <a:t> Data</a:t>
            </a:r>
          </a:p>
        </p:txBody>
      </p:sp>
      <p:sp>
        <p:nvSpPr>
          <p:cNvPr id="4" name="Slide Number Placeholder 3"/>
          <p:cNvSpPr>
            <a:spLocks noGrp="1"/>
          </p:cNvSpPr>
          <p:nvPr>
            <p:ph type="sldNum" sz="quarter" idx="12"/>
          </p:nvPr>
        </p:nvSpPr>
        <p:spPr/>
        <p:txBody>
          <a:bodyPr/>
          <a:lstStyle/>
          <a:p>
            <a:fld id="{E0608B3C-C2EF-4DCE-A5DD-9B93396B6C7A}" type="slidenum">
              <a:rPr lang="en-GB"/>
              <a:pPr/>
              <a:t>24</a:t>
            </a:fld>
            <a:endParaRPr lang="en-GB"/>
          </a:p>
        </p:txBody>
      </p:sp>
      <p:pic>
        <p:nvPicPr>
          <p:cNvPr id="20484" name="Picture 2"/>
          <p:cNvPicPr>
            <a:picLocks noGrp="1" noChangeAspect="1" noChangeArrowheads="1"/>
          </p:cNvPicPr>
          <p:nvPr>
            <p:ph idx="1"/>
          </p:nvPr>
        </p:nvPicPr>
        <p:blipFill>
          <a:blip r:embed="rId3" cstate="print"/>
          <a:srcRect/>
          <a:stretch>
            <a:fillRect/>
          </a:stretch>
        </p:blipFill>
        <p:spPr>
          <a:xfrm>
            <a:off x="2008188" y="1766888"/>
            <a:ext cx="5118100" cy="4135437"/>
          </a:xfrm>
          <a:noFill/>
        </p:spPr>
      </p:pic>
      <p:sp>
        <p:nvSpPr>
          <p:cNvPr id="20485" name="TextBox 4"/>
          <p:cNvSpPr txBox="1">
            <a:spLocks noChangeArrowheads="1"/>
          </p:cNvSpPr>
          <p:nvPr/>
        </p:nvSpPr>
        <p:spPr bwMode="auto">
          <a:xfrm>
            <a:off x="179388" y="476250"/>
            <a:ext cx="8785225" cy="1323975"/>
          </a:xfrm>
          <a:prstGeom prst="rect">
            <a:avLst/>
          </a:prstGeom>
          <a:noFill/>
          <a:ln w="9525">
            <a:noFill/>
            <a:miter lim="800000"/>
            <a:headEnd/>
            <a:tailEnd/>
          </a:ln>
        </p:spPr>
        <p:txBody>
          <a:bodyPr>
            <a:spAutoFit/>
          </a:bodyPr>
          <a:lstStyle/>
          <a:p>
            <a:r>
              <a:rPr lang="en-US" sz="1600"/>
              <a:t>An Implementation MAY provide means for the Manager to establish custom data repositories with arbitrary content “Reference Data” that MAY be used for input value selection, lookup of display values or content validation in Work Requests.</a:t>
            </a:r>
          </a:p>
          <a:p>
            <a:r>
              <a:rPr lang="en-US" sz="1600"/>
              <a:t>An Implementation MAY also provide access to system repositories providing access to selected data on Implementation side, such as Assignee identities and alike. </a:t>
            </a:r>
            <a:endParaRPr lang="fi-FI" sz="16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8013" y="115888"/>
            <a:ext cx="7988300" cy="649287"/>
          </a:xfrm>
        </p:spPr>
        <p:txBody>
          <a:bodyPr/>
          <a:lstStyle/>
          <a:p>
            <a:r>
              <a:rPr lang="en-GB" dirty="0" smtClean="0"/>
              <a:t>Domain Model (Field Initiated Request)</a:t>
            </a:r>
          </a:p>
        </p:txBody>
      </p:sp>
      <p:sp>
        <p:nvSpPr>
          <p:cNvPr id="4" name="Rounded Rectangle 3"/>
          <p:cNvSpPr/>
          <p:nvPr/>
        </p:nvSpPr>
        <p:spPr>
          <a:xfrm>
            <a:off x="3995738" y="1989138"/>
            <a:ext cx="2089150" cy="64928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r>
              <a:rPr lang="en-GB">
                <a:solidFill>
                  <a:srgbClr val="000000"/>
                </a:solidFill>
              </a:rPr>
              <a:t>Work Type Specification</a:t>
            </a:r>
            <a:endParaRPr lang="en-GB" sz="1400">
              <a:solidFill>
                <a:srgbClr val="000000"/>
              </a:solidFill>
            </a:endParaRPr>
          </a:p>
        </p:txBody>
      </p:sp>
      <p:sp>
        <p:nvSpPr>
          <p:cNvPr id="5" name="Oval 4"/>
          <p:cNvSpPr/>
          <p:nvPr/>
        </p:nvSpPr>
        <p:spPr>
          <a:xfrm>
            <a:off x="317500" y="836613"/>
            <a:ext cx="2676525" cy="86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t>FFMII Domain Model</a:t>
            </a:r>
          </a:p>
        </p:txBody>
      </p:sp>
      <p:sp>
        <p:nvSpPr>
          <p:cNvPr id="6" name="Rounded Rectangle 5"/>
          <p:cNvSpPr/>
          <p:nvPr/>
        </p:nvSpPr>
        <p:spPr>
          <a:xfrm>
            <a:off x="900113" y="4940300"/>
            <a:ext cx="2087562" cy="5762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Work Request Status Record</a:t>
            </a:r>
          </a:p>
        </p:txBody>
      </p:sp>
      <p:sp>
        <p:nvSpPr>
          <p:cNvPr id="7" name="Rounded Rectangle 6"/>
          <p:cNvSpPr/>
          <p:nvPr/>
        </p:nvSpPr>
        <p:spPr>
          <a:xfrm>
            <a:off x="828675" y="1989138"/>
            <a:ext cx="1655763" cy="64928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Work Request</a:t>
            </a:r>
          </a:p>
        </p:txBody>
      </p:sp>
      <p:sp>
        <p:nvSpPr>
          <p:cNvPr id="8" name="Rounded Rectangle 7"/>
          <p:cNvSpPr/>
          <p:nvPr/>
        </p:nvSpPr>
        <p:spPr>
          <a:xfrm>
            <a:off x="6443663" y="5011738"/>
            <a:ext cx="2447925" cy="504825"/>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dirty="0"/>
              <a:t>Reference Data</a:t>
            </a:r>
          </a:p>
        </p:txBody>
      </p:sp>
      <p:sp>
        <p:nvSpPr>
          <p:cNvPr id="9" name="Rounded Rectangle 8"/>
          <p:cNvSpPr/>
          <p:nvPr/>
        </p:nvSpPr>
        <p:spPr>
          <a:xfrm>
            <a:off x="755650" y="3213100"/>
            <a:ext cx="1081088" cy="3603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sz="1400" dirty="0"/>
              <a:t>Assignee</a:t>
            </a:r>
          </a:p>
        </p:txBody>
      </p:sp>
      <p:sp>
        <p:nvSpPr>
          <p:cNvPr id="10" name="Rounded Rectangle 9"/>
          <p:cNvSpPr/>
          <p:nvPr/>
        </p:nvSpPr>
        <p:spPr>
          <a:xfrm>
            <a:off x="2051050" y="3213100"/>
            <a:ext cx="1081088" cy="360363"/>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GB" sz="1400" dirty="0"/>
              <a:t>Schedule</a:t>
            </a:r>
          </a:p>
        </p:txBody>
      </p:sp>
      <p:sp>
        <p:nvSpPr>
          <p:cNvPr id="11" name="Rounded Rectangle 10"/>
          <p:cNvSpPr/>
          <p:nvPr/>
        </p:nvSpPr>
        <p:spPr>
          <a:xfrm>
            <a:off x="3563938" y="5011738"/>
            <a:ext cx="2447925" cy="50482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GB" dirty="0"/>
              <a:t>Field Initiated Request</a:t>
            </a:r>
          </a:p>
        </p:txBody>
      </p:sp>
      <p:sp>
        <p:nvSpPr>
          <p:cNvPr id="13" name="Rounded Rectangle 12"/>
          <p:cNvSpPr/>
          <p:nvPr/>
        </p:nvSpPr>
        <p:spPr>
          <a:xfrm>
            <a:off x="7380288" y="1555750"/>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Task</a:t>
            </a:r>
            <a:endParaRPr lang="en-GB" sz="1100" i="1">
              <a:solidFill>
                <a:srgbClr val="262626"/>
              </a:solidFill>
            </a:endParaRPr>
          </a:p>
        </p:txBody>
      </p:sp>
      <p:sp>
        <p:nvSpPr>
          <p:cNvPr id="14" name="Rounded Rectangle 13"/>
          <p:cNvSpPr/>
          <p:nvPr/>
        </p:nvSpPr>
        <p:spPr>
          <a:xfrm>
            <a:off x="7380288" y="2060575"/>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Activity</a:t>
            </a:r>
            <a:endParaRPr lang="en-GB" sz="1100" i="1">
              <a:solidFill>
                <a:srgbClr val="262626"/>
              </a:solidFill>
            </a:endParaRPr>
          </a:p>
        </p:txBody>
      </p:sp>
      <p:sp>
        <p:nvSpPr>
          <p:cNvPr id="15" name="Rounded Rectangle 14"/>
          <p:cNvSpPr/>
          <p:nvPr/>
        </p:nvSpPr>
        <p:spPr>
          <a:xfrm>
            <a:off x="7380288" y="2563813"/>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Step</a:t>
            </a:r>
            <a:endParaRPr lang="en-GB" sz="1100" i="1">
              <a:solidFill>
                <a:srgbClr val="262626"/>
              </a:solidFill>
            </a:endParaRPr>
          </a:p>
        </p:txBody>
      </p:sp>
      <p:sp>
        <p:nvSpPr>
          <p:cNvPr id="16" name="Rounded Rectangle 15"/>
          <p:cNvSpPr/>
          <p:nvPr/>
        </p:nvSpPr>
        <p:spPr>
          <a:xfrm>
            <a:off x="7380288" y="3068638"/>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State</a:t>
            </a:r>
            <a:endParaRPr lang="en-GB" sz="1100" i="1">
              <a:solidFill>
                <a:srgbClr val="262626"/>
              </a:solidFill>
            </a:endParaRPr>
          </a:p>
        </p:txBody>
      </p:sp>
      <p:cxnSp>
        <p:nvCxnSpPr>
          <p:cNvPr id="19" name="Straight Connector 18"/>
          <p:cNvCxnSpPr>
            <a:stCxn id="7" idx="3"/>
            <a:endCxn id="4" idx="1"/>
          </p:cNvCxnSpPr>
          <p:nvPr/>
        </p:nvCxnSpPr>
        <p:spPr>
          <a:xfrm>
            <a:off x="2484438" y="2312988"/>
            <a:ext cx="15113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p:cNvCxnSpPr>
            <a:stCxn id="4" idx="3"/>
            <a:endCxn id="13" idx="1"/>
          </p:cNvCxnSpPr>
          <p:nvPr/>
        </p:nvCxnSpPr>
        <p:spPr>
          <a:xfrm flipV="1">
            <a:off x="6084888" y="1739900"/>
            <a:ext cx="1295400" cy="573088"/>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3" name="Straight Connector 19"/>
          <p:cNvCxnSpPr>
            <a:stCxn id="4" idx="3"/>
            <a:endCxn id="14" idx="1"/>
          </p:cNvCxnSpPr>
          <p:nvPr/>
        </p:nvCxnSpPr>
        <p:spPr>
          <a:xfrm flipV="1">
            <a:off x="6084888" y="2244725"/>
            <a:ext cx="1295400" cy="68263"/>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6" name="Straight Connector 19"/>
          <p:cNvCxnSpPr>
            <a:stCxn id="4" idx="3"/>
            <a:endCxn id="15" idx="1"/>
          </p:cNvCxnSpPr>
          <p:nvPr/>
        </p:nvCxnSpPr>
        <p:spPr>
          <a:xfrm>
            <a:off x="6084888" y="2312988"/>
            <a:ext cx="1295400" cy="43497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29" name="Straight Connector 19"/>
          <p:cNvCxnSpPr>
            <a:stCxn id="4" idx="3"/>
            <a:endCxn id="16" idx="1"/>
          </p:cNvCxnSpPr>
          <p:nvPr/>
        </p:nvCxnSpPr>
        <p:spPr>
          <a:xfrm>
            <a:off x="6084888" y="2312988"/>
            <a:ext cx="1295400" cy="93980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42" name="Rounded Rectangle 41"/>
          <p:cNvSpPr/>
          <p:nvPr/>
        </p:nvSpPr>
        <p:spPr>
          <a:xfrm>
            <a:off x="3995738" y="3140075"/>
            <a:ext cx="2089150" cy="433388"/>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r>
              <a:rPr lang="en-GB">
                <a:solidFill>
                  <a:srgbClr val="000000"/>
                </a:solidFill>
              </a:rPr>
              <a:t>Data Form</a:t>
            </a:r>
            <a:endParaRPr lang="en-GB" sz="1400">
              <a:solidFill>
                <a:srgbClr val="000000"/>
              </a:solidFill>
            </a:endParaRPr>
          </a:p>
        </p:txBody>
      </p:sp>
      <p:cxnSp>
        <p:nvCxnSpPr>
          <p:cNvPr id="43" name="Straight Connector 19"/>
          <p:cNvCxnSpPr>
            <a:stCxn id="4" idx="2"/>
            <a:endCxn id="42" idx="0"/>
          </p:cNvCxnSpPr>
          <p:nvPr/>
        </p:nvCxnSpPr>
        <p:spPr>
          <a:xfrm rot="5400000">
            <a:off x="4789488" y="2889250"/>
            <a:ext cx="501650" cy="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48" name="Straight Connector 19"/>
          <p:cNvCxnSpPr>
            <a:stCxn id="7" idx="2"/>
            <a:endCxn id="9" idx="0"/>
          </p:cNvCxnSpPr>
          <p:nvPr/>
        </p:nvCxnSpPr>
        <p:spPr>
          <a:xfrm rot="5400000">
            <a:off x="1188244" y="2745581"/>
            <a:ext cx="574675" cy="360363"/>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57" name="Straight Connector 19"/>
          <p:cNvCxnSpPr>
            <a:stCxn id="7" idx="2"/>
            <a:endCxn id="10" idx="0"/>
          </p:cNvCxnSpPr>
          <p:nvPr/>
        </p:nvCxnSpPr>
        <p:spPr>
          <a:xfrm rot="16200000" flipH="1">
            <a:off x="1836738" y="2457450"/>
            <a:ext cx="574675" cy="93662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60" name="Straight Connector 19"/>
          <p:cNvCxnSpPr>
            <a:stCxn id="7" idx="1"/>
            <a:endCxn id="6" idx="1"/>
          </p:cNvCxnSpPr>
          <p:nvPr/>
        </p:nvCxnSpPr>
        <p:spPr>
          <a:xfrm rot="10800000" flipH="1" flipV="1">
            <a:off x="828675" y="2312988"/>
            <a:ext cx="71438" cy="2916237"/>
          </a:xfrm>
          <a:prstGeom prst="bentConnector3">
            <a:avLst>
              <a:gd name="adj1" fmla="val -317029"/>
            </a:avLst>
          </a:prstGeom>
          <a:ln w="12700"/>
        </p:spPr>
        <p:style>
          <a:lnRef idx="1">
            <a:schemeClr val="dk1"/>
          </a:lnRef>
          <a:fillRef idx="0">
            <a:schemeClr val="dk1"/>
          </a:fillRef>
          <a:effectRef idx="0">
            <a:schemeClr val="dk1"/>
          </a:effectRef>
          <a:fontRef idx="minor">
            <a:schemeClr val="tx1"/>
          </a:fontRef>
        </p:style>
      </p:cxnSp>
      <p:cxnSp>
        <p:nvCxnSpPr>
          <p:cNvPr id="63" name="Straight Connector 19"/>
          <p:cNvCxnSpPr>
            <a:stCxn id="5" idx="2"/>
            <a:endCxn id="8" idx="2"/>
          </p:cNvCxnSpPr>
          <p:nvPr/>
        </p:nvCxnSpPr>
        <p:spPr>
          <a:xfrm rot="10800000" flipH="1" flipV="1">
            <a:off x="317500" y="1268413"/>
            <a:ext cx="7350125" cy="4248150"/>
          </a:xfrm>
          <a:prstGeom prst="bentConnector4">
            <a:avLst>
              <a:gd name="adj1" fmla="val -3110"/>
              <a:gd name="adj2" fmla="val 105381"/>
            </a:avLst>
          </a:prstGeom>
          <a:ln w="12700"/>
        </p:spPr>
        <p:style>
          <a:lnRef idx="1">
            <a:schemeClr val="dk1"/>
          </a:lnRef>
          <a:fillRef idx="0">
            <a:schemeClr val="dk1"/>
          </a:fillRef>
          <a:effectRef idx="0">
            <a:schemeClr val="dk1"/>
          </a:effectRef>
          <a:fontRef idx="minor">
            <a:schemeClr val="tx1"/>
          </a:fontRef>
        </p:style>
      </p:cxnSp>
      <p:cxnSp>
        <p:nvCxnSpPr>
          <p:cNvPr id="68" name="Straight Connector 19"/>
          <p:cNvCxnSpPr>
            <a:stCxn id="5" idx="4"/>
            <a:endCxn id="7" idx="0"/>
          </p:cNvCxnSpPr>
          <p:nvPr/>
        </p:nvCxnSpPr>
        <p:spPr>
          <a:xfrm rot="16200000" flipH="1">
            <a:off x="1511300" y="1844676"/>
            <a:ext cx="288925" cy="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82" name="Straight Connector 19"/>
          <p:cNvCxnSpPr>
            <a:stCxn id="5" idx="2"/>
            <a:endCxn id="11" idx="2"/>
          </p:cNvCxnSpPr>
          <p:nvPr/>
        </p:nvCxnSpPr>
        <p:spPr>
          <a:xfrm rot="10800000" flipH="1" flipV="1">
            <a:off x="317500" y="1268413"/>
            <a:ext cx="4470400" cy="4248150"/>
          </a:xfrm>
          <a:prstGeom prst="bentConnector4">
            <a:avLst>
              <a:gd name="adj1" fmla="val -5113"/>
              <a:gd name="adj2" fmla="val 105381"/>
            </a:avLst>
          </a:prstGeom>
          <a:ln w="12700"/>
        </p:spPr>
        <p:style>
          <a:lnRef idx="1">
            <a:schemeClr val="dk1"/>
          </a:lnRef>
          <a:fillRef idx="0">
            <a:schemeClr val="dk1"/>
          </a:fillRef>
          <a:effectRef idx="0">
            <a:schemeClr val="dk1"/>
          </a:effectRef>
          <a:fontRef idx="minor">
            <a:schemeClr val="tx1"/>
          </a:fontRef>
        </p:style>
      </p:cxnSp>
      <p:sp>
        <p:nvSpPr>
          <p:cNvPr id="87" name="Rounded Rectangle 86"/>
          <p:cNvSpPr/>
          <p:nvPr/>
        </p:nvSpPr>
        <p:spPr>
          <a:xfrm>
            <a:off x="7380288" y="4076700"/>
            <a:ext cx="1223962"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Dependency</a:t>
            </a:r>
            <a:endParaRPr lang="en-GB" sz="1100" i="1">
              <a:solidFill>
                <a:srgbClr val="262626"/>
              </a:solidFill>
            </a:endParaRPr>
          </a:p>
        </p:txBody>
      </p:sp>
      <p:sp>
        <p:nvSpPr>
          <p:cNvPr id="91" name="Rounded Rectangle 90"/>
          <p:cNvSpPr/>
          <p:nvPr/>
        </p:nvSpPr>
        <p:spPr>
          <a:xfrm>
            <a:off x="7380288" y="3563938"/>
            <a:ext cx="1216025" cy="368300"/>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Action</a:t>
            </a:r>
            <a:endParaRPr lang="en-GB" sz="1100" i="1">
              <a:solidFill>
                <a:srgbClr val="262626"/>
              </a:solidFill>
            </a:endParaRPr>
          </a:p>
        </p:txBody>
      </p:sp>
      <p:cxnSp>
        <p:nvCxnSpPr>
          <p:cNvPr id="95" name="Straight Connector 19"/>
          <p:cNvCxnSpPr>
            <a:stCxn id="4" idx="3"/>
            <a:endCxn id="91" idx="1"/>
          </p:cNvCxnSpPr>
          <p:nvPr/>
        </p:nvCxnSpPr>
        <p:spPr>
          <a:xfrm>
            <a:off x="6084888" y="2312988"/>
            <a:ext cx="1295400" cy="143510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124" name="Straight Connector 19"/>
          <p:cNvCxnSpPr>
            <a:stCxn id="4" idx="3"/>
            <a:endCxn id="87" idx="1"/>
          </p:cNvCxnSpPr>
          <p:nvPr/>
        </p:nvCxnSpPr>
        <p:spPr>
          <a:xfrm>
            <a:off x="6084888" y="2312988"/>
            <a:ext cx="1295400" cy="1947862"/>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35" name="Rounded Rectangle 34"/>
          <p:cNvSpPr/>
          <p:nvPr/>
        </p:nvSpPr>
        <p:spPr>
          <a:xfrm>
            <a:off x="3563938" y="4221163"/>
            <a:ext cx="1223962" cy="439737"/>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Topical Notification</a:t>
            </a:r>
            <a:endParaRPr lang="en-GB" sz="1100" i="1">
              <a:solidFill>
                <a:srgbClr val="262626"/>
              </a:solidFill>
            </a:endParaRPr>
          </a:p>
        </p:txBody>
      </p:sp>
      <p:sp>
        <p:nvSpPr>
          <p:cNvPr id="36" name="Rounded Rectangle 35"/>
          <p:cNvSpPr/>
          <p:nvPr/>
        </p:nvSpPr>
        <p:spPr>
          <a:xfrm>
            <a:off x="4932363" y="4221163"/>
            <a:ext cx="1223962" cy="439737"/>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Topical Inquiry</a:t>
            </a:r>
            <a:endParaRPr lang="en-GB" sz="1100" i="1">
              <a:solidFill>
                <a:srgbClr val="262626"/>
              </a:solidFill>
            </a:endParaRPr>
          </a:p>
        </p:txBody>
      </p:sp>
      <p:cxnSp>
        <p:nvCxnSpPr>
          <p:cNvPr id="37" name="Straight Connector 19"/>
          <p:cNvCxnSpPr>
            <a:stCxn id="11" idx="0"/>
            <a:endCxn id="35" idx="2"/>
          </p:cNvCxnSpPr>
          <p:nvPr/>
        </p:nvCxnSpPr>
        <p:spPr>
          <a:xfrm rot="16200000" flipV="1">
            <a:off x="4306094" y="4529931"/>
            <a:ext cx="350838" cy="612775"/>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40" name="Straight Connector 19"/>
          <p:cNvCxnSpPr>
            <a:stCxn id="11" idx="0"/>
            <a:endCxn id="36" idx="2"/>
          </p:cNvCxnSpPr>
          <p:nvPr/>
        </p:nvCxnSpPr>
        <p:spPr>
          <a:xfrm rot="5400000" flipH="1" flipV="1">
            <a:off x="4990306" y="4458494"/>
            <a:ext cx="350838" cy="75565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
        <p:nvSpPr>
          <p:cNvPr id="47" name="Rounded Rectangle 46"/>
          <p:cNvSpPr/>
          <p:nvPr/>
        </p:nvSpPr>
        <p:spPr>
          <a:xfrm>
            <a:off x="900113" y="4221163"/>
            <a:ext cx="2087562" cy="439737"/>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algn="ctr"/>
            <a:r>
              <a:rPr lang="en-GB" sz="1400" i="1">
                <a:solidFill>
                  <a:srgbClr val="262626"/>
                </a:solidFill>
              </a:rPr>
              <a:t>Work Request Status Change Notification</a:t>
            </a:r>
            <a:endParaRPr lang="en-GB" sz="1100" i="1">
              <a:solidFill>
                <a:srgbClr val="262626"/>
              </a:solidFill>
            </a:endParaRPr>
          </a:p>
        </p:txBody>
      </p:sp>
      <p:cxnSp>
        <p:nvCxnSpPr>
          <p:cNvPr id="49" name="Straight Connector 19"/>
          <p:cNvCxnSpPr>
            <a:stCxn id="47" idx="2"/>
            <a:endCxn id="6" idx="0"/>
          </p:cNvCxnSpPr>
          <p:nvPr/>
        </p:nvCxnSpPr>
        <p:spPr>
          <a:xfrm rot="16200000" flipH="1">
            <a:off x="1804194" y="4799806"/>
            <a:ext cx="279400" cy="1588"/>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73088" y="-15875"/>
            <a:ext cx="7988300" cy="636588"/>
          </a:xfrm>
        </p:spPr>
        <p:txBody>
          <a:bodyPr/>
          <a:lstStyle/>
          <a:p>
            <a:r>
              <a:rPr lang="fi-FI" dirty="0" err="1" smtClean="0"/>
              <a:t>Field-Initiated</a:t>
            </a:r>
            <a:r>
              <a:rPr lang="fi-FI" dirty="0" smtClean="0"/>
              <a:t> </a:t>
            </a:r>
            <a:r>
              <a:rPr lang="fi-FI" dirty="0" err="1" smtClean="0"/>
              <a:t>Request</a:t>
            </a:r>
            <a:endParaRPr lang="fi-FI" dirty="0" smtClean="0"/>
          </a:p>
        </p:txBody>
      </p:sp>
      <p:sp>
        <p:nvSpPr>
          <p:cNvPr id="4" name="Slide Number Placeholder 3"/>
          <p:cNvSpPr>
            <a:spLocks noGrp="1"/>
          </p:cNvSpPr>
          <p:nvPr>
            <p:ph type="sldNum" sz="quarter" idx="12"/>
          </p:nvPr>
        </p:nvSpPr>
        <p:spPr/>
        <p:txBody>
          <a:bodyPr/>
          <a:lstStyle/>
          <a:p>
            <a:fld id="{68F3D3C5-568F-46E9-82C3-A14F2C14E2A5}" type="slidenum">
              <a:rPr lang="en-GB"/>
              <a:pPr/>
              <a:t>26</a:t>
            </a:fld>
            <a:endParaRPr lang="en-GB"/>
          </a:p>
        </p:txBody>
      </p:sp>
      <p:sp>
        <p:nvSpPr>
          <p:cNvPr id="21508" name="TextBox 4"/>
          <p:cNvSpPr txBox="1">
            <a:spLocks noChangeArrowheads="1"/>
          </p:cNvSpPr>
          <p:nvPr/>
        </p:nvSpPr>
        <p:spPr bwMode="auto">
          <a:xfrm>
            <a:off x="179388" y="476250"/>
            <a:ext cx="8785225" cy="1477963"/>
          </a:xfrm>
          <a:prstGeom prst="rect">
            <a:avLst/>
          </a:prstGeom>
          <a:noFill/>
          <a:ln w="9525">
            <a:noFill/>
            <a:miter lim="800000"/>
            <a:headEnd/>
            <a:tailEnd/>
          </a:ln>
        </p:spPr>
        <p:txBody>
          <a:bodyPr>
            <a:spAutoFit/>
          </a:bodyPr>
          <a:lstStyle/>
          <a:p>
            <a:r>
              <a:rPr lang="en-US"/>
              <a:t>Field-Initiated Request (FIR) is a request initiated by an Assignee and dispatched as a structured message from Implementation to Manager. It is intended for making requests or reporting information outside the usual Activity work flow, such as requesting activation or reset of a specific device, reporting absence of the Assignee, or requesting additional work for the Assignee.</a:t>
            </a:r>
            <a:endParaRPr lang="fi-FI"/>
          </a:p>
        </p:txBody>
      </p:sp>
      <p:graphicFrame>
        <p:nvGraphicFramePr>
          <p:cNvPr id="21509" name="Object 2"/>
          <p:cNvGraphicFramePr>
            <a:graphicFrameLocks noChangeAspect="1"/>
          </p:cNvGraphicFramePr>
          <p:nvPr/>
        </p:nvGraphicFramePr>
        <p:xfrm>
          <a:off x="2251075" y="1916113"/>
          <a:ext cx="4352925" cy="3919537"/>
        </p:xfrm>
        <a:graphic>
          <a:graphicData uri="http://schemas.openxmlformats.org/presentationml/2006/ole">
            <mc:AlternateContent xmlns:mc="http://schemas.openxmlformats.org/markup-compatibility/2006">
              <mc:Choice xmlns:v="urn:schemas-microsoft-com:vml" Requires="v">
                <p:oleObj spid="_x0000_s21539" name="Document" r:id="rId5" imgW="5743593" imgH="5171525" progId="Word.Document.12">
                  <p:embed/>
                </p:oleObj>
              </mc:Choice>
              <mc:Fallback>
                <p:oleObj name="Document" r:id="rId5" imgW="5743593" imgH="5171525" progId="Word.Document.12">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1075" y="1916113"/>
                        <a:ext cx="4352925" cy="3919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References</a:t>
            </a:r>
            <a:r>
              <a:rPr lang="fi-FI" dirty="0" smtClean="0"/>
              <a:t> TBD</a:t>
            </a:r>
            <a:endParaRPr lang="fi-FI" dirty="0"/>
          </a:p>
        </p:txBody>
      </p:sp>
      <p:sp>
        <p:nvSpPr>
          <p:cNvPr id="3" name="Content Placeholder 2"/>
          <p:cNvSpPr>
            <a:spLocks noGrp="1"/>
          </p:cNvSpPr>
          <p:nvPr>
            <p:ph idx="1"/>
          </p:nvPr>
        </p:nvSpPr>
        <p:spPr/>
        <p:txBody>
          <a:bodyPr/>
          <a:lstStyle/>
          <a:p>
            <a:r>
              <a:rPr lang="fi-FI" dirty="0" err="1" smtClean="0"/>
              <a:t>Req</a:t>
            </a:r>
            <a:r>
              <a:rPr lang="fi-FI" dirty="0" smtClean="0"/>
              <a:t> </a:t>
            </a:r>
            <a:r>
              <a:rPr lang="fi-FI" dirty="0" err="1" smtClean="0"/>
              <a:t>spec</a:t>
            </a:r>
            <a:endParaRPr lang="fi-FI" dirty="0" smtClean="0"/>
          </a:p>
          <a:p>
            <a:r>
              <a:rPr lang="fi-FI" dirty="0" err="1" smtClean="0"/>
              <a:t>Spec</a:t>
            </a:r>
            <a:endParaRPr lang="fi-FI" dirty="0" smtClean="0"/>
          </a:p>
          <a:p>
            <a:r>
              <a:rPr lang="fi-FI" dirty="0" err="1" smtClean="0"/>
              <a:t>Wsdl</a:t>
            </a:r>
            <a:endParaRPr lang="fi-FI" dirty="0" smtClean="0"/>
          </a:p>
          <a:p>
            <a:r>
              <a:rPr lang="fi-FI" dirty="0" smtClean="0"/>
              <a:t>TBD</a:t>
            </a:r>
          </a:p>
        </p:txBody>
      </p:sp>
      <p:sp>
        <p:nvSpPr>
          <p:cNvPr id="4" name="Slide Number Placeholder 3"/>
          <p:cNvSpPr>
            <a:spLocks noGrp="1"/>
          </p:cNvSpPr>
          <p:nvPr>
            <p:ph type="sldNum" sz="quarter" idx="12"/>
          </p:nvPr>
        </p:nvSpPr>
        <p:spPr/>
        <p:txBody>
          <a:bodyPr/>
          <a:lstStyle/>
          <a:p>
            <a:fld id="{761AC0BC-216E-4DCF-940C-41B2FB43BD72}" type="slidenum">
              <a:rPr lang="en-GB" smtClean="0"/>
              <a:pPr/>
              <a:t>27</a:t>
            </a:fld>
            <a:endParaRPr lang="en-GB"/>
          </a:p>
        </p:txBody>
      </p:sp>
    </p:spTree>
    <p:extLst>
      <p:ext uri="{BB962C8B-B14F-4D97-AF65-F5344CB8AC3E}">
        <p14:creationId xmlns:p14="http://schemas.microsoft.com/office/powerpoint/2010/main" val="2465886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fi-FI" dirty="0" err="1" smtClean="0"/>
              <a:t>List</a:t>
            </a:r>
            <a:r>
              <a:rPr lang="fi-FI" dirty="0" smtClean="0"/>
              <a:t> of </a:t>
            </a:r>
            <a:r>
              <a:rPr lang="fi-FI" dirty="0" err="1" smtClean="0"/>
              <a:t>contributors</a:t>
            </a:r>
            <a:endParaRPr lang="fi-FI" dirty="0"/>
          </a:p>
        </p:txBody>
      </p:sp>
      <p:sp>
        <p:nvSpPr>
          <p:cNvPr id="3" name="Content Placeholder 2"/>
          <p:cNvSpPr>
            <a:spLocks noGrp="1"/>
          </p:cNvSpPr>
          <p:nvPr>
            <p:ph idx="1"/>
          </p:nvPr>
        </p:nvSpPr>
        <p:spPr/>
        <p:txBody>
          <a:bodyPr/>
          <a:lstStyle/>
          <a:p>
            <a:r>
              <a:rPr lang="fi-FI" dirty="0"/>
              <a:t>Israel </a:t>
            </a:r>
            <a:r>
              <a:rPr lang="fi-FI" dirty="0" err="1" smtClean="0"/>
              <a:t>Beniaminy</a:t>
            </a:r>
            <a:r>
              <a:rPr lang="fi-FI" dirty="0" smtClean="0"/>
              <a:t>, </a:t>
            </a:r>
            <a:r>
              <a:rPr lang="fi-FI" dirty="0" err="1" smtClean="0"/>
              <a:t>ClickSoftware</a:t>
            </a:r>
            <a:r>
              <a:rPr lang="fi-FI" dirty="0" smtClean="0"/>
              <a:t> </a:t>
            </a:r>
            <a:r>
              <a:rPr lang="fi-FI" dirty="0"/>
              <a:t>Technologies Ltd.</a:t>
            </a:r>
          </a:p>
          <a:p>
            <a:r>
              <a:rPr lang="fi-FI" dirty="0"/>
              <a:t>Jiri </a:t>
            </a:r>
            <a:r>
              <a:rPr lang="fi-FI" dirty="0" smtClean="0"/>
              <a:t>Hlusi, Nokia </a:t>
            </a:r>
            <a:r>
              <a:rPr lang="fi-FI" dirty="0"/>
              <a:t>Siemens Networks </a:t>
            </a:r>
            <a:r>
              <a:rPr lang="fi-FI" dirty="0" err="1"/>
              <a:t>GmbH</a:t>
            </a:r>
            <a:r>
              <a:rPr lang="fi-FI" dirty="0"/>
              <a:t> &amp; Co. KG</a:t>
            </a:r>
          </a:p>
          <a:p>
            <a:r>
              <a:rPr lang="fi-FI" dirty="0"/>
              <a:t>Johannes </a:t>
            </a:r>
            <a:r>
              <a:rPr lang="fi-FI" dirty="0" smtClean="0"/>
              <a:t>Lehtinen, </a:t>
            </a:r>
            <a:r>
              <a:rPr lang="fi-FI" dirty="0" err="1" smtClean="0"/>
              <a:t>Rossum</a:t>
            </a:r>
            <a:r>
              <a:rPr lang="fi-FI" dirty="0" smtClean="0"/>
              <a:t> </a:t>
            </a:r>
            <a:r>
              <a:rPr lang="fi-FI" dirty="0"/>
              <a:t>Oy</a:t>
            </a:r>
          </a:p>
          <a:p>
            <a:r>
              <a:rPr lang="fi-FI" dirty="0"/>
              <a:t>Thinh </a:t>
            </a:r>
            <a:r>
              <a:rPr lang="fi-FI" dirty="0" smtClean="0"/>
              <a:t>Nguyenphu, Nokia </a:t>
            </a:r>
            <a:r>
              <a:rPr lang="fi-FI" dirty="0"/>
              <a:t>Siemens Networks </a:t>
            </a:r>
            <a:r>
              <a:rPr lang="fi-FI" dirty="0" err="1"/>
              <a:t>GmbH</a:t>
            </a:r>
            <a:r>
              <a:rPr lang="fi-FI" dirty="0"/>
              <a:t> &amp; Co. KG</a:t>
            </a:r>
          </a:p>
          <a:p>
            <a:r>
              <a:rPr lang="fi-FI" dirty="0"/>
              <a:t>Ilkka </a:t>
            </a:r>
            <a:r>
              <a:rPr lang="fi-FI" dirty="0" smtClean="0"/>
              <a:t>Salminen, </a:t>
            </a:r>
            <a:r>
              <a:rPr lang="fi-FI" dirty="0" err="1" smtClean="0"/>
              <a:t>Newelo</a:t>
            </a:r>
            <a:r>
              <a:rPr lang="fi-FI" dirty="0" smtClean="0"/>
              <a:t> </a:t>
            </a:r>
            <a:r>
              <a:rPr lang="fi-FI" dirty="0"/>
              <a:t>Oy</a:t>
            </a:r>
          </a:p>
          <a:p>
            <a:r>
              <a:rPr lang="fi-FI" dirty="0"/>
              <a:t>Jose </a:t>
            </a:r>
            <a:r>
              <a:rPr lang="fi-FI" dirty="0" err="1" smtClean="0"/>
              <a:t>Siles</a:t>
            </a:r>
            <a:r>
              <a:rPr lang="fi-FI" dirty="0" smtClean="0"/>
              <a:t>, Nokia </a:t>
            </a:r>
            <a:r>
              <a:rPr lang="fi-FI" dirty="0"/>
              <a:t>Siemens Networks </a:t>
            </a:r>
            <a:r>
              <a:rPr lang="fi-FI" dirty="0" err="1"/>
              <a:t>GmbH</a:t>
            </a:r>
            <a:r>
              <a:rPr lang="fi-FI" dirty="0"/>
              <a:t> &amp; Co. KG</a:t>
            </a:r>
          </a:p>
          <a:p>
            <a:r>
              <a:rPr lang="fi-FI" dirty="0"/>
              <a:t>Juha </a:t>
            </a:r>
            <a:r>
              <a:rPr lang="fi-FI" dirty="0" smtClean="0"/>
              <a:t>Tiihonen, Aalto </a:t>
            </a:r>
            <a:r>
              <a:rPr lang="fi-FI" dirty="0" err="1"/>
              <a:t>University</a:t>
            </a:r>
            <a:r>
              <a:rPr lang="fi-FI" dirty="0"/>
              <a:t> </a:t>
            </a:r>
            <a:r>
              <a:rPr lang="fi-FI" dirty="0" err="1"/>
              <a:t>Foundation</a:t>
            </a:r>
            <a:endParaRPr lang="fi-FI" dirty="0"/>
          </a:p>
          <a:p>
            <a:r>
              <a:rPr lang="fi-FI" dirty="0"/>
              <a:t>Sami </a:t>
            </a:r>
            <a:r>
              <a:rPr lang="fi-FI" dirty="0" err="1" smtClean="0"/>
              <a:t>Vaskuu</a:t>
            </a:r>
            <a:r>
              <a:rPr lang="fi-FI" dirty="0" smtClean="0"/>
              <a:t>, </a:t>
            </a:r>
            <a:r>
              <a:rPr lang="fi-FI" dirty="0" err="1" smtClean="0"/>
              <a:t>Newelo</a:t>
            </a:r>
            <a:r>
              <a:rPr lang="fi-FI" dirty="0" smtClean="0"/>
              <a:t> </a:t>
            </a:r>
            <a:r>
              <a:rPr lang="fi-FI" dirty="0"/>
              <a:t>Oy</a:t>
            </a:r>
          </a:p>
          <a:p>
            <a:r>
              <a:rPr lang="fi-FI" dirty="0"/>
              <a:t>Liat </a:t>
            </a:r>
            <a:r>
              <a:rPr lang="fi-FI" dirty="0" err="1" smtClean="0"/>
              <a:t>Zahavi-Barzily</a:t>
            </a:r>
            <a:r>
              <a:rPr lang="fi-FI" dirty="0" smtClean="0"/>
              <a:t>, </a:t>
            </a:r>
            <a:r>
              <a:rPr lang="fi-FI" dirty="0" err="1" smtClean="0"/>
              <a:t>ClickSoftware</a:t>
            </a:r>
            <a:r>
              <a:rPr lang="fi-FI" dirty="0" smtClean="0"/>
              <a:t> </a:t>
            </a:r>
            <a:r>
              <a:rPr lang="fi-FI" dirty="0"/>
              <a:t>Technologies Ltd</a:t>
            </a:r>
          </a:p>
          <a:p>
            <a:endParaRPr lang="fi-FI" dirty="0"/>
          </a:p>
        </p:txBody>
      </p:sp>
      <p:sp>
        <p:nvSpPr>
          <p:cNvPr id="4" name="Slide Number Placeholder 3"/>
          <p:cNvSpPr>
            <a:spLocks noGrp="1"/>
          </p:cNvSpPr>
          <p:nvPr>
            <p:ph type="sldNum" sz="quarter" idx="12"/>
          </p:nvPr>
        </p:nvSpPr>
        <p:spPr/>
        <p:txBody>
          <a:bodyPr/>
          <a:lstStyle/>
          <a:p>
            <a:fld id="{761AC0BC-216E-4DCF-940C-41B2FB43BD72}" type="slidenum">
              <a:rPr lang="en-GB" smtClean="0"/>
              <a:pPr/>
              <a:t>28</a:t>
            </a:fld>
            <a:endParaRPr lang="en-GB"/>
          </a:p>
        </p:txBody>
      </p:sp>
    </p:spTree>
    <p:extLst>
      <p:ext uri="{BB962C8B-B14F-4D97-AF65-F5344CB8AC3E}">
        <p14:creationId xmlns:p14="http://schemas.microsoft.com/office/powerpoint/2010/main" val="1002108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Design Goals &amp; Characteristics</a:t>
            </a:r>
            <a:endParaRPr lang="en-US" dirty="0"/>
          </a:p>
        </p:txBody>
      </p:sp>
      <p:sp>
        <p:nvSpPr>
          <p:cNvPr id="10" name="Content Placeholder 9"/>
          <p:cNvSpPr>
            <a:spLocks noGrp="1"/>
          </p:cNvSpPr>
          <p:nvPr>
            <p:ph idx="1"/>
          </p:nvPr>
        </p:nvSpPr>
        <p:spPr/>
        <p:txBody>
          <a:bodyPr/>
          <a:lstStyle/>
          <a:p>
            <a:r>
              <a:rPr lang="en-US" dirty="0" smtClean="0"/>
              <a:t>Applicability across domains and use cases</a:t>
            </a:r>
          </a:p>
          <a:p>
            <a:r>
              <a:rPr lang="en-US" dirty="0" smtClean="0"/>
              <a:t>Technical scalability</a:t>
            </a:r>
          </a:p>
          <a:p>
            <a:r>
              <a:rPr lang="en-US" dirty="0" smtClean="0"/>
              <a:t>Feature scalability</a:t>
            </a:r>
          </a:p>
          <a:p>
            <a:r>
              <a:rPr lang="en-US" dirty="0" smtClean="0"/>
              <a:t>Expression accuracy and user guidance</a:t>
            </a:r>
          </a:p>
          <a:p>
            <a:r>
              <a:rPr lang="en-US" dirty="0" smtClean="0"/>
              <a:t>Reliable message exchange</a:t>
            </a:r>
          </a:p>
          <a:p>
            <a:r>
              <a:rPr lang="en-US" dirty="0" smtClean="0"/>
              <a:t>Deployment adaptability and technology neutrality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Use Case: Telecom installation</a:t>
            </a:r>
            <a:endParaRPr lang="en-US" dirty="0"/>
          </a:p>
        </p:txBody>
      </p:sp>
      <p:sp>
        <p:nvSpPr>
          <p:cNvPr id="3" name="Content Placeholder 2"/>
          <p:cNvSpPr>
            <a:spLocks noGrp="1"/>
          </p:cNvSpPr>
          <p:nvPr>
            <p:ph idx="1"/>
          </p:nvPr>
        </p:nvSpPr>
        <p:spPr>
          <a:xfrm>
            <a:off x="611560" y="1340768"/>
            <a:ext cx="7988300" cy="4464496"/>
          </a:xfrm>
        </p:spPr>
        <p:txBody>
          <a:bodyPr/>
          <a:lstStyle/>
          <a:p>
            <a:r>
              <a:rPr lang="en-US" dirty="0" smtClean="0"/>
              <a:t>Installation company receives installation jobs from several telecom operators</a:t>
            </a:r>
          </a:p>
          <a:p>
            <a:r>
              <a:rPr lang="en-US" dirty="0" smtClean="0"/>
              <a:t>Work Request structure and reporting requirements vary</a:t>
            </a:r>
          </a:p>
          <a:p>
            <a:pPr lvl="1"/>
            <a:r>
              <a:rPr lang="en-US" dirty="0" smtClean="0"/>
              <a:t>Order details, instructions, process flow, products and parts</a:t>
            </a:r>
          </a:p>
          <a:p>
            <a:pPr lvl="1"/>
            <a:r>
              <a:rPr lang="en-US" dirty="0" smtClean="0"/>
              <a:t>Resolution codes, on-site sales and exception reporting</a:t>
            </a:r>
          </a:p>
          <a:p>
            <a:r>
              <a:rPr lang="en-US" dirty="0" smtClean="0"/>
              <a:t>Single job may involve several locations</a:t>
            </a:r>
          </a:p>
          <a:p>
            <a:pPr lvl="1"/>
            <a:r>
              <a:rPr lang="en-US" dirty="0" smtClean="0"/>
              <a:t>distribution points, cross-connections, end-user premises</a:t>
            </a:r>
          </a:p>
          <a:p>
            <a:r>
              <a:rPr lang="en-US" dirty="0" smtClean="0"/>
              <a:t>Single installation may be split to several assignees</a:t>
            </a:r>
          </a:p>
          <a:p>
            <a:r>
              <a:rPr lang="en-US" dirty="0" smtClean="0"/>
              <a:t>Information sharing among Field Force</a:t>
            </a:r>
          </a:p>
          <a:p>
            <a:r>
              <a:rPr lang="en-US" dirty="0" smtClean="0"/>
              <a:t>Field-Initiated Requests</a:t>
            </a:r>
          </a:p>
          <a:p>
            <a:pPr lvl="1"/>
            <a:r>
              <a:rPr lang="en-US" dirty="0" smtClean="0"/>
              <a:t>find available work, reserve job to me, initiate new job</a:t>
            </a:r>
          </a:p>
        </p:txBody>
      </p:sp>
      <p:sp>
        <p:nvSpPr>
          <p:cNvPr id="4" name="Slide Number Placeholder 3"/>
          <p:cNvSpPr>
            <a:spLocks noGrp="1"/>
          </p:cNvSpPr>
          <p:nvPr>
            <p:ph type="sldNum" sz="quarter" idx="12"/>
          </p:nvPr>
        </p:nvSpPr>
        <p:spPr/>
        <p:txBody>
          <a:bodyPr/>
          <a:lstStyle/>
          <a:p>
            <a:fld id="{761AC0BC-216E-4DCF-940C-41B2FB43BD72}" type="slidenum">
              <a:rPr lang="en-GB" smtClean="0"/>
              <a:pPr/>
              <a:t>4</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err="1" smtClean="0">
                <a:solidFill>
                  <a:srgbClr val="ED2939"/>
                </a:solidFill>
              </a:rPr>
              <a:t>Example</a:t>
            </a:r>
            <a:r>
              <a:rPr lang="fi-FI" dirty="0" smtClean="0">
                <a:solidFill>
                  <a:srgbClr val="ED2939"/>
                </a:solidFill>
              </a:rPr>
              <a:t>: Data </a:t>
            </a:r>
            <a:r>
              <a:rPr lang="fi-FI" dirty="0" err="1" smtClean="0">
                <a:solidFill>
                  <a:srgbClr val="ED2939"/>
                </a:solidFill>
              </a:rPr>
              <a:t>Content</a:t>
            </a:r>
            <a:r>
              <a:rPr lang="fi-FI" dirty="0" smtClean="0">
                <a:solidFill>
                  <a:srgbClr val="ED2939"/>
                </a:solidFill>
              </a:rPr>
              <a:t> and </a:t>
            </a:r>
            <a:r>
              <a:rPr lang="fi-FI" dirty="0" err="1" smtClean="0">
                <a:solidFill>
                  <a:srgbClr val="ED2939"/>
                </a:solidFill>
              </a:rPr>
              <a:t>Structure</a:t>
            </a:r>
            <a:endParaRPr lang="fi-FI" dirty="0">
              <a:solidFill>
                <a:srgbClr val="ED2939"/>
              </a:solidFill>
            </a:endParaRPr>
          </a:p>
        </p:txBody>
      </p:sp>
      <p:sp>
        <p:nvSpPr>
          <p:cNvPr id="4" name="Dian numeron paikkamerkki 3"/>
          <p:cNvSpPr>
            <a:spLocks noGrp="1"/>
          </p:cNvSpPr>
          <p:nvPr>
            <p:ph type="sldNum" sz="quarter" idx="16"/>
          </p:nvPr>
        </p:nvSpPr>
        <p:spPr/>
        <p:txBody>
          <a:bodyPr/>
          <a:lstStyle/>
          <a:p>
            <a:fld id="{761AC0BC-216E-4DCF-940C-41B2FB43BD72}" type="slidenum">
              <a:rPr lang="en-GB" smtClean="0"/>
              <a:pPr/>
              <a:t>5</a:t>
            </a:fld>
            <a:endParaRPr lang="en-GB"/>
          </a:p>
        </p:txBody>
      </p:sp>
      <p:sp>
        <p:nvSpPr>
          <p:cNvPr id="7" name="Rounded Rectangle 6"/>
          <p:cNvSpPr/>
          <p:nvPr/>
        </p:nvSpPr>
        <p:spPr>
          <a:xfrm>
            <a:off x="828675" y="1124744"/>
            <a:ext cx="7487741" cy="4536504"/>
          </a:xfrm>
          <a:prstGeom prst="roundRect">
            <a:avLst>
              <a:gd name="adj" fmla="val 3348"/>
            </a:avLst>
          </a:prstGeom>
        </p:spPr>
        <p:style>
          <a:lnRef idx="1">
            <a:schemeClr val="dk1"/>
          </a:lnRef>
          <a:fillRef idx="2">
            <a:schemeClr val="dk1"/>
          </a:fillRef>
          <a:effectRef idx="1">
            <a:schemeClr val="dk1"/>
          </a:effectRef>
          <a:fontRef idx="minor">
            <a:schemeClr val="dk1"/>
          </a:fontRef>
        </p:style>
        <p:txBody>
          <a:bodyPr anchor="t"/>
          <a:lstStyle/>
          <a:p>
            <a:pPr fontAlgn="auto">
              <a:spcBef>
                <a:spcPts val="0"/>
              </a:spcBef>
              <a:spcAft>
                <a:spcPts val="0"/>
              </a:spcAft>
              <a:defRPr/>
            </a:pPr>
            <a:r>
              <a:rPr lang="en-GB" dirty="0"/>
              <a:t>Work </a:t>
            </a:r>
            <a:r>
              <a:rPr lang="en-GB" dirty="0" smtClean="0"/>
              <a:t>Request Data Forms</a:t>
            </a:r>
            <a:endParaRPr lang="en-GB" dirty="0"/>
          </a:p>
        </p:txBody>
      </p:sp>
      <p:sp>
        <p:nvSpPr>
          <p:cNvPr id="9" name="Suorakulmio 8"/>
          <p:cNvSpPr/>
          <p:nvPr/>
        </p:nvSpPr>
        <p:spPr>
          <a:xfrm>
            <a:off x="1187624" y="2420888"/>
            <a:ext cx="3528392" cy="3096344"/>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fi-FI" sz="1400" b="1" dirty="0" err="1" smtClean="0"/>
              <a:t>Overview</a:t>
            </a:r>
            <a:endParaRPr lang="fi-FI" sz="1400" b="1" dirty="0" smtClean="0"/>
          </a:p>
          <a:p>
            <a:endParaRPr lang="fi-FI" sz="1400" b="1" dirty="0" smtClean="0"/>
          </a:p>
          <a:p>
            <a:r>
              <a:rPr lang="fi-FI" sz="1400" dirty="0" err="1" smtClean="0"/>
              <a:t>Type</a:t>
            </a:r>
            <a:r>
              <a:rPr lang="fi-FI" sz="1400" dirty="0" smtClean="0"/>
              <a:t>: ADSL </a:t>
            </a:r>
            <a:r>
              <a:rPr lang="fi-FI" sz="1400" dirty="0" err="1" smtClean="0"/>
              <a:t>Installation</a:t>
            </a:r>
            <a:endParaRPr lang="fi-FI" sz="1400" dirty="0" smtClean="0"/>
          </a:p>
          <a:p>
            <a:r>
              <a:rPr lang="fi-FI" sz="1400" dirty="0" smtClean="0"/>
              <a:t>Target Time: 07/31/12 12:34</a:t>
            </a:r>
            <a:br>
              <a:rPr lang="fi-FI" sz="1400" dirty="0" smtClean="0"/>
            </a:br>
            <a:endParaRPr lang="fi-FI" sz="1400" dirty="0" smtClean="0"/>
          </a:p>
          <a:p>
            <a:r>
              <a:rPr lang="fi-FI" sz="1400" i="1" dirty="0" err="1" smtClean="0"/>
              <a:t>Subscriber</a:t>
            </a:r>
            <a:endParaRPr lang="fi-FI" sz="1400" i="1" dirty="0" smtClean="0"/>
          </a:p>
          <a:p>
            <a:r>
              <a:rPr lang="fi-FI" sz="1400" dirty="0" smtClean="0"/>
              <a:t>    </a:t>
            </a:r>
            <a:r>
              <a:rPr lang="fi-FI" sz="1400" dirty="0" err="1" smtClean="0"/>
              <a:t>Name</a:t>
            </a:r>
            <a:r>
              <a:rPr lang="fi-FI" sz="1400" dirty="0" smtClean="0"/>
              <a:t>: John Smith</a:t>
            </a:r>
          </a:p>
          <a:p>
            <a:r>
              <a:rPr lang="fi-FI" sz="1400" dirty="0" smtClean="0"/>
              <a:t>    </a:t>
            </a:r>
            <a:r>
              <a:rPr lang="fi-FI" sz="1400" dirty="0" err="1" smtClean="0"/>
              <a:t>Address</a:t>
            </a:r>
            <a:r>
              <a:rPr lang="fi-FI" sz="1400" dirty="0" smtClean="0"/>
              <a:t>: 32 </a:t>
            </a:r>
            <a:r>
              <a:rPr lang="fi-FI" sz="1400" dirty="0" err="1" smtClean="0"/>
              <a:t>Conection</a:t>
            </a:r>
            <a:r>
              <a:rPr lang="fi-FI" sz="1400" dirty="0" smtClean="0"/>
              <a:t> </a:t>
            </a:r>
            <a:r>
              <a:rPr lang="fi-FI" sz="1400" dirty="0" err="1" smtClean="0"/>
              <a:t>Street</a:t>
            </a:r>
            <a:r>
              <a:rPr lang="fi-FI" sz="1400" dirty="0" smtClean="0"/>
              <a:t>, </a:t>
            </a:r>
            <a:r>
              <a:rPr lang="fi-FI" sz="1400" dirty="0" err="1" smtClean="0"/>
              <a:t>Somecity</a:t>
            </a:r>
            <a:endParaRPr lang="fi-FI" sz="1400" dirty="0" smtClean="0"/>
          </a:p>
          <a:p>
            <a:r>
              <a:rPr lang="fi-FI" sz="1400" dirty="0" smtClean="0"/>
              <a:t>    </a:t>
            </a:r>
            <a:r>
              <a:rPr lang="fi-FI" sz="1400" dirty="0" err="1" smtClean="0"/>
              <a:t>Phone</a:t>
            </a:r>
            <a:r>
              <a:rPr lang="fi-FI" sz="1400" dirty="0" smtClean="0"/>
              <a:t>: 555-0199-777</a:t>
            </a:r>
            <a:endParaRPr lang="fi-FI" sz="1400" dirty="0" smtClean="0">
              <a:solidFill>
                <a:schemeClr val="bg1">
                  <a:lumMod val="75000"/>
                </a:schemeClr>
              </a:solidFill>
            </a:endParaRPr>
          </a:p>
          <a:p>
            <a:endParaRPr lang="fi-FI" sz="1400" dirty="0" smtClean="0"/>
          </a:p>
          <a:p>
            <a:r>
              <a:rPr lang="fi-FI" sz="1400" i="1" dirty="0" err="1" smtClean="0"/>
              <a:t>Products</a:t>
            </a:r>
            <a:endParaRPr lang="fi-FI" sz="1400" i="1" dirty="0" smtClean="0"/>
          </a:p>
          <a:p>
            <a:r>
              <a:rPr lang="fi-FI" sz="1400" dirty="0" smtClean="0"/>
              <a:t>    </a:t>
            </a:r>
            <a:r>
              <a:rPr lang="fi-FI" sz="1400" u="sng" dirty="0" err="1" smtClean="0"/>
              <a:t>Product</a:t>
            </a:r>
            <a:r>
              <a:rPr lang="fi-FI" sz="1400" u="sng" dirty="0" smtClean="0"/>
              <a:t>		</a:t>
            </a:r>
            <a:r>
              <a:rPr lang="fi-FI" sz="1400" u="sng" dirty="0" err="1" smtClean="0"/>
              <a:t>Quantity</a:t>
            </a:r>
            <a:endParaRPr lang="fi-FI" sz="1400" u="sng" dirty="0" smtClean="0"/>
          </a:p>
          <a:p>
            <a:r>
              <a:rPr lang="fi-FI" sz="1400" dirty="0" smtClean="0"/>
              <a:t>    </a:t>
            </a:r>
            <a:r>
              <a:rPr lang="fi-FI" sz="1400" dirty="0" err="1" smtClean="0"/>
              <a:t>Copper</a:t>
            </a:r>
            <a:r>
              <a:rPr lang="fi-FI" sz="1400" dirty="0" smtClean="0"/>
              <a:t> </a:t>
            </a:r>
            <a:r>
              <a:rPr lang="fi-FI" sz="1400" dirty="0" err="1" smtClean="0"/>
              <a:t>Connect</a:t>
            </a:r>
            <a:r>
              <a:rPr lang="fi-FI" sz="1400" dirty="0" smtClean="0"/>
              <a:t>	           1</a:t>
            </a:r>
          </a:p>
          <a:p>
            <a:r>
              <a:rPr lang="fi-FI" sz="1400" dirty="0" smtClean="0"/>
              <a:t>    ADSL </a:t>
            </a:r>
            <a:r>
              <a:rPr lang="fi-FI" sz="1400" dirty="0" err="1" smtClean="0"/>
              <a:t>Installation</a:t>
            </a:r>
            <a:r>
              <a:rPr lang="fi-FI" sz="1400" dirty="0" smtClean="0"/>
              <a:t>	           1</a:t>
            </a:r>
          </a:p>
        </p:txBody>
      </p:sp>
      <p:sp>
        <p:nvSpPr>
          <p:cNvPr id="10" name="Suorakulmio 9"/>
          <p:cNvSpPr/>
          <p:nvPr/>
        </p:nvSpPr>
        <p:spPr>
          <a:xfrm>
            <a:off x="4860032" y="2420888"/>
            <a:ext cx="3240360" cy="3096344"/>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fi-FI" sz="1400" b="1" dirty="0" err="1" smtClean="0"/>
              <a:t>Instructions</a:t>
            </a:r>
            <a:endParaRPr lang="fi-FI" sz="1400" b="1" dirty="0" smtClean="0"/>
          </a:p>
          <a:p>
            <a:endParaRPr lang="fi-FI" sz="1400" dirty="0" smtClean="0"/>
          </a:p>
          <a:p>
            <a:r>
              <a:rPr lang="fi-FI" sz="1400" dirty="0" err="1" smtClean="0"/>
              <a:t>Connection</a:t>
            </a:r>
            <a:r>
              <a:rPr lang="fi-FI" sz="1400" dirty="0" smtClean="0"/>
              <a:t> ID: CI333256523</a:t>
            </a:r>
          </a:p>
          <a:p>
            <a:r>
              <a:rPr lang="fi-FI" sz="1400" dirty="0" err="1" smtClean="0"/>
              <a:t>Bandwidth</a:t>
            </a:r>
            <a:r>
              <a:rPr lang="fi-FI" sz="1400" dirty="0" smtClean="0"/>
              <a:t>: 12/4 </a:t>
            </a:r>
            <a:r>
              <a:rPr lang="fi-FI" sz="1400" dirty="0" err="1" smtClean="0"/>
              <a:t>Mbps</a:t>
            </a:r>
            <a:r>
              <a:rPr lang="fi-FI" sz="1400" dirty="0" smtClean="0"/>
              <a:t/>
            </a:r>
            <a:br>
              <a:rPr lang="fi-FI" sz="1400" dirty="0" smtClean="0"/>
            </a:br>
            <a:r>
              <a:rPr lang="fi-FI" sz="1400" dirty="0" err="1" smtClean="0"/>
              <a:t>Connection</a:t>
            </a:r>
            <a:r>
              <a:rPr lang="fi-FI" sz="1400" dirty="0" smtClean="0"/>
              <a:t> </a:t>
            </a:r>
            <a:r>
              <a:rPr lang="fi-FI" sz="1400" dirty="0" err="1" smtClean="0"/>
              <a:t>Point</a:t>
            </a:r>
            <a:r>
              <a:rPr lang="fi-FI" sz="1400" dirty="0" smtClean="0"/>
              <a:t> A: 1234.13.324.1</a:t>
            </a:r>
          </a:p>
          <a:p>
            <a:r>
              <a:rPr lang="fi-FI" sz="1400" dirty="0" err="1" smtClean="0"/>
              <a:t>Connection</a:t>
            </a:r>
            <a:r>
              <a:rPr lang="fi-FI" sz="1400" dirty="0" smtClean="0"/>
              <a:t> </a:t>
            </a:r>
            <a:r>
              <a:rPr lang="fi-FI" sz="1400" dirty="0" err="1" smtClean="0"/>
              <a:t>Point</a:t>
            </a:r>
            <a:r>
              <a:rPr lang="fi-FI" sz="1400" dirty="0" smtClean="0"/>
              <a:t> B: 1553.123.23.6</a:t>
            </a:r>
          </a:p>
          <a:p>
            <a:endParaRPr lang="fi-FI" sz="1400" dirty="0" smtClean="0"/>
          </a:p>
          <a:p>
            <a:r>
              <a:rPr lang="fi-FI" sz="1400" dirty="0" err="1" smtClean="0"/>
              <a:t>Route</a:t>
            </a:r>
            <a:r>
              <a:rPr lang="fi-FI" sz="1400" dirty="0" smtClean="0"/>
              <a:t>:</a:t>
            </a:r>
          </a:p>
          <a:p>
            <a:r>
              <a:rPr lang="fi-FI" sz="1000" dirty="0" smtClean="0"/>
              <a:t>    BSC13650/0 ADSLFR ADSL72_AD_03-7    SOC</a:t>
            </a:r>
          </a:p>
          <a:p>
            <a:r>
              <a:rPr lang="fi-FI" sz="1000" dirty="0" smtClean="0"/>
              <a:t>            0/100 PVC</a:t>
            </a:r>
          </a:p>
          <a:p>
            <a:r>
              <a:rPr lang="fi-FI" sz="1000" dirty="0" smtClean="0"/>
              <a:t>            VLAN_12_VLAN</a:t>
            </a:r>
          </a:p>
          <a:p>
            <a:r>
              <a:rPr lang="fi-FI" sz="1000" dirty="0" smtClean="0"/>
              <a:t>    SOC/00101/1 - K32/2/51  SOC/27/1 - V68/1/9 C</a:t>
            </a:r>
            <a:br>
              <a:rPr lang="fi-FI" sz="1000" dirty="0" smtClean="0"/>
            </a:br>
            <a:r>
              <a:rPr lang="fi-FI" sz="1000" dirty="0" smtClean="0"/>
              <a:t>    …</a:t>
            </a:r>
          </a:p>
          <a:p>
            <a:endParaRPr lang="fi-FI" sz="1400" dirty="0" smtClean="0"/>
          </a:p>
          <a:p>
            <a:r>
              <a:rPr lang="fi-FI" sz="1400" dirty="0" err="1" smtClean="0"/>
              <a:t>Network</a:t>
            </a:r>
            <a:r>
              <a:rPr lang="fi-FI" sz="1400" dirty="0" smtClean="0"/>
              <a:t> </a:t>
            </a:r>
            <a:r>
              <a:rPr lang="fi-FI" sz="1400" dirty="0" err="1" smtClean="0"/>
              <a:t>Map</a:t>
            </a:r>
            <a:r>
              <a:rPr lang="fi-FI" sz="1400" dirty="0" smtClean="0"/>
              <a:t>: NMSomeCity72.PDF</a:t>
            </a:r>
          </a:p>
        </p:txBody>
      </p:sp>
      <p:sp>
        <p:nvSpPr>
          <p:cNvPr id="11" name="Suorakulmio 10"/>
          <p:cNvSpPr/>
          <p:nvPr/>
        </p:nvSpPr>
        <p:spPr>
          <a:xfrm>
            <a:off x="1187624" y="1556792"/>
            <a:ext cx="6912768" cy="72008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fi-FI" sz="1400" b="1" dirty="0" err="1" smtClean="0"/>
              <a:t>Header</a:t>
            </a:r>
            <a:endParaRPr lang="fi-FI" sz="1400" b="1" dirty="0" smtClean="0"/>
          </a:p>
          <a:p>
            <a:r>
              <a:rPr lang="fi-FI" sz="1400" dirty="0" err="1" smtClean="0"/>
              <a:t>YourComm</a:t>
            </a:r>
            <a:r>
              <a:rPr lang="fi-FI" sz="1400" dirty="0" smtClean="0"/>
              <a:t> </a:t>
            </a:r>
            <a:r>
              <a:rPr lang="fi-FI" sz="1400" dirty="0" err="1" smtClean="0"/>
              <a:t>Installation</a:t>
            </a:r>
            <a:r>
              <a:rPr lang="fi-FI" sz="1400" dirty="0" smtClean="0"/>
              <a:t> 012344</a:t>
            </a:r>
          </a:p>
          <a:p>
            <a:r>
              <a:rPr lang="fi-FI" sz="1400" dirty="0" smtClean="0"/>
              <a:t>32 </a:t>
            </a:r>
            <a:r>
              <a:rPr lang="fi-FI" sz="1400" dirty="0" err="1" smtClean="0"/>
              <a:t>Connection</a:t>
            </a:r>
            <a:r>
              <a:rPr lang="fi-FI" sz="1400" dirty="0" smtClean="0"/>
              <a:t> </a:t>
            </a:r>
            <a:r>
              <a:rPr lang="fi-FI" sz="1400" dirty="0" err="1" smtClean="0"/>
              <a:t>Street</a:t>
            </a:r>
            <a:r>
              <a:rPr lang="fi-FI" sz="1400" dirty="0" smtClean="0"/>
              <a:t>, </a:t>
            </a:r>
            <a:r>
              <a:rPr lang="fi-FI" sz="1400" dirty="0" err="1" smtClean="0"/>
              <a:t>Somecity</a:t>
            </a:r>
            <a:endParaRPr lang="fi-FI" sz="1400" dirty="0" smtClean="0">
              <a:solidFill>
                <a:schemeClr val="bg1">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6"/>
          <p:cNvSpPr/>
          <p:nvPr/>
        </p:nvSpPr>
        <p:spPr>
          <a:xfrm>
            <a:off x="828675" y="980728"/>
            <a:ext cx="7487741" cy="4680520"/>
          </a:xfrm>
          <a:prstGeom prst="roundRect">
            <a:avLst>
              <a:gd name="adj" fmla="val 3348"/>
            </a:avLst>
          </a:prstGeom>
        </p:spPr>
        <p:style>
          <a:lnRef idx="1">
            <a:schemeClr val="dk1"/>
          </a:lnRef>
          <a:fillRef idx="2">
            <a:schemeClr val="dk1"/>
          </a:fillRef>
          <a:effectRef idx="1">
            <a:schemeClr val="dk1"/>
          </a:effectRef>
          <a:fontRef idx="minor">
            <a:schemeClr val="dk1"/>
          </a:fontRef>
        </p:style>
        <p:txBody>
          <a:bodyPr anchor="t"/>
          <a:lstStyle/>
          <a:p>
            <a:pPr fontAlgn="auto">
              <a:spcBef>
                <a:spcPts val="0"/>
              </a:spcBef>
              <a:spcAft>
                <a:spcPts val="0"/>
              </a:spcAft>
              <a:defRPr/>
            </a:pPr>
            <a:r>
              <a:rPr lang="en-GB" dirty="0"/>
              <a:t>Work </a:t>
            </a:r>
            <a:r>
              <a:rPr lang="en-GB" dirty="0" smtClean="0"/>
              <a:t>Request Activities</a:t>
            </a:r>
            <a:endParaRPr lang="en-GB" dirty="0"/>
          </a:p>
        </p:txBody>
      </p:sp>
      <p:sp>
        <p:nvSpPr>
          <p:cNvPr id="27" name="Suorakulmio 26"/>
          <p:cNvSpPr/>
          <p:nvPr/>
        </p:nvSpPr>
        <p:spPr>
          <a:xfrm>
            <a:off x="1187624" y="3140968"/>
            <a:ext cx="6912768" cy="1368152"/>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fi-FI" sz="1400" b="1" dirty="0" err="1" smtClean="0"/>
              <a:t>Install</a:t>
            </a:r>
            <a:endParaRPr lang="fi-FI" sz="1400" b="1" dirty="0" smtClean="0"/>
          </a:p>
          <a:p>
            <a:r>
              <a:rPr lang="fi-FI" sz="1400" dirty="0" err="1" smtClean="0"/>
              <a:t>Assignee</a:t>
            </a:r>
            <a:r>
              <a:rPr lang="fi-FI" sz="1400" dirty="0" smtClean="0"/>
              <a:t>: </a:t>
            </a:r>
            <a:r>
              <a:rPr lang="fi-FI" sz="1400" dirty="0" err="1" smtClean="0"/>
              <a:t>Dorothy</a:t>
            </a:r>
            <a:r>
              <a:rPr lang="fi-FI" sz="1400" dirty="0" smtClean="0"/>
              <a:t> </a:t>
            </a:r>
            <a:r>
              <a:rPr lang="fi-FI" sz="1400" dirty="0" err="1" smtClean="0"/>
              <a:t>Hayes</a:t>
            </a:r>
            <a:endParaRPr lang="fi-FI" sz="1400" dirty="0" smtClean="0"/>
          </a:p>
          <a:p>
            <a:r>
              <a:rPr lang="fi-FI" sz="1400" dirty="0" err="1" smtClean="0"/>
              <a:t>Location</a:t>
            </a:r>
            <a:r>
              <a:rPr lang="fi-FI" sz="1400" dirty="0" smtClean="0"/>
              <a:t>: 32 </a:t>
            </a:r>
            <a:r>
              <a:rPr lang="fi-FI" sz="1400" dirty="0" err="1" smtClean="0"/>
              <a:t>Connection</a:t>
            </a:r>
            <a:r>
              <a:rPr lang="fi-FI" sz="1400" dirty="0" smtClean="0"/>
              <a:t> </a:t>
            </a:r>
            <a:r>
              <a:rPr lang="fi-FI" sz="1400" dirty="0" err="1" smtClean="0"/>
              <a:t>Street</a:t>
            </a:r>
            <a:endParaRPr lang="fi-FI" sz="1400" dirty="0" smtClean="0"/>
          </a:p>
          <a:p>
            <a:r>
              <a:rPr lang="fi-FI" sz="1400" dirty="0" err="1" smtClean="0"/>
              <a:t>Appointment</a:t>
            </a:r>
            <a:r>
              <a:rPr lang="fi-FI" sz="1400" dirty="0" smtClean="0"/>
              <a:t>: 10:00 – 12:00</a:t>
            </a:r>
          </a:p>
        </p:txBody>
      </p:sp>
      <p:sp>
        <p:nvSpPr>
          <p:cNvPr id="3" name="Otsikko 2"/>
          <p:cNvSpPr>
            <a:spLocks noGrp="1"/>
          </p:cNvSpPr>
          <p:nvPr>
            <p:ph type="ctrTitle"/>
          </p:nvPr>
        </p:nvSpPr>
        <p:spPr/>
        <p:txBody>
          <a:bodyPr/>
          <a:lstStyle/>
          <a:p>
            <a:r>
              <a:rPr lang="fi-FI" dirty="0" err="1" smtClean="0">
                <a:solidFill>
                  <a:srgbClr val="ED2939"/>
                </a:solidFill>
              </a:rPr>
              <a:t>Example</a:t>
            </a:r>
            <a:r>
              <a:rPr lang="fi-FI" dirty="0" smtClean="0">
                <a:solidFill>
                  <a:srgbClr val="ED2939"/>
                </a:solidFill>
              </a:rPr>
              <a:t>: </a:t>
            </a:r>
            <a:r>
              <a:rPr lang="fi-FI" dirty="0" err="1" smtClean="0">
                <a:solidFill>
                  <a:srgbClr val="ED2939"/>
                </a:solidFill>
              </a:rPr>
              <a:t>Activities</a:t>
            </a:r>
            <a:r>
              <a:rPr lang="fi-FI" dirty="0" smtClean="0">
                <a:solidFill>
                  <a:srgbClr val="ED2939"/>
                </a:solidFill>
              </a:rPr>
              <a:t> and </a:t>
            </a:r>
            <a:r>
              <a:rPr lang="fi-FI" dirty="0" err="1" smtClean="0">
                <a:solidFill>
                  <a:srgbClr val="ED2939"/>
                </a:solidFill>
              </a:rPr>
              <a:t>Work</a:t>
            </a:r>
            <a:r>
              <a:rPr lang="fi-FI" dirty="0" smtClean="0">
                <a:solidFill>
                  <a:srgbClr val="ED2939"/>
                </a:solidFill>
              </a:rPr>
              <a:t> </a:t>
            </a:r>
            <a:r>
              <a:rPr lang="fi-FI" dirty="0" err="1" smtClean="0">
                <a:solidFill>
                  <a:srgbClr val="ED2939"/>
                </a:solidFill>
              </a:rPr>
              <a:t>Flow</a:t>
            </a:r>
            <a:endParaRPr lang="fi-FI" dirty="0">
              <a:solidFill>
                <a:srgbClr val="ED2939"/>
              </a:solidFill>
            </a:endParaRPr>
          </a:p>
        </p:txBody>
      </p:sp>
      <p:sp>
        <p:nvSpPr>
          <p:cNvPr id="4" name="Dian numeron paikkamerkki 3"/>
          <p:cNvSpPr>
            <a:spLocks noGrp="1"/>
          </p:cNvSpPr>
          <p:nvPr>
            <p:ph type="sldNum" sz="quarter" idx="16"/>
          </p:nvPr>
        </p:nvSpPr>
        <p:spPr/>
        <p:txBody>
          <a:bodyPr/>
          <a:lstStyle/>
          <a:p>
            <a:fld id="{F05FFD2F-2955-438D-9ABE-C7BFA50BB0B3}" type="slidenum">
              <a:rPr lang="en-US" smtClean="0"/>
              <a:pPr/>
              <a:t>6</a:t>
            </a:fld>
            <a:endParaRPr lang="en-US"/>
          </a:p>
        </p:txBody>
      </p:sp>
      <p:sp>
        <p:nvSpPr>
          <p:cNvPr id="6" name="Suorakulmio 5"/>
          <p:cNvSpPr/>
          <p:nvPr/>
        </p:nvSpPr>
        <p:spPr>
          <a:xfrm>
            <a:off x="1187624" y="1412776"/>
            <a:ext cx="6912768" cy="1440160"/>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fi-FI" sz="1400" b="1" dirty="0" err="1" smtClean="0"/>
              <a:t>Connect</a:t>
            </a:r>
            <a:endParaRPr lang="fi-FI" sz="1400" b="1" dirty="0" smtClean="0"/>
          </a:p>
          <a:p>
            <a:r>
              <a:rPr lang="fi-FI" sz="1400" dirty="0" err="1" smtClean="0"/>
              <a:t>Assignee</a:t>
            </a:r>
            <a:r>
              <a:rPr lang="fi-FI" sz="1400" dirty="0" smtClean="0"/>
              <a:t>: John Williams</a:t>
            </a:r>
          </a:p>
          <a:p>
            <a:r>
              <a:rPr lang="fi-FI" sz="1400" dirty="0" err="1" smtClean="0"/>
              <a:t>Location</a:t>
            </a:r>
            <a:r>
              <a:rPr lang="fi-FI" sz="1400" dirty="0" smtClean="0"/>
              <a:t>: 17 Apple </a:t>
            </a:r>
            <a:r>
              <a:rPr lang="fi-FI" sz="1400" dirty="0" err="1" smtClean="0"/>
              <a:t>Street</a:t>
            </a:r>
            <a:endParaRPr lang="fi-FI" sz="1400" dirty="0" smtClean="0"/>
          </a:p>
          <a:p>
            <a:r>
              <a:rPr lang="fi-FI" sz="1400" dirty="0" smtClean="0"/>
              <a:t>Begin at: 7/31/12 08:00</a:t>
            </a:r>
          </a:p>
          <a:p>
            <a:endParaRPr lang="fi-FI" sz="1400" dirty="0" smtClean="0"/>
          </a:p>
        </p:txBody>
      </p:sp>
      <p:sp>
        <p:nvSpPr>
          <p:cNvPr id="7" name="Suorakulmio 6"/>
          <p:cNvSpPr/>
          <p:nvPr/>
        </p:nvSpPr>
        <p:spPr>
          <a:xfrm>
            <a:off x="3923928" y="2348880"/>
            <a:ext cx="64807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smtClean="0"/>
              <a:t>New</a:t>
            </a:r>
            <a:endParaRPr lang="fi-FI" sz="1400" dirty="0"/>
          </a:p>
        </p:txBody>
      </p:sp>
      <p:sp>
        <p:nvSpPr>
          <p:cNvPr id="8" name="Suorakulmio 7"/>
          <p:cNvSpPr/>
          <p:nvPr/>
        </p:nvSpPr>
        <p:spPr>
          <a:xfrm>
            <a:off x="5220072" y="2348880"/>
            <a:ext cx="93610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err="1" smtClean="0"/>
              <a:t>Ongoing</a:t>
            </a:r>
            <a:endParaRPr lang="fi-FI" sz="1400" dirty="0"/>
          </a:p>
        </p:txBody>
      </p:sp>
      <p:sp>
        <p:nvSpPr>
          <p:cNvPr id="9" name="Suorakulmio 8"/>
          <p:cNvSpPr/>
          <p:nvPr/>
        </p:nvSpPr>
        <p:spPr>
          <a:xfrm>
            <a:off x="6732240" y="2348880"/>
            <a:ext cx="108012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err="1" smtClean="0"/>
              <a:t>Completed</a:t>
            </a:r>
            <a:endParaRPr lang="fi-FI" sz="1400" dirty="0"/>
          </a:p>
        </p:txBody>
      </p:sp>
      <p:sp>
        <p:nvSpPr>
          <p:cNvPr id="10" name="Suorakulmio 9"/>
          <p:cNvSpPr/>
          <p:nvPr/>
        </p:nvSpPr>
        <p:spPr>
          <a:xfrm>
            <a:off x="5076056" y="1556792"/>
            <a:ext cx="121575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err="1" smtClean="0"/>
              <a:t>Suspended</a:t>
            </a:r>
            <a:endParaRPr lang="fi-FI" sz="1400" dirty="0"/>
          </a:p>
        </p:txBody>
      </p:sp>
      <p:cxnSp>
        <p:nvCxnSpPr>
          <p:cNvPr id="12" name="Suora nuoliyhdysviiva 11"/>
          <p:cNvCxnSpPr>
            <a:stCxn id="7" idx="3"/>
            <a:endCxn id="8" idx="1"/>
          </p:cNvCxnSpPr>
          <p:nvPr/>
        </p:nvCxnSpPr>
        <p:spPr>
          <a:xfrm>
            <a:off x="4572000" y="2528900"/>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uora nuoliyhdysviiva 15"/>
          <p:cNvCxnSpPr>
            <a:stCxn id="8" idx="3"/>
            <a:endCxn id="9" idx="1"/>
          </p:cNvCxnSpPr>
          <p:nvPr/>
        </p:nvCxnSpPr>
        <p:spPr>
          <a:xfrm>
            <a:off x="6156176" y="2528900"/>
            <a:ext cx="57606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uora nuoliyhdysviiva 19"/>
          <p:cNvCxnSpPr/>
          <p:nvPr/>
        </p:nvCxnSpPr>
        <p:spPr>
          <a:xfrm flipV="1">
            <a:off x="5436096" y="1916832"/>
            <a:ext cx="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uora nuoliyhdysviiva 21"/>
          <p:cNvCxnSpPr/>
          <p:nvPr/>
        </p:nvCxnSpPr>
        <p:spPr>
          <a:xfrm>
            <a:off x="5940152" y="1916832"/>
            <a:ext cx="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kstikehys 22"/>
          <p:cNvSpPr txBox="1"/>
          <p:nvPr/>
        </p:nvSpPr>
        <p:spPr>
          <a:xfrm>
            <a:off x="4615546" y="2257127"/>
            <a:ext cx="562975" cy="307777"/>
          </a:xfrm>
          <a:prstGeom prst="rect">
            <a:avLst/>
          </a:prstGeom>
          <a:noFill/>
        </p:spPr>
        <p:txBody>
          <a:bodyPr wrap="none" rtlCol="0">
            <a:spAutoFit/>
          </a:bodyPr>
          <a:lstStyle/>
          <a:p>
            <a:r>
              <a:rPr lang="fi-FI" sz="1400" dirty="0" err="1" smtClean="0"/>
              <a:t>Start</a:t>
            </a:r>
            <a:endParaRPr lang="fi-FI" sz="1400" dirty="0"/>
          </a:p>
        </p:txBody>
      </p:sp>
      <p:sp>
        <p:nvSpPr>
          <p:cNvPr id="24" name="Tekstikehys 23"/>
          <p:cNvSpPr txBox="1"/>
          <p:nvPr/>
        </p:nvSpPr>
        <p:spPr>
          <a:xfrm>
            <a:off x="6101812" y="2257127"/>
            <a:ext cx="702436" cy="307777"/>
          </a:xfrm>
          <a:prstGeom prst="rect">
            <a:avLst/>
          </a:prstGeom>
          <a:noFill/>
        </p:spPr>
        <p:txBody>
          <a:bodyPr wrap="none" rtlCol="0">
            <a:spAutoFit/>
          </a:bodyPr>
          <a:lstStyle/>
          <a:p>
            <a:r>
              <a:rPr lang="fi-FI" sz="1400" dirty="0" err="1" smtClean="0"/>
              <a:t>Ready</a:t>
            </a:r>
            <a:endParaRPr lang="fi-FI" sz="1400" dirty="0"/>
          </a:p>
        </p:txBody>
      </p:sp>
      <p:sp>
        <p:nvSpPr>
          <p:cNvPr id="25" name="Tekstikehys 24"/>
          <p:cNvSpPr txBox="1"/>
          <p:nvPr/>
        </p:nvSpPr>
        <p:spPr>
          <a:xfrm>
            <a:off x="4544505" y="1916832"/>
            <a:ext cx="891591" cy="307777"/>
          </a:xfrm>
          <a:prstGeom prst="rect">
            <a:avLst/>
          </a:prstGeom>
          <a:noFill/>
        </p:spPr>
        <p:txBody>
          <a:bodyPr wrap="none" rtlCol="0">
            <a:spAutoFit/>
          </a:bodyPr>
          <a:lstStyle/>
          <a:p>
            <a:r>
              <a:rPr lang="fi-FI" sz="1400" dirty="0" err="1" smtClean="0"/>
              <a:t>Suspend</a:t>
            </a:r>
            <a:endParaRPr lang="fi-FI" sz="1400" dirty="0"/>
          </a:p>
        </p:txBody>
      </p:sp>
      <p:sp>
        <p:nvSpPr>
          <p:cNvPr id="26" name="Tekstikehys 25"/>
          <p:cNvSpPr txBox="1"/>
          <p:nvPr/>
        </p:nvSpPr>
        <p:spPr>
          <a:xfrm>
            <a:off x="5952733" y="1916832"/>
            <a:ext cx="851515" cy="307777"/>
          </a:xfrm>
          <a:prstGeom prst="rect">
            <a:avLst/>
          </a:prstGeom>
          <a:noFill/>
        </p:spPr>
        <p:txBody>
          <a:bodyPr wrap="none" rtlCol="0">
            <a:spAutoFit/>
          </a:bodyPr>
          <a:lstStyle/>
          <a:p>
            <a:r>
              <a:rPr lang="fi-FI" sz="1400" dirty="0" err="1" smtClean="0"/>
              <a:t>Resume</a:t>
            </a:r>
            <a:endParaRPr lang="fi-FI" sz="1400" dirty="0"/>
          </a:p>
        </p:txBody>
      </p:sp>
      <p:sp>
        <p:nvSpPr>
          <p:cNvPr id="28" name="Suorakulmio 27"/>
          <p:cNvSpPr/>
          <p:nvPr/>
        </p:nvSpPr>
        <p:spPr>
          <a:xfrm>
            <a:off x="3923928" y="3448745"/>
            <a:ext cx="64807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smtClean="0"/>
              <a:t>New</a:t>
            </a:r>
            <a:endParaRPr lang="fi-FI" sz="1400" dirty="0"/>
          </a:p>
        </p:txBody>
      </p:sp>
      <p:sp>
        <p:nvSpPr>
          <p:cNvPr id="29" name="Suorakulmio 28"/>
          <p:cNvSpPr/>
          <p:nvPr/>
        </p:nvSpPr>
        <p:spPr>
          <a:xfrm>
            <a:off x="5220072" y="3448745"/>
            <a:ext cx="93610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err="1" smtClean="0"/>
              <a:t>Ongoing</a:t>
            </a:r>
            <a:endParaRPr lang="fi-FI" sz="1400" dirty="0"/>
          </a:p>
        </p:txBody>
      </p:sp>
      <p:sp>
        <p:nvSpPr>
          <p:cNvPr id="30" name="Suorakulmio 29"/>
          <p:cNvSpPr/>
          <p:nvPr/>
        </p:nvSpPr>
        <p:spPr>
          <a:xfrm>
            <a:off x="6732240" y="3448745"/>
            <a:ext cx="108012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err="1" smtClean="0"/>
              <a:t>Completed</a:t>
            </a:r>
            <a:endParaRPr lang="fi-FI" sz="1400" dirty="0"/>
          </a:p>
        </p:txBody>
      </p:sp>
      <p:cxnSp>
        <p:nvCxnSpPr>
          <p:cNvPr id="32" name="Suora nuoliyhdysviiva 31"/>
          <p:cNvCxnSpPr>
            <a:stCxn id="28" idx="3"/>
            <a:endCxn id="29" idx="1"/>
          </p:cNvCxnSpPr>
          <p:nvPr/>
        </p:nvCxnSpPr>
        <p:spPr>
          <a:xfrm>
            <a:off x="4572000" y="3628765"/>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uora nuoliyhdysviiva 32"/>
          <p:cNvCxnSpPr>
            <a:stCxn id="29" idx="3"/>
            <a:endCxn id="30" idx="1"/>
          </p:cNvCxnSpPr>
          <p:nvPr/>
        </p:nvCxnSpPr>
        <p:spPr>
          <a:xfrm>
            <a:off x="6156176" y="3628765"/>
            <a:ext cx="57606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kstikehys 35"/>
          <p:cNvSpPr txBox="1"/>
          <p:nvPr/>
        </p:nvSpPr>
        <p:spPr>
          <a:xfrm>
            <a:off x="4615546" y="3356992"/>
            <a:ext cx="562975" cy="307777"/>
          </a:xfrm>
          <a:prstGeom prst="rect">
            <a:avLst/>
          </a:prstGeom>
          <a:noFill/>
        </p:spPr>
        <p:txBody>
          <a:bodyPr wrap="none" rtlCol="0">
            <a:spAutoFit/>
          </a:bodyPr>
          <a:lstStyle/>
          <a:p>
            <a:r>
              <a:rPr lang="fi-FI" sz="1400" dirty="0" err="1" smtClean="0"/>
              <a:t>Start</a:t>
            </a:r>
            <a:endParaRPr lang="fi-FI" sz="1400" dirty="0"/>
          </a:p>
        </p:txBody>
      </p:sp>
      <p:sp>
        <p:nvSpPr>
          <p:cNvPr id="37" name="Tekstikehys 36"/>
          <p:cNvSpPr txBox="1"/>
          <p:nvPr/>
        </p:nvSpPr>
        <p:spPr>
          <a:xfrm>
            <a:off x="6101812" y="3356992"/>
            <a:ext cx="702436" cy="307777"/>
          </a:xfrm>
          <a:prstGeom prst="rect">
            <a:avLst/>
          </a:prstGeom>
          <a:noFill/>
        </p:spPr>
        <p:txBody>
          <a:bodyPr wrap="none" rtlCol="0">
            <a:spAutoFit/>
          </a:bodyPr>
          <a:lstStyle/>
          <a:p>
            <a:r>
              <a:rPr lang="fi-FI" sz="1400" dirty="0" err="1" smtClean="0"/>
              <a:t>Ready</a:t>
            </a:r>
            <a:endParaRPr lang="fi-FI" sz="1400" dirty="0"/>
          </a:p>
        </p:txBody>
      </p:sp>
      <p:cxnSp>
        <p:nvCxnSpPr>
          <p:cNvPr id="41" name="Kulmayhdysviiva 40"/>
          <p:cNvCxnSpPr>
            <a:stCxn id="36" idx="0"/>
            <a:endCxn id="9" idx="2"/>
          </p:cNvCxnSpPr>
          <p:nvPr/>
        </p:nvCxnSpPr>
        <p:spPr>
          <a:xfrm rot="5400000" flipH="1" flipV="1">
            <a:off x="5760631" y="1845323"/>
            <a:ext cx="648072" cy="2375266"/>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kstikehys 45"/>
          <p:cNvSpPr txBox="1"/>
          <p:nvPr/>
        </p:nvSpPr>
        <p:spPr>
          <a:xfrm>
            <a:off x="5274281" y="2780928"/>
            <a:ext cx="1745991" cy="307777"/>
          </a:xfrm>
          <a:prstGeom prst="rect">
            <a:avLst/>
          </a:prstGeom>
          <a:noFill/>
        </p:spPr>
        <p:txBody>
          <a:bodyPr wrap="none" rtlCol="0">
            <a:spAutoFit/>
          </a:bodyPr>
          <a:lstStyle/>
          <a:p>
            <a:r>
              <a:rPr lang="fi-FI" sz="1400" dirty="0" err="1" smtClean="0"/>
              <a:t>Dependent</a:t>
            </a:r>
            <a:r>
              <a:rPr lang="fi-FI" sz="1400" dirty="0" smtClean="0"/>
              <a:t> on </a:t>
            </a:r>
            <a:r>
              <a:rPr lang="fi-FI" sz="1400" dirty="0" err="1" smtClean="0"/>
              <a:t>state</a:t>
            </a:r>
            <a:endParaRPr lang="fi-FI" sz="1400" dirty="0"/>
          </a:p>
        </p:txBody>
      </p:sp>
      <p:sp>
        <p:nvSpPr>
          <p:cNvPr id="50" name="Suorakulmio 49"/>
          <p:cNvSpPr/>
          <p:nvPr/>
        </p:nvSpPr>
        <p:spPr>
          <a:xfrm>
            <a:off x="5076056" y="4005064"/>
            <a:ext cx="121575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err="1" smtClean="0"/>
              <a:t>Suspended</a:t>
            </a:r>
            <a:endParaRPr lang="fi-FI" sz="1400" dirty="0"/>
          </a:p>
        </p:txBody>
      </p:sp>
      <p:cxnSp>
        <p:nvCxnSpPr>
          <p:cNvPr id="52" name="Suora nuoliyhdysviiva 51"/>
          <p:cNvCxnSpPr/>
          <p:nvPr/>
        </p:nvCxnSpPr>
        <p:spPr>
          <a:xfrm>
            <a:off x="5436096" y="3789040"/>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uora nuoliyhdysviiva 53"/>
          <p:cNvCxnSpPr/>
          <p:nvPr/>
        </p:nvCxnSpPr>
        <p:spPr>
          <a:xfrm flipV="1">
            <a:off x="6012160" y="3789040"/>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Suorakulmio 54"/>
          <p:cNvSpPr/>
          <p:nvPr/>
        </p:nvSpPr>
        <p:spPr>
          <a:xfrm>
            <a:off x="4788024" y="4293096"/>
            <a:ext cx="3744416" cy="1656184"/>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i-FI" sz="1400" b="1" dirty="0" smtClean="0"/>
              <a:t>Input </a:t>
            </a:r>
            <a:r>
              <a:rPr lang="fi-FI" sz="1400" b="1" dirty="0" err="1" smtClean="0"/>
              <a:t>Form</a:t>
            </a:r>
            <a:r>
              <a:rPr lang="fi-FI" sz="1400" b="1" dirty="0" smtClean="0"/>
              <a:t> on </a:t>
            </a:r>
            <a:r>
              <a:rPr lang="fi-FI" sz="1400" b="1" dirty="0" err="1" smtClean="0"/>
              <a:t>Ready</a:t>
            </a:r>
            <a:endParaRPr lang="fi-FI" sz="1400" b="1" dirty="0" smtClean="0"/>
          </a:p>
          <a:p>
            <a:r>
              <a:rPr lang="fi-FI" sz="1400" dirty="0" err="1" smtClean="0"/>
              <a:t>Device</a:t>
            </a:r>
            <a:r>
              <a:rPr lang="fi-FI" sz="1400" dirty="0" smtClean="0"/>
              <a:t> </a:t>
            </a:r>
            <a:r>
              <a:rPr lang="fi-FI" sz="1400" dirty="0" err="1" smtClean="0"/>
              <a:t>Class</a:t>
            </a:r>
            <a:r>
              <a:rPr lang="fi-FI" sz="1400" dirty="0" smtClean="0"/>
              <a:t>:</a:t>
            </a:r>
            <a:r>
              <a:rPr lang="fi-FI" sz="1400" dirty="0" smtClean="0">
                <a:solidFill>
                  <a:schemeClr val="bg1">
                    <a:lumMod val="50000"/>
                  </a:schemeClr>
                </a:solidFill>
              </a:rPr>
              <a:t> [</a:t>
            </a:r>
            <a:r>
              <a:rPr lang="fi-FI" sz="1400" dirty="0" err="1" smtClean="0">
                <a:solidFill>
                  <a:schemeClr val="bg1">
                    <a:lumMod val="50000"/>
                  </a:schemeClr>
                </a:solidFill>
              </a:rPr>
              <a:t>Enumerated</a:t>
            </a:r>
            <a:r>
              <a:rPr lang="fi-FI" sz="1400" dirty="0" smtClean="0">
                <a:solidFill>
                  <a:schemeClr val="bg1">
                    <a:lumMod val="50000"/>
                  </a:schemeClr>
                </a:solidFill>
              </a:rPr>
              <a:t> </a:t>
            </a:r>
            <a:r>
              <a:rPr lang="fi-FI" sz="1400" dirty="0" err="1" smtClean="0">
                <a:solidFill>
                  <a:schemeClr val="bg1">
                    <a:lumMod val="50000"/>
                  </a:schemeClr>
                </a:solidFill>
              </a:rPr>
              <a:t>code</a:t>
            </a:r>
            <a:r>
              <a:rPr lang="fi-FI" sz="1400" dirty="0" smtClean="0">
                <a:solidFill>
                  <a:schemeClr val="bg1">
                    <a:lumMod val="50000"/>
                  </a:schemeClr>
                </a:solidFill>
              </a:rPr>
              <a:t>]</a:t>
            </a:r>
          </a:p>
          <a:p>
            <a:r>
              <a:rPr lang="fi-FI" sz="1400" dirty="0" err="1" smtClean="0"/>
              <a:t>Resolution</a:t>
            </a:r>
            <a:r>
              <a:rPr lang="fi-FI" sz="1400" dirty="0" smtClean="0"/>
              <a:t>:</a:t>
            </a:r>
            <a:r>
              <a:rPr lang="fi-FI" sz="1400" dirty="0" smtClean="0">
                <a:solidFill>
                  <a:schemeClr val="bg1">
                    <a:lumMod val="50000"/>
                  </a:schemeClr>
                </a:solidFill>
              </a:rPr>
              <a:t> [</a:t>
            </a:r>
            <a:r>
              <a:rPr lang="fi-FI" sz="1400" dirty="0" err="1" smtClean="0">
                <a:solidFill>
                  <a:schemeClr val="bg1">
                    <a:lumMod val="50000"/>
                  </a:schemeClr>
                </a:solidFill>
              </a:rPr>
              <a:t>Enumerated</a:t>
            </a:r>
            <a:r>
              <a:rPr lang="fi-FI" sz="1400" dirty="0" smtClean="0">
                <a:solidFill>
                  <a:schemeClr val="bg1">
                    <a:lumMod val="50000"/>
                  </a:schemeClr>
                </a:solidFill>
              </a:rPr>
              <a:t> </a:t>
            </a:r>
            <a:r>
              <a:rPr lang="fi-FI" sz="1400" dirty="0" err="1" smtClean="0">
                <a:solidFill>
                  <a:schemeClr val="bg1">
                    <a:lumMod val="50000"/>
                  </a:schemeClr>
                </a:solidFill>
              </a:rPr>
              <a:t>code</a:t>
            </a:r>
            <a:r>
              <a:rPr lang="fi-FI" sz="1400" dirty="0" smtClean="0">
                <a:solidFill>
                  <a:schemeClr val="bg1">
                    <a:lumMod val="50000"/>
                  </a:schemeClr>
                </a:solidFill>
              </a:rPr>
              <a:t>]</a:t>
            </a:r>
          </a:p>
          <a:p>
            <a:r>
              <a:rPr lang="fi-FI" sz="1400" i="1" dirty="0" smtClean="0"/>
              <a:t>SLA  </a:t>
            </a:r>
            <a:r>
              <a:rPr lang="fi-FI" sz="1400" i="1" dirty="0" err="1" smtClean="0"/>
              <a:t>Breach</a:t>
            </a:r>
            <a:r>
              <a:rPr lang="fi-FI" sz="1400" i="1" dirty="0" smtClean="0"/>
              <a:t/>
            </a:r>
            <a:br>
              <a:rPr lang="fi-FI" sz="1400" i="1" dirty="0" smtClean="0"/>
            </a:br>
            <a:r>
              <a:rPr lang="fi-FI" sz="1400" dirty="0" smtClean="0"/>
              <a:t>    </a:t>
            </a:r>
            <a:r>
              <a:rPr lang="fi-FI" sz="1400" dirty="0" smtClean="0">
                <a:solidFill>
                  <a:schemeClr val="bg1">
                    <a:lumMod val="50000"/>
                  </a:schemeClr>
                </a:solidFill>
              </a:rPr>
              <a:t>[</a:t>
            </a:r>
            <a:r>
              <a:rPr lang="fi-FI" sz="1400" dirty="0" err="1" smtClean="0">
                <a:solidFill>
                  <a:schemeClr val="bg1">
                    <a:lumMod val="50000"/>
                  </a:schemeClr>
                </a:solidFill>
              </a:rPr>
              <a:t>Enabled</a:t>
            </a:r>
            <a:r>
              <a:rPr lang="fi-FI" sz="1400" dirty="0" smtClean="0">
                <a:solidFill>
                  <a:schemeClr val="bg1">
                    <a:lumMod val="50000"/>
                  </a:schemeClr>
                </a:solidFill>
              </a:rPr>
              <a:t> </a:t>
            </a:r>
            <a:r>
              <a:rPr lang="fi-FI" sz="1400" dirty="0" err="1" smtClean="0">
                <a:solidFill>
                  <a:schemeClr val="bg1">
                    <a:lumMod val="50000"/>
                  </a:schemeClr>
                </a:solidFill>
              </a:rPr>
              <a:t>if</a:t>
            </a:r>
            <a:r>
              <a:rPr lang="fi-FI" sz="1400" dirty="0" smtClean="0">
                <a:solidFill>
                  <a:schemeClr val="bg1">
                    <a:lumMod val="50000"/>
                  </a:schemeClr>
                </a:solidFill>
              </a:rPr>
              <a:t> </a:t>
            </a:r>
            <a:r>
              <a:rPr lang="fi-FI" sz="1400" dirty="0" err="1" smtClean="0">
                <a:solidFill>
                  <a:schemeClr val="bg1">
                    <a:lumMod val="50000"/>
                  </a:schemeClr>
                </a:solidFill>
              </a:rPr>
              <a:t>current</a:t>
            </a:r>
            <a:r>
              <a:rPr lang="fi-FI" sz="1400" dirty="0" smtClean="0">
                <a:solidFill>
                  <a:schemeClr val="bg1">
                    <a:lumMod val="50000"/>
                  </a:schemeClr>
                </a:solidFill>
              </a:rPr>
              <a:t> </a:t>
            </a:r>
            <a:r>
              <a:rPr lang="fi-FI" sz="1400" dirty="0" err="1" smtClean="0">
                <a:solidFill>
                  <a:schemeClr val="bg1">
                    <a:lumMod val="50000"/>
                  </a:schemeClr>
                </a:solidFill>
              </a:rPr>
              <a:t>time</a:t>
            </a:r>
            <a:r>
              <a:rPr lang="fi-FI" sz="1400" dirty="0" smtClean="0">
                <a:solidFill>
                  <a:schemeClr val="bg1">
                    <a:lumMod val="50000"/>
                  </a:schemeClr>
                </a:solidFill>
              </a:rPr>
              <a:t> </a:t>
            </a:r>
            <a:r>
              <a:rPr lang="fi-FI" sz="1400" dirty="0" err="1" smtClean="0">
                <a:solidFill>
                  <a:schemeClr val="bg1">
                    <a:lumMod val="50000"/>
                  </a:schemeClr>
                </a:solidFill>
              </a:rPr>
              <a:t>past</a:t>
            </a:r>
            <a:r>
              <a:rPr lang="fi-FI" sz="1400" dirty="0" smtClean="0">
                <a:solidFill>
                  <a:schemeClr val="bg1">
                    <a:lumMod val="50000"/>
                  </a:schemeClr>
                </a:solidFill>
              </a:rPr>
              <a:t> SLA </a:t>
            </a:r>
            <a:r>
              <a:rPr lang="fi-FI" sz="1400" dirty="0" err="1" smtClean="0">
                <a:solidFill>
                  <a:schemeClr val="bg1">
                    <a:lumMod val="50000"/>
                  </a:schemeClr>
                </a:solidFill>
              </a:rPr>
              <a:t>target</a:t>
            </a:r>
            <a:r>
              <a:rPr lang="fi-FI" sz="1400" dirty="0" smtClean="0">
                <a:solidFill>
                  <a:schemeClr val="bg1">
                    <a:lumMod val="50000"/>
                  </a:schemeClr>
                </a:solidFill>
              </a:rPr>
              <a:t>]</a:t>
            </a:r>
          </a:p>
          <a:p>
            <a:r>
              <a:rPr lang="fi-FI" sz="1400" dirty="0" smtClean="0"/>
              <a:t>    </a:t>
            </a:r>
            <a:r>
              <a:rPr lang="fi-FI" sz="1400" dirty="0" err="1" smtClean="0"/>
              <a:t>Breach</a:t>
            </a:r>
            <a:r>
              <a:rPr lang="fi-FI" sz="1400" dirty="0" smtClean="0"/>
              <a:t> </a:t>
            </a:r>
            <a:r>
              <a:rPr lang="fi-FI" sz="1400" dirty="0" err="1" smtClean="0"/>
              <a:t>Reason</a:t>
            </a:r>
            <a:r>
              <a:rPr lang="fi-FI" sz="1400" dirty="0" smtClean="0"/>
              <a:t>:</a:t>
            </a:r>
            <a:r>
              <a:rPr lang="fi-FI" sz="1400" dirty="0" smtClean="0">
                <a:solidFill>
                  <a:schemeClr val="bg1">
                    <a:lumMod val="50000"/>
                  </a:schemeClr>
                </a:solidFill>
              </a:rPr>
              <a:t> [</a:t>
            </a:r>
            <a:r>
              <a:rPr lang="fi-FI" sz="1400" dirty="0" err="1" smtClean="0">
                <a:solidFill>
                  <a:schemeClr val="bg1">
                    <a:lumMod val="50000"/>
                  </a:schemeClr>
                </a:solidFill>
              </a:rPr>
              <a:t>Enumerated</a:t>
            </a:r>
            <a:r>
              <a:rPr lang="fi-FI" sz="1400" dirty="0" smtClean="0">
                <a:solidFill>
                  <a:schemeClr val="bg1">
                    <a:lumMod val="50000"/>
                  </a:schemeClr>
                </a:solidFill>
              </a:rPr>
              <a:t> </a:t>
            </a:r>
            <a:r>
              <a:rPr lang="fi-FI" sz="1400" dirty="0" err="1" smtClean="0">
                <a:solidFill>
                  <a:schemeClr val="bg1">
                    <a:lumMod val="50000"/>
                  </a:schemeClr>
                </a:solidFill>
              </a:rPr>
              <a:t>code</a:t>
            </a:r>
            <a:r>
              <a:rPr lang="fi-FI" sz="1400" dirty="0" smtClean="0">
                <a:solidFill>
                  <a:schemeClr val="bg1">
                    <a:lumMod val="50000"/>
                  </a:schemeClr>
                </a:solidFill>
              </a:rPr>
              <a:t>]</a:t>
            </a:r>
          </a:p>
          <a:p>
            <a:r>
              <a:rPr lang="fi-FI" sz="1400" dirty="0" smtClean="0"/>
              <a:t>    </a:t>
            </a:r>
            <a:r>
              <a:rPr lang="fi-FI" sz="1400" dirty="0" err="1" smtClean="0"/>
              <a:t>Explanation</a:t>
            </a:r>
            <a:r>
              <a:rPr lang="fi-FI" sz="1400" dirty="0" smtClean="0"/>
              <a:t>:</a:t>
            </a:r>
            <a:r>
              <a:rPr lang="fi-FI" sz="1400" dirty="0" smtClean="0">
                <a:solidFill>
                  <a:schemeClr val="bg1">
                    <a:lumMod val="50000"/>
                  </a:schemeClr>
                </a:solidFill>
              </a:rPr>
              <a:t> [</a:t>
            </a:r>
            <a:r>
              <a:rPr lang="fi-FI" sz="1400" dirty="0" err="1" smtClean="0">
                <a:solidFill>
                  <a:schemeClr val="bg1">
                    <a:lumMod val="50000"/>
                  </a:schemeClr>
                </a:solidFill>
              </a:rPr>
              <a:t>String</a:t>
            </a:r>
            <a:r>
              <a:rPr lang="fi-FI" sz="1400" dirty="0" smtClean="0">
                <a:solidFill>
                  <a:schemeClr val="bg1">
                    <a:lumMod val="50000"/>
                  </a:schemeClr>
                </a:solidFill>
              </a:rPr>
              <a:t>, </a:t>
            </a:r>
            <a:r>
              <a:rPr lang="fi-FI" sz="1400" dirty="0" err="1" smtClean="0">
                <a:solidFill>
                  <a:schemeClr val="bg1">
                    <a:lumMod val="50000"/>
                  </a:schemeClr>
                </a:solidFill>
              </a:rPr>
              <a:t>non-empty</a:t>
            </a:r>
            <a:r>
              <a:rPr lang="fi-FI" sz="1400" dirty="0" smtClean="0">
                <a:solidFill>
                  <a:schemeClr val="bg1">
                    <a:lumMod val="50000"/>
                  </a:schemeClr>
                </a:solidFill>
              </a:rPr>
              <a:t>]</a:t>
            </a:r>
          </a:p>
        </p:txBody>
      </p:sp>
      <p:cxnSp>
        <p:nvCxnSpPr>
          <p:cNvPr id="57" name="Suora yhdysviiva 56"/>
          <p:cNvCxnSpPr>
            <a:stCxn id="55" idx="0"/>
            <a:endCxn id="37" idx="2"/>
          </p:cNvCxnSpPr>
          <p:nvPr/>
        </p:nvCxnSpPr>
        <p:spPr>
          <a:xfrm flipH="1" flipV="1">
            <a:off x="6453030" y="3664769"/>
            <a:ext cx="207202" cy="6283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Highlighted</a:t>
            </a:r>
            <a:r>
              <a:rPr lang="fi-FI" dirty="0" smtClean="0"/>
              <a:t> </a:t>
            </a:r>
            <a:r>
              <a:rPr lang="fi-FI" dirty="0" err="1" smtClean="0"/>
              <a:t>Features</a:t>
            </a:r>
            <a:endParaRPr lang="fi-FI" dirty="0"/>
          </a:p>
        </p:txBody>
      </p:sp>
      <p:sp>
        <p:nvSpPr>
          <p:cNvPr id="3" name="Sisällön paikkamerkki 2"/>
          <p:cNvSpPr>
            <a:spLocks noGrp="1"/>
          </p:cNvSpPr>
          <p:nvPr>
            <p:ph idx="1"/>
          </p:nvPr>
        </p:nvSpPr>
        <p:spPr>
          <a:xfrm>
            <a:off x="539552" y="1340768"/>
            <a:ext cx="7988300" cy="4135438"/>
          </a:xfrm>
        </p:spPr>
        <p:txBody>
          <a:bodyPr/>
          <a:lstStyle/>
          <a:p>
            <a:r>
              <a:rPr lang="fi-FI" dirty="0" err="1" smtClean="0"/>
              <a:t>Multi-tenancy</a:t>
            </a:r>
            <a:endParaRPr lang="fi-FI" dirty="0" smtClean="0"/>
          </a:p>
          <a:p>
            <a:r>
              <a:rPr lang="fi-FI" dirty="0" err="1" smtClean="0"/>
              <a:t>Data-centric</a:t>
            </a:r>
            <a:r>
              <a:rPr lang="fi-FI" dirty="0" smtClean="0"/>
              <a:t> design</a:t>
            </a:r>
          </a:p>
          <a:p>
            <a:r>
              <a:rPr lang="fi-FI" dirty="0" err="1" smtClean="0"/>
              <a:t>Work</a:t>
            </a:r>
            <a:r>
              <a:rPr lang="fi-FI" dirty="0" smtClean="0"/>
              <a:t> </a:t>
            </a:r>
            <a:r>
              <a:rPr lang="fi-FI" dirty="0" err="1" smtClean="0"/>
              <a:t>Request</a:t>
            </a:r>
            <a:r>
              <a:rPr lang="fi-FI" dirty="0" smtClean="0"/>
              <a:t> Management</a:t>
            </a:r>
          </a:p>
          <a:p>
            <a:pPr lvl="1"/>
            <a:r>
              <a:rPr lang="fi-FI" dirty="0" err="1" smtClean="0"/>
              <a:t>Dynamically</a:t>
            </a:r>
            <a:r>
              <a:rPr lang="fi-FI" dirty="0" smtClean="0"/>
              <a:t> </a:t>
            </a:r>
            <a:r>
              <a:rPr lang="fi-FI" dirty="0" err="1" smtClean="0"/>
              <a:t>specified</a:t>
            </a:r>
            <a:r>
              <a:rPr lang="fi-FI" dirty="0" smtClean="0"/>
              <a:t> data </a:t>
            </a:r>
            <a:r>
              <a:rPr lang="fi-FI" dirty="0" err="1" smtClean="0"/>
              <a:t>content</a:t>
            </a:r>
            <a:r>
              <a:rPr lang="fi-FI" dirty="0" smtClean="0"/>
              <a:t> and </a:t>
            </a:r>
            <a:r>
              <a:rPr lang="fi-FI" dirty="0" err="1" smtClean="0"/>
              <a:t>structure</a:t>
            </a:r>
            <a:endParaRPr lang="fi-FI" dirty="0" smtClean="0"/>
          </a:p>
          <a:p>
            <a:pPr lvl="1"/>
            <a:r>
              <a:rPr lang="fi-FI" dirty="0" err="1" smtClean="0"/>
              <a:t>Multiple</a:t>
            </a:r>
            <a:r>
              <a:rPr lang="fi-FI" dirty="0" smtClean="0"/>
              <a:t> </a:t>
            </a:r>
            <a:r>
              <a:rPr lang="fi-FI" dirty="0" err="1" smtClean="0"/>
              <a:t>Activities</a:t>
            </a:r>
            <a:r>
              <a:rPr lang="fi-FI" dirty="0" smtClean="0"/>
              <a:t> </a:t>
            </a:r>
            <a:r>
              <a:rPr lang="fi-FI" dirty="0" err="1" smtClean="0"/>
              <a:t>with</a:t>
            </a:r>
            <a:r>
              <a:rPr lang="fi-FI" dirty="0" smtClean="0"/>
              <a:t> </a:t>
            </a:r>
            <a:r>
              <a:rPr lang="fi-FI" dirty="0" err="1" smtClean="0"/>
              <a:t>dynamic</a:t>
            </a:r>
            <a:r>
              <a:rPr lang="fi-FI" dirty="0" smtClean="0"/>
              <a:t> </a:t>
            </a:r>
            <a:r>
              <a:rPr lang="fi-FI" dirty="0" err="1" smtClean="0"/>
              <a:t>work</a:t>
            </a:r>
            <a:r>
              <a:rPr lang="fi-FI" dirty="0" smtClean="0"/>
              <a:t> </a:t>
            </a:r>
            <a:r>
              <a:rPr lang="fi-FI" dirty="0" err="1" smtClean="0"/>
              <a:t>flow</a:t>
            </a:r>
            <a:r>
              <a:rPr lang="fi-FI" dirty="0" smtClean="0"/>
              <a:t> and </a:t>
            </a:r>
            <a:r>
              <a:rPr lang="fi-FI" dirty="0" err="1" smtClean="0"/>
              <a:t>dependencies</a:t>
            </a:r>
            <a:endParaRPr lang="fi-FI" dirty="0" smtClean="0"/>
          </a:p>
          <a:p>
            <a:r>
              <a:rPr lang="fi-FI" dirty="0" err="1" smtClean="0"/>
              <a:t>Field-Initiated</a:t>
            </a:r>
            <a:r>
              <a:rPr lang="fi-FI" dirty="0" smtClean="0"/>
              <a:t> </a:t>
            </a:r>
            <a:r>
              <a:rPr lang="fi-FI" dirty="0" err="1" smtClean="0"/>
              <a:t>Requests</a:t>
            </a:r>
            <a:endParaRPr lang="fi-FI" dirty="0" smtClean="0"/>
          </a:p>
          <a:p>
            <a:pPr lvl="1"/>
            <a:r>
              <a:rPr lang="fi-FI" dirty="0" err="1" smtClean="0"/>
              <a:t>Dynamically</a:t>
            </a:r>
            <a:r>
              <a:rPr lang="fi-FI" dirty="0" smtClean="0"/>
              <a:t> </a:t>
            </a:r>
            <a:r>
              <a:rPr lang="fi-FI" dirty="0" err="1" smtClean="0"/>
              <a:t>specified</a:t>
            </a:r>
            <a:r>
              <a:rPr lang="fi-FI" dirty="0" smtClean="0"/>
              <a:t> </a:t>
            </a:r>
            <a:r>
              <a:rPr lang="fi-FI" dirty="0" err="1" smtClean="0"/>
              <a:t>operations</a:t>
            </a:r>
            <a:r>
              <a:rPr lang="fi-FI" dirty="0" smtClean="0"/>
              <a:t> and data </a:t>
            </a:r>
            <a:r>
              <a:rPr lang="fi-FI" dirty="0" err="1" smtClean="0"/>
              <a:t>content</a:t>
            </a:r>
            <a:endParaRPr lang="fi-FI" dirty="0" smtClean="0"/>
          </a:p>
          <a:p>
            <a:r>
              <a:rPr lang="fi-FI" dirty="0" err="1" smtClean="0"/>
              <a:t>Reference</a:t>
            </a:r>
            <a:r>
              <a:rPr lang="fi-FI" dirty="0" smtClean="0"/>
              <a:t> Data Management</a:t>
            </a:r>
          </a:p>
          <a:p>
            <a:pPr lvl="1"/>
            <a:r>
              <a:rPr lang="fi-FI" dirty="0" err="1" smtClean="0"/>
              <a:t>Unified</a:t>
            </a:r>
            <a:r>
              <a:rPr lang="fi-FI" dirty="0" smtClean="0"/>
              <a:t> </a:t>
            </a:r>
            <a:r>
              <a:rPr lang="fi-FI" dirty="0" err="1" smtClean="0"/>
              <a:t>interface</a:t>
            </a:r>
            <a:r>
              <a:rPr lang="fi-FI" dirty="0" smtClean="0"/>
              <a:t> for </a:t>
            </a:r>
            <a:r>
              <a:rPr lang="fi-FI" dirty="0" err="1" smtClean="0"/>
              <a:t>managing</a:t>
            </a:r>
            <a:r>
              <a:rPr lang="fi-FI" dirty="0" smtClean="0"/>
              <a:t> </a:t>
            </a:r>
            <a:r>
              <a:rPr lang="fi-FI" dirty="0" err="1" smtClean="0"/>
              <a:t>reference</a:t>
            </a:r>
            <a:r>
              <a:rPr lang="fi-FI" dirty="0" smtClean="0"/>
              <a:t> </a:t>
            </a:r>
            <a:r>
              <a:rPr lang="fi-FI" dirty="0" err="1" smtClean="0"/>
              <a:t>information</a:t>
            </a:r>
            <a:endParaRPr lang="fi-FI" dirty="0" smtClean="0"/>
          </a:p>
          <a:p>
            <a:pPr lvl="1"/>
            <a:r>
              <a:rPr lang="fi-FI" dirty="0" err="1" smtClean="0"/>
              <a:t>Field</a:t>
            </a:r>
            <a:r>
              <a:rPr lang="fi-FI" dirty="0" smtClean="0"/>
              <a:t> </a:t>
            </a:r>
            <a:r>
              <a:rPr lang="fi-FI" dirty="0" err="1" smtClean="0"/>
              <a:t>Force</a:t>
            </a:r>
            <a:r>
              <a:rPr lang="fi-FI" dirty="0" smtClean="0"/>
              <a:t>, </a:t>
            </a:r>
            <a:r>
              <a:rPr lang="fi-FI" dirty="0" err="1" smtClean="0"/>
              <a:t>Work</a:t>
            </a:r>
            <a:r>
              <a:rPr lang="fi-FI" dirty="0" smtClean="0"/>
              <a:t> </a:t>
            </a:r>
            <a:r>
              <a:rPr lang="fi-FI" dirty="0" err="1" smtClean="0"/>
              <a:t>Types</a:t>
            </a:r>
            <a:r>
              <a:rPr lang="fi-FI" dirty="0" smtClean="0"/>
              <a:t>, </a:t>
            </a:r>
            <a:r>
              <a:rPr lang="fi-FI" dirty="0" err="1" smtClean="0"/>
              <a:t>Field-Initiated</a:t>
            </a:r>
            <a:r>
              <a:rPr lang="fi-FI" dirty="0" smtClean="0"/>
              <a:t> </a:t>
            </a:r>
            <a:r>
              <a:rPr lang="fi-FI" dirty="0" err="1" smtClean="0"/>
              <a:t>Request</a:t>
            </a:r>
            <a:r>
              <a:rPr lang="fi-FI" dirty="0" smtClean="0"/>
              <a:t> </a:t>
            </a:r>
            <a:r>
              <a:rPr lang="fi-FI" dirty="0" err="1" smtClean="0"/>
              <a:t>operations</a:t>
            </a:r>
            <a:r>
              <a:rPr lang="fi-FI" dirty="0" smtClean="0"/>
              <a:t>, </a:t>
            </a:r>
            <a:r>
              <a:rPr lang="fi-FI" dirty="0" err="1" smtClean="0"/>
              <a:t>shared</a:t>
            </a:r>
            <a:r>
              <a:rPr lang="fi-FI" dirty="0" smtClean="0"/>
              <a:t> </a:t>
            </a:r>
            <a:r>
              <a:rPr lang="fi-FI" dirty="0" err="1" smtClean="0"/>
              <a:t>Work</a:t>
            </a:r>
            <a:r>
              <a:rPr lang="fi-FI" dirty="0" smtClean="0"/>
              <a:t> </a:t>
            </a:r>
            <a:r>
              <a:rPr lang="fi-FI" dirty="0" err="1" smtClean="0"/>
              <a:t>Request</a:t>
            </a:r>
            <a:r>
              <a:rPr lang="fi-FI" dirty="0" smtClean="0"/>
              <a:t> data (</a:t>
            </a:r>
            <a:r>
              <a:rPr lang="fi-FI" dirty="0" err="1" smtClean="0"/>
              <a:t>code</a:t>
            </a:r>
            <a:r>
              <a:rPr lang="fi-FI" dirty="0" smtClean="0"/>
              <a:t> </a:t>
            </a:r>
            <a:r>
              <a:rPr lang="fi-FI" dirty="0" err="1" smtClean="0"/>
              <a:t>sets</a:t>
            </a:r>
            <a:r>
              <a:rPr lang="fi-FI" dirty="0" smtClean="0"/>
              <a:t>, </a:t>
            </a:r>
            <a:r>
              <a:rPr lang="fi-FI" dirty="0" err="1" smtClean="0"/>
              <a:t>attachments</a:t>
            </a:r>
            <a:r>
              <a:rPr lang="fi-FI" dirty="0" smtClean="0"/>
              <a:t>, </a:t>
            </a:r>
            <a:r>
              <a:rPr lang="fi-FI" dirty="0" err="1" smtClean="0"/>
              <a:t>etc</a:t>
            </a:r>
            <a:r>
              <a:rPr lang="fi-FI" dirty="0" smtClean="0"/>
              <a:t>)</a:t>
            </a:r>
          </a:p>
          <a:p>
            <a:endParaRPr lang="fi-FI" dirty="0"/>
          </a:p>
        </p:txBody>
      </p:sp>
      <p:sp>
        <p:nvSpPr>
          <p:cNvPr id="4" name="Dian numeron paikkamerkki 3"/>
          <p:cNvSpPr>
            <a:spLocks noGrp="1"/>
          </p:cNvSpPr>
          <p:nvPr>
            <p:ph type="sldNum" sz="quarter" idx="12"/>
          </p:nvPr>
        </p:nvSpPr>
        <p:spPr/>
        <p:txBody>
          <a:bodyPr/>
          <a:lstStyle/>
          <a:p>
            <a:fld id="{761AC0BC-216E-4DCF-940C-41B2FB43BD72}" type="slidenum">
              <a:rPr lang="en-GB" smtClean="0"/>
              <a:pPr/>
              <a:t>7</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1"/>
          <p:cNvSpPr>
            <a:spLocks noGrp="1"/>
          </p:cNvSpPr>
          <p:nvPr>
            <p:ph type="body" sz="quarter" idx="13"/>
          </p:nvPr>
        </p:nvSpPr>
        <p:spPr>
          <a:xfrm flipH="1">
            <a:off x="179388" y="1052513"/>
            <a:ext cx="4248150" cy="4581525"/>
          </a:xfrm>
        </p:spPr>
        <p:txBody>
          <a:bodyPr>
            <a:normAutofit fontScale="92500" lnSpcReduction="20000"/>
          </a:bodyPr>
          <a:lstStyle/>
          <a:p>
            <a:pPr>
              <a:lnSpc>
                <a:spcPct val="120000"/>
              </a:lnSpc>
              <a:defRPr/>
            </a:pPr>
            <a:r>
              <a:rPr lang="en-US" sz="1200" dirty="0" smtClean="0"/>
              <a:t>Non-standard track:</a:t>
            </a:r>
            <a:br>
              <a:rPr lang="en-US" sz="1200" dirty="0" smtClean="0"/>
            </a:br>
            <a:r>
              <a:rPr lang="en-US" sz="1800" dirty="0"/>
              <a:t>Field Force Management Integration Interface </a:t>
            </a:r>
            <a:r>
              <a:rPr lang="en-US" sz="1800" dirty="0" smtClean="0"/>
              <a:t/>
            </a:r>
            <a:br>
              <a:rPr lang="en-US" sz="1800" dirty="0" smtClean="0"/>
            </a:br>
            <a:r>
              <a:rPr lang="en-US" sz="1800" dirty="0" smtClean="0"/>
              <a:t>Requirements </a:t>
            </a:r>
            <a:r>
              <a:rPr lang="en-US" sz="1800" dirty="0"/>
              <a:t>Version </a:t>
            </a:r>
            <a:r>
              <a:rPr lang="en-US" sz="1800" dirty="0" smtClean="0"/>
              <a:t>1.0</a:t>
            </a:r>
            <a:endParaRPr lang="en-US" sz="1400" dirty="0" smtClean="0"/>
          </a:p>
          <a:p>
            <a:pPr lvl="1">
              <a:lnSpc>
                <a:spcPct val="110000"/>
              </a:lnSpc>
              <a:buFont typeface="Arial" pitchFamily="34" charset="0"/>
              <a:buChar char="•"/>
              <a:defRPr/>
            </a:pPr>
            <a:r>
              <a:rPr lang="en-US" sz="1400" b="0" dirty="0" smtClean="0"/>
              <a:t>business drivers</a:t>
            </a:r>
          </a:p>
          <a:p>
            <a:pPr lvl="1">
              <a:lnSpc>
                <a:spcPct val="110000"/>
              </a:lnSpc>
              <a:buFont typeface="Arial" pitchFamily="34" charset="0"/>
              <a:buChar char="•"/>
              <a:defRPr/>
            </a:pPr>
            <a:r>
              <a:rPr lang="en-US" sz="1400" b="0" dirty="0" smtClean="0"/>
              <a:t>business </a:t>
            </a:r>
            <a:r>
              <a:rPr lang="en-US" sz="1400" b="0" dirty="0"/>
              <a:t>use cases, </a:t>
            </a:r>
            <a:r>
              <a:rPr lang="en-US" sz="1400" b="0" dirty="0" smtClean="0"/>
              <a:t>and</a:t>
            </a:r>
          </a:p>
          <a:p>
            <a:pPr lvl="1">
              <a:lnSpc>
                <a:spcPct val="110000"/>
              </a:lnSpc>
              <a:buFont typeface="Arial" pitchFamily="34" charset="0"/>
              <a:buChar char="•"/>
              <a:defRPr/>
            </a:pPr>
            <a:r>
              <a:rPr lang="en-US" sz="1400" b="0" dirty="0" smtClean="0"/>
              <a:t>high </a:t>
            </a:r>
            <a:r>
              <a:rPr lang="en-US" sz="1400" b="0" dirty="0"/>
              <a:t>level features </a:t>
            </a:r>
            <a:r>
              <a:rPr lang="en-US" sz="1400" b="0" dirty="0" smtClean="0"/>
              <a:t>requirements</a:t>
            </a:r>
            <a:endParaRPr lang="en-US" b="0" dirty="0" smtClean="0"/>
          </a:p>
          <a:p>
            <a:pPr>
              <a:lnSpc>
                <a:spcPct val="120000"/>
              </a:lnSpc>
              <a:defRPr/>
            </a:pPr>
            <a:endParaRPr lang="en-US" sz="200" dirty="0" smtClean="0"/>
          </a:p>
          <a:p>
            <a:pPr>
              <a:lnSpc>
                <a:spcPct val="120000"/>
              </a:lnSpc>
              <a:defRPr/>
            </a:pPr>
            <a:r>
              <a:rPr lang="en-US" sz="1200" dirty="0" smtClean="0"/>
              <a:t>Standard track:</a:t>
            </a:r>
            <a:br>
              <a:rPr lang="en-US" sz="1200" dirty="0" smtClean="0"/>
            </a:br>
            <a:r>
              <a:rPr lang="en-US" sz="1200" dirty="0" smtClean="0"/>
              <a:t>1) </a:t>
            </a:r>
            <a:r>
              <a:rPr lang="en-US" sz="1800" dirty="0" smtClean="0"/>
              <a:t>Field </a:t>
            </a:r>
            <a:r>
              <a:rPr lang="en-US" sz="1800" dirty="0"/>
              <a:t>Force Management </a:t>
            </a:r>
            <a:r>
              <a:rPr lang="en-US" sz="1800" dirty="0" smtClean="0"/>
              <a:t/>
            </a:r>
            <a:br>
              <a:rPr lang="en-US" sz="1800" dirty="0" smtClean="0"/>
            </a:br>
            <a:r>
              <a:rPr lang="en-US" sz="1800" dirty="0" smtClean="0"/>
              <a:t>Integration Interface</a:t>
            </a:r>
            <a:br>
              <a:rPr lang="en-US" sz="1800" dirty="0" smtClean="0"/>
            </a:br>
            <a:r>
              <a:rPr lang="en-US" sz="1800" dirty="0" smtClean="0"/>
              <a:t>Specifications </a:t>
            </a:r>
            <a:r>
              <a:rPr lang="en-US" sz="1800" dirty="0"/>
              <a:t>Version </a:t>
            </a:r>
            <a:r>
              <a:rPr lang="en-US" sz="1800" dirty="0" smtClean="0"/>
              <a:t>1.0</a:t>
            </a:r>
          </a:p>
          <a:p>
            <a:pPr>
              <a:lnSpc>
                <a:spcPct val="120000"/>
              </a:lnSpc>
              <a:defRPr/>
            </a:pPr>
            <a:endParaRPr lang="en-US" sz="500" dirty="0" smtClean="0"/>
          </a:p>
          <a:p>
            <a:pPr>
              <a:defRPr/>
            </a:pPr>
            <a:r>
              <a:rPr lang="en-US" sz="1050" dirty="0" smtClean="0"/>
              <a:t>	2) </a:t>
            </a:r>
            <a:r>
              <a:rPr lang="en-US" sz="1800" dirty="0" smtClean="0"/>
              <a:t>FFMII </a:t>
            </a:r>
            <a:r>
              <a:rPr lang="en-US" sz="1800" dirty="0"/>
              <a:t>Protocol </a:t>
            </a:r>
            <a:r>
              <a:rPr lang="en-US" sz="1800" dirty="0" smtClean="0"/>
              <a:t>Binding: </a:t>
            </a:r>
            <a:br>
              <a:rPr lang="en-US" sz="1800" dirty="0" smtClean="0"/>
            </a:br>
            <a:r>
              <a:rPr lang="en-US" sz="1800" b="1" dirty="0" smtClean="0"/>
              <a:t>SOAP over HTTP (Web Service)</a:t>
            </a:r>
          </a:p>
          <a:p>
            <a:pPr lvl="1">
              <a:buFont typeface="Arial" pitchFamily="34" charset="0"/>
              <a:buChar char="•"/>
              <a:defRPr/>
            </a:pPr>
            <a:r>
              <a:rPr lang="en-US" sz="1500" b="0" dirty="0" smtClean="0"/>
              <a:t>WSDL </a:t>
            </a:r>
            <a:r>
              <a:rPr lang="en-US" sz="1500" b="0" dirty="0"/>
              <a:t>description of the FFMII </a:t>
            </a:r>
            <a:r>
              <a:rPr lang="en-US" sz="1500" b="0" dirty="0" smtClean="0"/>
              <a:t>for Implementation </a:t>
            </a:r>
            <a:r>
              <a:rPr lang="en-US" sz="1500" b="0" dirty="0"/>
              <a:t>and Manager </a:t>
            </a:r>
            <a:r>
              <a:rPr lang="en-US" sz="1500" b="0" dirty="0" smtClean="0"/>
              <a:t>interfaces</a:t>
            </a:r>
          </a:p>
          <a:p>
            <a:pPr lvl="1">
              <a:buFont typeface="Arial" pitchFamily="34" charset="0"/>
              <a:buChar char="•"/>
              <a:defRPr/>
            </a:pPr>
            <a:r>
              <a:rPr lang="en-US" sz="1500" b="0" dirty="0" smtClean="0"/>
              <a:t>XML </a:t>
            </a:r>
            <a:r>
              <a:rPr lang="en-US" sz="1500" b="0" dirty="0"/>
              <a:t>Schema type definitions for the associated XML namespaces</a:t>
            </a:r>
            <a:endParaRPr lang="en-US" sz="1500" b="0" dirty="0" smtClean="0"/>
          </a:p>
        </p:txBody>
      </p:sp>
      <p:sp>
        <p:nvSpPr>
          <p:cNvPr id="12291" name="Title 2"/>
          <p:cNvSpPr>
            <a:spLocks noGrp="1"/>
          </p:cNvSpPr>
          <p:nvPr>
            <p:ph type="ctrTitle"/>
          </p:nvPr>
        </p:nvSpPr>
        <p:spPr>
          <a:xfrm>
            <a:off x="573088" y="487363"/>
            <a:ext cx="7772400" cy="900112"/>
          </a:xfrm>
        </p:spPr>
        <p:txBody>
          <a:bodyPr/>
          <a:lstStyle/>
          <a:p>
            <a:r>
              <a:rPr lang="fi-FI" dirty="0" smtClean="0"/>
              <a:t>FFMII </a:t>
            </a:r>
            <a:r>
              <a:rPr lang="fi-FI" dirty="0" err="1" smtClean="0"/>
              <a:t>overview</a:t>
            </a:r>
            <a:endParaRPr lang="fi-FI" dirty="0" smtClean="0"/>
          </a:p>
        </p:txBody>
      </p:sp>
      <p:sp>
        <p:nvSpPr>
          <p:cNvPr id="4" name="Slide Number Placeholder 3"/>
          <p:cNvSpPr>
            <a:spLocks noGrp="1"/>
          </p:cNvSpPr>
          <p:nvPr>
            <p:ph type="sldNum" sz="quarter" idx="16"/>
          </p:nvPr>
        </p:nvSpPr>
        <p:spPr/>
        <p:txBody>
          <a:bodyPr/>
          <a:lstStyle/>
          <a:p>
            <a:pPr>
              <a:defRPr/>
            </a:pPr>
            <a:fld id="{50DB2C85-CFFC-4ADD-9F52-5CEB1925E93C}" type="slidenum">
              <a:rPr lang="en-US" smtClean="0"/>
              <a:pPr>
                <a:defRPr/>
              </a:pPr>
              <a:t>8</a:t>
            </a:fld>
            <a:endParaRPr lang="en-US" dirty="0"/>
          </a:p>
        </p:txBody>
      </p:sp>
      <p:pic>
        <p:nvPicPr>
          <p:cNvPr id="12293" name="Picture 12" descr="FFMIIConceptualModel.png"/>
          <p:cNvPicPr>
            <a:picLocks noChangeAspect="1" noChangeArrowheads="1"/>
          </p:cNvPicPr>
          <p:nvPr/>
        </p:nvPicPr>
        <p:blipFill>
          <a:blip r:embed="rId3" cstate="print">
            <a:extLst>
              <a:ext uri="{28A0092B-C50C-407E-A947-70E740481C1C}">
                <a14:useLocalDpi xmlns:a14="http://schemas.microsoft.com/office/drawing/2010/main" val="0"/>
              </a:ext>
            </a:extLst>
          </a:blip>
          <a:srcRect t="8173" b="5769"/>
          <a:stretch>
            <a:fillRect/>
          </a:stretch>
        </p:blipFill>
        <p:spPr bwMode="auto">
          <a:xfrm>
            <a:off x="3460750" y="2060848"/>
            <a:ext cx="6396038"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2"/>
          <p:cNvSpPr txBox="1">
            <a:spLocks/>
          </p:cNvSpPr>
          <p:nvPr/>
        </p:nvSpPr>
        <p:spPr bwMode="auto">
          <a:xfrm>
            <a:off x="5076056" y="1250752"/>
            <a:ext cx="3888432" cy="81009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3200" b="1" kern="1200">
                <a:solidFill>
                  <a:schemeClr val="accent2"/>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200" algn="l" rtl="0" fontAlgn="base">
              <a:spcBef>
                <a:spcPct val="0"/>
              </a:spcBef>
              <a:spcAft>
                <a:spcPct val="0"/>
              </a:spcAft>
              <a:defRPr sz="3200" b="1">
                <a:solidFill>
                  <a:srgbClr val="ED2939"/>
                </a:solidFill>
                <a:latin typeface="Arial" charset="0"/>
              </a:defRPr>
            </a:lvl6pPr>
            <a:lvl7pPr marL="914400" algn="l" rtl="0" fontAlgn="base">
              <a:spcBef>
                <a:spcPct val="0"/>
              </a:spcBef>
              <a:spcAft>
                <a:spcPct val="0"/>
              </a:spcAft>
              <a:defRPr sz="3200" b="1">
                <a:solidFill>
                  <a:srgbClr val="ED2939"/>
                </a:solidFill>
                <a:latin typeface="Arial" charset="0"/>
              </a:defRPr>
            </a:lvl7pPr>
            <a:lvl8pPr marL="1371600" algn="l" rtl="0" fontAlgn="base">
              <a:spcBef>
                <a:spcPct val="0"/>
              </a:spcBef>
              <a:spcAft>
                <a:spcPct val="0"/>
              </a:spcAft>
              <a:defRPr sz="3200" b="1">
                <a:solidFill>
                  <a:srgbClr val="ED2939"/>
                </a:solidFill>
                <a:latin typeface="Arial" charset="0"/>
              </a:defRPr>
            </a:lvl8pPr>
            <a:lvl9pPr marL="1828800" algn="l" rtl="0" fontAlgn="base">
              <a:spcBef>
                <a:spcPct val="0"/>
              </a:spcBef>
              <a:spcAft>
                <a:spcPct val="0"/>
              </a:spcAft>
              <a:defRPr sz="3200" b="1">
                <a:solidFill>
                  <a:srgbClr val="ED2939"/>
                </a:solidFill>
                <a:latin typeface="Arial" charset="0"/>
              </a:defRPr>
            </a:lvl9pPr>
          </a:lstStyle>
          <a:p>
            <a:r>
              <a:rPr lang="fi-FI" sz="2400" dirty="0" smtClean="0"/>
              <a:t>FFMII </a:t>
            </a:r>
            <a:r>
              <a:rPr lang="fi-FI" sz="2400" dirty="0" err="1" smtClean="0"/>
              <a:t>Specifications</a:t>
            </a:r>
            <a:r>
              <a:rPr lang="fi-FI" sz="2400" dirty="0" smtClean="0"/>
              <a:t>: </a:t>
            </a:r>
            <a:r>
              <a:rPr lang="fi-FI" sz="2400" dirty="0" err="1" smtClean="0"/>
              <a:t>structure</a:t>
            </a:r>
            <a:r>
              <a:rPr lang="fi-FI" sz="2400" dirty="0" smtClean="0"/>
              <a:t> &amp; main </a:t>
            </a:r>
            <a:r>
              <a:rPr lang="fi-FI" sz="2400" dirty="0" err="1" smtClean="0"/>
              <a:t>contents</a:t>
            </a:r>
            <a:endParaRPr lang="fi-FI" sz="2400" dirty="0" smtClean="0"/>
          </a:p>
        </p:txBody>
      </p:sp>
    </p:spTree>
    <p:extLst>
      <p:ext uri="{BB962C8B-B14F-4D97-AF65-F5344CB8AC3E}">
        <p14:creationId xmlns:p14="http://schemas.microsoft.com/office/powerpoint/2010/main" val="4277896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3088" y="692150"/>
            <a:ext cx="8102600" cy="1441450"/>
          </a:xfrm>
        </p:spPr>
        <p:txBody>
          <a:bodyPr>
            <a:noAutofit/>
          </a:bodyPr>
          <a:lstStyle/>
          <a:p>
            <a:r>
              <a:rPr lang="en-US" sz="1000" dirty="0" smtClean="0"/>
              <a:t>•</a:t>
            </a:r>
            <a:r>
              <a:rPr lang="en-US" dirty="0" smtClean="0"/>
              <a:t>	Simple topology: a single Manager and a single Implementation interacting</a:t>
            </a:r>
          </a:p>
          <a:p>
            <a:r>
              <a:rPr lang="en-US" dirty="0" smtClean="0"/>
              <a:t>•	Distributed work realization: A single Manager interacting with several Implementations for communicating with distinct groups of field personnel</a:t>
            </a:r>
          </a:p>
          <a:p>
            <a:r>
              <a:rPr lang="en-US" dirty="0" smtClean="0"/>
              <a:t>•	Shared Field Force: multiple Managers interacting with a single Implementation</a:t>
            </a:r>
          </a:p>
          <a:p>
            <a:r>
              <a:rPr lang="en-US" dirty="0" smtClean="0"/>
              <a:t>•	Multi-Paradigm: multiple Managers interacting with a single Implementation</a:t>
            </a:r>
          </a:p>
          <a:p>
            <a:endParaRPr lang="en-US" dirty="0" smtClean="0"/>
          </a:p>
        </p:txBody>
      </p:sp>
      <p:sp>
        <p:nvSpPr>
          <p:cNvPr id="10243" name="Title 2"/>
          <p:cNvSpPr>
            <a:spLocks noGrp="1"/>
          </p:cNvSpPr>
          <p:nvPr>
            <p:ph type="ctrTitle"/>
          </p:nvPr>
        </p:nvSpPr>
        <p:spPr>
          <a:xfrm>
            <a:off x="573088" y="115888"/>
            <a:ext cx="7772400" cy="649287"/>
          </a:xfrm>
        </p:spPr>
        <p:txBody>
          <a:bodyPr/>
          <a:lstStyle/>
          <a:p>
            <a:r>
              <a:rPr lang="fi-FI" dirty="0" err="1" smtClean="0"/>
              <a:t>Flexible</a:t>
            </a:r>
            <a:r>
              <a:rPr lang="fi-FI" dirty="0" smtClean="0"/>
              <a:t> </a:t>
            </a:r>
            <a:r>
              <a:rPr lang="fi-FI" dirty="0" err="1" smtClean="0"/>
              <a:t>integration</a:t>
            </a:r>
            <a:r>
              <a:rPr lang="fi-FI" dirty="0" smtClean="0"/>
              <a:t> </a:t>
            </a:r>
            <a:r>
              <a:rPr lang="fi-FI" dirty="0" err="1" smtClean="0"/>
              <a:t>topologies</a:t>
            </a:r>
            <a:endParaRPr lang="fi-FI" dirty="0" smtClean="0"/>
          </a:p>
        </p:txBody>
      </p:sp>
      <p:sp>
        <p:nvSpPr>
          <p:cNvPr id="4" name="Slide Number Placeholder 3"/>
          <p:cNvSpPr>
            <a:spLocks noGrp="1"/>
          </p:cNvSpPr>
          <p:nvPr>
            <p:ph type="sldNum" sz="quarter" idx="16"/>
          </p:nvPr>
        </p:nvSpPr>
        <p:spPr/>
        <p:txBody>
          <a:bodyPr/>
          <a:lstStyle/>
          <a:p>
            <a:fld id="{9E2CA6F0-1DB8-46A4-93C4-A12A04D7B1F6}" type="slidenum">
              <a:rPr lang="en-US"/>
              <a:pPr/>
              <a:t>9</a:t>
            </a:fld>
            <a:endParaRPr lang="en-US"/>
          </a:p>
        </p:txBody>
      </p:sp>
      <p:grpSp>
        <p:nvGrpSpPr>
          <p:cNvPr id="10245" name="Canvas 1975"/>
          <p:cNvGrpSpPr>
            <a:grpSpLocks/>
          </p:cNvGrpSpPr>
          <p:nvPr/>
        </p:nvGrpSpPr>
        <p:grpSpPr bwMode="auto">
          <a:xfrm>
            <a:off x="1187450" y="2201863"/>
            <a:ext cx="6992938" cy="3530600"/>
            <a:chOff x="0" y="0"/>
            <a:chExt cx="5436235" cy="2266315"/>
          </a:xfrm>
        </p:grpSpPr>
        <p:sp>
          <p:nvSpPr>
            <p:cNvPr id="6" name="Rectangle 5"/>
            <p:cNvSpPr/>
            <p:nvPr/>
          </p:nvSpPr>
          <p:spPr>
            <a:xfrm>
              <a:off x="0" y="0"/>
              <a:ext cx="5436235" cy="2266315"/>
            </a:xfrm>
            <a:prstGeom prst="rect">
              <a:avLst/>
            </a:prstGeom>
            <a:noFill/>
            <a:ln w="6350" cap="flat" cmpd="sng" algn="ctr">
              <a:solidFill>
                <a:schemeClr val="tx1">
                  <a:lumMod val="100000"/>
                  <a:lumOff val="0"/>
                </a:schemeClr>
              </a:solidFill>
              <a:prstDash val="solid"/>
              <a:miter lim="800000"/>
              <a:headEnd type="none" w="med" len="med"/>
              <a:tailEnd type="none" w="med" len="med"/>
            </a:ln>
          </p:spPr>
        </p:sp>
        <p:sp>
          <p:nvSpPr>
            <p:cNvPr id="7" name="Freeform 6" descr="5%"/>
            <p:cNvSpPr>
              <a:spLocks/>
            </p:cNvSpPr>
            <p:nvPr/>
          </p:nvSpPr>
          <p:spPr bwMode="auto">
            <a:xfrm>
              <a:off x="934218" y="370926"/>
              <a:ext cx="4330476" cy="1612100"/>
            </a:xfrm>
            <a:custGeom>
              <a:avLst/>
              <a:gdLst>
                <a:gd name="T0" fmla="*/ 545465 w 6819"/>
                <a:gd name="T1" fmla="*/ 8255 h 2539"/>
                <a:gd name="T2" fmla="*/ 460375 w 6819"/>
                <a:gd name="T3" fmla="*/ 616585 h 2539"/>
                <a:gd name="T4" fmla="*/ 1496695 w 6819"/>
                <a:gd name="T5" fmla="*/ 703580 h 2539"/>
                <a:gd name="T6" fmla="*/ 2329180 w 6819"/>
                <a:gd name="T7" fmla="*/ 1165860 h 2539"/>
                <a:gd name="T8" fmla="*/ 2487930 w 6819"/>
                <a:gd name="T9" fmla="*/ 1482725 h 2539"/>
                <a:gd name="T10" fmla="*/ 3743960 w 6819"/>
                <a:gd name="T11" fmla="*/ 1379855 h 2539"/>
                <a:gd name="T12" fmla="*/ 3869055 w 6819"/>
                <a:gd name="T13" fmla="*/ 294640 h 2539"/>
                <a:gd name="T14" fmla="*/ 3773805 w 6819"/>
                <a:gd name="T15" fmla="*/ 158115 h 2539"/>
                <a:gd name="T16" fmla="*/ 3526790 w 6819"/>
                <a:gd name="T17" fmla="*/ 46990 h 2539"/>
                <a:gd name="T18" fmla="*/ 2755900 w 6819"/>
                <a:gd name="T19" fmla="*/ 0 h 2539"/>
                <a:gd name="T20" fmla="*/ 545465 w 6819"/>
                <a:gd name="T21" fmla="*/ 8255 h 25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19" h="2539">
                  <a:moveTo>
                    <a:pt x="859" y="13"/>
                  </a:moveTo>
                  <a:cubicBezTo>
                    <a:pt x="0" y="152"/>
                    <a:pt x="475" y="788"/>
                    <a:pt x="725" y="971"/>
                  </a:cubicBezTo>
                  <a:cubicBezTo>
                    <a:pt x="975" y="1154"/>
                    <a:pt x="1866" y="964"/>
                    <a:pt x="2357" y="1108"/>
                  </a:cubicBezTo>
                  <a:cubicBezTo>
                    <a:pt x="2848" y="1252"/>
                    <a:pt x="3408" y="1632"/>
                    <a:pt x="3668" y="1836"/>
                  </a:cubicBezTo>
                  <a:cubicBezTo>
                    <a:pt x="3928" y="2040"/>
                    <a:pt x="3547" y="2279"/>
                    <a:pt x="3918" y="2335"/>
                  </a:cubicBezTo>
                  <a:cubicBezTo>
                    <a:pt x="4289" y="2391"/>
                    <a:pt x="5570" y="2539"/>
                    <a:pt x="5896" y="2173"/>
                  </a:cubicBezTo>
                  <a:cubicBezTo>
                    <a:pt x="6222" y="1807"/>
                    <a:pt x="6819" y="1015"/>
                    <a:pt x="6093" y="464"/>
                  </a:cubicBezTo>
                  <a:cubicBezTo>
                    <a:pt x="6093" y="464"/>
                    <a:pt x="6033" y="314"/>
                    <a:pt x="5943" y="249"/>
                  </a:cubicBezTo>
                  <a:cubicBezTo>
                    <a:pt x="5853" y="184"/>
                    <a:pt x="5821" y="115"/>
                    <a:pt x="5554" y="74"/>
                  </a:cubicBezTo>
                  <a:cubicBezTo>
                    <a:pt x="5287" y="33"/>
                    <a:pt x="5122" y="10"/>
                    <a:pt x="4340" y="0"/>
                  </a:cubicBezTo>
                  <a:lnTo>
                    <a:pt x="859" y="13"/>
                  </a:lnTo>
                  <a:close/>
                </a:path>
              </a:pathLst>
            </a:custGeom>
            <a:pattFill prst="pct5">
              <a:fgClr>
                <a:schemeClr val="bg1">
                  <a:lumMod val="65000"/>
                  <a:lumOff val="0"/>
                </a:schemeClr>
              </a:fgClr>
              <a:bgClr>
                <a:srgbClr val="FFFFFF"/>
              </a:bgClr>
            </a:pattFill>
            <a:ln w="9525">
              <a:solidFill>
                <a:schemeClr val="tx1">
                  <a:lumMod val="65000"/>
                  <a:lumOff val="35000"/>
                </a:schemeClr>
              </a:solidFill>
              <a:round/>
              <a:headEnd/>
              <a:tailEnd/>
            </a:ln>
          </p:spPr>
          <p:txBody>
            <a:bodyPr upright="1"/>
            <a:lstStyle/>
            <a:p>
              <a:pPr>
                <a:defRPr/>
              </a:pPr>
              <a:endParaRPr lang="fi-FI">
                <a:latin typeface="Arial" pitchFamily="34" charset="0"/>
              </a:endParaRPr>
            </a:p>
          </p:txBody>
        </p:sp>
        <p:sp>
          <p:nvSpPr>
            <p:cNvPr id="8" name="Freeform 7"/>
            <p:cNvSpPr>
              <a:spLocks/>
            </p:cNvSpPr>
            <p:nvPr/>
          </p:nvSpPr>
          <p:spPr bwMode="auto">
            <a:xfrm>
              <a:off x="414659" y="434105"/>
              <a:ext cx="4502017" cy="1578472"/>
            </a:xfrm>
            <a:custGeom>
              <a:avLst/>
              <a:gdLst>
                <a:gd name="T0" fmla="*/ 301625 w 7090"/>
                <a:gd name="T1" fmla="*/ 278130 h 2487"/>
                <a:gd name="T2" fmla="*/ 15240 w 7090"/>
                <a:gd name="T3" fmla="*/ 1121410 h 2487"/>
                <a:gd name="T4" fmla="*/ 393700 w 7090"/>
                <a:gd name="T5" fmla="*/ 1547495 h 2487"/>
                <a:gd name="T6" fmla="*/ 3871595 w 7090"/>
                <a:gd name="T7" fmla="*/ 1579245 h 2487"/>
                <a:gd name="T8" fmla="*/ 4176395 w 7090"/>
                <a:gd name="T9" fmla="*/ 902335 h 2487"/>
                <a:gd name="T10" fmla="*/ 2270125 w 7090"/>
                <a:gd name="T11" fmla="*/ 140335 h 2487"/>
                <a:gd name="T12" fmla="*/ 1051560 w 7090"/>
                <a:gd name="T13" fmla="*/ 59690 h 2487"/>
                <a:gd name="T14" fmla="*/ 301625 w 7090"/>
                <a:gd name="T15" fmla="*/ 278130 h 24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0" h="2487">
                  <a:moveTo>
                    <a:pt x="475" y="438"/>
                  </a:moveTo>
                  <a:cubicBezTo>
                    <a:pt x="203" y="717"/>
                    <a:pt x="0" y="1433"/>
                    <a:pt x="24" y="1766"/>
                  </a:cubicBezTo>
                  <a:cubicBezTo>
                    <a:pt x="24" y="1766"/>
                    <a:pt x="324" y="2467"/>
                    <a:pt x="620" y="2437"/>
                  </a:cubicBezTo>
                  <a:lnTo>
                    <a:pt x="6097" y="2487"/>
                  </a:lnTo>
                  <a:cubicBezTo>
                    <a:pt x="7090" y="2318"/>
                    <a:pt x="6997" y="1799"/>
                    <a:pt x="6577" y="1421"/>
                  </a:cubicBezTo>
                  <a:lnTo>
                    <a:pt x="3575" y="221"/>
                  </a:lnTo>
                  <a:cubicBezTo>
                    <a:pt x="2755" y="0"/>
                    <a:pt x="2173" y="58"/>
                    <a:pt x="1656" y="94"/>
                  </a:cubicBezTo>
                  <a:cubicBezTo>
                    <a:pt x="1139" y="130"/>
                    <a:pt x="747" y="159"/>
                    <a:pt x="475" y="438"/>
                  </a:cubicBezTo>
                  <a:close/>
                </a:path>
              </a:pathLst>
            </a:custGeom>
            <a:solidFill>
              <a:srgbClr val="EAEAEA">
                <a:alpha val="54901"/>
              </a:srgbClr>
            </a:solidFill>
            <a:ln w="9525">
              <a:solidFill>
                <a:schemeClr val="tx1">
                  <a:lumMod val="65000"/>
                  <a:lumOff val="35000"/>
                </a:schemeClr>
              </a:solidFill>
              <a:prstDash val="dash"/>
              <a:round/>
              <a:headEnd/>
              <a:tailEnd/>
            </a:ln>
          </p:spPr>
          <p:txBody>
            <a:bodyPr upright="1"/>
            <a:lstStyle/>
            <a:p>
              <a:pPr>
                <a:defRPr/>
              </a:pPr>
              <a:endParaRPr lang="fi-FI">
                <a:latin typeface="Arial" pitchFamily="34" charset="0"/>
              </a:endParaRPr>
            </a:p>
          </p:txBody>
        </p:sp>
        <p:sp>
          <p:nvSpPr>
            <p:cNvPr id="10249" name="AutoShape 1979"/>
            <p:cNvSpPr>
              <a:spLocks noChangeArrowheads="1"/>
            </p:cNvSpPr>
            <p:nvPr/>
          </p:nvSpPr>
          <p:spPr bwMode="auto">
            <a:xfrm>
              <a:off x="1335409" y="536504"/>
              <a:ext cx="1119507" cy="266702"/>
            </a:xfrm>
            <a:prstGeom prst="roundRect">
              <a:avLst>
                <a:gd name="adj" fmla="val 33894"/>
              </a:avLst>
            </a:prstGeom>
            <a:solidFill>
              <a:srgbClr val="FFFFFF"/>
            </a:solidFill>
            <a:ln w="9525">
              <a:solidFill>
                <a:srgbClr val="000000"/>
              </a:solidFill>
              <a:round/>
              <a:headEnd/>
              <a:tailEnd/>
            </a:ln>
          </p:spPr>
          <p:txBody>
            <a:bodyPr lIns="0" tIns="0" rIns="0" bIns="0" anchor="ctr"/>
            <a:lstStyle/>
            <a:p>
              <a:pPr algn="ctr">
                <a:lnSpc>
                  <a:spcPct val="110000"/>
                </a:lnSpc>
              </a:pPr>
              <a:r>
                <a:rPr lang="en-GB" sz="1000">
                  <a:ea typeface="SimSun" pitchFamily="2" charset="-122"/>
                  <a:cs typeface="Times New Roman" pitchFamily="18" charset="0"/>
                </a:rPr>
                <a:t>Manager</a:t>
              </a:r>
              <a:endParaRPr lang="fi-FI" sz="1100">
                <a:latin typeface="Calibri" pitchFamily="34" charset="0"/>
                <a:ea typeface="SimSun" pitchFamily="2" charset="-122"/>
                <a:cs typeface="Times New Roman" pitchFamily="18" charset="0"/>
              </a:endParaRPr>
            </a:p>
          </p:txBody>
        </p:sp>
        <p:cxnSp>
          <p:nvCxnSpPr>
            <p:cNvPr id="10250" name="AutoShape 1980"/>
            <p:cNvCxnSpPr>
              <a:cxnSpLocks noChangeShapeType="1"/>
            </p:cNvCxnSpPr>
            <p:nvPr/>
          </p:nvCxnSpPr>
          <p:spPr bwMode="auto">
            <a:xfrm flipH="1" flipV="1">
              <a:off x="1971613" y="802605"/>
              <a:ext cx="584204" cy="709305"/>
            </a:xfrm>
            <a:prstGeom prst="straightConnector1">
              <a:avLst/>
            </a:prstGeom>
            <a:noFill/>
            <a:ln w="9525">
              <a:solidFill>
                <a:srgbClr val="000000"/>
              </a:solidFill>
              <a:round/>
              <a:headEnd type="triangle" w="med" len="lg"/>
              <a:tailEnd type="triangle" w="med" len="lg"/>
            </a:ln>
          </p:spPr>
        </p:cxnSp>
        <p:sp>
          <p:nvSpPr>
            <p:cNvPr id="10251" name="AutoShape 1981"/>
            <p:cNvSpPr>
              <a:spLocks noChangeArrowheads="1"/>
            </p:cNvSpPr>
            <p:nvPr/>
          </p:nvSpPr>
          <p:spPr bwMode="auto">
            <a:xfrm>
              <a:off x="3380122" y="1518210"/>
              <a:ext cx="1119507" cy="266702"/>
            </a:xfrm>
            <a:prstGeom prst="roundRect">
              <a:avLst>
                <a:gd name="adj" fmla="val 33894"/>
              </a:avLst>
            </a:prstGeom>
            <a:solidFill>
              <a:srgbClr val="FFFFFF"/>
            </a:solidFill>
            <a:ln w="9525">
              <a:solidFill>
                <a:srgbClr val="000000"/>
              </a:solidFill>
              <a:round/>
              <a:headEnd/>
              <a:tailEnd/>
            </a:ln>
          </p:spPr>
          <p:txBody>
            <a:bodyPr lIns="0" tIns="0" rIns="0" bIns="0" anchor="ctr"/>
            <a:lstStyle/>
            <a:p>
              <a:pPr algn="ctr">
                <a:lnSpc>
                  <a:spcPct val="110000"/>
                </a:lnSpc>
              </a:pPr>
              <a:r>
                <a:rPr lang="en-GB" sz="1000">
                  <a:ea typeface="SimSun" pitchFamily="2" charset="-122"/>
                  <a:cs typeface="Times New Roman" pitchFamily="18" charset="0"/>
                </a:rPr>
                <a:t>Implementation</a:t>
              </a:r>
              <a:endParaRPr lang="fi-FI" sz="1100">
                <a:latin typeface="Calibri" pitchFamily="34" charset="0"/>
                <a:ea typeface="SimSun" pitchFamily="2" charset="-122"/>
                <a:cs typeface="Times New Roman" pitchFamily="18" charset="0"/>
              </a:endParaRPr>
            </a:p>
          </p:txBody>
        </p:sp>
        <p:sp>
          <p:nvSpPr>
            <p:cNvPr id="10252" name="AutoShape 1982"/>
            <p:cNvSpPr>
              <a:spLocks noChangeArrowheads="1"/>
            </p:cNvSpPr>
            <p:nvPr/>
          </p:nvSpPr>
          <p:spPr bwMode="auto">
            <a:xfrm>
              <a:off x="3379422" y="536504"/>
              <a:ext cx="1119507" cy="266702"/>
            </a:xfrm>
            <a:prstGeom prst="roundRect">
              <a:avLst>
                <a:gd name="adj" fmla="val 33894"/>
              </a:avLst>
            </a:prstGeom>
            <a:solidFill>
              <a:srgbClr val="FFFFFF"/>
            </a:solidFill>
            <a:ln w="9525">
              <a:solidFill>
                <a:srgbClr val="000000"/>
              </a:solidFill>
              <a:round/>
              <a:headEnd/>
              <a:tailEnd/>
            </a:ln>
          </p:spPr>
          <p:txBody>
            <a:bodyPr lIns="0" tIns="0" rIns="0" bIns="0" anchor="ctr"/>
            <a:lstStyle/>
            <a:p>
              <a:pPr algn="ctr">
                <a:lnSpc>
                  <a:spcPct val="110000"/>
                </a:lnSpc>
              </a:pPr>
              <a:r>
                <a:rPr lang="en-GB" sz="1000">
                  <a:ea typeface="SimSun" pitchFamily="2" charset="-122"/>
                  <a:cs typeface="Times New Roman" pitchFamily="18" charset="0"/>
                </a:rPr>
                <a:t>Manager</a:t>
              </a:r>
              <a:endParaRPr lang="fi-FI" sz="1100">
                <a:latin typeface="Calibri" pitchFamily="34" charset="0"/>
                <a:ea typeface="SimSun" pitchFamily="2" charset="-122"/>
                <a:cs typeface="Times New Roman" pitchFamily="18" charset="0"/>
              </a:endParaRPr>
            </a:p>
          </p:txBody>
        </p:sp>
        <p:cxnSp>
          <p:nvCxnSpPr>
            <p:cNvPr id="10253" name="AutoShape 1983"/>
            <p:cNvCxnSpPr>
              <a:cxnSpLocks noChangeShapeType="1"/>
            </p:cNvCxnSpPr>
            <p:nvPr/>
          </p:nvCxnSpPr>
          <p:spPr bwMode="auto">
            <a:xfrm flipH="1" flipV="1">
              <a:off x="3939525" y="803205"/>
              <a:ext cx="600" cy="715005"/>
            </a:xfrm>
            <a:prstGeom prst="straightConnector1">
              <a:avLst/>
            </a:prstGeom>
            <a:noFill/>
            <a:ln w="9525">
              <a:solidFill>
                <a:srgbClr val="000000"/>
              </a:solidFill>
              <a:round/>
              <a:headEnd type="triangle" w="med" len="lg"/>
              <a:tailEnd type="triangle" w="med" len="lg"/>
            </a:ln>
          </p:spPr>
        </p:cxnSp>
        <p:sp>
          <p:nvSpPr>
            <p:cNvPr id="10254" name="AutoShape 1984"/>
            <p:cNvSpPr>
              <a:spLocks noChangeArrowheads="1"/>
            </p:cNvSpPr>
            <p:nvPr/>
          </p:nvSpPr>
          <p:spPr bwMode="auto">
            <a:xfrm>
              <a:off x="1466209" y="10100"/>
              <a:ext cx="2846018" cy="299702"/>
            </a:xfrm>
            <a:prstGeom prst="roundRect">
              <a:avLst>
                <a:gd name="adj" fmla="val 33894"/>
              </a:avLst>
            </a:prstGeom>
            <a:noFill/>
            <a:ln w="9525">
              <a:noFill/>
              <a:round/>
              <a:headEnd/>
              <a:tailEnd/>
            </a:ln>
          </p:spPr>
          <p:txBody>
            <a:bodyPr lIns="0" tIns="0" rIns="0" bIns="0" anchor="ctr"/>
            <a:lstStyle/>
            <a:p>
              <a:pPr algn="ctr">
                <a:lnSpc>
                  <a:spcPct val="110000"/>
                </a:lnSpc>
              </a:pPr>
              <a:r>
                <a:rPr lang="en-GB" sz="1000" u="sng">
                  <a:ea typeface="SimSun" pitchFamily="2" charset="-122"/>
                  <a:cs typeface="Times New Roman" pitchFamily="18" charset="0"/>
                </a:rPr>
                <a:t>Multi-paradigm integration topology</a:t>
              </a:r>
              <a:r>
                <a:rPr lang="en-GB" sz="1000">
                  <a:ea typeface="SimSun" pitchFamily="2" charset="-122"/>
                  <a:cs typeface="Times New Roman" pitchFamily="18" charset="0"/>
                </a:rPr>
                <a:t> (example)</a:t>
              </a:r>
              <a:endParaRPr lang="fi-FI" sz="1100">
                <a:latin typeface="Calibri" pitchFamily="34" charset="0"/>
                <a:ea typeface="SimSun" pitchFamily="2" charset="-122"/>
                <a:cs typeface="Times New Roman" pitchFamily="18" charset="0"/>
              </a:endParaRPr>
            </a:p>
          </p:txBody>
        </p:sp>
        <p:grpSp>
          <p:nvGrpSpPr>
            <p:cNvPr id="10255" name="Group 14"/>
            <p:cNvGrpSpPr>
              <a:grpSpLocks/>
            </p:cNvGrpSpPr>
            <p:nvPr/>
          </p:nvGrpSpPr>
          <p:grpSpPr bwMode="auto">
            <a:xfrm>
              <a:off x="3445522" y="1511910"/>
              <a:ext cx="287602" cy="137101"/>
              <a:chOff x="5155" y="2615"/>
              <a:chExt cx="453" cy="216"/>
            </a:xfrm>
          </p:grpSpPr>
          <p:sp>
            <p:nvSpPr>
              <p:cNvPr id="10268" name="Rectangle 27"/>
              <p:cNvSpPr>
                <a:spLocks noChangeArrowheads="1"/>
              </p:cNvSpPr>
              <p:nvPr/>
            </p:nvSpPr>
            <p:spPr bwMode="auto">
              <a:xfrm>
                <a:off x="5155" y="2615"/>
                <a:ext cx="213" cy="216"/>
              </a:xfrm>
              <a:prstGeom prst="rect">
                <a:avLst/>
              </a:prstGeom>
              <a:noFill/>
              <a:ln w="9525">
                <a:noFill/>
                <a:prstDash val="dash"/>
                <a:miter lim="800000"/>
                <a:headEnd/>
                <a:tailEnd/>
              </a:ln>
            </p:spPr>
            <p:txBody>
              <a:bodyPr/>
              <a:lstStyle/>
              <a:p>
                <a:endParaRPr lang="fi-FI"/>
              </a:p>
            </p:txBody>
          </p:sp>
          <p:sp>
            <p:nvSpPr>
              <p:cNvPr id="10269" name="Rectangle 28"/>
              <p:cNvSpPr>
                <a:spLocks noChangeArrowheads="1"/>
              </p:cNvSpPr>
              <p:nvPr/>
            </p:nvSpPr>
            <p:spPr bwMode="auto">
              <a:xfrm>
                <a:off x="5395" y="2615"/>
                <a:ext cx="213" cy="216"/>
              </a:xfrm>
              <a:prstGeom prst="rect">
                <a:avLst/>
              </a:prstGeom>
              <a:noFill/>
              <a:ln w="9525">
                <a:noFill/>
                <a:prstDash val="dash"/>
                <a:miter lim="800000"/>
                <a:headEnd/>
                <a:tailEnd/>
              </a:ln>
            </p:spPr>
            <p:txBody>
              <a:bodyPr/>
              <a:lstStyle/>
              <a:p>
                <a:endParaRPr lang="fi-FI"/>
              </a:p>
            </p:txBody>
          </p:sp>
        </p:grpSp>
        <p:sp>
          <p:nvSpPr>
            <p:cNvPr id="10256" name="AutoShape 1988"/>
            <p:cNvSpPr>
              <a:spLocks noChangeArrowheads="1"/>
            </p:cNvSpPr>
            <p:nvPr/>
          </p:nvSpPr>
          <p:spPr bwMode="auto">
            <a:xfrm>
              <a:off x="1995813" y="1511910"/>
              <a:ext cx="1119507" cy="266702"/>
            </a:xfrm>
            <a:prstGeom prst="roundRect">
              <a:avLst>
                <a:gd name="adj" fmla="val 33894"/>
              </a:avLst>
            </a:prstGeom>
            <a:solidFill>
              <a:srgbClr val="FFFFFF"/>
            </a:solidFill>
            <a:ln w="9525">
              <a:solidFill>
                <a:srgbClr val="000000"/>
              </a:solidFill>
              <a:round/>
              <a:headEnd/>
              <a:tailEnd/>
            </a:ln>
          </p:spPr>
          <p:txBody>
            <a:bodyPr lIns="0" tIns="0" rIns="0" bIns="0" anchor="ctr"/>
            <a:lstStyle/>
            <a:p>
              <a:pPr algn="ctr">
                <a:lnSpc>
                  <a:spcPct val="110000"/>
                </a:lnSpc>
              </a:pPr>
              <a:r>
                <a:rPr lang="en-GB" sz="1000">
                  <a:ea typeface="SimSun" pitchFamily="2" charset="-122"/>
                  <a:cs typeface="Times New Roman" pitchFamily="18" charset="0"/>
                </a:rPr>
                <a:t>Implementation</a:t>
              </a:r>
              <a:endParaRPr lang="fi-FI" sz="1100">
                <a:latin typeface="Calibri" pitchFamily="34" charset="0"/>
                <a:ea typeface="SimSun" pitchFamily="2" charset="-122"/>
                <a:cs typeface="Times New Roman" pitchFamily="18" charset="0"/>
              </a:endParaRPr>
            </a:p>
          </p:txBody>
        </p:sp>
        <p:sp>
          <p:nvSpPr>
            <p:cNvPr id="10257" name="AutoShape 1989"/>
            <p:cNvSpPr>
              <a:spLocks noChangeArrowheads="1"/>
            </p:cNvSpPr>
            <p:nvPr/>
          </p:nvSpPr>
          <p:spPr bwMode="auto">
            <a:xfrm>
              <a:off x="694604" y="1515710"/>
              <a:ext cx="1119507" cy="266702"/>
            </a:xfrm>
            <a:prstGeom prst="roundRect">
              <a:avLst>
                <a:gd name="adj" fmla="val 33894"/>
              </a:avLst>
            </a:prstGeom>
            <a:solidFill>
              <a:srgbClr val="FFFFFF"/>
            </a:solidFill>
            <a:ln w="9525">
              <a:solidFill>
                <a:srgbClr val="000000"/>
              </a:solidFill>
              <a:round/>
              <a:headEnd/>
              <a:tailEnd/>
            </a:ln>
          </p:spPr>
          <p:txBody>
            <a:bodyPr lIns="0" tIns="0" rIns="0" bIns="0" anchor="ctr"/>
            <a:lstStyle/>
            <a:p>
              <a:pPr algn="ctr">
                <a:lnSpc>
                  <a:spcPct val="110000"/>
                </a:lnSpc>
              </a:pPr>
              <a:r>
                <a:rPr lang="en-GB" sz="1000">
                  <a:ea typeface="SimSun" pitchFamily="2" charset="-122"/>
                  <a:cs typeface="Times New Roman" pitchFamily="18" charset="0"/>
                </a:rPr>
                <a:t>Implementation</a:t>
              </a:r>
              <a:endParaRPr lang="fi-FI" sz="1100">
                <a:latin typeface="Calibri" pitchFamily="34" charset="0"/>
                <a:ea typeface="SimSun" pitchFamily="2" charset="-122"/>
                <a:cs typeface="Times New Roman" pitchFamily="18" charset="0"/>
              </a:endParaRPr>
            </a:p>
          </p:txBody>
        </p:sp>
        <p:grpSp>
          <p:nvGrpSpPr>
            <p:cNvPr id="10258" name="Group 17"/>
            <p:cNvGrpSpPr>
              <a:grpSpLocks/>
            </p:cNvGrpSpPr>
            <p:nvPr/>
          </p:nvGrpSpPr>
          <p:grpSpPr bwMode="auto">
            <a:xfrm>
              <a:off x="1751311" y="665404"/>
              <a:ext cx="287602" cy="137201"/>
              <a:chOff x="5155" y="2615"/>
              <a:chExt cx="453" cy="216"/>
            </a:xfrm>
          </p:grpSpPr>
          <p:sp>
            <p:nvSpPr>
              <p:cNvPr id="10266" name="Rectangle 25"/>
              <p:cNvSpPr>
                <a:spLocks noChangeArrowheads="1"/>
              </p:cNvSpPr>
              <p:nvPr/>
            </p:nvSpPr>
            <p:spPr bwMode="auto">
              <a:xfrm>
                <a:off x="5155" y="2615"/>
                <a:ext cx="213" cy="216"/>
              </a:xfrm>
              <a:prstGeom prst="rect">
                <a:avLst/>
              </a:prstGeom>
              <a:noFill/>
              <a:ln w="9525">
                <a:noFill/>
                <a:prstDash val="dash"/>
                <a:miter lim="800000"/>
                <a:headEnd/>
                <a:tailEnd/>
              </a:ln>
            </p:spPr>
            <p:txBody>
              <a:bodyPr/>
              <a:lstStyle/>
              <a:p>
                <a:endParaRPr lang="fi-FI"/>
              </a:p>
            </p:txBody>
          </p:sp>
          <p:sp>
            <p:nvSpPr>
              <p:cNvPr id="10267" name="Rectangle 26"/>
              <p:cNvSpPr>
                <a:spLocks noChangeArrowheads="1"/>
              </p:cNvSpPr>
              <p:nvPr/>
            </p:nvSpPr>
            <p:spPr bwMode="auto">
              <a:xfrm>
                <a:off x="5395" y="2615"/>
                <a:ext cx="213" cy="216"/>
              </a:xfrm>
              <a:prstGeom prst="rect">
                <a:avLst/>
              </a:prstGeom>
              <a:noFill/>
              <a:ln w="9525">
                <a:noFill/>
                <a:prstDash val="dash"/>
                <a:miter lim="800000"/>
                <a:headEnd/>
                <a:tailEnd/>
              </a:ln>
            </p:spPr>
            <p:txBody>
              <a:bodyPr/>
              <a:lstStyle/>
              <a:p>
                <a:endParaRPr lang="fi-FI"/>
              </a:p>
            </p:txBody>
          </p:sp>
        </p:grpSp>
        <p:cxnSp>
          <p:nvCxnSpPr>
            <p:cNvPr id="10259" name="AutoShape 1993"/>
            <p:cNvCxnSpPr>
              <a:cxnSpLocks noChangeShapeType="1"/>
            </p:cNvCxnSpPr>
            <p:nvPr/>
          </p:nvCxnSpPr>
          <p:spPr bwMode="auto">
            <a:xfrm flipV="1">
              <a:off x="1254708" y="802605"/>
              <a:ext cx="564504" cy="713105"/>
            </a:xfrm>
            <a:prstGeom prst="straightConnector1">
              <a:avLst/>
            </a:prstGeom>
            <a:noFill/>
            <a:ln w="9525">
              <a:solidFill>
                <a:srgbClr val="000000"/>
              </a:solidFill>
              <a:round/>
              <a:headEnd type="triangle" w="med" len="lg"/>
              <a:tailEnd type="triangle" w="med" len="lg"/>
            </a:ln>
          </p:spPr>
        </p:cxnSp>
        <p:grpSp>
          <p:nvGrpSpPr>
            <p:cNvPr id="10260" name="Group 19"/>
            <p:cNvGrpSpPr>
              <a:grpSpLocks/>
            </p:cNvGrpSpPr>
            <p:nvPr/>
          </p:nvGrpSpPr>
          <p:grpSpPr bwMode="auto">
            <a:xfrm>
              <a:off x="2143114" y="669204"/>
              <a:ext cx="287602" cy="137201"/>
              <a:chOff x="5155" y="2615"/>
              <a:chExt cx="453" cy="216"/>
            </a:xfrm>
          </p:grpSpPr>
          <p:sp>
            <p:nvSpPr>
              <p:cNvPr id="10264" name="Rectangle 23"/>
              <p:cNvSpPr>
                <a:spLocks noChangeArrowheads="1"/>
              </p:cNvSpPr>
              <p:nvPr/>
            </p:nvSpPr>
            <p:spPr bwMode="auto">
              <a:xfrm>
                <a:off x="5155" y="2615"/>
                <a:ext cx="213" cy="216"/>
              </a:xfrm>
              <a:prstGeom prst="rect">
                <a:avLst/>
              </a:prstGeom>
              <a:noFill/>
              <a:ln w="9525">
                <a:noFill/>
                <a:prstDash val="dash"/>
                <a:miter lim="800000"/>
                <a:headEnd/>
                <a:tailEnd/>
              </a:ln>
            </p:spPr>
            <p:txBody>
              <a:bodyPr/>
              <a:lstStyle/>
              <a:p>
                <a:endParaRPr lang="fi-FI"/>
              </a:p>
            </p:txBody>
          </p:sp>
          <p:sp>
            <p:nvSpPr>
              <p:cNvPr id="10265" name="Rectangle 24"/>
              <p:cNvSpPr>
                <a:spLocks noChangeArrowheads="1"/>
              </p:cNvSpPr>
              <p:nvPr/>
            </p:nvSpPr>
            <p:spPr bwMode="auto">
              <a:xfrm>
                <a:off x="5395" y="2615"/>
                <a:ext cx="213" cy="216"/>
              </a:xfrm>
              <a:prstGeom prst="rect">
                <a:avLst/>
              </a:prstGeom>
              <a:noFill/>
              <a:ln w="9525">
                <a:noFill/>
                <a:prstDash val="dash"/>
                <a:miter lim="800000"/>
                <a:headEnd/>
                <a:tailEnd/>
              </a:ln>
            </p:spPr>
            <p:txBody>
              <a:bodyPr/>
              <a:lstStyle/>
              <a:p>
                <a:endParaRPr lang="fi-FI"/>
              </a:p>
            </p:txBody>
          </p:sp>
        </p:grpSp>
        <p:cxnSp>
          <p:nvCxnSpPr>
            <p:cNvPr id="10261" name="AutoShape 1997"/>
            <p:cNvCxnSpPr>
              <a:cxnSpLocks noChangeShapeType="1"/>
            </p:cNvCxnSpPr>
            <p:nvPr/>
          </p:nvCxnSpPr>
          <p:spPr bwMode="auto">
            <a:xfrm flipH="1" flipV="1">
              <a:off x="2363415" y="806405"/>
              <a:ext cx="1302408" cy="705505"/>
            </a:xfrm>
            <a:prstGeom prst="straightConnector1">
              <a:avLst/>
            </a:prstGeom>
            <a:noFill/>
            <a:ln w="9525">
              <a:solidFill>
                <a:srgbClr val="000000"/>
              </a:solidFill>
              <a:round/>
              <a:headEnd type="triangle" w="med" len="lg"/>
              <a:tailEnd type="triangle" w="med" len="lg"/>
            </a:ln>
          </p:spPr>
        </p:cxnSp>
        <p:sp>
          <p:nvSpPr>
            <p:cNvPr id="10262" name="AutoShape 1998"/>
            <p:cNvSpPr>
              <a:spLocks noChangeArrowheads="1"/>
            </p:cNvSpPr>
            <p:nvPr/>
          </p:nvSpPr>
          <p:spPr bwMode="auto">
            <a:xfrm>
              <a:off x="4312228" y="732105"/>
              <a:ext cx="760805" cy="612804"/>
            </a:xfrm>
            <a:prstGeom prst="roundRect">
              <a:avLst>
                <a:gd name="adj" fmla="val 33894"/>
              </a:avLst>
            </a:prstGeom>
            <a:noFill/>
            <a:ln w="9525">
              <a:noFill/>
              <a:round/>
              <a:headEnd/>
              <a:tailEnd/>
            </a:ln>
          </p:spPr>
          <p:txBody>
            <a:bodyPr lIns="0" tIns="0" rIns="0" bIns="0" anchor="ctr"/>
            <a:lstStyle/>
            <a:p>
              <a:pPr algn="ctr">
                <a:lnSpc>
                  <a:spcPct val="110000"/>
                </a:lnSpc>
              </a:pPr>
              <a:r>
                <a:rPr lang="en-GB" sz="1000">
                  <a:ea typeface="SimSun" pitchFamily="2" charset="-122"/>
                  <a:cs typeface="Times New Roman" pitchFamily="18" charset="0"/>
                </a:rPr>
                <a:t>Shared </a:t>
              </a:r>
              <a:br>
                <a:rPr lang="en-GB" sz="1000">
                  <a:ea typeface="SimSun" pitchFamily="2" charset="-122"/>
                  <a:cs typeface="Times New Roman" pitchFamily="18" charset="0"/>
                </a:rPr>
              </a:br>
              <a:r>
                <a:rPr lang="en-GB" sz="1000">
                  <a:ea typeface="SimSun" pitchFamily="2" charset="-122"/>
                  <a:cs typeface="Times New Roman" pitchFamily="18" charset="0"/>
                </a:rPr>
                <a:t>field </a:t>
              </a:r>
              <a:br>
                <a:rPr lang="en-GB" sz="1000">
                  <a:ea typeface="SimSun" pitchFamily="2" charset="-122"/>
                  <a:cs typeface="Times New Roman" pitchFamily="18" charset="0"/>
                </a:rPr>
              </a:br>
              <a:r>
                <a:rPr lang="en-GB" sz="1000">
                  <a:ea typeface="SimSun" pitchFamily="2" charset="-122"/>
                  <a:cs typeface="Times New Roman" pitchFamily="18" charset="0"/>
                </a:rPr>
                <a:t>force</a:t>
              </a:r>
              <a:endParaRPr lang="fi-FI" sz="1100">
                <a:latin typeface="Calibri" pitchFamily="34" charset="0"/>
                <a:ea typeface="SimSun" pitchFamily="2" charset="-122"/>
                <a:cs typeface="Times New Roman" pitchFamily="18" charset="0"/>
              </a:endParaRPr>
            </a:p>
          </p:txBody>
        </p:sp>
        <p:sp>
          <p:nvSpPr>
            <p:cNvPr id="10263" name="AutoShape 1999"/>
            <p:cNvSpPr>
              <a:spLocks noChangeArrowheads="1"/>
            </p:cNvSpPr>
            <p:nvPr/>
          </p:nvSpPr>
          <p:spPr bwMode="auto">
            <a:xfrm>
              <a:off x="392403" y="806405"/>
              <a:ext cx="1020407" cy="717605"/>
            </a:xfrm>
            <a:prstGeom prst="roundRect">
              <a:avLst>
                <a:gd name="adj" fmla="val 33894"/>
              </a:avLst>
            </a:prstGeom>
            <a:noFill/>
            <a:ln w="9525">
              <a:noFill/>
              <a:round/>
              <a:headEnd/>
              <a:tailEnd/>
            </a:ln>
          </p:spPr>
          <p:txBody>
            <a:bodyPr lIns="0" tIns="0" rIns="0" bIns="0" anchor="ctr"/>
            <a:lstStyle/>
            <a:p>
              <a:pPr algn="ctr">
                <a:lnSpc>
                  <a:spcPct val="110000"/>
                </a:lnSpc>
              </a:pPr>
              <a:r>
                <a:rPr lang="en-GB" sz="1000">
                  <a:ea typeface="SimSun" pitchFamily="2" charset="-122"/>
                  <a:cs typeface="Times New Roman" pitchFamily="18" charset="0"/>
                </a:rPr>
                <a:t>Distributed</a:t>
              </a:r>
              <a:br>
                <a:rPr lang="en-GB" sz="1000">
                  <a:ea typeface="SimSun" pitchFamily="2" charset="-122"/>
                  <a:cs typeface="Times New Roman" pitchFamily="18" charset="0"/>
                </a:rPr>
              </a:br>
              <a:r>
                <a:rPr lang="en-GB" sz="1000">
                  <a:ea typeface="SimSun" pitchFamily="2" charset="-122"/>
                  <a:cs typeface="Times New Roman" pitchFamily="18" charset="0"/>
                </a:rPr>
                <a:t>work </a:t>
              </a:r>
              <a:br>
                <a:rPr lang="en-GB" sz="1000">
                  <a:ea typeface="SimSun" pitchFamily="2" charset="-122"/>
                  <a:cs typeface="Times New Roman" pitchFamily="18" charset="0"/>
                </a:rPr>
              </a:br>
              <a:r>
                <a:rPr lang="en-GB" sz="1000">
                  <a:ea typeface="SimSun" pitchFamily="2" charset="-122"/>
                  <a:cs typeface="Times New Roman" pitchFamily="18" charset="0"/>
                </a:rPr>
                <a:t>realization</a:t>
              </a:r>
              <a:endParaRPr lang="fi-FI" sz="1100">
                <a:latin typeface="Calibri" pitchFamily="34" charset="0"/>
                <a:ea typeface="SimSun" pitchFamily="2" charset="-122"/>
                <a:cs typeface="Times New Roman" pitchFamily="18"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Aalto Content - Green">
  <a:themeElements>
    <a:clrScheme name="Custom 6">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alto_science_and_technology">
  <a:themeElements>
    <a:clrScheme name="Custom 1">
      <a:dk1>
        <a:sysClr val="windowText" lastClr="000000"/>
      </a:dk1>
      <a:lt1>
        <a:sysClr val="window" lastClr="FFFFFF"/>
      </a:lt1>
      <a:dk2>
        <a:srgbClr val="1F497D"/>
      </a:dk2>
      <a:lt2>
        <a:srgbClr val="928B81"/>
      </a:lt2>
      <a:accent1>
        <a:srgbClr val="009B3A"/>
      </a:accent1>
      <a:accent2>
        <a:srgbClr val="FF7900"/>
      </a:accent2>
      <a:accent3>
        <a:srgbClr val="0065BD"/>
      </a:accent3>
      <a:accent4>
        <a:srgbClr val="ED2939"/>
      </a:accent4>
      <a:accent5>
        <a:srgbClr val="FECB00"/>
      </a:accent5>
      <a:accent6>
        <a:srgbClr val="6639B7"/>
      </a:accent6>
      <a:hlink>
        <a:srgbClr val="0065BD"/>
      </a:hlink>
      <a:folHlink>
        <a:srgbClr val="ED2939"/>
      </a:folHlink>
    </a:clrScheme>
    <a:fontScheme name="Aalto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VALPAS jory 9.3.2010 SoberIT</Template>
  <TotalTime>10806</TotalTime>
  <Words>4625</Words>
  <Application>Microsoft Office PowerPoint</Application>
  <PresentationFormat>On-screen Show (4:3)</PresentationFormat>
  <Paragraphs>552</Paragraphs>
  <Slides>28</Slides>
  <Notes>28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Aalto Content - Green</vt:lpstr>
      <vt:lpstr>aalto_science_and_technology</vt:lpstr>
      <vt:lpstr>Document</vt:lpstr>
      <vt:lpstr>FFMII Introduction</vt:lpstr>
      <vt:lpstr>Field Force Management Integration Interface</vt:lpstr>
      <vt:lpstr>Design Goals &amp; Characteristics</vt:lpstr>
      <vt:lpstr>Example Use Case: Telecom installation</vt:lpstr>
      <vt:lpstr>Example: Data Content and Structure</vt:lpstr>
      <vt:lpstr>Example: Activities and Work Flow</vt:lpstr>
      <vt:lpstr>Highlighted Features</vt:lpstr>
      <vt:lpstr>FFMII overview</vt:lpstr>
      <vt:lpstr>Flexible integration topologies</vt:lpstr>
      <vt:lpstr>Domain Model (main topics of FFMII )</vt:lpstr>
      <vt:lpstr>Domain Model (Work Request)</vt:lpstr>
      <vt:lpstr>Work Request</vt:lpstr>
      <vt:lpstr>Domain Model (Work Type Specification)</vt:lpstr>
      <vt:lpstr>Work type Specification structure</vt:lpstr>
      <vt:lpstr>Relationship of Steps, Actions and States within an Activity</vt:lpstr>
      <vt:lpstr>Example: Activity State Model with Dependencies</vt:lpstr>
      <vt:lpstr>Domain Model (Data Form)</vt:lpstr>
      <vt:lpstr>Data forms</vt:lpstr>
      <vt:lpstr>Data Element Specification</vt:lpstr>
      <vt:lpstr>Data Element Types</vt:lpstr>
      <vt:lpstr>Domain Model (Work Request Status Record)</vt:lpstr>
      <vt:lpstr>Work Request Status Record</vt:lpstr>
      <vt:lpstr>Domain Model (Reference Data)</vt:lpstr>
      <vt:lpstr>Reference Data</vt:lpstr>
      <vt:lpstr>Domain Model (Field Initiated Request)</vt:lpstr>
      <vt:lpstr>Field-Initiated Request</vt:lpstr>
      <vt:lpstr>References TBD</vt:lpstr>
      <vt:lpstr>List of contributors</vt:lpstr>
    </vt:vector>
  </TitlesOfParts>
  <Company>SoberIT / TKK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VALPAS</dc:title>
  <dc:creator>Jukka Borgman</dc:creator>
  <cp:lastModifiedBy>Juha Tiihonen</cp:lastModifiedBy>
  <cp:revision>422</cp:revision>
  <dcterms:created xsi:type="dcterms:W3CDTF">2009-11-06T10:02:16Z</dcterms:created>
  <dcterms:modified xsi:type="dcterms:W3CDTF">2012-09-24T13:18:31Z</dcterms:modified>
</cp:coreProperties>
</file>