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9" r:id="rId1"/>
  </p:sldMasterIdLst>
  <p:notesMasterIdLst>
    <p:notesMasterId r:id="rId8"/>
  </p:notesMasterIdLst>
  <p:handoutMasterIdLst>
    <p:handoutMasterId r:id="rId9"/>
  </p:handoutMasterIdLst>
  <p:sldIdLst>
    <p:sldId id="319" r:id="rId2"/>
    <p:sldId id="449" r:id="rId3"/>
    <p:sldId id="320" r:id="rId4"/>
    <p:sldId id="450" r:id="rId5"/>
    <p:sldId id="451" r:id="rId6"/>
    <p:sldId id="325" r:id="rId7"/>
  </p:sldIdLst>
  <p:sldSz cx="9144000" cy="6858000" type="screen4x3"/>
  <p:notesSz cx="6858000" cy="9144000"/>
  <p:custDataLst>
    <p:tags r:id="rId11"/>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2833802-FEF1-4C79-8D5D-14CF1EAF98D9}">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8004" autoAdjust="0"/>
  </p:normalViewPr>
  <p:slideViewPr>
    <p:cSldViewPr>
      <p:cViewPr varScale="1">
        <p:scale>
          <a:sx n="151" d="100"/>
          <a:sy n="151" d="100"/>
        </p:scale>
        <p:origin x="-1304" y="-104"/>
      </p:cViewPr>
      <p:guideLst>
        <p:guide orient="horz" pos="2158"/>
        <p:guide orient="horz" pos="192"/>
        <p:guide orient="horz" pos="768"/>
        <p:guide orient="horz" pos="3890"/>
        <p:guide pos="2882"/>
        <p:guide pos="240"/>
        <p:guide pos="552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9" d="100"/>
          <a:sy n="59" d="100"/>
        </p:scale>
        <p:origin x="-2630" y="-82"/>
      </p:cViewPr>
      <p:guideLst>
        <p:guide orient="horz" pos="2880"/>
        <p:guide orient="horz" pos="179"/>
        <p:guide pos="2160"/>
        <p:guide pos="204"/>
        <p:guide pos="4116"/>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gs" Target="tags/tag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latin typeface="+mn-lt"/>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8ED21EF-1646-431D-87E1-4372984CC9F4}" type="datetimeFigureOut">
              <a:rPr lang="en-US">
                <a:latin typeface="+mn-lt"/>
              </a:rPr>
              <a:pPr>
                <a:defRPr/>
              </a:pPr>
              <a:t>1/11/12</a:t>
            </a:fld>
            <a:endParaRPr lang="en-US" dirty="0">
              <a:latin typeface="+mn-lt"/>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latin typeface="+mn-lt"/>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F812EFC-5DA8-4918-AF48-019594BE3609}" type="slidenum">
              <a:rPr lang="en-US">
                <a:latin typeface="+mn-lt"/>
              </a:rPr>
              <a:pPr>
                <a:defRPr/>
              </a:pPr>
              <a:t>‹#›</a:t>
            </a:fld>
            <a:endParaRPr lang="en-US" dirty="0">
              <a:latin typeface="+mn-lt"/>
            </a:endParaRPr>
          </a:p>
        </p:txBody>
      </p:sp>
    </p:spTree>
    <p:extLst>
      <p:ext uri="{BB962C8B-B14F-4D97-AF65-F5344CB8AC3E}">
        <p14:creationId xmlns:p14="http://schemas.microsoft.com/office/powerpoint/2010/main" val="3455622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7.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9080" y="8534400"/>
            <a:ext cx="12065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Grp="1" noChangeArrowheads="1"/>
          </p:cNvSpPr>
          <p:nvPr>
            <p:ph type="body" sz="quarter" idx="3"/>
          </p:nvPr>
        </p:nvSpPr>
        <p:spPr bwMode="auto">
          <a:xfrm>
            <a:off x="323851" y="3200401"/>
            <a:ext cx="6210299" cy="523108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46" name="Rectangle 6"/>
          <p:cNvSpPr>
            <a:spLocks noGrp="1" noChangeArrowheads="1"/>
          </p:cNvSpPr>
          <p:nvPr>
            <p:ph type="ftr" sz="quarter" idx="4"/>
          </p:nvPr>
        </p:nvSpPr>
        <p:spPr bwMode="auto">
          <a:xfrm>
            <a:off x="1001110" y="8590782"/>
            <a:ext cx="3535264" cy="27432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endParaRPr lang="en-US" dirty="0"/>
          </a:p>
        </p:txBody>
      </p:sp>
      <p:sp>
        <p:nvSpPr>
          <p:cNvPr id="10247" name="Rectangle 7"/>
          <p:cNvSpPr>
            <a:spLocks noGrp="1" noChangeArrowheads="1"/>
          </p:cNvSpPr>
          <p:nvPr>
            <p:ph type="sldNum" sz="quarter" idx="5"/>
          </p:nvPr>
        </p:nvSpPr>
        <p:spPr bwMode="auto">
          <a:xfrm>
            <a:off x="323850" y="8590782"/>
            <a:ext cx="527488" cy="2694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fld id="{CEA96130-80FE-450A-9D6E-2375B464A403}" type="slidenum">
              <a:rPr lang="en-US" smtClean="0"/>
              <a:pPr>
                <a:defRPr/>
              </a:pPr>
              <a:t>‹#›</a:t>
            </a:fld>
            <a:endParaRPr lang="en-US" dirty="0"/>
          </a:p>
        </p:txBody>
      </p:sp>
      <p:sp>
        <p:nvSpPr>
          <p:cNvPr id="8" name="Slide Image Placeholder 7"/>
          <p:cNvSpPr>
            <a:spLocks noGrp="1" noRot="1" noChangeAspect="1"/>
          </p:cNvSpPr>
          <p:nvPr>
            <p:ph type="sldImg" idx="2"/>
          </p:nvPr>
        </p:nvSpPr>
        <p:spPr>
          <a:xfrm>
            <a:off x="1558415" y="284163"/>
            <a:ext cx="3741171" cy="2805878"/>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107071018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20000"/>
      </a:spcAft>
      <a:defRPr sz="1200" kern="1200">
        <a:solidFill>
          <a:schemeClr val="tx1"/>
        </a:solidFill>
        <a:latin typeface="+mn-lt"/>
        <a:ea typeface="+mn-ea"/>
        <a:cs typeface="+mn-cs"/>
      </a:defRPr>
    </a:lvl1pPr>
    <a:lvl2pPr marL="457096" algn="l" rtl="0" eaLnBrk="0" fontAlgn="base" hangingPunct="0">
      <a:lnSpc>
        <a:spcPct val="90000"/>
      </a:lnSpc>
      <a:spcBef>
        <a:spcPct val="20000"/>
      </a:spcBef>
      <a:spcAft>
        <a:spcPct val="20000"/>
      </a:spcAft>
      <a:defRPr sz="1200" kern="1200">
        <a:solidFill>
          <a:schemeClr val="tx1"/>
        </a:solidFill>
        <a:latin typeface="+mn-lt"/>
        <a:ea typeface="+mn-ea"/>
        <a:cs typeface="+mn-cs"/>
      </a:defRPr>
    </a:lvl2pPr>
    <a:lvl3pPr marL="914192" algn="l" rtl="0" eaLnBrk="0" fontAlgn="base" hangingPunct="0">
      <a:lnSpc>
        <a:spcPct val="90000"/>
      </a:lnSpc>
      <a:spcBef>
        <a:spcPct val="20000"/>
      </a:spcBef>
      <a:spcAft>
        <a:spcPct val="20000"/>
      </a:spcAft>
      <a:defRPr sz="1200" kern="1200">
        <a:solidFill>
          <a:schemeClr val="tx1"/>
        </a:solidFill>
        <a:latin typeface="+mn-lt"/>
        <a:ea typeface="+mn-ea"/>
        <a:cs typeface="+mn-cs"/>
      </a:defRPr>
    </a:lvl3pPr>
    <a:lvl4pPr marL="1371288" algn="l" rtl="0" eaLnBrk="0" fontAlgn="base" hangingPunct="0">
      <a:lnSpc>
        <a:spcPct val="90000"/>
      </a:lnSpc>
      <a:spcBef>
        <a:spcPct val="20000"/>
      </a:spcBef>
      <a:spcAft>
        <a:spcPct val="20000"/>
      </a:spcAft>
      <a:defRPr sz="1200" kern="1200">
        <a:solidFill>
          <a:schemeClr val="tx1"/>
        </a:solidFill>
        <a:latin typeface="+mn-lt"/>
        <a:ea typeface="+mn-ea"/>
        <a:cs typeface="+mn-cs"/>
      </a:defRPr>
    </a:lvl4pPr>
    <a:lvl5pPr marL="1828385" algn="l" rtl="0" eaLnBrk="0" fontAlgn="base" hangingPunct="0">
      <a:lnSpc>
        <a:spcPct val="90000"/>
      </a:lnSpc>
      <a:spcBef>
        <a:spcPct val="20000"/>
      </a:spcBef>
      <a:spcAft>
        <a:spcPct val="20000"/>
      </a:spcAft>
      <a:defRPr sz="1200" kern="1200">
        <a:solidFill>
          <a:schemeClr val="tx1"/>
        </a:solidFill>
        <a:latin typeface="+mn-lt"/>
        <a:ea typeface="+mn-ea"/>
        <a:cs typeface="+mn-cs"/>
      </a:defRPr>
    </a:lvl5pPr>
    <a:lvl6pPr marL="2285480" algn="l" defTabSz="914192" rtl="0" eaLnBrk="1" latinLnBrk="0" hangingPunct="1">
      <a:defRPr sz="1200" kern="1200">
        <a:solidFill>
          <a:schemeClr val="tx1"/>
        </a:solidFill>
        <a:latin typeface="+mn-lt"/>
        <a:ea typeface="+mn-ea"/>
        <a:cs typeface="+mn-cs"/>
      </a:defRPr>
    </a:lvl6pPr>
    <a:lvl7pPr marL="2742577" algn="l" defTabSz="914192" rtl="0" eaLnBrk="1" latinLnBrk="0" hangingPunct="1">
      <a:defRPr sz="1200" kern="1200">
        <a:solidFill>
          <a:schemeClr val="tx1"/>
        </a:solidFill>
        <a:latin typeface="+mn-lt"/>
        <a:ea typeface="+mn-ea"/>
        <a:cs typeface="+mn-cs"/>
      </a:defRPr>
    </a:lvl7pPr>
    <a:lvl8pPr marL="3199673" algn="l" defTabSz="914192" rtl="0" eaLnBrk="1" latinLnBrk="0" hangingPunct="1">
      <a:defRPr sz="1200" kern="1200">
        <a:solidFill>
          <a:schemeClr val="tx1"/>
        </a:solidFill>
        <a:latin typeface="+mn-lt"/>
        <a:ea typeface="+mn-ea"/>
        <a:cs typeface="+mn-cs"/>
      </a:defRPr>
    </a:lvl8pPr>
    <a:lvl9pPr marL="3656769" algn="l" defTabSz="9141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2</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3</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4</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5</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2" name="Group 11"/>
          <p:cNvGrpSpPr/>
          <p:nvPr/>
        </p:nvGrpSpPr>
        <p:grpSpPr>
          <a:xfrm>
            <a:off x="227015" y="6327648"/>
            <a:ext cx="8691371" cy="301752"/>
            <a:chOff x="227015" y="6321297"/>
            <a:chExt cx="8691371" cy="301752"/>
          </a:xfrm>
        </p:grpSpPr>
        <p:sp>
          <p:nvSpPr>
            <p:cNvPr id="13" name="Round Same Side Corner Rectangle 12"/>
            <p:cNvSpPr/>
            <p:nvPr/>
          </p:nvSpPr>
          <p:spPr bwMode="auto">
            <a:xfrm rot="16200000">
              <a:off x="4136075" y="2412237"/>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4" name="Round Same Side Corner Rectangle 13"/>
            <p:cNvSpPr/>
            <p:nvPr/>
          </p:nvSpPr>
          <p:spPr bwMode="auto">
            <a:xfrm rot="5400000">
              <a:off x="8499317" y="6203979"/>
              <a:ext cx="301752" cy="536387"/>
            </a:xfrm>
            <a:prstGeom prst="round2SameRect">
              <a:avLst>
                <a:gd name="adj1" fmla="val 50000"/>
                <a:gd name="adj2" fmla="val 0"/>
              </a:avLst>
            </a:prstGeom>
            <a:solidFill>
              <a:schemeClr val="bg2">
                <a:lumMod val="65000"/>
                <a:lumOff val="35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95000"/>
                    <a:lumOff val="5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tx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black">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bwMode="black">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tx1"/>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tx1"/>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21" name="Picture 20" descr="SYM_Horiz_RGB_rev.png"/>
          <p:cNvPicPr>
            <a:picLocks noChangeAspect="1"/>
          </p:cNvPicPr>
          <p:nvPr/>
        </p:nvPicPr>
        <p:blipFill>
          <a:blip r:embed="rId2" cstate="print"/>
          <a:stretch>
            <a:fillRect/>
          </a:stretch>
        </p:blipFill>
        <p:spPr bwMode="invGray">
          <a:xfrm>
            <a:off x="804672" y="758952"/>
            <a:ext cx="2430468" cy="64008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solidFill>
                  <a:schemeClr val="bg2">
                    <a:lumMod val="95000"/>
                    <a:lumOff val="5000"/>
                  </a:schemeClr>
                </a:solidFill>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solidFill>
                  <a:schemeClr val="tx1"/>
                </a:solidFill>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solidFill>
                  <a:schemeClr val="bg2">
                    <a:lumMod val="95000"/>
                    <a:lumOff val="5000"/>
                  </a:schemeClr>
                </a:solidFill>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solidFill>
                  <a:schemeClr val="tx1"/>
                </a:solidFill>
              </a:defRPr>
            </a:lvl1pPr>
          </a:lstStyle>
          <a:p>
            <a:pPr>
              <a:defRPr/>
            </a:pPr>
            <a:fld id="{446C9BED-6FD4-4BA4-B6B0-4A26058AC9EF}" type="slidenum">
              <a:rPr lang="en-US" smtClean="0"/>
              <a:pPr>
                <a:defRPr/>
              </a:pPr>
              <a:t>‹#›</a:t>
            </a:fld>
            <a:endParaRPr lang="en-US" dirty="0"/>
          </a:p>
        </p:txBody>
      </p:sp>
      <p:sp>
        <p:nvSpPr>
          <p:cNvPr id="6" name="Text Placeholder 6"/>
          <p:cNvSpPr>
            <a:spLocks noGrp="1"/>
          </p:cNvSpPr>
          <p:nvPr>
            <p:ph type="body" sz="quarter" idx="13" hasCustomPrompt="1"/>
          </p:nvPr>
        </p:nvSpPr>
        <p:spPr>
          <a:xfrm>
            <a:off x="381000" y="1088136"/>
            <a:ext cx="8382000" cy="403485"/>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tx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solidFill>
                  <a:schemeClr val="tx1"/>
                </a:solidFill>
              </a:defRPr>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95000"/>
                    <a:lumOff val="5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solidFill>
                  <a:schemeClr val="tx1"/>
                </a:solidFill>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tx1"/>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8" name="Text Placeholder 18"/>
          <p:cNvSpPr>
            <a:spLocks noGrp="1"/>
          </p:cNvSpPr>
          <p:nvPr>
            <p:ph type="body" sz="quarter" idx="19" hasCustomPrompt="1"/>
          </p:nvPr>
        </p:nvSpPr>
        <p:spPr bwMode="invGray">
          <a:xfrm>
            <a:off x="535305" y="1126124"/>
            <a:ext cx="473076" cy="382487"/>
          </a:xfrm>
          <a:blipFill>
            <a:blip r:embed="rId2" cstate="print"/>
            <a:stretch>
              <a:fillRect/>
            </a:stretch>
          </a:blipFill>
          <a:ln w="19050">
            <a:solidFill>
              <a:srgbClr val="000000"/>
            </a:solidFill>
          </a:ln>
        </p:spPr>
        <p:txBody>
          <a:bodyPr/>
          <a:lstStyle>
            <a:lvl1pPr>
              <a:buNone/>
              <a:defRPr/>
            </a:lvl1pPr>
          </a:lstStyle>
          <a:p>
            <a:pPr lvl="0"/>
            <a:r>
              <a:rPr lang="en-US" dirty="0" smtClean="0"/>
              <a:t> </a:t>
            </a:r>
            <a:endParaRPr lang="en-US" dirty="0"/>
          </a:p>
        </p:txBody>
      </p:sp>
      <p:sp>
        <p:nvSpPr>
          <p:cNvPr id="9" name="Text Placeholder 18"/>
          <p:cNvSpPr>
            <a:spLocks noGrp="1"/>
          </p:cNvSpPr>
          <p:nvPr>
            <p:ph type="body" sz="quarter" idx="20" hasCustomPrompt="1"/>
          </p:nvPr>
        </p:nvSpPr>
        <p:spPr bwMode="invGray">
          <a:xfrm>
            <a:off x="5450205" y="2939684"/>
            <a:ext cx="473076" cy="382487"/>
          </a:xfrm>
          <a:blipFill>
            <a:blip r:embed="rId3" cstate="print"/>
            <a:stretch>
              <a:fillRect/>
            </a:stretch>
          </a:blipFill>
          <a:ln w="19050">
            <a:solidFill>
              <a:srgbClr val="000000"/>
            </a:solidFill>
          </a:ln>
        </p:spPr>
        <p:txBody>
          <a:bodyPr/>
          <a:lstStyle>
            <a:lvl1pPr>
              <a:buNone/>
              <a:defRPr/>
            </a:lvl1pPr>
          </a:lstStyle>
          <a:p>
            <a:pPr lvl="0"/>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tx1"/>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33744"/>
            <a:ext cx="4238625" cy="3886200"/>
          </a:xfrm>
        </p:spPr>
        <p:txBody>
          <a:bodyPr/>
          <a:lstStyle>
            <a:lvl1pPr marL="0" indent="0">
              <a:lnSpc>
                <a:spcPct val="120000"/>
              </a:lnSpc>
              <a:spcAft>
                <a:spcPts val="0"/>
              </a:spcAft>
              <a:buNone/>
              <a:defRPr sz="3000" baseline="0">
                <a:solidFill>
                  <a:schemeClr val="tx1"/>
                </a:solidFill>
              </a:defRPr>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95000"/>
                    <a:lumOff val="5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solidFill>
                  <a:schemeClr val="tx1"/>
                </a:solidFill>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tx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18"/>
          <p:cNvSpPr>
            <a:spLocks noGrp="1"/>
          </p:cNvSpPr>
          <p:nvPr>
            <p:ph type="body" sz="quarter" idx="19" hasCustomPrompt="1"/>
          </p:nvPr>
        </p:nvSpPr>
        <p:spPr bwMode="invGray">
          <a:xfrm>
            <a:off x="3644265" y="1133744"/>
            <a:ext cx="473076" cy="382487"/>
          </a:xfrm>
          <a:blipFill>
            <a:blip r:embed="rId2" cstate="print"/>
            <a:stretch>
              <a:fillRect/>
            </a:stretch>
          </a:blipFill>
          <a:ln w="19050">
            <a:solidFill>
              <a:srgbClr val="000000"/>
            </a:solidFill>
          </a:ln>
        </p:spPr>
        <p:txBody>
          <a:bodyPr/>
          <a:lstStyle>
            <a:lvl1pPr>
              <a:buNone/>
              <a:defRPr/>
            </a:lvl1pPr>
          </a:lstStyle>
          <a:p>
            <a:pPr lvl="0"/>
            <a:r>
              <a:rPr lang="en-US" dirty="0" smtClean="0"/>
              <a:t> </a:t>
            </a:r>
            <a:endParaRPr lang="en-US" dirty="0"/>
          </a:p>
        </p:txBody>
      </p:sp>
      <p:sp>
        <p:nvSpPr>
          <p:cNvPr id="10" name="Text Placeholder 18"/>
          <p:cNvSpPr>
            <a:spLocks noGrp="1"/>
          </p:cNvSpPr>
          <p:nvPr>
            <p:ph type="body" sz="quarter" idx="20" hasCustomPrompt="1"/>
          </p:nvPr>
        </p:nvSpPr>
        <p:spPr bwMode="invGray">
          <a:xfrm>
            <a:off x="5221605" y="4494164"/>
            <a:ext cx="473076" cy="382487"/>
          </a:xfrm>
          <a:blipFill>
            <a:blip r:embed="rId3" cstate="print"/>
            <a:stretch>
              <a:fillRect/>
            </a:stretch>
          </a:blipFill>
          <a:ln w="19050">
            <a:solidFill>
              <a:srgbClr val="000000"/>
            </a:solidFill>
          </a:ln>
        </p:spPr>
        <p:txBody>
          <a:bodyPr/>
          <a:lstStyle>
            <a:lvl1pPr>
              <a:buNone/>
              <a:defRPr/>
            </a:lvl1pPr>
          </a:lstStyle>
          <a:p>
            <a:pPr lvl="0"/>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4" name="Round Same Side Corner Rectangle 13"/>
          <p:cNvSpPr/>
          <p:nvPr/>
        </p:nvSpPr>
        <p:spPr bwMode="auto">
          <a:xfrm rot="16200000">
            <a:off x="4136075" y="241858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p:nvSpPr>
        <p:spPr bwMode="auto">
          <a:xfrm rot="5400000">
            <a:off x="8499317" y="6210330"/>
            <a:ext cx="301752" cy="536387"/>
          </a:xfrm>
          <a:prstGeom prst="round2SameRect">
            <a:avLst>
              <a:gd name="adj1" fmla="val 50000"/>
              <a:gd name="adj2" fmla="val 0"/>
            </a:avLst>
          </a:prstGeom>
          <a:solidFill>
            <a:schemeClr val="bg2">
              <a:lumMod val="65000"/>
              <a:lumOff val="35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p:nvSpPr>
        <p:spPr bwMode="black">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95000"/>
                    <a:lumOff val="5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tx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p:ph type="subTitle" idx="1" hasCustomPrompt="1"/>
          </p:nvPr>
        </p:nvSpPr>
        <p:spPr bwMode="black">
          <a:xfrm>
            <a:off x="685800" y="3810000"/>
            <a:ext cx="6172200" cy="1066800"/>
          </a:xfrm>
        </p:spPr>
        <p:txBody>
          <a:bodyPr anchor="t" anchorCtr="0"/>
          <a:lstStyle>
            <a:lvl1pPr marL="0" indent="0">
              <a:spcAft>
                <a:spcPts val="600"/>
              </a:spcAft>
              <a:buFontTx/>
              <a:buNone/>
              <a:defRPr sz="2000" b="0" baseline="0">
                <a:solidFill>
                  <a:schemeClr val="tx1"/>
                </a:solidFill>
              </a:defRPr>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solidFill>
                  <a:schemeClr val="tx1"/>
                </a:solidFill>
                <a:latin typeface="Calibri" pitchFamily="34" charset="0"/>
              </a:rPr>
              <a:t>Copyright © 2011 Symantec Corporation. All rights reserved. </a:t>
            </a:r>
            <a:r>
              <a:rPr lang="en-US" sz="800" dirty="0" smtClean="0">
                <a:solidFill>
                  <a:schemeClr val="tx1"/>
                </a:solidFill>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solidFill>
                <a:schemeClr val="tx1"/>
              </a:solidFill>
              <a:latin typeface="Calibri" pitchFamily="34" charset="0"/>
            </a:endParaRPr>
          </a:p>
          <a:p>
            <a:pPr marL="0" indent="0" algn="l">
              <a:lnSpc>
                <a:spcPct val="90000"/>
              </a:lnSpc>
              <a:buNone/>
            </a:pPr>
            <a:r>
              <a:rPr lang="en-US" sz="800" dirty="0" smtClean="0">
                <a:solidFill>
                  <a:schemeClr val="tx1"/>
                </a:solidFill>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2" name="Picture 11" descr="SYM_Horiz_RGB_rev.png"/>
          <p:cNvPicPr>
            <a:picLocks noChangeAspect="1"/>
          </p:cNvPicPr>
          <p:nvPr/>
        </p:nvPicPr>
        <p:blipFill>
          <a:blip r:embed="rId2" cstate="print"/>
          <a:stretch>
            <a:fillRect/>
          </a:stretch>
        </p:blipFill>
        <p:spPr bwMode="invGray">
          <a:xfrm>
            <a:off x="804672" y="758952"/>
            <a:ext cx="2430468" cy="64008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4" name="Round Same Side Corner Rectangle 13"/>
          <p:cNvSpPr/>
          <p:nvPr/>
        </p:nvSpPr>
        <p:spPr bwMode="auto">
          <a:xfrm rot="16200000">
            <a:off x="4136075" y="241858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p:nvSpPr>
        <p:spPr bwMode="auto">
          <a:xfrm rot="5400000">
            <a:off x="8499317" y="6210330"/>
            <a:ext cx="301752" cy="536387"/>
          </a:xfrm>
          <a:prstGeom prst="round2SameRect">
            <a:avLst>
              <a:gd name="adj1" fmla="val 50000"/>
              <a:gd name="adj2" fmla="val 0"/>
            </a:avLst>
          </a:prstGeom>
          <a:solidFill>
            <a:schemeClr val="bg2">
              <a:lumMod val="65000"/>
              <a:lumOff val="35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p:nvSpPr>
        <p:spPr bwMode="black">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tx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p:ph type="subTitle" idx="1" hasCustomPrompt="1"/>
          </p:nvPr>
        </p:nvSpPr>
        <p:spPr bwMode="black">
          <a:xfrm>
            <a:off x="685800" y="3810000"/>
            <a:ext cx="6172200" cy="1066800"/>
          </a:xfrm>
        </p:spPr>
        <p:txBody>
          <a:bodyPr anchor="t" anchorCtr="0"/>
          <a:lstStyle>
            <a:lvl1pPr marL="0" indent="0">
              <a:spcAft>
                <a:spcPts val="600"/>
              </a:spcAft>
              <a:buFontTx/>
              <a:buNone/>
              <a:defRPr sz="2000" b="0" baseline="0">
                <a:solidFill>
                  <a:schemeClr val="tx1"/>
                </a:solidFill>
              </a:defRPr>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solidFill>
                  <a:schemeClr val="tx1"/>
                </a:solidFill>
                <a:latin typeface="Calibri" pitchFamily="34" charset="0"/>
              </a:rPr>
              <a:t>SYMANTEC PROPRIETARY/CONFIDENTIAL – INTERNAL USE ONLY</a:t>
            </a:r>
            <a:br>
              <a:rPr lang="en-US" sz="800" b="1" dirty="0" smtClean="0">
                <a:solidFill>
                  <a:schemeClr val="tx1"/>
                </a:solidFill>
                <a:latin typeface="Calibri" pitchFamily="34" charset="0"/>
              </a:rPr>
            </a:br>
            <a:r>
              <a:rPr lang="en-US" sz="800" b="0" dirty="0" smtClean="0">
                <a:solidFill>
                  <a:schemeClr val="tx1"/>
                </a:solidFill>
                <a:latin typeface="Calibri" pitchFamily="34" charset="0"/>
              </a:rPr>
              <a:t>Copyright © 2011 Symantec Corporation. All rights reserved.</a:t>
            </a:r>
          </a:p>
        </p:txBody>
      </p:sp>
      <p:pic>
        <p:nvPicPr>
          <p:cNvPr id="12" name="Picture 11" descr="SYM_Horiz_RGB_rev.png"/>
          <p:cNvPicPr>
            <a:picLocks noChangeAspect="1"/>
          </p:cNvPicPr>
          <p:nvPr/>
        </p:nvPicPr>
        <p:blipFill>
          <a:blip r:embed="rId2" cstate="print"/>
          <a:stretch>
            <a:fillRect/>
          </a:stretch>
        </p:blipFill>
        <p:spPr bwMode="invGray">
          <a:xfrm>
            <a:off x="804672" y="758952"/>
            <a:ext cx="2430468" cy="64008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bg2">
                    <a:lumMod val="95000"/>
                    <a:lumOff val="5000"/>
                  </a:schemeClr>
                </a:solidFill>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solidFill>
                  <a:schemeClr val="tx1"/>
                </a:solidFill>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solidFill>
                  <a:schemeClr val="tx1"/>
                </a:solidFill>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2" hasCustomPrompt="1"/>
          </p:nvPr>
        </p:nvSpPr>
        <p:spPr>
          <a:xfrm>
            <a:off x="381000" y="1088136"/>
            <a:ext cx="8382000" cy="403485"/>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tx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3352"/>
            <a:ext cx="4076700" cy="4498848"/>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Content Placeholder 2"/>
          <p:cNvSpPr>
            <a:spLocks noGrp="1"/>
          </p:cNvSpPr>
          <p:nvPr>
            <p:ph idx="12" hasCustomPrompt="1"/>
          </p:nvPr>
        </p:nvSpPr>
        <p:spPr>
          <a:xfrm>
            <a:off x="4701540" y="1673352"/>
            <a:ext cx="4061460" cy="4498848"/>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6152"/>
            <a:ext cx="4093564" cy="403485"/>
          </a:xfrm>
        </p:spPr>
        <p:txBody>
          <a:bodyPr/>
          <a:lstStyle>
            <a:lvl1pPr>
              <a:buNone/>
              <a:defRPr b="1">
                <a:solidFill>
                  <a:schemeClr val="tx1"/>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6152"/>
            <a:ext cx="4061460" cy="403485"/>
          </a:xfrm>
        </p:spPr>
        <p:txBody>
          <a:bodyPr/>
          <a:lstStyle>
            <a:lvl1pPr>
              <a:buNone/>
              <a:defRPr b="1">
                <a:solidFill>
                  <a:schemeClr val="tx1"/>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grpSp>
        <p:nvGrpSpPr>
          <p:cNvPr id="14" name="Group 13"/>
          <p:cNvGrpSpPr/>
          <p:nvPr/>
        </p:nvGrpSpPr>
        <p:grpSpPr>
          <a:xfrm>
            <a:off x="227016" y="6323678"/>
            <a:ext cx="8691370" cy="301752"/>
            <a:chOff x="227016" y="6323678"/>
            <a:chExt cx="8691370" cy="301752"/>
          </a:xfrm>
        </p:grpSpPr>
        <p:sp>
          <p:nvSpPr>
            <p:cNvPr id="16" name="Round Same Side Corner Rectangle 15"/>
            <p:cNvSpPr/>
            <p:nvPr/>
          </p:nvSpPr>
          <p:spPr bwMode="auto">
            <a:xfrm rot="16200000">
              <a:off x="3391634" y="3159060"/>
              <a:ext cx="301752" cy="6630987"/>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7" name="Round Same Side Corner Rectangle 16"/>
            <p:cNvSpPr/>
            <p:nvPr/>
          </p:nvSpPr>
          <p:spPr bwMode="auto">
            <a:xfrm rot="5400000">
              <a:off x="8499317" y="6206360"/>
              <a:ext cx="301752" cy="536387"/>
            </a:xfrm>
            <a:prstGeom prst="round2SameRect">
              <a:avLst>
                <a:gd name="adj1" fmla="val 50000"/>
                <a:gd name="adj2" fmla="val 0"/>
              </a:avLst>
            </a:prstGeom>
            <a:solidFill>
              <a:schemeClr val="bg2">
                <a:lumMod val="65000"/>
                <a:lumOff val="35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3075" name="Rectangle 3"/>
          <p:cNvSpPr>
            <a:spLocks noGrp="1" noChangeArrowheads="1"/>
          </p:cNvSpPr>
          <p:nvPr>
            <p:ph type="ctrTitle" hasCustomPrompt="1"/>
          </p:nvPr>
        </p:nvSpPr>
        <p:spPr bwMode="black">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95000"/>
                    <a:lumOff val="5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1"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tx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15" name="Rectangle 4"/>
          <p:cNvSpPr>
            <a:spLocks noGrp="1" noChangeArrowheads="1"/>
          </p:cNvSpPr>
          <p:nvPr>
            <p:ph type="subTitle" idx="1" hasCustomPrompt="1"/>
          </p:nvPr>
        </p:nvSpPr>
        <p:spPr bwMode="black">
          <a:xfrm>
            <a:off x="685799" y="5029200"/>
            <a:ext cx="77724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buFontTx/>
              <a:buNone/>
              <a:defRPr lang="en-US" sz="2400" b="1" dirty="0">
                <a:solidFill>
                  <a:schemeClr val="tx2"/>
                </a:solidFill>
                <a:latin typeface="+mj-lt"/>
                <a:ea typeface="+mn-ea"/>
                <a:cs typeface="+mn-cs"/>
              </a:defRPr>
            </a:lvl1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 here</a:t>
            </a:r>
            <a:endParaRPr lang="en-US" dirty="0"/>
          </a:p>
        </p:txBody>
      </p:sp>
      <p:pic>
        <p:nvPicPr>
          <p:cNvPr id="12" name="Picture 11" descr="SYM_Horiz_RGB_rev.png"/>
          <p:cNvPicPr>
            <a:picLocks noChangeAspect="1"/>
          </p:cNvPicPr>
          <p:nvPr/>
        </p:nvPicPr>
        <p:blipFill>
          <a:blip r:embed="rId2" cstate="print"/>
          <a:stretch>
            <a:fillRect/>
          </a:stretch>
        </p:blipFill>
        <p:spPr bwMode="invGray">
          <a:xfrm>
            <a:off x="7013448" y="6309360"/>
            <a:ext cx="1215234" cy="32004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13665" name="Picture 1"/>
          <p:cNvPicPr>
            <a:picLocks noChangeAspect="1" noChangeArrowheads="1"/>
          </p:cNvPicPr>
          <p:nvPr/>
        </p:nvPicPr>
        <p:blipFill>
          <a:blip r:embed="rId3" cstate="screen"/>
          <a:srcRect/>
          <a:stretch>
            <a:fillRect/>
          </a:stretch>
        </p:blipFill>
        <p:spPr bwMode="hidden">
          <a:xfrm>
            <a:off x="-6350" y="5300662"/>
            <a:ext cx="9156700" cy="1566863"/>
          </a:xfrm>
          <a:prstGeom prst="rect">
            <a:avLst/>
          </a:prstGeom>
          <a:noFill/>
          <a:ln w="9525">
            <a:noFill/>
            <a:miter lim="800000"/>
            <a:headEnd/>
            <a:tailEnd/>
          </a:ln>
          <a:effectLst/>
        </p:spPr>
      </p:pic>
      <p:sp>
        <p:nvSpPr>
          <p:cNvPr id="9" name="Round Same Side Corner Rectangle 8"/>
          <p:cNvSpPr/>
          <p:nvPr/>
        </p:nvSpPr>
        <p:spPr bwMode="auto">
          <a:xfrm rot="16200000">
            <a:off x="3391634" y="3159060"/>
            <a:ext cx="301752" cy="6630987"/>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4" name="Round Same Side Corner Rectangle 13"/>
          <p:cNvSpPr/>
          <p:nvPr/>
        </p:nvSpPr>
        <p:spPr bwMode="auto">
          <a:xfrm rot="5400000">
            <a:off x="8499317" y="6206360"/>
            <a:ext cx="301752" cy="536387"/>
          </a:xfrm>
          <a:prstGeom prst="round2SameRect">
            <a:avLst>
              <a:gd name="adj1" fmla="val 50000"/>
              <a:gd name="adj2" fmla="val 0"/>
            </a:avLst>
          </a:prstGeom>
          <a:solidFill>
            <a:schemeClr val="bg2">
              <a:lumMod val="65000"/>
              <a:lumOff val="35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solidFill>
                  <a:schemeClr val="tx1"/>
                </a:solidFill>
              </a:defRPr>
            </a:lvl1pPr>
          </a:lstStyle>
          <a:p>
            <a:r>
              <a:rPr lang="en-US" dirty="0" smtClean="0"/>
              <a:t>Click to add transition statement here</a:t>
            </a:r>
            <a:endParaRPr lang="en-US" dirty="0"/>
          </a:p>
        </p:txBody>
      </p:sp>
      <p:sp>
        <p:nvSpPr>
          <p:cNvPr id="11"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95000"/>
                    <a:lumOff val="5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2"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tx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6" name="Picture 15" descr="SYM_Horiz_RGB_rev.png"/>
          <p:cNvPicPr>
            <a:picLocks noChangeAspect="1"/>
          </p:cNvPicPr>
          <p:nvPr/>
        </p:nvPicPr>
        <p:blipFill>
          <a:blip r:embed="rId4" cstate="print"/>
          <a:stretch>
            <a:fillRect/>
          </a:stretch>
        </p:blipFill>
        <p:spPr bwMode="invGray">
          <a:xfrm>
            <a:off x="7013448" y="6309360"/>
            <a:ext cx="1215234" cy="32004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6151"/>
            <a:ext cx="8382001" cy="4956048"/>
          </a:xfrm>
        </p:spPr>
        <p:txBody>
          <a:bodyPr/>
          <a:lstStyle/>
          <a:p>
            <a:pPr lvl="0"/>
            <a:r>
              <a:rPr lang="en-US" noProof="0" smtClean="0"/>
              <a:t>Click icon to add chart</a:t>
            </a:r>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solidFill>
                  <a:schemeClr val="tx1"/>
                </a:solidFill>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4048" y="1600200"/>
            <a:ext cx="8382001" cy="4572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solidFill>
                  <a:schemeClr val="tx1"/>
                </a:solidFill>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3" hasCustomPrompt="1"/>
          </p:nvPr>
        </p:nvSpPr>
        <p:spPr>
          <a:xfrm>
            <a:off x="381000" y="1088136"/>
            <a:ext cx="8382000" cy="403485"/>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tx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bwMode="invGray">
          <a:solidFill>
            <a:schemeClr val="bg1"/>
          </a:solidFill>
        </p:spPr>
        <p:txBody>
          <a:bodyPr/>
          <a:lstStyle>
            <a:lvl1pPr>
              <a:defRPr>
                <a:solidFill>
                  <a:schemeClr val="tx1"/>
                </a:solidFill>
              </a:defRPr>
            </a:lvl1pPr>
          </a:lstStyle>
          <a:p>
            <a:r>
              <a:rPr lang="en-US" smtClean="0"/>
              <a:t>Click icon to add table</a:t>
            </a:r>
            <a:endParaRPr lang="en-US"/>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solidFill>
                  <a:schemeClr val="bg2">
                    <a:lumMod val="95000"/>
                    <a:lumOff val="5000"/>
                  </a:schemeClr>
                </a:solidFill>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solidFill>
                  <a:schemeClr val="tx1"/>
                </a:solidFill>
              </a:defRPr>
            </a:lvl1pPr>
          </a:lstStyle>
          <a:p>
            <a:pPr>
              <a:defRPr/>
            </a:pPr>
            <a:fld id="{446C9BED-6FD4-4BA4-B6B0-4A26058AC9EF}"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1" name="Round Same Side Corner Rectangle 10"/>
          <p:cNvSpPr/>
          <p:nvPr/>
        </p:nvSpPr>
        <p:spPr bwMode="auto">
          <a:xfrm rot="16200000">
            <a:off x="3391634" y="3159060"/>
            <a:ext cx="301752" cy="6630987"/>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3" name="Round Same Side Corner Rectangle 12"/>
          <p:cNvSpPr/>
          <p:nvPr/>
        </p:nvSpPr>
        <p:spPr bwMode="auto">
          <a:xfrm rot="5400000">
            <a:off x="8499317" y="6206360"/>
            <a:ext cx="301752" cy="536387"/>
          </a:xfrm>
          <a:prstGeom prst="round2SameRect">
            <a:avLst>
              <a:gd name="adj1" fmla="val 50000"/>
              <a:gd name="adj2" fmla="val 0"/>
            </a:avLst>
          </a:prstGeom>
          <a:solidFill>
            <a:schemeClr val="bg2">
              <a:lumMod val="65000"/>
              <a:lumOff val="35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888"/>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6152"/>
            <a:ext cx="8382000" cy="4956048"/>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95000"/>
                    <a:lumOff val="5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tx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2" name="Picture 11" descr="SYM_Horiz_RGB_rev.png"/>
          <p:cNvPicPr>
            <a:picLocks noChangeAspect="1"/>
          </p:cNvPicPr>
          <p:nvPr/>
        </p:nvPicPr>
        <p:blipFill>
          <a:blip r:embed="rId17" cstate="print"/>
          <a:stretch>
            <a:fillRect/>
          </a:stretch>
        </p:blipFill>
        <p:spPr bwMode="invGray">
          <a:xfrm>
            <a:off x="7013448" y="6309360"/>
            <a:ext cx="1215234" cy="320040"/>
          </a:xfrm>
          <a:prstGeom prst="rect">
            <a:avLst/>
          </a:prstGeom>
        </p:spPr>
      </p:pic>
    </p:spTree>
  </p:cSld>
  <p:clrMap bg1="dk1" tx1="lt1" bg2="dk2" tx2="lt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Lst>
  <p:timing>
    <p:tnLst>
      <p:par>
        <p:cTn xmlns:p14="http://schemas.microsoft.com/office/powerpoint/2010/mai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tx1"/>
        </a:buClr>
        <a:buChar char="•"/>
        <a:defRPr sz="2400">
          <a:solidFill>
            <a:schemeClr val="tx1"/>
          </a:solidFill>
          <a:latin typeface="+mn-lt"/>
          <a:ea typeface="+mn-ea"/>
          <a:cs typeface="+mn-cs"/>
        </a:defRPr>
      </a:lvl1pPr>
      <a:lvl2pPr marL="517525" indent="-233363" algn="l" rtl="0" eaLnBrk="1" fontAlgn="base" hangingPunct="1">
        <a:lnSpc>
          <a:spcPct val="90000"/>
        </a:lnSpc>
        <a:spcBef>
          <a:spcPct val="0"/>
        </a:spcBef>
        <a:spcAft>
          <a:spcPts val="1000"/>
        </a:spcAft>
        <a:buClr>
          <a:schemeClr val="tx1"/>
        </a:buClr>
        <a:buFont typeface="Arial" charset="0"/>
        <a:buChar char="–"/>
        <a:defRPr sz="2000">
          <a:solidFill>
            <a:schemeClr val="tx1"/>
          </a:solidFill>
          <a:latin typeface="+mn-lt"/>
        </a:defRPr>
      </a:lvl2pPr>
      <a:lvl3pPr marL="688975" indent="-171450" algn="l" rtl="0" eaLnBrk="1" fontAlgn="base" hangingPunct="1">
        <a:lnSpc>
          <a:spcPct val="90000"/>
        </a:lnSpc>
        <a:spcBef>
          <a:spcPct val="0"/>
        </a:spcBef>
        <a:spcAft>
          <a:spcPts val="800"/>
        </a:spcAft>
        <a:buClr>
          <a:schemeClr val="tx1"/>
        </a:buClr>
        <a:buChar char="•"/>
        <a:tabLst/>
        <a:defRPr sz="1600">
          <a:solidFill>
            <a:schemeClr val="tx1"/>
          </a:solidFill>
          <a:latin typeface="+mn-lt"/>
        </a:defRPr>
      </a:lvl3pPr>
      <a:lvl4pPr marL="854075" indent="-165100" algn="l" rtl="0" eaLnBrk="1" fontAlgn="base" hangingPunct="1">
        <a:lnSpc>
          <a:spcPct val="90000"/>
        </a:lnSpc>
        <a:spcBef>
          <a:spcPct val="0"/>
        </a:spcBef>
        <a:spcAft>
          <a:spcPts val="600"/>
        </a:spcAft>
        <a:buClr>
          <a:schemeClr val="tx1"/>
        </a:buClr>
        <a:buChar char="–"/>
        <a:defRPr sz="1400">
          <a:solidFill>
            <a:schemeClr val="tx1"/>
          </a:solidFill>
          <a:latin typeface="+mn-lt"/>
        </a:defRPr>
      </a:lvl4pPr>
      <a:lvl5pPr marL="974725" indent="-120650" algn="l" rtl="0" eaLnBrk="1" fontAlgn="base" hangingPunct="1">
        <a:lnSpc>
          <a:spcPct val="90000"/>
        </a:lnSpc>
        <a:spcBef>
          <a:spcPct val="0"/>
        </a:spcBef>
        <a:spcAft>
          <a:spcPts val="600"/>
        </a:spcAft>
        <a:buClr>
          <a:schemeClr val="tx1"/>
        </a:buClr>
        <a:buFont typeface="Arial" pitchFamily="34" charset="0"/>
        <a:buChar char="•"/>
        <a:defRPr sz="1200">
          <a:solidFill>
            <a:schemeClr val="tx1"/>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hyperlink" Target="mailto:mike_allen@symantec.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pPr>
              <a:defRPr/>
            </a:pPr>
            <a:r>
              <a:rPr lang="en-US" dirty="0"/>
              <a:t>Quick Thoughts on PGP Use Cases for KMIP</a:t>
            </a:r>
            <a:endParaRPr lang="en-US" dirty="0"/>
          </a:p>
        </p:txBody>
      </p:sp>
      <p:sp>
        <p:nvSpPr>
          <p:cNvPr id="2" name="Slide Number Placeholder 1"/>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3" name="Title 2"/>
          <p:cNvSpPr>
            <a:spLocks noGrp="1"/>
          </p:cNvSpPr>
          <p:nvPr>
            <p:ph type="ctrTitle"/>
          </p:nvPr>
        </p:nvSpPr>
        <p:spPr/>
        <p:txBody>
          <a:bodyPr/>
          <a:lstStyle/>
          <a:p>
            <a:r>
              <a:rPr lang="en-US" dirty="0" smtClean="0"/>
              <a:t>Quick Thoughts on PGP Use Cases for KMIP</a:t>
            </a:r>
            <a:endParaRPr lang="en-US" dirty="0"/>
          </a:p>
        </p:txBody>
      </p:sp>
      <p:sp>
        <p:nvSpPr>
          <p:cNvPr id="4" name="Subtitle 3"/>
          <p:cNvSpPr>
            <a:spLocks noGrp="1"/>
          </p:cNvSpPr>
          <p:nvPr>
            <p:ph type="subTitle" idx="1"/>
          </p:nvPr>
        </p:nvSpPr>
        <p:spPr/>
        <p:txBody>
          <a:bodyPr/>
          <a:lstStyle/>
          <a:p>
            <a:r>
              <a:rPr lang="en-US" dirty="0" smtClean="0"/>
              <a:t>Michael Allen</a:t>
            </a:r>
            <a:endParaRPr lang="en-US" dirty="0"/>
          </a:p>
        </p:txBody>
      </p:sp>
      <p:sp>
        <p:nvSpPr>
          <p:cNvPr id="5" name="Text Placeholder 4"/>
          <p:cNvSpPr>
            <a:spLocks noGrp="1"/>
          </p:cNvSpPr>
          <p:nvPr>
            <p:ph type="body" sz="quarter" idx="10"/>
          </p:nvPr>
        </p:nvSpPr>
        <p:spPr/>
        <p:txBody>
          <a:bodyPr/>
          <a:lstStyle/>
          <a:p>
            <a:r>
              <a:rPr lang="en-US" dirty="0" smtClean="0"/>
              <a:t>Sr. Technical Director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PGP Keys Are Different Beasts From X.509 Certificates</a:t>
            </a:r>
            <a:endParaRPr lang="en-US" dirty="0" smtClean="0"/>
          </a:p>
        </p:txBody>
      </p:sp>
      <p:sp>
        <p:nvSpPr>
          <p:cNvPr id="8" name="Footer Placeholder 7"/>
          <p:cNvSpPr>
            <a:spLocks noGrp="1"/>
          </p:cNvSpPr>
          <p:nvPr>
            <p:ph type="ftr" sz="quarter" idx="10"/>
          </p:nvPr>
        </p:nvSpPr>
        <p:spPr/>
        <p:txBody>
          <a:bodyPr/>
          <a:lstStyle/>
          <a:p>
            <a:pPr>
              <a:defRPr/>
            </a:pPr>
            <a:r>
              <a:rPr lang="en-US" dirty="0"/>
              <a:t>Quick Thoughts on PGP Use Cases for KMIP</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2</a:t>
            </a:fld>
            <a:endParaRPr lang="en-US" dirty="0"/>
          </a:p>
        </p:txBody>
      </p:sp>
      <p:pic>
        <p:nvPicPr>
          <p:cNvPr id="3" name="Picture 2" descr="PGP-Keys-Are-Different-Beas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1295400"/>
            <a:ext cx="5697309" cy="4435576"/>
          </a:xfrm>
          <a:prstGeom prst="rect">
            <a:avLst/>
          </a:prstGeom>
        </p:spPr>
      </p:pic>
    </p:spTree>
    <p:extLst>
      <p:ext uri="{BB962C8B-B14F-4D97-AF65-F5344CB8AC3E}">
        <p14:creationId xmlns:p14="http://schemas.microsoft.com/office/powerpoint/2010/main" val="553637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Common Use Cases:</a:t>
            </a:r>
            <a:br>
              <a:rPr lang="en-US" dirty="0" smtClean="0"/>
            </a:br>
            <a:r>
              <a:rPr lang="en-US" dirty="0" smtClean="0"/>
              <a:t>Registration</a:t>
            </a:r>
            <a:endParaRPr lang="en-US" dirty="0" smtClean="0"/>
          </a:p>
        </p:txBody>
      </p:sp>
      <p:sp>
        <p:nvSpPr>
          <p:cNvPr id="16388" name="Rectangle 3"/>
          <p:cNvSpPr>
            <a:spLocks noGrp="1" noChangeArrowheads="1"/>
          </p:cNvSpPr>
          <p:nvPr>
            <p:ph idx="1"/>
          </p:nvPr>
        </p:nvSpPr>
        <p:spPr/>
        <p:txBody>
          <a:bodyPr/>
          <a:lstStyle/>
          <a:p>
            <a:r>
              <a:rPr lang="en-US" dirty="0"/>
              <a:t>Enroll me and create for me a key.  Give me a copy of that key, including the private </a:t>
            </a:r>
            <a:r>
              <a:rPr lang="en-US" dirty="0" smtClean="0"/>
              <a:t>portion.</a:t>
            </a:r>
          </a:p>
          <a:p>
            <a:r>
              <a:rPr lang="en-US" dirty="0"/>
              <a:t>Enroll me but, here, I have my own key.  I only want you to have the public portion.  Please sign it with whatever key you think is authoritative and give me back a signed copy</a:t>
            </a:r>
            <a:r>
              <a:rPr lang="en-US" dirty="0" smtClean="0"/>
              <a:t>.</a:t>
            </a:r>
          </a:p>
          <a:p>
            <a:r>
              <a:rPr lang="en-US" dirty="0"/>
              <a:t>I'm a stranger to you but I want you to have my public key so that other users in your organization can encrypt things to me</a:t>
            </a:r>
            <a:r>
              <a:rPr lang="en-US" dirty="0" smtClean="0"/>
              <a:t>.</a:t>
            </a:r>
          </a:p>
          <a:p>
            <a:r>
              <a:rPr lang="en-US" dirty="0"/>
              <a:t>I'm a stranger to you but I signed this other key that you manage.  Here's a copy of the signed version of that key.  Please remember that I signed it.</a:t>
            </a:r>
            <a:endParaRPr lang="en-US" dirty="0" smtClean="0"/>
          </a:p>
        </p:txBody>
      </p:sp>
      <p:sp>
        <p:nvSpPr>
          <p:cNvPr id="8" name="Footer Placeholder 7"/>
          <p:cNvSpPr>
            <a:spLocks noGrp="1"/>
          </p:cNvSpPr>
          <p:nvPr>
            <p:ph type="ftr" sz="quarter" idx="10"/>
          </p:nvPr>
        </p:nvSpPr>
        <p:spPr/>
        <p:txBody>
          <a:bodyPr/>
          <a:lstStyle/>
          <a:p>
            <a:pPr>
              <a:defRPr/>
            </a:pPr>
            <a:r>
              <a:rPr lang="en-US" dirty="0"/>
              <a:t>Quick Thoughts on PGP Use Cases for KMIP</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Common Use Cases:</a:t>
            </a:r>
            <a:br>
              <a:rPr lang="en-US" dirty="0" smtClean="0"/>
            </a:br>
            <a:r>
              <a:rPr lang="en-US" dirty="0" smtClean="0"/>
              <a:t>Searching</a:t>
            </a:r>
            <a:endParaRPr lang="en-US" dirty="0" smtClean="0"/>
          </a:p>
        </p:txBody>
      </p:sp>
      <p:sp>
        <p:nvSpPr>
          <p:cNvPr id="16388" name="Rectangle 3"/>
          <p:cNvSpPr>
            <a:spLocks noGrp="1" noChangeArrowheads="1"/>
          </p:cNvSpPr>
          <p:nvPr>
            <p:ph idx="1"/>
          </p:nvPr>
        </p:nvSpPr>
        <p:spPr/>
        <p:txBody>
          <a:bodyPr/>
          <a:lstStyle/>
          <a:p>
            <a:r>
              <a:rPr lang="en-US" dirty="0"/>
              <a:t>Do you have any kind of key for &lt;email address&gt;</a:t>
            </a:r>
            <a:r>
              <a:rPr lang="en-US" dirty="0" smtClean="0"/>
              <a:t>?</a:t>
            </a:r>
          </a:p>
          <a:p>
            <a:r>
              <a:rPr lang="en-US" dirty="0"/>
              <a:t>Do you have an &lt;encryption / signing / other operation&gt; key for &lt;email address&gt;</a:t>
            </a:r>
            <a:r>
              <a:rPr lang="en-US" dirty="0" smtClean="0"/>
              <a:t>?</a:t>
            </a:r>
          </a:p>
          <a:p>
            <a:r>
              <a:rPr lang="en-US" dirty="0"/>
              <a:t>Do you have any kind of key that matches key ID 0x12345678</a:t>
            </a:r>
            <a:r>
              <a:rPr lang="en-US" dirty="0" smtClean="0"/>
              <a:t>?</a:t>
            </a:r>
          </a:p>
          <a:p>
            <a:r>
              <a:rPr lang="en-US" dirty="0"/>
              <a:t>Do you have an &lt;encryption / signing / other operation&gt; key for key ID 0x12345678</a:t>
            </a:r>
            <a:r>
              <a:rPr lang="en-US" dirty="0" smtClean="0"/>
              <a:t>?</a:t>
            </a:r>
          </a:p>
          <a:p>
            <a:r>
              <a:rPr lang="en-US" dirty="0"/>
              <a:t>I'm trying to encrypt something to group &lt;</a:t>
            </a:r>
            <a:r>
              <a:rPr lang="en-US" dirty="0" err="1"/>
              <a:t>groupname</a:t>
            </a:r>
            <a:r>
              <a:rPr lang="en-US" dirty="0"/>
              <a:t>&gt;.  Do you have a key for that group?</a:t>
            </a:r>
            <a:endParaRPr lang="en-US" dirty="0" smtClean="0"/>
          </a:p>
        </p:txBody>
      </p:sp>
      <p:sp>
        <p:nvSpPr>
          <p:cNvPr id="8" name="Footer Placeholder 7"/>
          <p:cNvSpPr>
            <a:spLocks noGrp="1"/>
          </p:cNvSpPr>
          <p:nvPr>
            <p:ph type="ftr" sz="quarter" idx="10"/>
          </p:nvPr>
        </p:nvSpPr>
        <p:spPr/>
        <p:txBody>
          <a:bodyPr/>
          <a:lstStyle/>
          <a:p>
            <a:pPr>
              <a:defRPr/>
            </a:pPr>
            <a:r>
              <a:rPr lang="en-US" dirty="0"/>
              <a:t>Quick Thoughts on PGP Use Cases for KMIP</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4</a:t>
            </a:fld>
            <a:endParaRPr lang="en-US" dirty="0"/>
          </a:p>
        </p:txBody>
      </p:sp>
    </p:spTree>
    <p:extLst>
      <p:ext uri="{BB962C8B-B14F-4D97-AF65-F5344CB8AC3E}">
        <p14:creationId xmlns:p14="http://schemas.microsoft.com/office/powerpoint/2010/main" val="35959114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Common Use Cases:</a:t>
            </a:r>
            <a:br>
              <a:rPr lang="en-US" dirty="0" smtClean="0"/>
            </a:br>
            <a:r>
              <a:rPr lang="en-US" dirty="0" smtClean="0"/>
              <a:t>Trust and Encryption Actions</a:t>
            </a:r>
            <a:endParaRPr lang="en-US" dirty="0" smtClean="0"/>
          </a:p>
        </p:txBody>
      </p:sp>
      <p:sp>
        <p:nvSpPr>
          <p:cNvPr id="16388" name="Rectangle 3"/>
          <p:cNvSpPr>
            <a:spLocks noGrp="1" noChangeArrowheads="1"/>
          </p:cNvSpPr>
          <p:nvPr>
            <p:ph idx="1"/>
          </p:nvPr>
        </p:nvSpPr>
        <p:spPr/>
        <p:txBody>
          <a:bodyPr/>
          <a:lstStyle/>
          <a:p>
            <a:r>
              <a:rPr lang="en-US" dirty="0"/>
              <a:t>Is this certificate / key "OK"?  (I.e. Should I trust it?</a:t>
            </a:r>
            <a:r>
              <a:rPr lang="en-US" dirty="0" smtClean="0"/>
              <a:t>)</a:t>
            </a:r>
          </a:p>
          <a:p>
            <a:r>
              <a:rPr lang="en-US" dirty="0"/>
              <a:t>I have encrypted copies of a data encryption key (symmetric) encrypted to keys 0x12345678, 0x90ABCDEF, and 0x87654321.  Can you decrypt any one of them for me to give me back the bare DEK</a:t>
            </a:r>
            <a:r>
              <a:rPr lang="en-US" dirty="0" smtClean="0"/>
              <a:t>?</a:t>
            </a:r>
          </a:p>
        </p:txBody>
      </p:sp>
      <p:sp>
        <p:nvSpPr>
          <p:cNvPr id="8" name="Footer Placeholder 7"/>
          <p:cNvSpPr>
            <a:spLocks noGrp="1"/>
          </p:cNvSpPr>
          <p:nvPr>
            <p:ph type="ftr" sz="quarter" idx="10"/>
          </p:nvPr>
        </p:nvSpPr>
        <p:spPr/>
        <p:txBody>
          <a:bodyPr/>
          <a:lstStyle/>
          <a:p>
            <a:pPr>
              <a:defRPr/>
            </a:pPr>
            <a:r>
              <a:rPr lang="en-US" dirty="0"/>
              <a:t>Quick Thoughts on PGP Use Cases for KMIP</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5</a:t>
            </a:fld>
            <a:endParaRPr lang="en-US" dirty="0"/>
          </a:p>
        </p:txBody>
      </p:sp>
    </p:spTree>
    <p:extLst>
      <p:ext uri="{BB962C8B-B14F-4D97-AF65-F5344CB8AC3E}">
        <p14:creationId xmlns:p14="http://schemas.microsoft.com/office/powerpoint/2010/main" val="34716410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a:t>Quick Thoughts on PGP Use Cases for KMIP</a:t>
            </a:r>
            <a:endParaRPr lang="en-US" dirty="0"/>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6</a:t>
            </a:fld>
            <a:endParaRPr lang="en-US" dirty="0"/>
          </a:p>
        </p:txBody>
      </p:sp>
      <p:sp>
        <p:nvSpPr>
          <p:cNvPr id="4" name="Subtitle 3"/>
          <p:cNvSpPr>
            <a:spLocks noGrp="1"/>
          </p:cNvSpPr>
          <p:nvPr>
            <p:ph type="subTitle" idx="1"/>
          </p:nvPr>
        </p:nvSpPr>
        <p:spPr/>
        <p:txBody>
          <a:bodyPr/>
          <a:lstStyle/>
          <a:p>
            <a:r>
              <a:rPr lang="en-US" dirty="0" smtClean="0"/>
              <a:t>Michael Allen</a:t>
            </a:r>
          </a:p>
          <a:p>
            <a:r>
              <a:rPr lang="en-US" dirty="0" smtClean="0">
                <a:hlinkClick r:id="rId3"/>
              </a:rPr>
              <a:t>mike_allen@symantec.com</a:t>
            </a:r>
            <a:endParaRPr lang="en-US" dirty="0" smtClean="0"/>
          </a:p>
          <a:p>
            <a:r>
              <a:rPr lang="en-US" dirty="0" smtClean="0"/>
              <a:t>650-527-0716</a:t>
            </a:r>
            <a:endParaRPr lang="en-US" dirty="0"/>
          </a:p>
        </p:txBody>
      </p:sp>
      <p:sp>
        <p:nvSpPr>
          <p:cNvPr id="5" name="TextBox 4"/>
          <p:cNvSpPr txBox="1"/>
          <p:nvPr/>
        </p:nvSpPr>
        <p:spPr bwMode="ltGray">
          <a:xfrm>
            <a:off x="2220295" y="3322287"/>
            <a:ext cx="914400" cy="914400"/>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endParaRPr lang="en-US" sz="2000" dirty="0" err="1" smtClean="0">
              <a:latin typeface="Calibri" pitchFamily="34" charset="0"/>
            </a:endParaRPr>
          </a:p>
        </p:txBody>
      </p:sp>
      <p:sp>
        <p:nvSpPr>
          <p:cNvPr id="6" name="TextBox 5"/>
          <p:cNvSpPr txBox="1"/>
          <p:nvPr/>
        </p:nvSpPr>
        <p:spPr bwMode="ltGray">
          <a:xfrm>
            <a:off x="1311993" y="3347520"/>
            <a:ext cx="914400" cy="914400"/>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endParaRPr lang="en-US" sz="2000" dirty="0" err="1" smtClean="0">
              <a:latin typeface="Calibri" pitchFamily="34" charset="0"/>
            </a:endParaRPr>
          </a:p>
        </p:txBody>
      </p:sp>
      <p:sp>
        <p:nvSpPr>
          <p:cNvPr id="7" name="TextBox 6"/>
          <p:cNvSpPr txBox="1"/>
          <p:nvPr/>
        </p:nvSpPr>
        <p:spPr bwMode="ltGray">
          <a:xfrm>
            <a:off x="1379274" y="5685737"/>
            <a:ext cx="914400" cy="914400"/>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endParaRPr lang="en-US" sz="2000" dirty="0" err="1" smtClean="0">
              <a:latin typeface="Calibri" pitchFamily="34" charset="0"/>
            </a:endParaRPr>
          </a:p>
        </p:txBody>
      </p:sp>
      <p:sp>
        <p:nvSpPr>
          <p:cNvPr id="8" name="TextBox 7"/>
          <p:cNvSpPr txBox="1"/>
          <p:nvPr/>
        </p:nvSpPr>
        <p:spPr bwMode="ltGray">
          <a:xfrm>
            <a:off x="1042866" y="5702559"/>
            <a:ext cx="914400" cy="914400"/>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endParaRPr lang="en-US" sz="2000" dirty="0" err="1" smtClean="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ymantec_Theme_Black_Background_v5">
  <a:themeElements>
    <a:clrScheme name="Symantec_Color_Theme_Black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FDBB30"/>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effectLst/>
            <a:latin typeface="+mn-lt"/>
          </a:defRPr>
        </a:defPPr>
      </a:lstStyle>
    </a:spDef>
    <a:lnDef>
      <a:spPr bwMode="auto">
        <a:solidFill>
          <a:schemeClr val="accent1"/>
        </a:solidFill>
        <a:ln w="19050" cap="flat" cmpd="sng" algn="ctr">
          <a:solidFill>
            <a:schemeClr val="tx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Symantec_Color_Theme_Black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FDBB30"/>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ymantec_Color_Theme_Black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FDBB30"/>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183</Words>
  <Application>Microsoft Macintosh PowerPoint</Application>
  <PresentationFormat>On-screen Show (4:3)</PresentationFormat>
  <Paragraphs>39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Symantec_Theme_Black_Background_v5</vt:lpstr>
      <vt:lpstr>Quick Thoughts on PGP Use Cases for KMIP</vt:lpstr>
      <vt:lpstr>PGP Keys Are Different Beasts From X.509 Certificates</vt:lpstr>
      <vt:lpstr>Common Use Cases: Registration</vt:lpstr>
      <vt:lpstr>Common Use Cases: Searching</vt:lpstr>
      <vt:lpstr>Common Use Cases: Trust and Encryption Actions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Symantec Corporate Template</dc:title>
  <dc:creator/>
  <cp:lastModifiedBy/>
  <cp:revision>1</cp:revision>
  <dcterms:created xsi:type="dcterms:W3CDTF">2010-02-26T18:24:56Z</dcterms:created>
  <dcterms:modified xsi:type="dcterms:W3CDTF">2012-01-12T06:35:38Z</dcterms:modified>
</cp:coreProperties>
</file>