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374" r:id="rId2"/>
    <p:sldId id="420" r:id="rId3"/>
    <p:sldId id="421" r:id="rId4"/>
    <p:sldId id="422" r:id="rId5"/>
    <p:sldId id="423" r:id="rId6"/>
    <p:sldId id="426" r:id="rId7"/>
    <p:sldId id="425" r:id="rId8"/>
    <p:sldId id="42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0005"/>
    <a:srgbClr val="471F33"/>
    <a:srgbClr val="A00050"/>
    <a:srgbClr val="8C0046"/>
    <a:srgbClr val="32804A"/>
    <a:srgbClr val="46B267"/>
    <a:srgbClr val="FFDAA9"/>
    <a:srgbClr val="2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02" autoAdjust="0"/>
  </p:normalViewPr>
  <p:slideViewPr>
    <p:cSldViewPr>
      <p:cViewPr varScale="1">
        <p:scale>
          <a:sx n="67" d="100"/>
          <a:sy n="67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240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7E544F-1D2D-4048-8A76-1CAF89B30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7F9254-24A0-4373-B01C-E0F3C0DCA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CE2C-7618-4814-A916-A52FA31BC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62BF-CC11-40DD-BCCE-07F12E57A876}" type="datetime1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CF943-6234-4E78-9EA1-46DCC0060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082B-9974-4643-939A-EB359C46E629}" type="datetime1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162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AA398-C332-430A-BA32-780362FD6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780FC-4156-4902-B90C-95E994D8635B}" type="datetime1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3505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752600"/>
            <a:ext cx="3505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38600"/>
            <a:ext cx="3505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4038600"/>
            <a:ext cx="3505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676B-83FB-4D53-976B-A3A796C9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3076-002F-405C-A94E-731C3A4D2BBD}" type="datetime1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16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2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pitchFamily="34" charset="0"/>
              </a:defRPr>
            </a:lvl1pPr>
          </a:lstStyle>
          <a:p>
            <a:pPr>
              <a:defRPr/>
            </a:pPr>
            <a:fld id="{C872A096-42BF-4E0F-8A83-BC787FF8B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236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fld id="{45E9B1FB-D316-4EBF-B58A-68AD717345D6}" type="datetime1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123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ransition/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907F3-32B4-4881-86ED-FF1236B4C27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953000"/>
            <a:ext cx="7010400" cy="1143000"/>
          </a:xfrm>
        </p:spPr>
        <p:txBody>
          <a:bodyPr/>
          <a:lstStyle/>
          <a:p>
            <a:pPr algn="ctr"/>
            <a:r>
              <a:rPr lang="en-GB" sz="4800" b="1" dirty="0" smtClean="0"/>
              <a:t>Key Management Interoperability Protocol </a:t>
            </a:r>
            <a:br>
              <a:rPr lang="en-GB" sz="4800" b="1" dirty="0" smtClean="0"/>
            </a:br>
            <a:r>
              <a:rPr lang="en-GB" sz="4800" b="1" dirty="0" smtClean="0"/>
              <a:t>(KMIP)</a:t>
            </a:r>
            <a:br>
              <a:rPr lang="en-GB" sz="4800" b="1" dirty="0" smtClean="0"/>
            </a:b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b="1" dirty="0" smtClean="0"/>
              <a:t>Bob Griffin</a:t>
            </a:r>
            <a:br>
              <a:rPr lang="en-GB" b="1" dirty="0" smtClean="0"/>
            </a:br>
            <a:r>
              <a:rPr lang="en-GB" b="1" dirty="0" smtClean="0"/>
              <a:t>co-chair, KMIP TC</a:t>
            </a:r>
            <a:endParaRPr lang="en-US" altLang="en-US" sz="4800" b="1" dirty="0" smtClean="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324600" y="12065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 i="0">
                <a:solidFill>
                  <a:schemeClr val="bg1"/>
                </a:solidFill>
                <a:latin typeface="Arial" pitchFamily="34" charset="0"/>
              </a:rPr>
              <a:t>www.oasis-open.org</a:t>
            </a:r>
            <a:endParaRPr lang="en-US" altLang="en-US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\\nas\cryptsoft\engineering\kmip\Magda Diagrams\New Server OAISI SLI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536700"/>
            <a:ext cx="597535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381000" y="784225"/>
            <a:ext cx="83820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AU">
                <a:latin typeface="Arial" pitchFamily="34" charset="0"/>
              </a:rPr>
              <a:t>Prior to KMIP each application had to support each vendor protocol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81000" y="860425"/>
            <a:ext cx="8382000" cy="5006975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AU" sz="1800" smtClean="0"/>
              <a:t>With KMIP each application only requires support for one protocol</a:t>
            </a:r>
          </a:p>
        </p:txBody>
      </p:sp>
      <p:pic>
        <p:nvPicPr>
          <p:cNvPr id="8195" name="Picture 4" descr="\\nas\cryptsoft\engineering\kmip\Magda Diagrams\New Server OAISI SLIDE-KMIP-ON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200" y="1533525"/>
            <a:ext cx="5976938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81000" y="784225"/>
            <a:ext cx="8382000" cy="5006975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AU" sz="1800" smtClean="0"/>
              <a:t>Prior to KMIP each application had to integrate each vendor SDK</a:t>
            </a:r>
          </a:p>
        </p:txBody>
      </p:sp>
      <p:pic>
        <p:nvPicPr>
          <p:cNvPr id="9219" name="Picture 2" descr="\\nas\cryptsoft\engineering\kmip\Magda Diagrams\New Server OAISI SLIDE- app-3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7488" y="1558925"/>
            <a:ext cx="5969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81000" y="784225"/>
            <a:ext cx="8382000" cy="5006975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AU" sz="1800" smtClean="0"/>
              <a:t>With KMIP each application only requires one vendor SDK integration</a:t>
            </a:r>
          </a:p>
        </p:txBody>
      </p:sp>
      <p:pic>
        <p:nvPicPr>
          <p:cNvPr id="10243" name="Picture 3" descr="\\nas\cryptsoft\engineering\kmip\Magda Diagrams\New Server OAISI SLIDE- app-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1558925"/>
            <a:ext cx="597058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6137275" y="1543050"/>
            <a:ext cx="2159000" cy="1447800"/>
            <a:chOff x="9714703" y="3992560"/>
            <a:chExt cx="2400818" cy="1399394"/>
          </a:xfrm>
        </p:grpSpPr>
        <p:pic>
          <p:nvPicPr>
            <p:cNvPr id="2" name="Picture 48" descr="ICON_Cloud_Q308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9820621" y="3992560"/>
              <a:ext cx="2067175" cy="131500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" name="Cloud 49"/>
            <p:cNvSpPr/>
            <p:nvPr/>
          </p:nvSpPr>
          <p:spPr bwMode="auto">
            <a:xfrm>
              <a:off x="9714703" y="4263221"/>
              <a:ext cx="2400818" cy="1128733"/>
            </a:xfrm>
            <a:prstGeom prst="cloud">
              <a:avLst/>
            </a:prstGeom>
            <a:noFill/>
            <a:ln w="19050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0" tIns="18288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chemeClr val="accent3"/>
                  </a:solidFill>
                </a:rPr>
                <a:t>    Private Cloud</a:t>
              </a:r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628650" y="1666875"/>
            <a:ext cx="2159000" cy="1447800"/>
            <a:chOff x="9714703" y="3992560"/>
            <a:chExt cx="2400818" cy="1399394"/>
          </a:xfrm>
        </p:grpSpPr>
        <p:pic>
          <p:nvPicPr>
            <p:cNvPr id="49" name="Picture 48" descr="ICON_Cloud_Q308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9820621" y="3992560"/>
              <a:ext cx="2067175" cy="131500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" name="Cloud 49"/>
            <p:cNvSpPr/>
            <p:nvPr/>
          </p:nvSpPr>
          <p:spPr bwMode="auto">
            <a:xfrm>
              <a:off x="9714703" y="4263221"/>
              <a:ext cx="2400818" cy="1128733"/>
            </a:xfrm>
            <a:prstGeom prst="cloud">
              <a:avLst/>
            </a:prstGeom>
            <a:noFill/>
            <a:ln w="19050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0" tIns="18288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chemeClr val="accent3"/>
                  </a:solidFill>
                </a:rPr>
                <a:t>    Private Cloud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600450" y="3527425"/>
            <a:ext cx="2971800" cy="1987550"/>
            <a:chOff x="9695349" y="2395538"/>
            <a:chExt cx="2400818" cy="1314450"/>
          </a:xfrm>
        </p:grpSpPr>
        <p:pic>
          <p:nvPicPr>
            <p:cNvPr id="46" name="Picture 45" descr="ICON_Cloud_Q308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tretch>
              <a:fillRect/>
            </a:stretch>
          </p:blipFill>
          <p:spPr bwMode="auto">
            <a:xfrm>
              <a:off x="9706860" y="2395538"/>
              <a:ext cx="2067005" cy="13144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7" name="Cloud 46"/>
            <p:cNvSpPr/>
            <p:nvPr/>
          </p:nvSpPr>
          <p:spPr bwMode="auto">
            <a:xfrm>
              <a:off x="9695349" y="2551896"/>
              <a:ext cx="2400818" cy="1128733"/>
            </a:xfrm>
            <a:prstGeom prst="cloud">
              <a:avLst/>
            </a:prstGeom>
            <a:noFill/>
            <a:ln w="19050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0" tIns="182880" rIns="0" bIns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chemeClr val="accent3"/>
                  </a:solidFill>
                </a:rPr>
                <a:t>Cloud</a:t>
              </a:r>
              <a:br>
                <a:rPr lang="en-US" sz="1400" b="1" dirty="0" smtClean="0">
                  <a:solidFill>
                    <a:schemeClr val="accent3"/>
                  </a:solidFill>
                </a:rPr>
              </a:br>
              <a:r>
                <a:rPr lang="en-US" sz="1400" b="1" dirty="0" smtClean="0">
                  <a:solidFill>
                    <a:schemeClr val="accent3"/>
                  </a:solidFill>
                </a:rPr>
                <a:t>Service Provider</a:t>
              </a:r>
            </a:p>
          </p:txBody>
        </p:sp>
      </p:grpSp>
      <p:sp>
        <p:nvSpPr>
          <p:cNvPr id="146435" name="Title 1"/>
          <p:cNvSpPr>
            <a:spLocks noGrp="1"/>
          </p:cNvSpPr>
          <p:nvPr>
            <p:ph type="title" idx="4294967295"/>
          </p:nvPr>
        </p:nvSpPr>
        <p:spPr>
          <a:xfrm>
            <a:off x="304800" y="1190625"/>
            <a:ext cx="8515350" cy="3333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3D79"/>
                </a:solidFill>
              </a:rPr>
              <a:t>KMIP in the Cloud - 1</a:t>
            </a:r>
            <a:endParaRPr lang="en-US" dirty="0" smtClean="0">
              <a:solidFill>
                <a:srgbClr val="003D79"/>
              </a:solidFill>
            </a:endParaRPr>
          </a:p>
        </p:txBody>
      </p:sp>
      <p:sp>
        <p:nvSpPr>
          <p:cNvPr id="146436" name="Slide Number Placeholder 3"/>
          <p:cNvSpPr txBox="1">
            <a:spLocks noGrp="1"/>
          </p:cNvSpPr>
          <p:nvPr/>
        </p:nvSpPr>
        <p:spPr bwMode="white">
          <a:xfrm>
            <a:off x="454025" y="644683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fld id="{45DEFCC6-55D5-4558-8E72-44B4E2D967A8}" type="slidenum">
              <a:rPr lang="en-US" sz="1000">
                <a:solidFill>
                  <a:srgbClr val="FFFFFF"/>
                </a:solidFill>
              </a:rPr>
              <a:pPr eaLnBrk="0" hangingPunct="0"/>
              <a:t>6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 bwMode="white">
          <a:xfrm>
            <a:off x="2971800" y="6337300"/>
            <a:ext cx="3200400" cy="365125"/>
          </a:xfrm>
          <a:prstGeom prst="rect">
            <a:avLst/>
          </a:prstGeom>
          <a:noFill/>
        </p:spPr>
        <p:txBody>
          <a:bodyPr lIns="91298" tIns="45649" rIns="91298" bIns="45649" anchor="ctr"/>
          <a:lstStyle/>
          <a:p>
            <a:pPr algn="ctr" defTabSz="912993">
              <a:defRPr/>
            </a:pPr>
            <a:r>
              <a:rPr lang="en-US" sz="1000">
                <a:solidFill>
                  <a:srgbClr val="FFFFFF"/>
                </a:solidFill>
                <a:latin typeface="Arial"/>
                <a:ea typeface="ＭＳ Ｐゴシック"/>
              </a:rPr>
              <a:t>Confidential</a:t>
            </a:r>
            <a:endParaRPr lang="en-US" sz="100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6" name="Picture 210" descr="ICON_Person_Q30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1200" y="2278063"/>
            <a:ext cx="3254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4" descr="ICON_Person_Orange_Q408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988300" y="1992313"/>
            <a:ext cx="33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6" descr="ICON_Person_Green_Q408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26000" y="4878388"/>
            <a:ext cx="3206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 bwMode="auto">
          <a:xfrm>
            <a:off x="6654800" y="1868488"/>
            <a:ext cx="102235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Enterprise 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ＭＳ Ｐゴシック"/>
              </a:rPr>
              <a:t>B</a:t>
            </a:r>
          </a:p>
        </p:txBody>
      </p:sp>
      <p:pic>
        <p:nvPicPr>
          <p:cNvPr id="40" name="Picture 39" descr="key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195637" y="3446462"/>
            <a:ext cx="457201" cy="234601"/>
          </a:xfrm>
          <a:prstGeom prst="ellipse">
            <a:avLst/>
          </a:prstGeom>
          <a:ln w="28575" cap="rnd" cmpd="sng">
            <a:solidFill>
              <a:srgbClr val="00709E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" name="Picture 40" descr="key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981700" y="3338512"/>
            <a:ext cx="457200" cy="234601"/>
          </a:xfrm>
          <a:prstGeom prst="ellipse">
            <a:avLst/>
          </a:prstGeom>
          <a:ln w="28575" cap="rnd" cmpd="sng">
            <a:solidFill>
              <a:srgbClr val="8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6556" name="Content Placeholder 2"/>
          <p:cNvSpPr txBox="1">
            <a:spLocks/>
          </p:cNvSpPr>
          <p:nvPr/>
        </p:nvSpPr>
        <p:spPr bwMode="auto">
          <a:xfrm>
            <a:off x="2590800" y="2057400"/>
            <a:ext cx="421957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4300" indent="-114300" eaLnBrk="0" hangingPunct="0">
              <a:lnSpc>
                <a:spcPts val="1400"/>
              </a:lnSpc>
              <a:spcAft>
                <a:spcPts val="600"/>
              </a:spcAft>
              <a:buClr>
                <a:srgbClr val="246978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</a:rPr>
              <a:t>Tenant </a:t>
            </a:r>
            <a:r>
              <a:rPr lang="en-US" sz="1400" dirty="0" smtClean="0">
                <a:solidFill>
                  <a:srgbClr val="333333"/>
                </a:solidFill>
              </a:rPr>
              <a:t>keys stored and managed in private cloud</a:t>
            </a:r>
            <a:endParaRPr lang="en-US" sz="1400" dirty="0">
              <a:solidFill>
                <a:srgbClr val="333333"/>
              </a:solidFill>
            </a:endParaRPr>
          </a:p>
          <a:p>
            <a:pPr marL="114300" indent="-114300" eaLnBrk="0" hangingPunct="0">
              <a:lnSpc>
                <a:spcPts val="1400"/>
              </a:lnSpc>
              <a:spcAft>
                <a:spcPts val="600"/>
              </a:spcAft>
              <a:buClr>
                <a:srgbClr val="246978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3333"/>
                </a:solidFill>
              </a:rPr>
              <a:t>Tenant app at CSP requests keys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33500" y="2495550"/>
            <a:ext cx="752475" cy="36933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33500" y="2495550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KMS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48475" y="2419350"/>
            <a:ext cx="79057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915150" y="2409825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KMS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91125" y="4895850"/>
            <a:ext cx="79057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57625" y="4924425"/>
            <a:ext cx="752475" cy="36933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 bwMode="auto">
          <a:xfrm>
            <a:off x="3863975" y="4859338"/>
            <a:ext cx="838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Tenant </a:t>
            </a:r>
            <a:r>
              <a:rPr lang="en-US" sz="1200" dirty="0" smtClean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A app</a:t>
            </a:r>
            <a:endParaRPr lang="en-US" sz="1200" dirty="0">
              <a:solidFill>
                <a:srgbClr val="0095D3">
                  <a:lumMod val="75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149850" y="4859338"/>
            <a:ext cx="838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Tenant </a:t>
            </a:r>
            <a:r>
              <a:rPr lang="en-US" sz="1200" dirty="0" smtClean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B app</a:t>
            </a:r>
            <a:endParaRPr lang="en-US" sz="1200" dirty="0">
              <a:solidFill>
                <a:srgbClr val="0095D3">
                  <a:lumMod val="75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1168399" y="1963738"/>
            <a:ext cx="147002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Enterprise A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943600" y="2867026"/>
            <a:ext cx="962025" cy="2000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2486026" y="2857501"/>
            <a:ext cx="1352549" cy="2028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7845425" y="2563813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Admin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558800" y="2906713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Admin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4692650" y="5516563"/>
            <a:ext cx="72707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CSP Admin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cxnSp>
        <p:nvCxnSpPr>
          <p:cNvPr id="61" name="Straight Connector 60"/>
          <p:cNvCxnSpPr>
            <a:stCxn id="36" idx="1"/>
            <a:endCxn id="30" idx="3"/>
          </p:cNvCxnSpPr>
          <p:nvPr/>
        </p:nvCxnSpPr>
        <p:spPr>
          <a:xfrm flipH="1">
            <a:off x="7629525" y="2278063"/>
            <a:ext cx="358775" cy="316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28" idx="1"/>
          </p:cNvCxnSpPr>
          <p:nvPr/>
        </p:nvCxnSpPr>
        <p:spPr>
          <a:xfrm>
            <a:off x="914400" y="2590800"/>
            <a:ext cx="419100" cy="89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6" idx="3"/>
            <a:endCxn id="31" idx="1"/>
          </p:cNvCxnSpPr>
          <p:nvPr/>
        </p:nvCxnSpPr>
        <p:spPr>
          <a:xfrm>
            <a:off x="1036638" y="2555082"/>
            <a:ext cx="2820987" cy="2554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5" idx="3"/>
          </p:cNvCxnSpPr>
          <p:nvPr/>
        </p:nvCxnSpPr>
        <p:spPr>
          <a:xfrm flipH="1">
            <a:off x="5988050" y="2438400"/>
            <a:ext cx="2070100" cy="2651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 bwMode="auto">
          <a:xfrm>
            <a:off x="3616325" y="3581400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KMIP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5749925" y="3581400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KMIP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6137275" y="1543050"/>
            <a:ext cx="2159000" cy="1447800"/>
            <a:chOff x="9714703" y="3992560"/>
            <a:chExt cx="2400818" cy="1399394"/>
          </a:xfrm>
        </p:grpSpPr>
        <p:pic>
          <p:nvPicPr>
            <p:cNvPr id="2" name="Picture 48" descr="ICON_Cloud_Q308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9820621" y="3992560"/>
              <a:ext cx="2067175" cy="131500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" name="Cloud 49"/>
            <p:cNvSpPr/>
            <p:nvPr/>
          </p:nvSpPr>
          <p:spPr bwMode="auto">
            <a:xfrm>
              <a:off x="9714703" y="4263221"/>
              <a:ext cx="2400818" cy="1128733"/>
            </a:xfrm>
            <a:prstGeom prst="cloud">
              <a:avLst/>
            </a:prstGeom>
            <a:noFill/>
            <a:ln w="19050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0" tIns="18288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chemeClr val="accent3"/>
                  </a:solidFill>
                </a:rPr>
                <a:t>    Private Cloud</a:t>
              </a:r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628650" y="1666875"/>
            <a:ext cx="2159000" cy="1447800"/>
            <a:chOff x="9714703" y="3992560"/>
            <a:chExt cx="2400818" cy="1399394"/>
          </a:xfrm>
        </p:grpSpPr>
        <p:pic>
          <p:nvPicPr>
            <p:cNvPr id="49" name="Picture 48" descr="ICON_Cloud_Q308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9820621" y="3992560"/>
              <a:ext cx="2067175" cy="131500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" name="Cloud 49"/>
            <p:cNvSpPr/>
            <p:nvPr/>
          </p:nvSpPr>
          <p:spPr bwMode="auto">
            <a:xfrm>
              <a:off x="9714703" y="4263221"/>
              <a:ext cx="2400818" cy="1128733"/>
            </a:xfrm>
            <a:prstGeom prst="cloud">
              <a:avLst/>
            </a:prstGeom>
            <a:noFill/>
            <a:ln w="19050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0" tIns="18288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chemeClr val="accent3"/>
                  </a:solidFill>
                </a:rPr>
                <a:t>    Private Cloud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600450" y="3527425"/>
            <a:ext cx="2971800" cy="1987550"/>
            <a:chOff x="9695349" y="2395538"/>
            <a:chExt cx="2400818" cy="1314450"/>
          </a:xfrm>
        </p:grpSpPr>
        <p:pic>
          <p:nvPicPr>
            <p:cNvPr id="46" name="Picture 45" descr="ICON_Cloud_Q308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tretch>
              <a:fillRect/>
            </a:stretch>
          </p:blipFill>
          <p:spPr bwMode="auto">
            <a:xfrm>
              <a:off x="9706860" y="2395538"/>
              <a:ext cx="2067005" cy="13144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7" name="Cloud 46"/>
            <p:cNvSpPr/>
            <p:nvPr/>
          </p:nvSpPr>
          <p:spPr bwMode="auto">
            <a:xfrm>
              <a:off x="9695349" y="2551896"/>
              <a:ext cx="2400818" cy="1128733"/>
            </a:xfrm>
            <a:prstGeom prst="cloud">
              <a:avLst/>
            </a:prstGeom>
            <a:noFill/>
            <a:ln w="19050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0" tIns="182880" rIns="0" bIns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chemeClr val="accent3"/>
                  </a:solidFill>
                </a:rPr>
                <a:t>Cloud</a:t>
              </a:r>
              <a:br>
                <a:rPr lang="en-US" sz="1400" b="1" dirty="0" smtClean="0">
                  <a:solidFill>
                    <a:schemeClr val="accent3"/>
                  </a:solidFill>
                </a:rPr>
              </a:br>
              <a:r>
                <a:rPr lang="en-US" sz="1400" b="1" dirty="0" smtClean="0">
                  <a:solidFill>
                    <a:schemeClr val="accent3"/>
                  </a:solidFill>
                </a:rPr>
                <a:t>Service Provider</a:t>
              </a:r>
            </a:p>
          </p:txBody>
        </p:sp>
      </p:grpSp>
      <p:sp>
        <p:nvSpPr>
          <p:cNvPr id="146436" name="Slide Number Placeholder 3"/>
          <p:cNvSpPr txBox="1">
            <a:spLocks noGrp="1"/>
          </p:cNvSpPr>
          <p:nvPr/>
        </p:nvSpPr>
        <p:spPr bwMode="white">
          <a:xfrm>
            <a:off x="454025" y="644683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fld id="{45DEFCC6-55D5-4558-8E72-44B4E2D967A8}" type="slidenum">
              <a:rPr lang="en-US" sz="1000">
                <a:solidFill>
                  <a:srgbClr val="FFFFFF"/>
                </a:solidFill>
              </a:rPr>
              <a:pPr eaLnBrk="0" hangingPunct="0"/>
              <a:t>7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 bwMode="white">
          <a:xfrm>
            <a:off x="2971800" y="6337300"/>
            <a:ext cx="3200400" cy="365125"/>
          </a:xfrm>
          <a:prstGeom prst="rect">
            <a:avLst/>
          </a:prstGeom>
          <a:noFill/>
        </p:spPr>
        <p:txBody>
          <a:bodyPr lIns="91298" tIns="45649" rIns="91298" bIns="45649" anchor="ctr"/>
          <a:lstStyle/>
          <a:p>
            <a:pPr algn="ctr" defTabSz="912993">
              <a:defRPr/>
            </a:pPr>
            <a:r>
              <a:rPr lang="en-US" sz="1000">
                <a:solidFill>
                  <a:srgbClr val="FFFFFF"/>
                </a:solidFill>
                <a:latin typeface="Arial"/>
                <a:ea typeface="ＭＳ Ｐゴシック"/>
              </a:rPr>
              <a:t>Confidential</a:t>
            </a:r>
            <a:endParaRPr lang="en-US" sz="100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6" name="Picture 210" descr="ICON_Person_Q30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0250" y="2611438"/>
            <a:ext cx="3254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4" descr="ICON_Person_Orange_Q408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16850" y="2506663"/>
            <a:ext cx="33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6" descr="ICON_Person_Green_Q408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26000" y="4878388"/>
            <a:ext cx="3206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 bwMode="auto">
          <a:xfrm>
            <a:off x="6654800" y="1868488"/>
            <a:ext cx="102235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Enterprise 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ＭＳ Ｐゴシック"/>
              </a:rPr>
              <a:t>B</a:t>
            </a:r>
          </a:p>
        </p:txBody>
      </p:sp>
      <p:pic>
        <p:nvPicPr>
          <p:cNvPr id="40" name="Picture 39" descr="key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90887" y="3179762"/>
            <a:ext cx="457201" cy="234601"/>
          </a:xfrm>
          <a:prstGeom prst="ellipse">
            <a:avLst/>
          </a:prstGeom>
          <a:ln w="28575" cap="rnd" cmpd="sng">
            <a:solidFill>
              <a:srgbClr val="00709E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" name="Picture 40" descr="key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953125" y="3100387"/>
            <a:ext cx="457200" cy="234601"/>
          </a:xfrm>
          <a:prstGeom prst="ellipse">
            <a:avLst/>
          </a:prstGeom>
          <a:ln w="28575" cap="rnd" cmpd="sng">
            <a:solidFill>
              <a:srgbClr val="8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6556" name="Content Placeholder 2"/>
          <p:cNvSpPr txBox="1">
            <a:spLocks/>
          </p:cNvSpPr>
          <p:nvPr/>
        </p:nvSpPr>
        <p:spPr bwMode="auto">
          <a:xfrm>
            <a:off x="2714625" y="1752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4300" indent="-114300" eaLnBrk="0" hangingPunct="0">
              <a:lnSpc>
                <a:spcPts val="1400"/>
              </a:lnSpc>
              <a:spcAft>
                <a:spcPts val="600"/>
              </a:spcAft>
              <a:buClr>
                <a:srgbClr val="246978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</a:rPr>
              <a:t>Tenant </a:t>
            </a:r>
            <a:r>
              <a:rPr lang="en-US" sz="1400" dirty="0" smtClean="0">
                <a:solidFill>
                  <a:srgbClr val="333333"/>
                </a:solidFill>
              </a:rPr>
              <a:t>keys stored and managed in private cloud</a:t>
            </a:r>
            <a:endParaRPr lang="en-US" sz="1400" dirty="0">
              <a:solidFill>
                <a:srgbClr val="333333"/>
              </a:solidFill>
            </a:endParaRPr>
          </a:p>
          <a:p>
            <a:pPr marL="114300" indent="-114300" eaLnBrk="0" hangingPunct="0">
              <a:lnSpc>
                <a:spcPts val="1400"/>
              </a:lnSpc>
              <a:spcAft>
                <a:spcPts val="600"/>
              </a:spcAft>
              <a:buClr>
                <a:srgbClr val="246978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3333"/>
                </a:solidFill>
              </a:rPr>
              <a:t>Tenant KMS at CSP receives keys</a:t>
            </a:r>
          </a:p>
          <a:p>
            <a:pPr marL="114300" indent="-114300" eaLnBrk="0" hangingPunct="0">
              <a:lnSpc>
                <a:spcPts val="1400"/>
              </a:lnSpc>
              <a:spcAft>
                <a:spcPts val="600"/>
              </a:spcAft>
              <a:buClr>
                <a:srgbClr val="246978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3333"/>
                </a:solidFill>
              </a:rPr>
              <a:t>Tenant app at CSP requests keys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33500" y="2495550"/>
            <a:ext cx="752475" cy="36933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33500" y="2495550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KMS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48475" y="2419350"/>
            <a:ext cx="79057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915150" y="2409825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KMS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91125" y="4895850"/>
            <a:ext cx="79057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57625" y="4924425"/>
            <a:ext cx="752475" cy="36933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 bwMode="auto">
          <a:xfrm>
            <a:off x="3863975" y="4859338"/>
            <a:ext cx="838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Tenant </a:t>
            </a:r>
            <a:r>
              <a:rPr lang="en-US" sz="1200" dirty="0" smtClean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A app</a:t>
            </a:r>
            <a:endParaRPr lang="en-US" sz="1200" dirty="0">
              <a:solidFill>
                <a:srgbClr val="0095D3">
                  <a:lumMod val="75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149850" y="4859338"/>
            <a:ext cx="838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Tenant </a:t>
            </a:r>
            <a:r>
              <a:rPr lang="en-US" sz="1200" dirty="0" smtClean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B app</a:t>
            </a:r>
            <a:endParaRPr lang="en-US" sz="1200" dirty="0">
              <a:solidFill>
                <a:srgbClr val="0095D3">
                  <a:lumMod val="75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1168399" y="1963738"/>
            <a:ext cx="147002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Enterprise A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610225" y="2867025"/>
            <a:ext cx="1295400" cy="1247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2486025" y="2857500"/>
            <a:ext cx="1533525" cy="1209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8131175" y="2668588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Admin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0" y="2782888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Admin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4692650" y="5516563"/>
            <a:ext cx="72707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CSP Admin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76700" y="4029075"/>
            <a:ext cx="752475" cy="36933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076700" y="4029075"/>
            <a:ext cx="828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KMS A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953000" y="4038600"/>
            <a:ext cx="79057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019675" y="4029075"/>
            <a:ext cx="819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KMS B</a:t>
            </a:r>
            <a:endParaRPr lang="en-US" sz="1400" dirty="0"/>
          </a:p>
        </p:txBody>
      </p:sp>
      <p:cxnSp>
        <p:nvCxnSpPr>
          <p:cNvPr id="56" name="Straight Connector 55"/>
          <p:cNvCxnSpPr>
            <a:endCxn id="43" idx="2"/>
          </p:cNvCxnSpPr>
          <p:nvPr/>
        </p:nvCxnSpPr>
        <p:spPr>
          <a:xfrm flipV="1">
            <a:off x="4114800" y="4398407"/>
            <a:ext cx="338138" cy="516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5" idx="0"/>
            <a:endCxn id="53" idx="2"/>
          </p:cNvCxnSpPr>
          <p:nvPr/>
        </p:nvCxnSpPr>
        <p:spPr>
          <a:xfrm flipH="1" flipV="1">
            <a:off x="5348288" y="4407932"/>
            <a:ext cx="220662" cy="451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6" idx="1"/>
          </p:cNvCxnSpPr>
          <p:nvPr/>
        </p:nvCxnSpPr>
        <p:spPr>
          <a:xfrm flipH="1" flipV="1">
            <a:off x="7667625" y="2657475"/>
            <a:ext cx="149225" cy="134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6" idx="1"/>
          </p:cNvCxnSpPr>
          <p:nvPr/>
        </p:nvCxnSpPr>
        <p:spPr>
          <a:xfrm flipH="1">
            <a:off x="5715000" y="2792413"/>
            <a:ext cx="2101850" cy="136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" idx="3"/>
            <a:endCxn id="28" idx="1"/>
          </p:cNvCxnSpPr>
          <p:nvPr/>
        </p:nvCxnSpPr>
        <p:spPr>
          <a:xfrm flipV="1">
            <a:off x="1055688" y="2680216"/>
            <a:ext cx="277812" cy="208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" idx="3"/>
            <a:endCxn id="45" idx="1"/>
          </p:cNvCxnSpPr>
          <p:nvPr/>
        </p:nvCxnSpPr>
        <p:spPr>
          <a:xfrm>
            <a:off x="1055688" y="2888457"/>
            <a:ext cx="3021012" cy="1294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6" idx="3"/>
            <a:endCxn id="38" idx="1"/>
          </p:cNvCxnSpPr>
          <p:nvPr/>
        </p:nvCxnSpPr>
        <p:spPr>
          <a:xfrm>
            <a:off x="1055688" y="2888457"/>
            <a:ext cx="2808287" cy="2201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6" idx="1"/>
            <a:endCxn id="35" idx="3"/>
          </p:cNvCxnSpPr>
          <p:nvPr/>
        </p:nvCxnSpPr>
        <p:spPr>
          <a:xfrm flipH="1">
            <a:off x="5988050" y="2792413"/>
            <a:ext cx="1828800" cy="2297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itle 1"/>
          <p:cNvSpPr>
            <a:spLocks noGrp="1"/>
          </p:cNvSpPr>
          <p:nvPr>
            <p:ph type="title" idx="4294967295"/>
          </p:nvPr>
        </p:nvSpPr>
        <p:spPr>
          <a:xfrm>
            <a:off x="381000" y="1266825"/>
            <a:ext cx="8515350" cy="3333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3D79"/>
                </a:solidFill>
              </a:rPr>
              <a:t>KMIP in the Cloud - 2</a:t>
            </a:r>
            <a:endParaRPr lang="en-US" dirty="0" smtClean="0">
              <a:solidFill>
                <a:srgbClr val="003D79"/>
              </a:solidFill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3657600" y="3505200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KMIP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5521325" y="3456801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KMIP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6137275" y="1543050"/>
            <a:ext cx="2159000" cy="1447800"/>
            <a:chOff x="9714703" y="3992560"/>
            <a:chExt cx="2400818" cy="1399394"/>
          </a:xfrm>
        </p:grpSpPr>
        <p:pic>
          <p:nvPicPr>
            <p:cNvPr id="2" name="Picture 48" descr="ICON_Cloud_Q308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9820621" y="3992560"/>
              <a:ext cx="2067175" cy="131500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" name="Cloud 49"/>
            <p:cNvSpPr/>
            <p:nvPr/>
          </p:nvSpPr>
          <p:spPr bwMode="auto">
            <a:xfrm>
              <a:off x="9714703" y="4263221"/>
              <a:ext cx="2400818" cy="1128733"/>
            </a:xfrm>
            <a:prstGeom prst="cloud">
              <a:avLst/>
            </a:prstGeom>
            <a:noFill/>
            <a:ln w="19050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0" tIns="18288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chemeClr val="accent3"/>
                  </a:solidFill>
                </a:rPr>
                <a:t>    Private Cloud</a:t>
              </a:r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628650" y="1666875"/>
            <a:ext cx="2159000" cy="1447800"/>
            <a:chOff x="9714703" y="3992560"/>
            <a:chExt cx="2400818" cy="1399394"/>
          </a:xfrm>
        </p:grpSpPr>
        <p:pic>
          <p:nvPicPr>
            <p:cNvPr id="49" name="Picture 48" descr="ICON_Cloud_Q308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9820621" y="3992560"/>
              <a:ext cx="2067175" cy="131500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" name="Cloud 49"/>
            <p:cNvSpPr/>
            <p:nvPr/>
          </p:nvSpPr>
          <p:spPr bwMode="auto">
            <a:xfrm>
              <a:off x="9714703" y="4263221"/>
              <a:ext cx="2400818" cy="1128733"/>
            </a:xfrm>
            <a:prstGeom prst="cloud">
              <a:avLst/>
            </a:prstGeom>
            <a:noFill/>
            <a:ln w="19050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0" tIns="18288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chemeClr val="accent3"/>
                  </a:solidFill>
                </a:rPr>
                <a:t>    Private Cloud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619500" y="3565525"/>
            <a:ext cx="2971800" cy="1987550"/>
            <a:chOff x="9695349" y="2395538"/>
            <a:chExt cx="2400818" cy="1314450"/>
          </a:xfrm>
        </p:grpSpPr>
        <p:pic>
          <p:nvPicPr>
            <p:cNvPr id="46" name="Picture 45" descr="ICON_Cloud_Q308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tretch>
              <a:fillRect/>
            </a:stretch>
          </p:blipFill>
          <p:spPr bwMode="auto">
            <a:xfrm>
              <a:off x="9706860" y="2395538"/>
              <a:ext cx="2067005" cy="13144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7" name="Cloud 46"/>
            <p:cNvSpPr/>
            <p:nvPr/>
          </p:nvSpPr>
          <p:spPr bwMode="auto">
            <a:xfrm>
              <a:off x="9695349" y="2551896"/>
              <a:ext cx="2400818" cy="1128733"/>
            </a:xfrm>
            <a:prstGeom prst="cloud">
              <a:avLst/>
            </a:prstGeom>
            <a:noFill/>
            <a:ln w="19050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lIns="0" tIns="182880" rIns="0" bIns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40000"/>
                </a:spcAft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95D3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chemeClr val="accent3"/>
                  </a:solidFill>
                </a:rPr>
                <a:t>Cloud</a:t>
              </a:r>
              <a:br>
                <a:rPr lang="en-US" sz="1400" b="1" dirty="0" smtClean="0">
                  <a:solidFill>
                    <a:schemeClr val="accent3"/>
                  </a:solidFill>
                </a:rPr>
              </a:br>
              <a:r>
                <a:rPr lang="en-US" sz="1400" b="1" dirty="0" smtClean="0">
                  <a:solidFill>
                    <a:schemeClr val="accent3"/>
                  </a:solidFill>
                </a:rPr>
                <a:t>Service Provider</a:t>
              </a:r>
            </a:p>
          </p:txBody>
        </p:sp>
      </p:grpSp>
      <p:sp>
        <p:nvSpPr>
          <p:cNvPr id="146435" name="Title 1"/>
          <p:cNvSpPr>
            <a:spLocks noGrp="1"/>
          </p:cNvSpPr>
          <p:nvPr>
            <p:ph type="title" idx="4294967295"/>
          </p:nvPr>
        </p:nvSpPr>
        <p:spPr>
          <a:xfrm>
            <a:off x="628650" y="914400"/>
            <a:ext cx="8515350" cy="3333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3D79"/>
                </a:solidFill>
              </a:rPr>
              <a:t>KMIP in the Cloud - 3</a:t>
            </a:r>
            <a:endParaRPr lang="en-US" dirty="0" smtClean="0">
              <a:solidFill>
                <a:srgbClr val="003D79"/>
              </a:solidFill>
            </a:endParaRPr>
          </a:p>
        </p:txBody>
      </p:sp>
      <p:sp>
        <p:nvSpPr>
          <p:cNvPr id="146436" name="Slide Number Placeholder 3"/>
          <p:cNvSpPr txBox="1">
            <a:spLocks noGrp="1"/>
          </p:cNvSpPr>
          <p:nvPr/>
        </p:nvSpPr>
        <p:spPr bwMode="white">
          <a:xfrm>
            <a:off x="454025" y="644683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fld id="{45DEFCC6-55D5-4558-8E72-44B4E2D967A8}" type="slidenum">
              <a:rPr lang="en-US" sz="1000">
                <a:solidFill>
                  <a:srgbClr val="FFFFFF"/>
                </a:solidFill>
              </a:rPr>
              <a:pPr eaLnBrk="0" hangingPunct="0"/>
              <a:t>8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 bwMode="white">
          <a:xfrm>
            <a:off x="2971800" y="6337300"/>
            <a:ext cx="3200400" cy="365125"/>
          </a:xfrm>
          <a:prstGeom prst="rect">
            <a:avLst/>
          </a:prstGeom>
          <a:noFill/>
        </p:spPr>
        <p:txBody>
          <a:bodyPr lIns="91298" tIns="45649" rIns="91298" bIns="45649" anchor="ctr"/>
          <a:lstStyle/>
          <a:p>
            <a:pPr algn="ctr" defTabSz="912993">
              <a:defRPr/>
            </a:pPr>
            <a:r>
              <a:rPr lang="en-US" sz="1000">
                <a:solidFill>
                  <a:srgbClr val="FFFFFF"/>
                </a:solidFill>
                <a:latin typeface="Arial"/>
                <a:ea typeface="ＭＳ Ｐゴシック"/>
              </a:rPr>
              <a:t>Confidential</a:t>
            </a:r>
            <a:endParaRPr lang="en-US" sz="100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6" name="Picture 210" descr="ICON_Person_Q30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0250" y="2611438"/>
            <a:ext cx="3254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4" descr="ICON_Person_Orange_Q408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16850" y="2506663"/>
            <a:ext cx="33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6" descr="ICON_Person_Green_Q408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26000" y="4878388"/>
            <a:ext cx="3206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 bwMode="auto">
          <a:xfrm>
            <a:off x="6654800" y="1868488"/>
            <a:ext cx="102235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Enterprise </a:t>
            </a:r>
            <a:r>
              <a:rPr lang="en-US" sz="1200" dirty="0">
                <a:solidFill>
                  <a:srgbClr val="800000"/>
                </a:solidFill>
                <a:latin typeface="Arial"/>
                <a:ea typeface="ＭＳ Ｐゴシック"/>
              </a:rPr>
              <a:t>B</a:t>
            </a:r>
          </a:p>
        </p:txBody>
      </p:sp>
      <p:pic>
        <p:nvPicPr>
          <p:cNvPr id="40" name="Picture 39" descr="key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890962" y="4484687"/>
            <a:ext cx="457201" cy="234601"/>
          </a:xfrm>
          <a:prstGeom prst="ellipse">
            <a:avLst/>
          </a:prstGeom>
          <a:ln w="28575" cap="rnd" cmpd="sng">
            <a:solidFill>
              <a:srgbClr val="00709E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" name="Picture 40" descr="key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695950" y="4471987"/>
            <a:ext cx="457200" cy="234601"/>
          </a:xfrm>
          <a:prstGeom prst="ellipse">
            <a:avLst/>
          </a:prstGeom>
          <a:ln w="28575" cap="rnd" cmpd="sng">
            <a:solidFill>
              <a:srgbClr val="8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6556" name="Content Placeholder 2"/>
          <p:cNvSpPr txBox="1">
            <a:spLocks/>
          </p:cNvSpPr>
          <p:nvPr/>
        </p:nvSpPr>
        <p:spPr bwMode="auto">
          <a:xfrm>
            <a:off x="2714625" y="1524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4300" indent="-114300" eaLnBrk="0" hangingPunct="0">
              <a:lnSpc>
                <a:spcPts val="1400"/>
              </a:lnSpc>
              <a:spcAft>
                <a:spcPts val="600"/>
              </a:spcAft>
              <a:buClr>
                <a:srgbClr val="246978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</a:rPr>
              <a:t>Tenant </a:t>
            </a:r>
            <a:r>
              <a:rPr lang="en-US" sz="1400" dirty="0" smtClean="0">
                <a:solidFill>
                  <a:srgbClr val="333333"/>
                </a:solidFill>
              </a:rPr>
              <a:t>keys stored and managed in public cloud as shared service</a:t>
            </a:r>
            <a:endParaRPr lang="en-US" sz="1400" dirty="0">
              <a:solidFill>
                <a:srgbClr val="333333"/>
              </a:solidFill>
            </a:endParaRPr>
          </a:p>
          <a:p>
            <a:pPr marL="114300" indent="-114300" eaLnBrk="0" hangingPunct="0">
              <a:lnSpc>
                <a:spcPts val="1400"/>
              </a:lnSpc>
              <a:spcAft>
                <a:spcPts val="600"/>
              </a:spcAft>
              <a:buClr>
                <a:srgbClr val="246978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3333"/>
                </a:solidFill>
              </a:rPr>
              <a:t>Tenant app at CSP requests keys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91125" y="4895850"/>
            <a:ext cx="79057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57625" y="4924425"/>
            <a:ext cx="752475" cy="36933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 bwMode="auto">
          <a:xfrm>
            <a:off x="3863975" y="4859338"/>
            <a:ext cx="838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Tenant </a:t>
            </a:r>
            <a:r>
              <a:rPr lang="en-US" sz="1200" dirty="0" smtClean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A app</a:t>
            </a:r>
            <a:endParaRPr lang="en-US" sz="1200" dirty="0">
              <a:solidFill>
                <a:srgbClr val="0095D3">
                  <a:lumMod val="75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149850" y="4859338"/>
            <a:ext cx="838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Tenant </a:t>
            </a:r>
            <a:r>
              <a:rPr lang="en-US" sz="1200" dirty="0" smtClean="0">
                <a:solidFill>
                  <a:srgbClr val="0095D3">
                    <a:lumMod val="75000"/>
                  </a:srgbClr>
                </a:solidFill>
                <a:latin typeface="Arial"/>
                <a:ea typeface="ＭＳ Ｐゴシック"/>
              </a:rPr>
              <a:t>B app</a:t>
            </a:r>
            <a:endParaRPr lang="en-US" sz="1200" dirty="0">
              <a:solidFill>
                <a:srgbClr val="0095D3">
                  <a:lumMod val="75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1168399" y="1963738"/>
            <a:ext cx="147002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Enterprise A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8131175" y="2668588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Admin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0" y="2782888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Admin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4692650" y="5516563"/>
            <a:ext cx="72707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CSP Admin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19600" y="4029075"/>
            <a:ext cx="97155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19600" y="4029075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CSP KMS</a:t>
            </a:r>
            <a:endParaRPr lang="en-US" sz="1400" dirty="0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114800" y="4398407"/>
            <a:ext cx="447675" cy="516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5" idx="0"/>
          </p:cNvCxnSpPr>
          <p:nvPr/>
        </p:nvCxnSpPr>
        <p:spPr>
          <a:xfrm flipH="1" flipV="1">
            <a:off x="5348288" y="4407932"/>
            <a:ext cx="220662" cy="451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6" idx="1"/>
          </p:cNvCxnSpPr>
          <p:nvPr/>
        </p:nvCxnSpPr>
        <p:spPr>
          <a:xfrm flipH="1" flipV="1">
            <a:off x="7667625" y="2657475"/>
            <a:ext cx="149225" cy="134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6" idx="1"/>
            <a:endCxn id="35" idx="3"/>
          </p:cNvCxnSpPr>
          <p:nvPr/>
        </p:nvCxnSpPr>
        <p:spPr>
          <a:xfrm flipH="1">
            <a:off x="5988050" y="2792413"/>
            <a:ext cx="1828800" cy="2297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" idx="3"/>
            <a:endCxn id="31" idx="1"/>
          </p:cNvCxnSpPr>
          <p:nvPr/>
        </p:nvCxnSpPr>
        <p:spPr>
          <a:xfrm>
            <a:off x="1055688" y="2888457"/>
            <a:ext cx="2801937" cy="2220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 bwMode="auto">
          <a:xfrm>
            <a:off x="2590800" y="3581400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KMIP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TextBox 47"/>
          <p:cNvSpPr txBox="1"/>
          <p:nvPr/>
        </p:nvSpPr>
        <p:spPr bwMode="auto">
          <a:xfrm>
            <a:off x="6096000" y="3505200"/>
            <a:ext cx="72707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800000"/>
                </a:solidFill>
                <a:latin typeface="Arial"/>
                <a:ea typeface="ＭＳ Ｐゴシック"/>
              </a:rPr>
              <a:t>KMIP</a:t>
            </a:r>
            <a:endParaRPr lang="en-US" sz="1200" dirty="0">
              <a:solidFill>
                <a:srgbClr val="800000"/>
              </a:solidFill>
              <a:latin typeface="Arial"/>
              <a:ea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ASIStemplate3">
  <a:themeElements>
    <a:clrScheme name="OASIStemplate3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template3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ASIStemplate3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C:\OASIS\TRADE SHOWS\SLIDES\OASIStemplate3.pot</Template>
  <TotalTime>9275</TotalTime>
  <Words>202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Arial</vt:lpstr>
      <vt:lpstr>Arial Black</vt:lpstr>
      <vt:lpstr>Monotype Sorts</vt:lpstr>
      <vt:lpstr>Times</vt:lpstr>
      <vt:lpstr>Calibri</vt:lpstr>
      <vt:lpstr>MS PGothic</vt:lpstr>
      <vt:lpstr>OASIStemplate3</vt:lpstr>
      <vt:lpstr>Key Management Interoperability Protocol  (KMIP)  Bob Griffin co-chair, KMIP TC</vt:lpstr>
      <vt:lpstr>Slide 2</vt:lpstr>
      <vt:lpstr>Slide 3</vt:lpstr>
      <vt:lpstr>Slide 4</vt:lpstr>
      <vt:lpstr>Slide 5</vt:lpstr>
      <vt:lpstr>KMIP in the Cloud - 1</vt:lpstr>
      <vt:lpstr>KMIP in the Cloud - 2</vt:lpstr>
      <vt:lpstr>KMIP in the Cloud - 3</vt:lpstr>
    </vt:vector>
  </TitlesOfParts>
  <Company>OASIS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OASIS: Integrating Standards for Web Services, Business Processes &amp; Remote Portals</dc:title>
  <dc:subject>Web Services</dc:subject>
  <dc:creator>Patrick Gannon</dc:creator>
  <dc:description>Delphi Summit - 10/29/02</dc:description>
  <cp:lastModifiedBy>EMC</cp:lastModifiedBy>
  <cp:revision>279</cp:revision>
  <cp:lastPrinted>2001-10-03T13:09:55Z</cp:lastPrinted>
  <dcterms:created xsi:type="dcterms:W3CDTF">2001-02-19T16:56:32Z</dcterms:created>
  <dcterms:modified xsi:type="dcterms:W3CDTF">2012-04-17T06:42:05Z</dcterms:modified>
</cp:coreProperties>
</file>