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91" r:id="rId3"/>
    <p:sldId id="269" r:id="rId4"/>
    <p:sldId id="288" r:id="rId5"/>
    <p:sldId id="290" r:id="rId6"/>
    <p:sldId id="270" r:id="rId7"/>
    <p:sldId id="28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79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DCB8C3-5143-45F8-83F3-79FB1C9867E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CB8C3-5143-45F8-83F3-79FB1C9867E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CB8C3-5143-45F8-83F3-79FB1C9867E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CB8C3-5143-45F8-83F3-79FB1C9867E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CB8C3-5143-45F8-83F3-79FB1C9867E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DCB8C3-5143-45F8-83F3-79FB1C9867E1}"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DCB8C3-5143-45F8-83F3-79FB1C9867E1}" type="datetimeFigureOut">
              <a:rPr lang="en-US" smtClean="0"/>
              <a:pPr/>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DCB8C3-5143-45F8-83F3-79FB1C9867E1}" type="datetimeFigureOut">
              <a:rPr lang="en-US" smtClean="0"/>
              <a:pPr/>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CB8C3-5143-45F8-83F3-79FB1C9867E1}" type="datetimeFigureOut">
              <a:rPr lang="en-US" smtClean="0"/>
              <a:pPr/>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CB8C3-5143-45F8-83F3-79FB1C9867E1}"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CB8C3-5143-45F8-83F3-79FB1C9867E1}"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938DB-0293-482C-89E2-ECFD6DBFB5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CB8C3-5143-45F8-83F3-79FB1C9867E1}" type="datetimeFigureOut">
              <a:rPr lang="en-US" smtClean="0"/>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938DB-0293-482C-89E2-ECFD6DBFB5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KMIP 1.3</a:t>
            </a:r>
            <a:br>
              <a:rPr lang="en-US" dirty="0" smtClean="0"/>
            </a:br>
            <a:r>
              <a:rPr lang="en-US" dirty="0" smtClean="0"/>
              <a:t>SP800-130 Issues</a:t>
            </a:r>
            <a:endParaRPr lang="en-US" dirty="0"/>
          </a:p>
        </p:txBody>
      </p:sp>
      <p:sp>
        <p:nvSpPr>
          <p:cNvPr id="3" name="Subtitle 2"/>
          <p:cNvSpPr>
            <a:spLocks noGrp="1"/>
          </p:cNvSpPr>
          <p:nvPr>
            <p:ph type="subTitle" idx="1"/>
          </p:nvPr>
        </p:nvSpPr>
        <p:spPr/>
        <p:txBody>
          <a:bodyPr/>
          <a:lstStyle/>
          <a:p>
            <a:r>
              <a:rPr lang="en-US" sz="2800" dirty="0" smtClean="0"/>
              <a:t>Joseph Brand / Chuck White / Tim Hudson</a:t>
            </a:r>
          </a:p>
          <a:p>
            <a:r>
              <a:rPr lang="en-US" dirty="0" smtClean="0"/>
              <a:t>December 12th, 2013</a:t>
            </a:r>
            <a:endParaRPr lang="en-US" dirty="0"/>
          </a:p>
        </p:txBody>
      </p:sp>
      <p:sp>
        <p:nvSpPr>
          <p:cNvPr id="4" name="TextBox 5"/>
          <p:cNvSpPr txBox="1">
            <a:spLocks noChangeArrowheads="1"/>
          </p:cNvSpPr>
          <p:nvPr/>
        </p:nvSpPr>
        <p:spPr bwMode="auto">
          <a:xfrm>
            <a:off x="0" y="6564313"/>
            <a:ext cx="53955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0D4E82-3895-49C7-87A3-A671D59E4EA3}" type="slidenum">
              <a:rPr lang="en-AU">
                <a:latin typeface="Calibri" pitchFamily="34" charset="0"/>
              </a:rPr>
              <a:pPr eaLnBrk="1" hangingPunct="1"/>
              <a:t>1</a:t>
            </a:fld>
            <a:endParaRPr lang="en-AU">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Observations in Storage/Applications</a:t>
            </a:r>
            <a:br>
              <a:rPr lang="en-US" dirty="0" smtClean="0"/>
            </a:br>
            <a:r>
              <a:rPr lang="en-US" sz="3100" dirty="0" smtClean="0"/>
              <a:t>Sensitive Data for Government/Proprietary Use</a:t>
            </a:r>
            <a:endParaRPr lang="en-US" sz="3100" dirty="0"/>
          </a:p>
        </p:txBody>
      </p:sp>
      <p:sp>
        <p:nvSpPr>
          <p:cNvPr id="3" name="Content Placeholder 2"/>
          <p:cNvSpPr>
            <a:spLocks noGrp="1"/>
          </p:cNvSpPr>
          <p:nvPr>
            <p:ph idx="1"/>
          </p:nvPr>
        </p:nvSpPr>
        <p:spPr/>
        <p:txBody>
          <a:bodyPr>
            <a:normAutofit fontScale="47500" lnSpcReduction="20000"/>
          </a:bodyPr>
          <a:lstStyle/>
          <a:p>
            <a:r>
              <a:rPr lang="en-US" dirty="0" smtClean="0"/>
              <a:t>US Government utilizations</a:t>
            </a:r>
          </a:p>
          <a:p>
            <a:pPr lvl="1"/>
            <a:r>
              <a:rPr lang="en-US" dirty="0" smtClean="0"/>
              <a:t>Multi-level sensitivity can translate into classification (FOUO, S, TS, </a:t>
            </a:r>
            <a:r>
              <a:rPr lang="en-US" dirty="0" err="1" smtClean="0"/>
              <a:t>etc</a:t>
            </a:r>
            <a:r>
              <a:rPr lang="en-US" dirty="0" smtClean="0"/>
              <a:t>)</a:t>
            </a:r>
          </a:p>
          <a:p>
            <a:pPr lvl="1"/>
            <a:r>
              <a:rPr lang="en-US" dirty="0" smtClean="0"/>
              <a:t>Application of attributes with encryption keys for Data at Rest, COMSEC, and TRANSEC</a:t>
            </a:r>
          </a:p>
          <a:p>
            <a:pPr lvl="1"/>
            <a:r>
              <a:rPr lang="en-US" dirty="0" smtClean="0"/>
              <a:t>Using classification amongst other attributes to associate with encryption keys based on classification usage of the encrypted data</a:t>
            </a:r>
          </a:p>
          <a:p>
            <a:pPr lvl="1"/>
            <a:r>
              <a:rPr lang="en-US" dirty="0" smtClean="0"/>
              <a:t>From a Server/Distribution perspective - attributes inform workflow for key lifecycle activities to include distribution and management functions.</a:t>
            </a:r>
          </a:p>
          <a:p>
            <a:pPr lvl="1"/>
            <a:r>
              <a:rPr lang="en-US" dirty="0" smtClean="0"/>
              <a:t>Attributes have security requirements as well as the data associated with the attributes</a:t>
            </a:r>
          </a:p>
          <a:p>
            <a:pPr lvl="1"/>
            <a:r>
              <a:rPr lang="en-US" dirty="0" smtClean="0"/>
              <a:t>Examples include collaboration systems, reporting systems, and data feeds for collected information, communications services, and data transport infrastructure.</a:t>
            </a:r>
          </a:p>
          <a:p>
            <a:r>
              <a:rPr lang="en-US" dirty="0" smtClean="0"/>
              <a:t>Technology implementation</a:t>
            </a:r>
          </a:p>
          <a:p>
            <a:pPr lvl="1"/>
            <a:r>
              <a:rPr lang="en-US" dirty="0" smtClean="0"/>
              <a:t>Focuses on associating generating keys based on attributes and keeping the attributes associated with unencrypting the information for future use</a:t>
            </a:r>
          </a:p>
          <a:p>
            <a:pPr lvl="1"/>
            <a:r>
              <a:rPr lang="en-US" dirty="0" smtClean="0"/>
              <a:t>Attributes inform key distribution workflow</a:t>
            </a:r>
          </a:p>
          <a:p>
            <a:pPr lvl="1"/>
            <a:r>
              <a:rPr lang="en-US" dirty="0" smtClean="0"/>
              <a:t>Attributes inform communications services how the key is used as a component of an End Cryptographic Unit (ECU) or similar communications/transmission security component. </a:t>
            </a:r>
          </a:p>
          <a:p>
            <a:r>
              <a:rPr lang="en-US" dirty="0" smtClean="0"/>
              <a:t>Note that this approach has implications for commercial use as well</a:t>
            </a:r>
          </a:p>
          <a:p>
            <a:pPr lvl="1"/>
            <a:r>
              <a:rPr lang="en-US" dirty="0" smtClean="0"/>
              <a:t>Focus on Data at Rest, Communications, and Transmission Security for:</a:t>
            </a:r>
          </a:p>
          <a:p>
            <a:pPr lvl="2"/>
            <a:r>
              <a:rPr lang="en-US" dirty="0" smtClean="0"/>
              <a:t>Proprietary information</a:t>
            </a:r>
          </a:p>
          <a:p>
            <a:pPr lvl="2"/>
            <a:r>
              <a:rPr lang="en-US" dirty="0" smtClean="0"/>
              <a:t>Healthcare information</a:t>
            </a:r>
          </a:p>
          <a:p>
            <a:pPr lvl="2"/>
            <a:r>
              <a:rPr lang="en-US" dirty="0" smtClean="0"/>
              <a:t>Personal Information</a:t>
            </a:r>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84348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SP800-130 Requirements</a:t>
            </a:r>
            <a:endParaRPr lang="en-US" dirty="0"/>
          </a:p>
        </p:txBody>
      </p:sp>
      <p:sp>
        <p:nvSpPr>
          <p:cNvPr id="4" name="Content Placeholder 3"/>
          <p:cNvSpPr>
            <a:spLocks noGrp="1"/>
          </p:cNvSpPr>
          <p:nvPr>
            <p:ph idx="1"/>
          </p:nvPr>
        </p:nvSpPr>
        <p:spPr/>
        <p:txBody>
          <a:bodyPr>
            <a:noAutofit/>
          </a:bodyPr>
          <a:lstStyle/>
          <a:p>
            <a:pPr marL="0" indent="0">
              <a:spcBef>
                <a:spcPts val="0"/>
              </a:spcBef>
              <a:buNone/>
            </a:pPr>
            <a:r>
              <a:rPr lang="en-AU" sz="1200" b="1" dirty="0" smtClean="0">
                <a:latin typeface="Courier New" pitchFamily="49" charset="0"/>
                <a:cs typeface="Courier New" pitchFamily="49" charset="0"/>
              </a:rPr>
              <a:t>6.7 </a:t>
            </a:r>
            <a:r>
              <a:rPr lang="en-AU" sz="1200" b="1" dirty="0">
                <a:latin typeface="Courier New" pitchFamily="49" charset="0"/>
                <a:cs typeface="Courier New" pitchFamily="49" charset="0"/>
              </a:rPr>
              <a:t>Restricting Access to Key and Metadata Management Functions</a:t>
            </a:r>
          </a:p>
          <a:p>
            <a:pPr marL="0" indent="0">
              <a:spcBef>
                <a:spcPts val="0"/>
              </a:spcBef>
              <a:buNone/>
            </a:pPr>
            <a:endParaRPr lang="en-AU" sz="1200" dirty="0" smtClean="0">
              <a:latin typeface="Courier New" pitchFamily="49" charset="0"/>
              <a:cs typeface="Courier New" pitchFamily="49" charset="0"/>
            </a:endParaRPr>
          </a:p>
          <a:p>
            <a:pPr marL="0" indent="0">
              <a:spcBef>
                <a:spcPts val="0"/>
              </a:spcBef>
              <a:buNone/>
            </a:pPr>
            <a:r>
              <a:rPr lang="en-AU" sz="1200" dirty="0" smtClean="0">
                <a:latin typeface="Courier New" pitchFamily="49" charset="0"/>
                <a:cs typeface="Courier New" pitchFamily="49" charset="0"/>
              </a:rPr>
              <a:t>This </a:t>
            </a:r>
            <a:r>
              <a:rPr lang="en-AU" sz="1200" dirty="0">
                <a:latin typeface="Courier New" pitchFamily="49" charset="0"/>
                <a:cs typeface="Courier New" pitchFamily="49" charset="0"/>
              </a:rPr>
              <a:t>section describes how access to the key and metadata management functions may be controlled. The requesting entity may be authenticated, and human exposure to keys </a:t>
            </a:r>
            <a:r>
              <a:rPr lang="en-AU" sz="1200" b="1" dirty="0">
                <a:solidFill>
                  <a:srgbClr val="FF0000"/>
                </a:solidFill>
                <a:latin typeface="Courier New" pitchFamily="49" charset="0"/>
                <a:cs typeface="Courier New" pitchFamily="49" charset="0"/>
              </a:rPr>
              <a:t>and other sensitive metadata</a:t>
            </a:r>
            <a:r>
              <a:rPr lang="en-AU" sz="1200" dirty="0">
                <a:latin typeface="Courier New" pitchFamily="49" charset="0"/>
                <a:cs typeface="Courier New" pitchFamily="49" charset="0"/>
              </a:rPr>
              <a:t> may be prevented or severely restricted.</a:t>
            </a:r>
          </a:p>
          <a:p>
            <a:pPr marL="0" indent="0">
              <a:spcBef>
                <a:spcPts val="0"/>
              </a:spcBef>
              <a:buNone/>
            </a:pPr>
            <a:endParaRPr lang="en-AU" sz="1200" dirty="0" smtClean="0">
              <a:latin typeface="Courier New" pitchFamily="49" charset="0"/>
              <a:cs typeface="Courier New" pitchFamily="49" charset="0"/>
            </a:endParaRPr>
          </a:p>
          <a:p>
            <a:pPr marL="0" indent="0">
              <a:spcBef>
                <a:spcPts val="0"/>
              </a:spcBef>
              <a:buNone/>
            </a:pPr>
            <a:r>
              <a:rPr lang="en-AU" sz="1200" b="1" dirty="0">
                <a:latin typeface="Courier New" pitchFamily="49" charset="0"/>
                <a:cs typeface="Courier New" pitchFamily="49" charset="0"/>
              </a:rPr>
              <a:t>6.7.3 Controlling Human </a:t>
            </a:r>
            <a:r>
              <a:rPr lang="en-AU" sz="1200" b="1" dirty="0" smtClean="0">
                <a:latin typeface="Courier New" pitchFamily="49" charset="0"/>
                <a:cs typeface="Courier New" pitchFamily="49" charset="0"/>
              </a:rPr>
              <a:t>Input</a:t>
            </a:r>
          </a:p>
          <a:p>
            <a:pPr marL="0" indent="0">
              <a:spcBef>
                <a:spcPts val="0"/>
              </a:spcBef>
              <a:buNone/>
            </a:pPr>
            <a:endParaRPr lang="en-AU" sz="1200" b="1" dirty="0">
              <a:latin typeface="Courier New" pitchFamily="49" charset="0"/>
              <a:cs typeface="Courier New" pitchFamily="49" charset="0"/>
            </a:endParaRPr>
          </a:p>
          <a:p>
            <a:pPr marL="0" indent="0">
              <a:spcBef>
                <a:spcPts val="0"/>
              </a:spcBef>
              <a:buNone/>
            </a:pPr>
            <a:r>
              <a:rPr lang="en-AU" sz="1200" dirty="0">
                <a:latin typeface="Courier New" pitchFamily="49" charset="0"/>
                <a:cs typeface="Courier New" pitchFamily="49" charset="0"/>
              </a:rPr>
              <a:t>If a key management function requires the human input of keys </a:t>
            </a:r>
            <a:r>
              <a:rPr lang="en-AU" sz="1200" b="1" dirty="0">
                <a:solidFill>
                  <a:srgbClr val="FF0000"/>
                </a:solidFill>
                <a:latin typeface="Courier New" pitchFamily="49" charset="0"/>
                <a:cs typeface="Courier New" pitchFamily="49" charset="0"/>
              </a:rPr>
              <a:t>or sensitive metadata</a:t>
            </a:r>
            <a:r>
              <a:rPr lang="en-AU" sz="1200" dirty="0">
                <a:latin typeface="Courier New" pitchFamily="49" charset="0"/>
                <a:cs typeface="Courier New" pitchFamily="49" charset="0"/>
              </a:rPr>
              <a:t>, then there is a dependence on the human for the accuracy and perhaps the security of the input. </a:t>
            </a:r>
            <a:endParaRPr lang="en-AU" sz="1200" dirty="0" smtClean="0">
              <a:latin typeface="Courier New" pitchFamily="49" charset="0"/>
              <a:cs typeface="Courier New" pitchFamily="49" charset="0"/>
            </a:endParaRPr>
          </a:p>
          <a:p>
            <a:pPr marL="0" indent="0">
              <a:spcBef>
                <a:spcPts val="0"/>
              </a:spcBef>
              <a:buNone/>
            </a:pPr>
            <a:endParaRPr lang="en-AU" sz="1200" dirty="0">
              <a:latin typeface="Courier New" pitchFamily="49" charset="0"/>
              <a:cs typeface="Courier New" pitchFamily="49" charset="0"/>
            </a:endParaRPr>
          </a:p>
          <a:p>
            <a:pPr marL="0" indent="0">
              <a:spcBef>
                <a:spcPts val="0"/>
              </a:spcBef>
              <a:buNone/>
            </a:pPr>
            <a:r>
              <a:rPr lang="en-AU" sz="1200" b="1" dirty="0">
                <a:latin typeface="Courier New" pitchFamily="49" charset="0"/>
                <a:cs typeface="Courier New" pitchFamily="49" charset="0"/>
              </a:rPr>
              <a:t>6.8 Compromise </a:t>
            </a:r>
            <a:r>
              <a:rPr lang="en-AU" sz="1200" b="1" dirty="0" smtClean="0">
                <a:latin typeface="Courier New" pitchFamily="49" charset="0"/>
                <a:cs typeface="Courier New" pitchFamily="49" charset="0"/>
              </a:rPr>
              <a:t>Recovery</a:t>
            </a:r>
          </a:p>
          <a:p>
            <a:pPr marL="0" indent="0">
              <a:spcBef>
                <a:spcPts val="0"/>
              </a:spcBef>
              <a:buNone/>
            </a:pPr>
            <a:endParaRPr lang="en-AU" sz="1200" b="1" dirty="0">
              <a:latin typeface="Courier New" pitchFamily="49" charset="0"/>
              <a:cs typeface="Courier New" pitchFamily="49" charset="0"/>
            </a:endParaRPr>
          </a:p>
          <a:p>
            <a:pPr marL="0" indent="0">
              <a:spcBef>
                <a:spcPts val="0"/>
              </a:spcBef>
              <a:buNone/>
            </a:pPr>
            <a:r>
              <a:rPr lang="en-AU" sz="1200" dirty="0">
                <a:latin typeface="Courier New" pitchFamily="49" charset="0"/>
                <a:cs typeface="Courier New" pitchFamily="49" charset="0"/>
              </a:rPr>
              <a:t>In an ideal situation, the CKMS would protect all keys </a:t>
            </a:r>
            <a:r>
              <a:rPr lang="en-AU" sz="1200" b="1" dirty="0">
                <a:solidFill>
                  <a:srgbClr val="FF0000"/>
                </a:solidFill>
                <a:latin typeface="Courier New" pitchFamily="49" charset="0"/>
                <a:cs typeface="Courier New" pitchFamily="49" charset="0"/>
              </a:rPr>
              <a:t>and sensitive metadata</a:t>
            </a:r>
            <a:r>
              <a:rPr lang="en-AU" sz="1200" dirty="0">
                <a:latin typeface="Courier New" pitchFamily="49" charset="0"/>
                <a:cs typeface="Courier New" pitchFamily="49" charset="0"/>
              </a:rPr>
              <a:t> so that they are never compromised or modified by unauthorized parties. </a:t>
            </a:r>
            <a:endParaRPr lang="en-AU" sz="1200" dirty="0" smtClean="0">
              <a:latin typeface="Courier New" pitchFamily="49" charset="0"/>
              <a:cs typeface="Courier New" pitchFamily="49" charset="0"/>
            </a:endParaRPr>
          </a:p>
        </p:txBody>
      </p:sp>
      <p:sp>
        <p:nvSpPr>
          <p:cNvPr id="6" name="TextBox 5"/>
          <p:cNvSpPr txBox="1">
            <a:spLocks noChangeArrowheads="1"/>
          </p:cNvSpPr>
          <p:nvPr/>
        </p:nvSpPr>
        <p:spPr bwMode="auto">
          <a:xfrm>
            <a:off x="0" y="6488113"/>
            <a:ext cx="53955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0D4E82-3895-49C7-87A3-A671D59E4EA3}" type="slidenum">
              <a:rPr lang="en-AU">
                <a:latin typeface="Calibri" pitchFamily="34" charset="0"/>
              </a:rPr>
              <a:pPr eaLnBrk="1" hangingPunct="1"/>
              <a:t>3</a:t>
            </a:fld>
            <a:endParaRPr lang="en-AU">
              <a:latin typeface="Calibri" pitchFamily="34" charset="0"/>
            </a:endParaRPr>
          </a:p>
        </p:txBody>
      </p:sp>
    </p:spTree>
    <p:extLst>
      <p:ext uri="{BB962C8B-B14F-4D97-AF65-F5344CB8AC3E}">
        <p14:creationId xmlns:p14="http://schemas.microsoft.com/office/powerpoint/2010/main" val="1060309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SP800-130 Requirements</a:t>
            </a:r>
            <a:endParaRPr lang="en-US" dirty="0"/>
          </a:p>
        </p:txBody>
      </p:sp>
      <p:sp>
        <p:nvSpPr>
          <p:cNvPr id="4" name="Content Placeholder 3"/>
          <p:cNvSpPr>
            <a:spLocks noGrp="1"/>
          </p:cNvSpPr>
          <p:nvPr>
            <p:ph idx="1"/>
          </p:nvPr>
        </p:nvSpPr>
        <p:spPr/>
        <p:txBody>
          <a:bodyPr>
            <a:noAutofit/>
          </a:bodyPr>
          <a:lstStyle/>
          <a:p>
            <a:pPr marL="0" indent="0">
              <a:spcBef>
                <a:spcPts val="0"/>
              </a:spcBef>
              <a:buNone/>
            </a:pPr>
            <a:r>
              <a:rPr lang="en-AU" sz="1200" b="1" dirty="0" smtClean="0">
                <a:latin typeface="Courier New" pitchFamily="49" charset="0"/>
                <a:cs typeface="Courier New" pitchFamily="49" charset="0"/>
              </a:rPr>
              <a:t>6.8.2 Metadata Compromise</a:t>
            </a:r>
          </a:p>
          <a:p>
            <a:pPr marL="0" indent="0">
              <a:spcBef>
                <a:spcPts val="0"/>
              </a:spcBef>
              <a:buNone/>
            </a:pPr>
            <a:endParaRPr lang="en-AU" sz="1200" b="1" dirty="0">
              <a:latin typeface="Courier New" pitchFamily="49" charset="0"/>
              <a:cs typeface="Courier New" pitchFamily="49" charset="0"/>
            </a:endParaRPr>
          </a:p>
          <a:p>
            <a:pPr marL="0" indent="0">
              <a:spcBef>
                <a:spcPts val="0"/>
              </a:spcBef>
              <a:buNone/>
            </a:pPr>
            <a:r>
              <a:rPr lang="en-AU" sz="1200" dirty="0">
                <a:latin typeface="Courier New" pitchFamily="49" charset="0"/>
                <a:cs typeface="Courier New" pitchFamily="49" charset="0"/>
              </a:rPr>
              <a:t>Depending on the metadata element and how it is used, the compromise of a metadata element could result in the compromise of a key or the data protected by a key. For example, a metadata element of a symmetric encryption/decryption key could be a list of identities corresponding to the legitimate users of the key. The Access Control System verifies the authenticated identity of the user against the metadata element to determine whether the user is permitted to exercise the decrypt function and thus obtain plaintext data. If the metadata element could be modified to add an unauthorized user to the list of authorized users, then the encrypted data could be compromised. If different keys have common metadata elements, then the compromise of one metadata element could compromise the data protected by each of the keys. </a:t>
            </a:r>
            <a:r>
              <a:rPr lang="en-AU" sz="1200" b="1" dirty="0">
                <a:solidFill>
                  <a:srgbClr val="FF0000"/>
                </a:solidFill>
                <a:latin typeface="Courier New" pitchFamily="49" charset="0"/>
                <a:cs typeface="Courier New" pitchFamily="49" charset="0"/>
              </a:rPr>
              <a:t>Metadata elements that are sensitive to unauthorized modification </a:t>
            </a:r>
            <a:r>
              <a:rPr lang="en-AU" sz="1200" dirty="0">
                <a:latin typeface="Courier New" pitchFamily="49" charset="0"/>
                <a:cs typeface="Courier New" pitchFamily="49" charset="0"/>
              </a:rPr>
              <a:t>should be cryptographically bound to their associated keys so that the integrity of the metadata can be easily verified.</a:t>
            </a:r>
            <a:endParaRPr lang="en-AU" sz="1200" dirty="0" smtClean="0">
              <a:latin typeface="Courier New" pitchFamily="49" charset="0"/>
              <a:cs typeface="Courier New" pitchFamily="49" charset="0"/>
            </a:endParaRPr>
          </a:p>
          <a:p>
            <a:pPr marL="0" indent="0">
              <a:spcBef>
                <a:spcPts val="0"/>
              </a:spcBef>
              <a:buNone/>
            </a:pPr>
            <a:endParaRPr lang="en-AU" sz="1200" dirty="0">
              <a:latin typeface="Courier New" pitchFamily="49" charset="0"/>
              <a:cs typeface="Courier New" pitchFamily="49" charset="0"/>
            </a:endParaRPr>
          </a:p>
          <a:p>
            <a:pPr marL="0" indent="0">
              <a:spcBef>
                <a:spcPts val="0"/>
              </a:spcBef>
              <a:buNone/>
            </a:pPr>
            <a:endParaRPr lang="en-AU" sz="1200" dirty="0" smtClean="0">
              <a:latin typeface="Courier New" pitchFamily="49" charset="0"/>
              <a:cs typeface="Courier New" pitchFamily="49" charset="0"/>
            </a:endParaRPr>
          </a:p>
        </p:txBody>
      </p:sp>
      <p:sp>
        <p:nvSpPr>
          <p:cNvPr id="6" name="TextBox 5"/>
          <p:cNvSpPr txBox="1">
            <a:spLocks noChangeArrowheads="1"/>
          </p:cNvSpPr>
          <p:nvPr/>
        </p:nvSpPr>
        <p:spPr bwMode="auto">
          <a:xfrm>
            <a:off x="0" y="6488113"/>
            <a:ext cx="53955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0D4E82-3895-49C7-87A3-A671D59E4EA3}" type="slidenum">
              <a:rPr lang="en-AU">
                <a:latin typeface="Calibri" pitchFamily="34" charset="0"/>
              </a:rPr>
              <a:pPr eaLnBrk="1" hangingPunct="1"/>
              <a:t>4</a:t>
            </a:fld>
            <a:endParaRPr lang="en-AU">
              <a:latin typeface="Calibri" pitchFamily="34" charset="0"/>
            </a:endParaRPr>
          </a:p>
        </p:txBody>
      </p:sp>
    </p:spTree>
    <p:extLst>
      <p:ext uri="{BB962C8B-B14F-4D97-AF65-F5344CB8AC3E}">
        <p14:creationId xmlns:p14="http://schemas.microsoft.com/office/powerpoint/2010/main" val="4231642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SP800-152 Requirements</a:t>
            </a:r>
            <a:endParaRPr lang="en-US" dirty="0"/>
          </a:p>
        </p:txBody>
      </p:sp>
      <p:sp>
        <p:nvSpPr>
          <p:cNvPr id="4" name="Content Placeholder 3"/>
          <p:cNvSpPr>
            <a:spLocks noGrp="1"/>
          </p:cNvSpPr>
          <p:nvPr>
            <p:ph idx="1"/>
          </p:nvPr>
        </p:nvSpPr>
        <p:spPr/>
        <p:txBody>
          <a:bodyPr>
            <a:noAutofit/>
          </a:bodyPr>
          <a:lstStyle/>
          <a:p>
            <a:pPr marL="0" indent="0">
              <a:spcBef>
                <a:spcPts val="0"/>
              </a:spcBef>
              <a:buNone/>
            </a:pPr>
            <a:r>
              <a:rPr lang="en-AU" sz="1200" b="1" dirty="0" smtClean="0">
                <a:latin typeface="Courier New" pitchFamily="49" charset="0"/>
                <a:cs typeface="Courier New" pitchFamily="49" charset="0"/>
              </a:rPr>
              <a:t>Profile Table (row 4)</a:t>
            </a:r>
          </a:p>
          <a:p>
            <a:pPr marL="0" indent="0">
              <a:spcBef>
                <a:spcPts val="0"/>
              </a:spcBef>
              <a:buNone/>
            </a:pPr>
            <a:endParaRPr lang="en-AU" sz="1200" b="1" dirty="0" smtClean="0">
              <a:latin typeface="Courier New" pitchFamily="49" charset="0"/>
              <a:cs typeface="Courier New" pitchFamily="49" charset="0"/>
            </a:endParaRPr>
          </a:p>
          <a:p>
            <a:pPr marL="0" indent="0">
              <a:spcBef>
                <a:spcPts val="0"/>
              </a:spcBef>
              <a:buNone/>
            </a:pPr>
            <a:r>
              <a:rPr lang="en-AU" sz="1200" b="1" dirty="0">
                <a:latin typeface="Courier New" pitchFamily="49" charset="0"/>
                <a:cs typeface="Courier New" pitchFamily="49" charset="0"/>
              </a:rPr>
              <a:t> </a:t>
            </a:r>
            <a:r>
              <a:rPr lang="en-AU" sz="1200" b="1" dirty="0" smtClean="0">
                <a:latin typeface="Courier New" pitchFamily="49" charset="0"/>
                <a:cs typeface="Courier New" pitchFamily="49" charset="0"/>
              </a:rPr>
              <a:t>       FRAMEWORK      TOPIC          BASE        AUGMENTED      FUTURE</a:t>
            </a:r>
          </a:p>
          <a:p>
            <a:pPr marL="0" indent="0">
              <a:spcBef>
                <a:spcPts val="0"/>
              </a:spcBef>
              <a:buNone/>
            </a:pPr>
            <a:endParaRPr lang="en-AU" sz="1200" b="1" dirty="0" smtClean="0">
              <a:latin typeface="Courier New" pitchFamily="49" charset="0"/>
              <a:cs typeface="Courier New" pitchFamily="49" charset="0"/>
            </a:endParaRPr>
          </a:p>
          <a:p>
            <a:pPr marL="0" indent="0">
              <a:spcBef>
                <a:spcPts val="0"/>
              </a:spcBef>
              <a:buNone/>
            </a:pPr>
            <a:endParaRPr lang="en-AU" sz="1200" b="1" dirty="0">
              <a:latin typeface="Courier New" pitchFamily="49" charset="0"/>
              <a:cs typeface="Courier New" pitchFamily="49" charset="0"/>
            </a:endParaRPr>
          </a:p>
          <a:p>
            <a:pPr marL="0" indent="0">
              <a:spcBef>
                <a:spcPts val="0"/>
              </a:spcBef>
              <a:buNone/>
            </a:pPr>
            <a:endParaRPr lang="en-AU" sz="1200" dirty="0" smtClean="0">
              <a:latin typeface="Courier New" pitchFamily="49" charset="0"/>
              <a:cs typeface="Courier New" pitchFamily="49" charset="0"/>
            </a:endParaRPr>
          </a:p>
          <a:p>
            <a:pPr marL="0" indent="0">
              <a:spcBef>
                <a:spcPts val="0"/>
              </a:spcBef>
              <a:buNone/>
            </a:pPr>
            <a:endParaRPr lang="en-AU" sz="1200" dirty="0" smtClean="0">
              <a:latin typeface="Courier New" pitchFamily="49" charset="0"/>
              <a:cs typeface="Courier New" pitchFamily="49" charset="0"/>
            </a:endParaRPr>
          </a:p>
        </p:txBody>
      </p:sp>
      <p:sp>
        <p:nvSpPr>
          <p:cNvPr id="6" name="TextBox 5"/>
          <p:cNvSpPr txBox="1">
            <a:spLocks noChangeArrowheads="1"/>
          </p:cNvSpPr>
          <p:nvPr/>
        </p:nvSpPr>
        <p:spPr bwMode="auto">
          <a:xfrm>
            <a:off x="0" y="6488113"/>
            <a:ext cx="53955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0D4E82-3895-49C7-87A3-A671D59E4EA3}" type="slidenum">
              <a:rPr lang="en-AU">
                <a:latin typeface="Calibri" pitchFamily="34" charset="0"/>
              </a:rPr>
              <a:pPr eaLnBrk="1" hangingPunct="1"/>
              <a:t>5</a:t>
            </a:fld>
            <a:endParaRPr lang="en-AU">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60721089"/>
              </p:ext>
            </p:extLst>
          </p:nvPr>
        </p:nvGraphicFramePr>
        <p:xfrm>
          <a:off x="1143000" y="2362200"/>
          <a:ext cx="6294120" cy="990600"/>
        </p:xfrm>
        <a:graphic>
          <a:graphicData uri="http://schemas.openxmlformats.org/drawingml/2006/table">
            <a:tbl>
              <a:tblPr>
                <a:tableStyleId>{69CF1AB2-1976-4502-BF36-3FF5EA218861}</a:tableStyleId>
              </a:tblPr>
              <a:tblGrid>
                <a:gridCol w="1094105"/>
                <a:gridCol w="1383665"/>
                <a:gridCol w="1313815"/>
                <a:gridCol w="1298575"/>
                <a:gridCol w="1203960"/>
              </a:tblGrid>
              <a:tr h="990600">
                <a:tc>
                  <a:txBody>
                    <a:bodyPr/>
                    <a:lstStyle/>
                    <a:p>
                      <a:pPr algn="ctr" eaLnBrk="0" fontAlgn="base" hangingPunct="0">
                        <a:lnSpc>
                          <a:spcPts val="1550"/>
                        </a:lnSpc>
                        <a:spcBef>
                          <a:spcPts val="300"/>
                        </a:spcBef>
                        <a:spcAft>
                          <a:spcPts val="4370"/>
                        </a:spcAft>
                      </a:pPr>
                      <a:r>
                        <a:rPr lang="en-US" sz="1100" dirty="0">
                          <a:effectLst/>
                        </a:rPr>
                        <a:t>Not covered in</a:t>
                      </a:r>
                      <a:br>
                        <a:rPr lang="en-US" sz="1100" dirty="0">
                          <a:effectLst/>
                        </a:rPr>
                      </a:br>
                      <a:r>
                        <a:rPr lang="en-US" sz="1100" dirty="0">
                          <a:effectLst/>
                        </a:rPr>
                        <a:t>the </a:t>
                      </a:r>
                      <a:r>
                        <a:rPr lang="en-US" sz="1100" dirty="0" smtClean="0">
                          <a:effectLst/>
                        </a:rPr>
                        <a:t>Framework</a:t>
                      </a:r>
                      <a:endParaRPr lang="en-AU" sz="1000" dirty="0">
                        <a:effectLst/>
                        <a:latin typeface="Times New Roman"/>
                        <a:ea typeface="Times New Roman"/>
                      </a:endParaRPr>
                    </a:p>
                  </a:txBody>
                  <a:tcPr marL="0" marR="0" marT="0" marB="0"/>
                </a:tc>
                <a:tc>
                  <a:txBody>
                    <a:bodyPr/>
                    <a:lstStyle/>
                    <a:p>
                      <a:pPr marL="68580" algn="ctr" eaLnBrk="0" fontAlgn="base" hangingPunct="0">
                        <a:lnSpc>
                          <a:spcPts val="1550"/>
                        </a:lnSpc>
                        <a:spcBef>
                          <a:spcPts val="305"/>
                        </a:spcBef>
                        <a:spcAft>
                          <a:spcPts val="4365"/>
                        </a:spcAft>
                      </a:pPr>
                      <a:r>
                        <a:rPr lang="en-US" sz="1100" dirty="0">
                          <a:effectLst/>
                        </a:rPr>
                        <a:t>Key and metadata sensitivity</a:t>
                      </a:r>
                      <a:endParaRPr lang="en-AU" sz="1000" dirty="0">
                        <a:effectLst/>
                        <a:latin typeface="Times New Roman"/>
                        <a:ea typeface="Times New Roman"/>
                      </a:endParaRPr>
                    </a:p>
                  </a:txBody>
                  <a:tcPr marL="0" marR="0" marT="0" marB="0"/>
                </a:tc>
                <a:tc>
                  <a:txBody>
                    <a:bodyPr/>
                    <a:lstStyle/>
                    <a:p>
                      <a:pPr marL="45720" algn="ctr" eaLnBrk="0" fontAlgn="base" hangingPunct="0">
                        <a:lnSpc>
                          <a:spcPts val="1550"/>
                        </a:lnSpc>
                        <a:spcBef>
                          <a:spcPts val="305"/>
                        </a:spcBef>
                        <a:spcAft>
                          <a:spcPts val="0"/>
                        </a:spcAft>
                      </a:pPr>
                      <a:r>
                        <a:rPr lang="en-US" sz="1100" dirty="0">
                          <a:effectLst/>
                        </a:rPr>
                        <a:t>Low, Moderate </a:t>
                      </a:r>
                      <a:r>
                        <a:rPr lang="en-US" sz="1100" dirty="0" smtClean="0">
                          <a:effectLst/>
                        </a:rPr>
                        <a:t>or High</a:t>
                      </a:r>
                    </a:p>
                    <a:p>
                      <a:pPr marL="45720" algn="ctr" eaLnBrk="0" fontAlgn="base" hangingPunct="0">
                        <a:lnSpc>
                          <a:spcPts val="1550"/>
                        </a:lnSpc>
                        <a:spcBef>
                          <a:spcPts val="305"/>
                        </a:spcBef>
                        <a:spcAft>
                          <a:spcPts val="0"/>
                        </a:spcAft>
                      </a:pPr>
                      <a:r>
                        <a:rPr lang="en-US" sz="1100" spc="-10" dirty="0" smtClean="0">
                          <a:effectLst/>
                        </a:rPr>
                        <a:t>(Low</a:t>
                      </a:r>
                      <a:r>
                        <a:rPr lang="en-US" sz="1100" spc="-10" dirty="0">
                          <a:effectLst/>
                        </a:rPr>
                        <a:t>)</a:t>
                      </a:r>
                      <a:endParaRPr lang="en-AU" sz="1000" dirty="0">
                        <a:effectLst/>
                        <a:latin typeface="Times New Roman"/>
                        <a:ea typeface="Times New Roman"/>
                      </a:endParaRPr>
                    </a:p>
                  </a:txBody>
                  <a:tcPr marL="0" marR="0" marT="0" marB="0"/>
                </a:tc>
                <a:tc>
                  <a:txBody>
                    <a:bodyPr/>
                    <a:lstStyle/>
                    <a:p>
                      <a:pPr marL="45720" algn="ctr" eaLnBrk="0" fontAlgn="base" hangingPunct="0">
                        <a:lnSpc>
                          <a:spcPts val="1130"/>
                        </a:lnSpc>
                        <a:spcBef>
                          <a:spcPts val="715"/>
                        </a:spcBef>
                        <a:spcAft>
                          <a:spcPts val="0"/>
                        </a:spcAft>
                      </a:pPr>
                      <a:r>
                        <a:rPr lang="en-US" sz="1100" dirty="0">
                          <a:effectLst/>
                        </a:rPr>
                        <a:t>Moderate or </a:t>
                      </a:r>
                      <a:r>
                        <a:rPr lang="en-US" sz="1100" dirty="0" smtClean="0">
                          <a:effectLst/>
                        </a:rPr>
                        <a:t>High</a:t>
                      </a:r>
                    </a:p>
                    <a:p>
                      <a:pPr marL="45720" algn="ctr" eaLnBrk="0" fontAlgn="base" hangingPunct="0">
                        <a:lnSpc>
                          <a:spcPts val="1130"/>
                        </a:lnSpc>
                        <a:spcBef>
                          <a:spcPts val="715"/>
                        </a:spcBef>
                        <a:spcAft>
                          <a:spcPts val="0"/>
                        </a:spcAft>
                      </a:pPr>
                      <a:r>
                        <a:rPr lang="en-US" sz="1100" spc="-5" dirty="0" smtClean="0">
                          <a:effectLst/>
                        </a:rPr>
                        <a:t>(Moderate</a:t>
                      </a:r>
                      <a:r>
                        <a:rPr lang="en-US" sz="1100" spc="-5" dirty="0">
                          <a:effectLst/>
                        </a:rPr>
                        <a:t>)</a:t>
                      </a:r>
                      <a:endParaRPr lang="en-AU" sz="1000" dirty="0">
                        <a:effectLst/>
                        <a:latin typeface="Times New Roman"/>
                        <a:ea typeface="Times New Roman"/>
                      </a:endParaRPr>
                    </a:p>
                  </a:txBody>
                  <a:tcPr marL="0" marR="0" marT="0" marB="0"/>
                </a:tc>
                <a:tc>
                  <a:txBody>
                    <a:bodyPr/>
                    <a:lstStyle/>
                    <a:p>
                      <a:pPr marL="68580" marR="274320" algn="ctr" eaLnBrk="0" fontAlgn="base" hangingPunct="0">
                        <a:lnSpc>
                          <a:spcPts val="1550"/>
                        </a:lnSpc>
                        <a:spcBef>
                          <a:spcPts val="280"/>
                        </a:spcBef>
                        <a:spcAft>
                          <a:spcPts val="1290"/>
                        </a:spcAft>
                      </a:pPr>
                      <a:r>
                        <a:rPr lang="en-US" sz="1100" spc="-10" dirty="0">
                          <a:effectLst/>
                        </a:rPr>
                        <a:t>Multi-Level Security: Low, Moderate, and High</a:t>
                      </a:r>
                      <a:endParaRPr lang="en-AU" sz="1000" dirty="0">
                        <a:effectLst/>
                        <a:latin typeface="Times New Roman"/>
                        <a:ea typeface="Times New Roman"/>
                      </a:endParaRPr>
                    </a:p>
                  </a:txBody>
                  <a:tcPr marL="0" marR="0" marT="0" marB="0"/>
                </a:tc>
              </a:tr>
            </a:tbl>
          </a:graphicData>
        </a:graphic>
      </p:graphicFrame>
    </p:spTree>
    <p:extLst>
      <p:ext uri="{BB962C8B-B14F-4D97-AF65-F5344CB8AC3E}">
        <p14:creationId xmlns:p14="http://schemas.microsoft.com/office/powerpoint/2010/main" val="81479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4" name="Content Placeholder 3"/>
          <p:cNvSpPr>
            <a:spLocks noGrp="1"/>
          </p:cNvSpPr>
          <p:nvPr>
            <p:ph idx="1"/>
          </p:nvPr>
        </p:nvSpPr>
        <p:spPr/>
        <p:txBody>
          <a:bodyPr>
            <a:noAutofit/>
          </a:bodyPr>
          <a:lstStyle/>
          <a:p>
            <a:pPr marL="0" indent="0">
              <a:spcBef>
                <a:spcPts val="0"/>
              </a:spcBef>
              <a:buNone/>
            </a:pPr>
            <a:r>
              <a:rPr lang="en-AU" sz="1200" dirty="0" smtClean="0">
                <a:latin typeface="Courier New" pitchFamily="49" charset="0"/>
                <a:cs typeface="Courier New" pitchFamily="49" charset="0"/>
              </a:rPr>
              <a:t>SP800-130 implies that certain metadata can be </a:t>
            </a:r>
            <a:r>
              <a:rPr lang="en-AU" sz="1200" b="1" dirty="0" smtClean="0">
                <a:latin typeface="Courier New" pitchFamily="49" charset="0"/>
                <a:cs typeface="Courier New" pitchFamily="49" charset="0"/>
              </a:rPr>
              <a:t>as sensitive as</a:t>
            </a:r>
            <a:r>
              <a:rPr lang="en-AU" sz="1200" dirty="0" smtClean="0">
                <a:latin typeface="Courier New" pitchFamily="49" charset="0"/>
                <a:cs typeface="Courier New" pitchFamily="49" charset="0"/>
              </a:rPr>
              <a:t> the key material.</a:t>
            </a:r>
          </a:p>
          <a:p>
            <a:pPr marL="0" indent="0">
              <a:spcBef>
                <a:spcPts val="0"/>
              </a:spcBef>
              <a:buNone/>
            </a:pPr>
            <a:endParaRPr lang="en-AU" sz="1200" dirty="0">
              <a:latin typeface="Courier New" pitchFamily="49" charset="0"/>
              <a:cs typeface="Courier New" pitchFamily="49" charset="0"/>
            </a:endParaRPr>
          </a:p>
          <a:p>
            <a:pPr marL="0" indent="0">
              <a:spcBef>
                <a:spcPts val="0"/>
              </a:spcBef>
              <a:buNone/>
            </a:pPr>
            <a:r>
              <a:rPr lang="en-AU" sz="1200" dirty="0" smtClean="0">
                <a:latin typeface="Courier New" pitchFamily="49" charset="0"/>
                <a:cs typeface="Courier New" pitchFamily="49" charset="0"/>
              </a:rPr>
              <a:t>Draft SP800-152 indicates multi-level sensitivity (low, moderate, high).</a:t>
            </a:r>
          </a:p>
          <a:p>
            <a:pPr marL="0" indent="0">
              <a:spcBef>
                <a:spcPts val="0"/>
              </a:spcBef>
              <a:buNone/>
            </a:pPr>
            <a:endParaRPr lang="en-AU" sz="1200" dirty="0" smtClean="0">
              <a:latin typeface="Courier New" pitchFamily="49" charset="0"/>
              <a:cs typeface="Courier New" pitchFamily="49" charset="0"/>
            </a:endParaRPr>
          </a:p>
          <a:p>
            <a:pPr marL="0" indent="0">
              <a:spcBef>
                <a:spcPts val="0"/>
              </a:spcBef>
              <a:buNone/>
            </a:pPr>
            <a:r>
              <a:rPr lang="en-AU" sz="1200" dirty="0" smtClean="0">
                <a:latin typeface="Courier New" pitchFamily="49" charset="0"/>
                <a:cs typeface="Courier New" pitchFamily="49" charset="0"/>
              </a:rPr>
              <a:t>Deployed KMIP client usage indicates that clients are placing sensitive information in custom attributes.</a:t>
            </a:r>
          </a:p>
          <a:p>
            <a:pPr marL="0" indent="0">
              <a:spcBef>
                <a:spcPts val="0"/>
              </a:spcBef>
              <a:buNone/>
            </a:pPr>
            <a:endParaRPr lang="en-AU" sz="1200" dirty="0">
              <a:latin typeface="Courier New" pitchFamily="49" charset="0"/>
              <a:cs typeface="Courier New" pitchFamily="49" charset="0"/>
            </a:endParaRPr>
          </a:p>
          <a:p>
            <a:pPr marL="0" indent="0">
              <a:spcBef>
                <a:spcPts val="0"/>
              </a:spcBef>
              <a:buNone/>
            </a:pPr>
            <a:r>
              <a:rPr lang="en-AU" sz="1200" dirty="0" smtClean="0">
                <a:latin typeface="Courier New" pitchFamily="49" charset="0"/>
                <a:cs typeface="Courier New" pitchFamily="49" charset="0"/>
              </a:rPr>
              <a:t>Specification of attributes within a </a:t>
            </a:r>
            <a:r>
              <a:rPr lang="en-AU" sz="1200" dirty="0" err="1" smtClean="0">
                <a:latin typeface="Courier New" pitchFamily="49" charset="0"/>
                <a:cs typeface="Courier New" pitchFamily="49" charset="0"/>
              </a:rPr>
              <a:t>KeyValue</a:t>
            </a:r>
            <a:r>
              <a:rPr lang="en-AU" sz="1200" dirty="0">
                <a:latin typeface="Courier New" pitchFamily="49" charset="0"/>
                <a:cs typeface="Courier New" pitchFamily="49" charset="0"/>
              </a:rPr>
              <a:t> that are “encapsulated with (and possibly wrapped with) the key material </a:t>
            </a:r>
            <a:r>
              <a:rPr lang="en-AU" sz="1200" dirty="0" smtClean="0">
                <a:latin typeface="Courier New" pitchFamily="49" charset="0"/>
                <a:cs typeface="Courier New" pitchFamily="49" charset="0"/>
              </a:rPr>
              <a:t>itself” is not well defined and not covered in any current test case or profile.</a:t>
            </a:r>
          </a:p>
          <a:p>
            <a:pPr marL="0" indent="0">
              <a:spcBef>
                <a:spcPts val="0"/>
              </a:spcBef>
              <a:buNone/>
            </a:pPr>
            <a:endParaRPr lang="en-AU" sz="1200" dirty="0">
              <a:latin typeface="Courier New" pitchFamily="49" charset="0"/>
              <a:cs typeface="Courier New" pitchFamily="49" charset="0"/>
            </a:endParaRPr>
          </a:p>
          <a:p>
            <a:pPr marL="0" indent="0">
              <a:spcBef>
                <a:spcPts val="0"/>
              </a:spcBef>
              <a:buNone/>
            </a:pPr>
            <a:r>
              <a:rPr lang="en-AU" sz="1200" dirty="0" smtClean="0">
                <a:latin typeface="Courier New" pitchFamily="49" charset="0"/>
                <a:cs typeface="Courier New" pitchFamily="49" charset="0"/>
              </a:rPr>
              <a:t>SP800-130 notes “a </a:t>
            </a:r>
            <a:r>
              <a:rPr lang="en-AU" sz="1200" dirty="0">
                <a:latin typeface="Courier New" pitchFamily="49" charset="0"/>
                <a:cs typeface="Courier New" pitchFamily="49" charset="0"/>
              </a:rPr>
              <a:t>metadata element of a symmetric encryption/decryption key could be a list of identities corresponding to the legitimate users of the </a:t>
            </a:r>
            <a:r>
              <a:rPr lang="en-AU" sz="1200" dirty="0" smtClean="0">
                <a:latin typeface="Courier New" pitchFamily="49" charset="0"/>
                <a:cs typeface="Courier New" pitchFamily="49" charset="0"/>
              </a:rPr>
              <a:t>key” encompassing access control within the general model. </a:t>
            </a:r>
          </a:p>
        </p:txBody>
      </p:sp>
      <p:sp>
        <p:nvSpPr>
          <p:cNvPr id="5" name="TextBox 5"/>
          <p:cNvSpPr txBox="1">
            <a:spLocks noChangeArrowheads="1"/>
          </p:cNvSpPr>
          <p:nvPr/>
        </p:nvSpPr>
        <p:spPr bwMode="auto">
          <a:xfrm>
            <a:off x="0" y="6488113"/>
            <a:ext cx="53955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0D4E82-3895-49C7-87A3-A671D59E4EA3}" type="slidenum">
              <a:rPr lang="en-AU">
                <a:latin typeface="Calibri" pitchFamily="34" charset="0"/>
              </a:rPr>
              <a:pPr eaLnBrk="1" hangingPunct="1"/>
              <a:t>6</a:t>
            </a:fld>
            <a:endParaRPr lang="en-AU">
              <a:latin typeface="Calibri" pitchFamily="34" charset="0"/>
            </a:endParaRPr>
          </a:p>
        </p:txBody>
      </p:sp>
    </p:spTree>
    <p:extLst>
      <p:ext uri="{BB962C8B-B14F-4D97-AF65-F5344CB8AC3E}">
        <p14:creationId xmlns:p14="http://schemas.microsoft.com/office/powerpoint/2010/main" val="837540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p:txBody>
          <a:bodyPr>
            <a:noAutofit/>
          </a:bodyPr>
          <a:lstStyle/>
          <a:p>
            <a:pPr marL="0" indent="0">
              <a:spcBef>
                <a:spcPts val="0"/>
              </a:spcBef>
              <a:buNone/>
            </a:pPr>
            <a:r>
              <a:rPr lang="en-AU" sz="1200" dirty="0" smtClean="0">
                <a:latin typeface="Courier New" pitchFamily="49" charset="0"/>
                <a:cs typeface="Courier New" pitchFamily="49" charset="0"/>
              </a:rPr>
              <a:t>KMIP 1.0, 1.1, and 1.2 do not explicitly address sensitive metadata (leaving it to the implementation to handle transparently from the user [client]).</a:t>
            </a:r>
          </a:p>
          <a:p>
            <a:pPr marL="0" indent="0">
              <a:spcBef>
                <a:spcPts val="0"/>
              </a:spcBef>
              <a:buNone/>
            </a:pPr>
            <a:endParaRPr lang="en-AU" sz="1200" dirty="0">
              <a:latin typeface="Courier New" pitchFamily="49" charset="0"/>
              <a:cs typeface="Courier New" pitchFamily="49" charset="0"/>
            </a:endParaRPr>
          </a:p>
          <a:p>
            <a:pPr marL="0" indent="0">
              <a:spcBef>
                <a:spcPts val="0"/>
              </a:spcBef>
              <a:buNone/>
            </a:pPr>
            <a:r>
              <a:rPr lang="en-AU" sz="1200" dirty="0" smtClean="0">
                <a:latin typeface="Courier New" pitchFamily="49" charset="0"/>
                <a:cs typeface="Courier New" pitchFamily="49" charset="0"/>
              </a:rPr>
              <a:t>KMIP 1.0, 1.1, and 1.2 address sensitive key material by allowing:</a:t>
            </a:r>
          </a:p>
          <a:p>
            <a:pPr>
              <a:spcBef>
                <a:spcPts val="0"/>
              </a:spcBef>
            </a:pPr>
            <a:r>
              <a:rPr lang="en-AU" sz="1200" b="1" dirty="0" smtClean="0">
                <a:latin typeface="Courier New" pitchFamily="49" charset="0"/>
                <a:cs typeface="Courier New" pitchFamily="49" charset="0"/>
              </a:rPr>
              <a:t>Get</a:t>
            </a:r>
            <a:r>
              <a:rPr lang="en-AU" sz="1200" dirty="0" smtClean="0">
                <a:latin typeface="Courier New" pitchFamily="49" charset="0"/>
                <a:cs typeface="Courier New" pitchFamily="49" charset="0"/>
              </a:rPr>
              <a:t> specifying a wrapping key</a:t>
            </a:r>
          </a:p>
          <a:p>
            <a:pPr>
              <a:spcBef>
                <a:spcPts val="0"/>
              </a:spcBef>
            </a:pPr>
            <a:r>
              <a:rPr lang="en-AU" sz="1200" b="1" dirty="0" smtClean="0">
                <a:latin typeface="Courier New" pitchFamily="49" charset="0"/>
                <a:cs typeface="Courier New" pitchFamily="49" charset="0"/>
              </a:rPr>
              <a:t>Register</a:t>
            </a:r>
            <a:r>
              <a:rPr lang="en-AU" sz="1200" dirty="0" smtClean="0">
                <a:latin typeface="Courier New" pitchFamily="49" charset="0"/>
                <a:cs typeface="Courier New" pitchFamily="49" charset="0"/>
              </a:rPr>
              <a:t> specifying a wrapped key (which the server may or may not have access to the wrapping key)</a:t>
            </a:r>
          </a:p>
          <a:p>
            <a:pPr marL="0" indent="0">
              <a:spcBef>
                <a:spcPts val="0"/>
              </a:spcBef>
              <a:buNone/>
            </a:pPr>
            <a:endParaRPr lang="en-AU" sz="1200" dirty="0" smtClean="0">
              <a:latin typeface="Courier New" pitchFamily="49" charset="0"/>
              <a:cs typeface="Courier New" pitchFamily="49" charset="0"/>
            </a:endParaRPr>
          </a:p>
          <a:p>
            <a:pPr marL="0" indent="0">
              <a:spcBef>
                <a:spcPts val="0"/>
              </a:spcBef>
              <a:buNone/>
            </a:pPr>
            <a:r>
              <a:rPr lang="en-AU" sz="1200" dirty="0" smtClean="0">
                <a:latin typeface="Courier New" pitchFamily="49" charset="0"/>
                <a:cs typeface="Courier New" pitchFamily="49" charset="0"/>
              </a:rPr>
              <a:t>KMIP 1.3 should address sensitive meta data by allowing:</a:t>
            </a:r>
          </a:p>
          <a:p>
            <a:pPr>
              <a:spcBef>
                <a:spcPts val="0"/>
              </a:spcBef>
            </a:pPr>
            <a:r>
              <a:rPr lang="en-AU" sz="1200" b="1" dirty="0" err="1" smtClean="0">
                <a:latin typeface="Courier New" pitchFamily="49" charset="0"/>
                <a:cs typeface="Courier New" pitchFamily="49" charset="0"/>
              </a:rPr>
              <a:t>GetAttributes</a:t>
            </a:r>
            <a:r>
              <a:rPr lang="en-AU" sz="1200" dirty="0" smtClean="0">
                <a:latin typeface="Courier New" pitchFamily="49" charset="0"/>
                <a:cs typeface="Courier New" pitchFamily="49" charset="0"/>
              </a:rPr>
              <a:t> </a:t>
            </a:r>
            <a:r>
              <a:rPr lang="en-AU" sz="1200" dirty="0">
                <a:latin typeface="Courier New" pitchFamily="49" charset="0"/>
                <a:cs typeface="Courier New" pitchFamily="49" charset="0"/>
              </a:rPr>
              <a:t>specifying a wrapping </a:t>
            </a:r>
            <a:r>
              <a:rPr lang="en-AU" sz="1200" dirty="0" smtClean="0">
                <a:latin typeface="Courier New" pitchFamily="49" charset="0"/>
                <a:cs typeface="Courier New" pitchFamily="49" charset="0"/>
              </a:rPr>
              <a:t>key</a:t>
            </a:r>
          </a:p>
          <a:p>
            <a:pPr>
              <a:spcBef>
                <a:spcPts val="0"/>
              </a:spcBef>
            </a:pPr>
            <a:r>
              <a:rPr lang="en-AU" sz="1200" b="1" dirty="0" smtClean="0">
                <a:latin typeface="Courier New" pitchFamily="49" charset="0"/>
                <a:cs typeface="Courier New" pitchFamily="49" charset="0"/>
              </a:rPr>
              <a:t>Register</a:t>
            </a:r>
            <a:r>
              <a:rPr lang="en-AU" sz="1200" dirty="0" smtClean="0">
                <a:latin typeface="Courier New" pitchFamily="49" charset="0"/>
                <a:cs typeface="Courier New" pitchFamily="49" charset="0"/>
              </a:rPr>
              <a:t> specifying wrapped attributes </a:t>
            </a:r>
            <a:r>
              <a:rPr lang="en-AU" sz="1200" dirty="0">
                <a:latin typeface="Courier New" pitchFamily="49" charset="0"/>
                <a:cs typeface="Courier New" pitchFamily="49" charset="0"/>
              </a:rPr>
              <a:t>(which the server may or may not have access to the wrapping key</a:t>
            </a:r>
            <a:r>
              <a:rPr lang="en-AU" sz="1200" dirty="0" smtClean="0">
                <a:latin typeface="Courier New" pitchFamily="49" charset="0"/>
                <a:cs typeface="Courier New" pitchFamily="49" charset="0"/>
              </a:rPr>
              <a:t>)</a:t>
            </a:r>
          </a:p>
          <a:p>
            <a:pPr>
              <a:spcBef>
                <a:spcPts val="0"/>
              </a:spcBef>
            </a:pPr>
            <a:r>
              <a:rPr lang="en-AU" sz="1200" b="1" dirty="0" smtClean="0">
                <a:latin typeface="Courier New" pitchFamily="49" charset="0"/>
                <a:cs typeface="Courier New" pitchFamily="49" charset="0"/>
              </a:rPr>
              <a:t>Note that workflow associated with interpretation of attributes is outside the KMIP specification.</a:t>
            </a:r>
            <a:endParaRPr lang="en-AU" sz="1200" b="1" dirty="0">
              <a:latin typeface="Courier New" pitchFamily="49" charset="0"/>
              <a:cs typeface="Courier New" pitchFamily="49" charset="0"/>
            </a:endParaRPr>
          </a:p>
          <a:p>
            <a:pPr>
              <a:spcBef>
                <a:spcPts val="0"/>
              </a:spcBef>
            </a:pPr>
            <a:endParaRPr lang="en-AU" sz="1200" dirty="0">
              <a:latin typeface="Courier New" pitchFamily="49" charset="0"/>
              <a:cs typeface="Courier New" pitchFamily="49" charset="0"/>
            </a:endParaRPr>
          </a:p>
          <a:p>
            <a:pPr marL="0" indent="0">
              <a:spcBef>
                <a:spcPts val="0"/>
              </a:spcBef>
              <a:buNone/>
            </a:pPr>
            <a:endParaRPr lang="en-AU" sz="1200" dirty="0" smtClean="0">
              <a:latin typeface="Courier New" pitchFamily="49" charset="0"/>
              <a:cs typeface="Courier New" pitchFamily="49" charset="0"/>
            </a:endParaRPr>
          </a:p>
        </p:txBody>
      </p:sp>
      <p:sp>
        <p:nvSpPr>
          <p:cNvPr id="5" name="TextBox 5"/>
          <p:cNvSpPr txBox="1">
            <a:spLocks noChangeArrowheads="1"/>
          </p:cNvSpPr>
          <p:nvPr/>
        </p:nvSpPr>
        <p:spPr bwMode="auto">
          <a:xfrm>
            <a:off x="0" y="6488113"/>
            <a:ext cx="53955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0D4E82-3895-49C7-87A3-A671D59E4EA3}" type="slidenum">
              <a:rPr lang="en-AU">
                <a:latin typeface="Calibri" pitchFamily="34" charset="0"/>
              </a:rPr>
              <a:pPr eaLnBrk="1" hangingPunct="1"/>
              <a:t>7</a:t>
            </a:fld>
            <a:endParaRPr lang="en-AU">
              <a:latin typeface="Calibri" pitchFamily="34" charset="0"/>
            </a:endParaRPr>
          </a:p>
        </p:txBody>
      </p:sp>
    </p:spTree>
    <p:extLst>
      <p:ext uri="{BB962C8B-B14F-4D97-AF65-F5344CB8AC3E}">
        <p14:creationId xmlns:p14="http://schemas.microsoft.com/office/powerpoint/2010/main" val="2274945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CDBD80B5E61442AA56B85930D22BF0" ma:contentTypeVersion="0" ma:contentTypeDescription="Create a new document." ma:contentTypeScope="" ma:versionID="bf7df68b046e07746e5a068a5641ce4c">
  <xsd:schema xmlns:xsd="http://www.w3.org/2001/XMLSchema" xmlns:xs="http://www.w3.org/2001/XMLSchema" xmlns:p="http://schemas.microsoft.com/office/2006/metadata/properties" targetNamespace="http://schemas.microsoft.com/office/2006/metadata/properties" ma:root="true" ma:fieldsID="86a4551e3ec60da759e5c6998940cc2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91721F-8917-45A1-809A-5DA769AF6763}"/>
</file>

<file path=customXml/itemProps2.xml><?xml version="1.0" encoding="utf-8"?>
<ds:datastoreItem xmlns:ds="http://schemas.openxmlformats.org/officeDocument/2006/customXml" ds:itemID="{74B30922-3FFD-4F05-8153-742058592857}"/>
</file>

<file path=customXml/itemProps3.xml><?xml version="1.0" encoding="utf-8"?>
<ds:datastoreItem xmlns:ds="http://schemas.openxmlformats.org/officeDocument/2006/customXml" ds:itemID="{DBE30B8D-EAE1-4A6D-BAC7-0FC34AADBBFA}"/>
</file>

<file path=docProps/app.xml><?xml version="1.0" encoding="utf-8"?>
<Properties xmlns="http://schemas.openxmlformats.org/officeDocument/2006/extended-properties" xmlns:vt="http://schemas.openxmlformats.org/officeDocument/2006/docPropsVTypes">
  <Template/>
  <TotalTime>2181</TotalTime>
  <Words>781</Words>
  <Application>Microsoft Office PowerPoint</Application>
  <PresentationFormat>On-screen Show (4:3)</PresentationFormat>
  <Paragraphs>77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KMIP 1.3 SP800-130 Issues</vt:lpstr>
      <vt:lpstr>Observations in Storage/Applications Sensitive Data for Government/Proprietary Use</vt:lpstr>
      <vt:lpstr>SP800-130 Requirements</vt:lpstr>
      <vt:lpstr>SP800-130 Requirements</vt:lpstr>
      <vt:lpstr>Draft SP800-152 Requirements</vt:lpstr>
      <vt:lpstr>Observations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KMIP NIST Key Lifecycle Discussion</dc:title>
  <dc:creator>jbrand@semper-fortis.com</dc:creator>
  <cp:lastModifiedBy>jbrand</cp:lastModifiedBy>
  <cp:revision>52</cp:revision>
  <dcterms:created xsi:type="dcterms:W3CDTF">2012-09-12T08:16:30Z</dcterms:created>
  <dcterms:modified xsi:type="dcterms:W3CDTF">2013-12-05T21:49:29Z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0x010100FFCDBD80B5E61442AA56B85930D22BF0</vt:lpwstr>
  </property>
  <property fmtid="{D5CDD505-2E9C-101B-9397-08002B2CF9AE}" pid="3" name="IsMyDocuments">
    <vt:bool>true</vt:bool>
  </property>
</Properties>
</file>