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56" r:id="rId4"/>
    <p:sldId id="257" r:id="rId5"/>
    <p:sldId id="260" r:id="rId6"/>
    <p:sldId id="261" r:id="rId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6DE1C5B-068E-4445-9D95-4FCC5AFA4ED6}" type="datetimeFigureOut">
              <a:rPr lang="en-GB" smtClean="0"/>
              <a:t>02/06/2014</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0B28DD8D-14AC-49BA-81B7-75AF24C8B69A}" type="slidenum">
              <a:rPr lang="en-GB" smtClean="0"/>
              <a:t>‹#›</a:t>
            </a:fld>
            <a:endParaRPr lang="en-GB"/>
          </a:p>
        </p:txBody>
      </p:sp>
    </p:spTree>
    <p:extLst>
      <p:ext uri="{BB962C8B-B14F-4D97-AF65-F5344CB8AC3E}">
        <p14:creationId xmlns:p14="http://schemas.microsoft.com/office/powerpoint/2010/main" val="309605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28DD8D-14AC-49BA-81B7-75AF24C8B69A}" type="slidenum">
              <a:rPr lang="en-GB" smtClean="0"/>
              <a:t>1</a:t>
            </a:fld>
            <a:endParaRPr lang="en-GB"/>
          </a:p>
        </p:txBody>
      </p:sp>
    </p:spTree>
    <p:extLst>
      <p:ext uri="{BB962C8B-B14F-4D97-AF65-F5344CB8AC3E}">
        <p14:creationId xmlns:p14="http://schemas.microsoft.com/office/powerpoint/2010/main" val="235803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A2AC4F-9F3D-4F2A-A9D0-30548BABB655}" type="datetimeFigureOut">
              <a:rPr lang="en-GB" smtClean="0"/>
              <a:t>02/06/2014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74906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2AC4F-9F3D-4F2A-A9D0-30548BABB655}" type="datetimeFigureOut">
              <a:rPr lang="en-GB" smtClean="0"/>
              <a:t>02/06/2014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295383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2AC4F-9F3D-4F2A-A9D0-30548BABB655}" type="datetimeFigureOut">
              <a:rPr lang="en-GB" smtClean="0"/>
              <a:t>02/06/2014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2015820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57938" y="6299200"/>
            <a:ext cx="251936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pPr>
              <a:defRPr/>
            </a:pPr>
            <a:fld id="{F1957BEA-8955-4209-A429-EC169F60A515}" type="slidenum">
              <a:rPr lang="en-GB"/>
              <a:pPr>
                <a:defRPr/>
              </a:pPr>
              <a:t>‹#›</a:t>
            </a:fld>
            <a:endParaRPr lang="en-GB" dirty="0"/>
          </a:p>
        </p:txBody>
      </p:sp>
    </p:spTree>
    <p:extLst>
      <p:ext uri="{BB962C8B-B14F-4D97-AF65-F5344CB8AC3E}">
        <p14:creationId xmlns:p14="http://schemas.microsoft.com/office/powerpoint/2010/main" val="36452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2AC4F-9F3D-4F2A-A9D0-30548BABB655}" type="datetimeFigureOut">
              <a:rPr lang="en-GB" smtClean="0"/>
              <a:t>02/06/2014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128417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A2AC4F-9F3D-4F2A-A9D0-30548BABB655}" type="datetimeFigureOut">
              <a:rPr lang="en-GB" smtClean="0"/>
              <a:t>02/06/2014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259918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A2AC4F-9F3D-4F2A-A9D0-30548BABB655}" type="datetimeFigureOut">
              <a:rPr lang="en-GB" smtClean="0"/>
              <a:t>02/06/2014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2660587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A2AC4F-9F3D-4F2A-A9D0-30548BABB655}" type="datetimeFigureOut">
              <a:rPr lang="en-GB" smtClean="0"/>
              <a:t>02/06/2014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59462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A2AC4F-9F3D-4F2A-A9D0-30548BABB655}" type="datetimeFigureOut">
              <a:rPr lang="en-GB" smtClean="0"/>
              <a:t>02/06/2014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85748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2AC4F-9F3D-4F2A-A9D0-30548BABB655}" type="datetimeFigureOut">
              <a:rPr lang="en-GB" smtClean="0"/>
              <a:t>02/06/2014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417943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2AC4F-9F3D-4F2A-A9D0-30548BABB655}" type="datetimeFigureOut">
              <a:rPr lang="en-GB" smtClean="0"/>
              <a:t>02/06/2014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409364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2AC4F-9F3D-4F2A-A9D0-30548BABB655}" type="datetimeFigureOut">
              <a:rPr lang="en-GB" smtClean="0"/>
              <a:t>02/06/2014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77679-01DB-4387-B3FD-BE61061C5A9D}" type="slidenum">
              <a:rPr lang="en-GB" smtClean="0"/>
              <a:t>‹#›</a:t>
            </a:fld>
            <a:endParaRPr lang="en-GB"/>
          </a:p>
        </p:txBody>
      </p:sp>
    </p:spTree>
    <p:extLst>
      <p:ext uri="{BB962C8B-B14F-4D97-AF65-F5344CB8AC3E}">
        <p14:creationId xmlns:p14="http://schemas.microsoft.com/office/powerpoint/2010/main" val="315351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2AC4F-9F3D-4F2A-A9D0-30548BABB655}" type="datetimeFigureOut">
              <a:rPr lang="en-GB" smtClean="0"/>
              <a:t>02/06/2014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77679-01DB-4387-B3FD-BE61061C5A9D}" type="slidenum">
              <a:rPr lang="en-GB" smtClean="0"/>
              <a:t>‹#›</a:t>
            </a:fld>
            <a:endParaRPr lang="en-GB"/>
          </a:p>
        </p:txBody>
      </p:sp>
    </p:spTree>
    <p:extLst>
      <p:ext uri="{BB962C8B-B14F-4D97-AF65-F5344CB8AC3E}">
        <p14:creationId xmlns:p14="http://schemas.microsoft.com/office/powerpoint/2010/main" val="91522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www.legislation.gov.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egislation.gov.uk/id/asp/2014/2/section/3" TargetMode="External"/><Relationship Id="rId2" Type="http://schemas.openxmlformats.org/officeDocument/2006/relationships/hyperlink" Target="http://www.legislation.gov.uk/id/asp/2014/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legislation.gov.uk/ukpga/1998/26/2005-01-0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egislation.gov.uk/ukpga/1981/69/section/16/scotland" TargetMode="External"/><Relationship Id="rId2" Type="http://schemas.openxmlformats.org/officeDocument/2006/relationships/hyperlink" Target="http://www.legislation.gov.uk/ukpga/2014/1/enacted" TargetMode="External"/><Relationship Id="rId1" Type="http://schemas.openxmlformats.org/officeDocument/2006/relationships/slideLayout" Target="../slideLayouts/slideLayout2.xml"/><Relationship Id="rId6" Type="http://schemas.openxmlformats.org/officeDocument/2006/relationships/hyperlink" Target="http://www.legislation.gov.uk/wsi/2014/595/made/welsh" TargetMode="External"/><Relationship Id="rId5" Type="http://schemas.openxmlformats.org/officeDocument/2006/relationships/hyperlink" Target="http://www.legislation.gov.uk/nia/2000/5/sld" TargetMode="External"/><Relationship Id="rId4" Type="http://schemas.openxmlformats.org/officeDocument/2006/relationships/hyperlink" Target="http://www.legislation.gov.uk/ukpga/2013/23/prospectiv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egislation.gov.uk/ukpga/2010/1/data.xml" TargetMode="External"/><Relationship Id="rId2" Type="http://schemas.openxmlformats.org/officeDocument/2006/relationships/hyperlink" Target="http://www.legislation.gov.uk/ukpga/2010/1/data.htm" TargetMode="External"/><Relationship Id="rId1" Type="http://schemas.openxmlformats.org/officeDocument/2006/relationships/slideLayout" Target="../slideLayouts/slideLayout2.xml"/><Relationship Id="rId6" Type="http://schemas.openxmlformats.org/officeDocument/2006/relationships/hyperlink" Target="http://www.legislation.gov.uk/ukpga/2010/data.feed" TargetMode="External"/><Relationship Id="rId5" Type="http://schemas.openxmlformats.org/officeDocument/2006/relationships/hyperlink" Target="http://www.legislation.gov.uk/ukpga/2010/1/data.rdf" TargetMode="External"/><Relationship Id="rId4" Type="http://schemas.openxmlformats.org/officeDocument/2006/relationships/hyperlink" Target="http://www.legislation.gov.uk/ukpga/2010/1/dat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4405313" y="465138"/>
            <a:ext cx="4498975" cy="2476500"/>
          </a:xfrm>
          <a:prstGeom prst="rect">
            <a:avLst/>
          </a:prstGeom>
          <a:solidFill>
            <a:srgbClr val="D600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400">
                <a:solidFill>
                  <a:schemeClr val="tx1"/>
                </a:solidFill>
                <a:latin typeface="Calibri" pitchFamily="34" charset="0"/>
                <a:cs typeface="Arial" charset="0"/>
              </a:defRPr>
            </a:lvl1pPr>
            <a:lvl2pPr marL="742950" indent="-285750" eaLnBrk="0" hangingPunct="0">
              <a:spcBef>
                <a:spcPct val="20000"/>
              </a:spcBef>
              <a:buSzPct val="90000"/>
              <a:buFont typeface="Courier New" pitchFamily="49" charset="0"/>
              <a:buChar char="o"/>
              <a:defRPr sz="2400">
                <a:solidFill>
                  <a:schemeClr val="tx1"/>
                </a:solidFill>
                <a:latin typeface="Calibri" pitchFamily="34" charset="0"/>
                <a:cs typeface="Arial" charset="0"/>
              </a:defRPr>
            </a:lvl2pPr>
            <a:lvl3pPr marL="1143000" indent="-228600" eaLnBrk="0" hangingPunct="0">
              <a:spcBef>
                <a:spcPct val="20000"/>
              </a:spcBef>
              <a:buChar char="•"/>
              <a:defRPr sz="2400">
                <a:solidFill>
                  <a:schemeClr val="tx1"/>
                </a:solidFill>
                <a:latin typeface="Calibri" pitchFamily="34" charset="0"/>
                <a:cs typeface="Arial" charset="0"/>
              </a:defRPr>
            </a:lvl3pPr>
            <a:lvl4pPr marL="1600200" indent="-228600" eaLnBrk="0" hangingPunct="0">
              <a:spcBef>
                <a:spcPct val="20000"/>
              </a:spcBef>
              <a:buChar char="•"/>
              <a:defRPr sz="2400">
                <a:solidFill>
                  <a:schemeClr val="tx1"/>
                </a:solidFill>
                <a:latin typeface="Calibri" pitchFamily="34" charset="0"/>
                <a:cs typeface="Arial" charset="0"/>
              </a:defRPr>
            </a:lvl4pPr>
            <a:lvl5pPr marL="2057400" indent="-228600" eaLnBrk="0" hangingPunct="0">
              <a:spcBef>
                <a:spcPct val="20000"/>
              </a:spcBef>
              <a:buChar char="•"/>
              <a:defRPr sz="2400">
                <a:solidFill>
                  <a:schemeClr val="tx1"/>
                </a:solidFill>
                <a:latin typeface="Calibri" pitchFamily="34" charset="0"/>
                <a:cs typeface="Arial" charset="0"/>
              </a:defRPr>
            </a:lvl5pPr>
            <a:lvl6pPr marL="2514600" indent="-228600" eaLnBrk="0" fontAlgn="base" hangingPunct="0">
              <a:spcBef>
                <a:spcPct val="20000"/>
              </a:spcBef>
              <a:spcAft>
                <a:spcPct val="0"/>
              </a:spcAft>
              <a:buChar char="•"/>
              <a:defRPr sz="2400">
                <a:solidFill>
                  <a:schemeClr val="tx1"/>
                </a:solidFill>
                <a:latin typeface="Calibri" pitchFamily="34" charset="0"/>
                <a:cs typeface="Arial" charset="0"/>
              </a:defRPr>
            </a:lvl6pPr>
            <a:lvl7pPr marL="2971800" indent="-228600" eaLnBrk="0" fontAlgn="base" hangingPunct="0">
              <a:spcBef>
                <a:spcPct val="20000"/>
              </a:spcBef>
              <a:spcAft>
                <a:spcPct val="0"/>
              </a:spcAft>
              <a:buChar char="•"/>
              <a:defRPr sz="2400">
                <a:solidFill>
                  <a:schemeClr val="tx1"/>
                </a:solidFill>
                <a:latin typeface="Calibri" pitchFamily="34" charset="0"/>
                <a:cs typeface="Arial" charset="0"/>
              </a:defRPr>
            </a:lvl7pPr>
            <a:lvl8pPr marL="3429000" indent="-228600" eaLnBrk="0" fontAlgn="base" hangingPunct="0">
              <a:spcBef>
                <a:spcPct val="20000"/>
              </a:spcBef>
              <a:spcAft>
                <a:spcPct val="0"/>
              </a:spcAft>
              <a:buChar char="•"/>
              <a:defRPr sz="2400">
                <a:solidFill>
                  <a:schemeClr val="tx1"/>
                </a:solidFill>
                <a:latin typeface="Calibri" pitchFamily="34" charset="0"/>
                <a:cs typeface="Arial" charset="0"/>
              </a:defRPr>
            </a:lvl8pPr>
            <a:lvl9pPr marL="3886200" indent="-228600" eaLnBrk="0" fontAlgn="base" hangingPunct="0">
              <a:spcBef>
                <a:spcPct val="20000"/>
              </a:spcBef>
              <a:spcAft>
                <a:spcPct val="0"/>
              </a:spcAft>
              <a:buChar char="•"/>
              <a:defRPr sz="2400">
                <a:solidFill>
                  <a:schemeClr val="tx1"/>
                </a:solidFill>
                <a:latin typeface="Calibri" pitchFamily="34" charset="0"/>
                <a:cs typeface="Arial" charset="0"/>
              </a:defRPr>
            </a:lvl9pPr>
          </a:lstStyle>
          <a:p>
            <a:pPr eaLnBrk="1" hangingPunct="1">
              <a:spcBef>
                <a:spcPct val="0"/>
              </a:spcBef>
              <a:buFontTx/>
              <a:buNone/>
            </a:pPr>
            <a:endParaRPr lang="en-US" altLang="en-US" sz="2800"/>
          </a:p>
        </p:txBody>
      </p:sp>
      <p:sp>
        <p:nvSpPr>
          <p:cNvPr id="3076" name="Rectangle 9"/>
          <p:cNvSpPr>
            <a:spLocks noGrp="1" noChangeArrowheads="1"/>
          </p:cNvSpPr>
          <p:nvPr>
            <p:ph type="subTitle" idx="4294967295"/>
          </p:nvPr>
        </p:nvSpPr>
        <p:spPr>
          <a:xfrm>
            <a:off x="4535488" y="1965325"/>
            <a:ext cx="4191000" cy="898525"/>
          </a:xfrm>
        </p:spPr>
        <p:txBody>
          <a:bodyPr/>
          <a:lstStyle/>
          <a:p>
            <a:pPr marL="0" indent="0" eaLnBrk="1" hangingPunct="1">
              <a:lnSpc>
                <a:spcPts val="2500"/>
              </a:lnSpc>
              <a:buFontTx/>
              <a:buNone/>
            </a:pPr>
            <a:r>
              <a:rPr lang="en-GB" altLang="en-US" sz="1800" b="1" dirty="0" smtClean="0">
                <a:solidFill>
                  <a:schemeClr val="bg1"/>
                </a:solidFill>
                <a:cs typeface="Arial" charset="0"/>
              </a:rPr>
              <a:t>Catherine Tabone</a:t>
            </a:r>
          </a:p>
          <a:p>
            <a:pPr marL="0" indent="0" eaLnBrk="1" hangingPunct="1">
              <a:lnSpc>
                <a:spcPts val="2500"/>
              </a:lnSpc>
              <a:buFontTx/>
              <a:buNone/>
            </a:pPr>
            <a:r>
              <a:rPr lang="en-GB" altLang="en-US" sz="1800" dirty="0" smtClean="0">
                <a:solidFill>
                  <a:schemeClr val="bg1"/>
                </a:solidFill>
                <a:cs typeface="Arial" charset="0"/>
              </a:rPr>
              <a:t>04 June 2014</a:t>
            </a:r>
          </a:p>
        </p:txBody>
      </p:sp>
      <p:sp>
        <p:nvSpPr>
          <p:cNvPr id="6149" name="Rectangle 10"/>
          <p:cNvSpPr>
            <a:spLocks noGrp="1" noChangeArrowheads="1"/>
          </p:cNvSpPr>
          <p:nvPr>
            <p:ph type="ctrTitle" idx="4294967295"/>
          </p:nvPr>
        </p:nvSpPr>
        <p:spPr>
          <a:xfrm>
            <a:off x="4535488" y="490538"/>
            <a:ext cx="4191000" cy="904875"/>
          </a:xfrm>
        </p:spPr>
        <p:txBody>
          <a:bodyPr>
            <a:normAutofit/>
          </a:bodyPr>
          <a:lstStyle/>
          <a:p>
            <a:pPr eaLnBrk="1" hangingPunct="1">
              <a:lnSpc>
                <a:spcPts val="2600"/>
              </a:lnSpc>
              <a:defRPr/>
            </a:pPr>
            <a:r>
              <a:rPr lang="en-GB" sz="2000" dirty="0" smtClean="0">
                <a:solidFill>
                  <a:schemeClr val="bg1"/>
                </a:solidFill>
                <a:latin typeface="+mj-lt"/>
              </a:rPr>
              <a:t>www.legislation.gov.uk </a:t>
            </a:r>
            <a:r>
              <a:rPr lang="en-GB" sz="2000" smtClean="0">
                <a:solidFill>
                  <a:schemeClr val="bg1"/>
                </a:solidFill>
                <a:latin typeface="+mj-lt"/>
              </a:rPr>
              <a:t>ELI </a:t>
            </a:r>
            <a:r>
              <a:rPr lang="en-GB" sz="2000" smtClean="0">
                <a:solidFill>
                  <a:schemeClr val="bg1"/>
                </a:solidFill>
                <a:latin typeface="+mj-lt"/>
              </a:rPr>
              <a:t>Compliant URI </a:t>
            </a:r>
            <a:r>
              <a:rPr lang="en-GB" sz="2000" dirty="0" smtClean="0">
                <a:solidFill>
                  <a:schemeClr val="bg1"/>
                </a:solidFill>
                <a:latin typeface="+mj-lt"/>
              </a:rPr>
              <a:t>Schem</a:t>
            </a:r>
            <a:r>
              <a:rPr lang="en-GB" sz="2000" dirty="0" smtClean="0">
                <a:solidFill>
                  <a:schemeClr val="bg1"/>
                </a:solidFill>
              </a:rPr>
              <a:t>e Implementation</a:t>
            </a:r>
            <a:endParaRPr lang="en-GB" sz="2000" dirty="0" smtClean="0">
              <a:solidFill>
                <a:schemeClr val="bg1"/>
              </a:solidFill>
              <a:latin typeface="+mj-lt"/>
            </a:endParaRPr>
          </a:p>
        </p:txBody>
      </p:sp>
      <p:sp>
        <p:nvSpPr>
          <p:cNvPr id="6150" name="Rectangle 11"/>
          <p:cNvSpPr>
            <a:spLocks noChangeArrowheads="1"/>
          </p:cNvSpPr>
          <p:nvPr/>
        </p:nvSpPr>
        <p:spPr bwMode="auto">
          <a:xfrm>
            <a:off x="4535488" y="1401763"/>
            <a:ext cx="4191000" cy="511175"/>
          </a:xfrm>
          <a:prstGeom prst="rect">
            <a:avLst/>
          </a:prstGeom>
          <a:noFill/>
          <a:ln w="9525">
            <a:noFill/>
            <a:miter lim="800000"/>
            <a:headEnd/>
            <a:tailEnd/>
          </a:ln>
        </p:spPr>
        <p:txBody>
          <a:bodyPr lIns="0" tIns="0" rIns="0" bIns="0"/>
          <a:lstStyle/>
          <a:p>
            <a:pPr marL="92075">
              <a:lnSpc>
                <a:spcPts val="2600"/>
              </a:lnSpc>
              <a:defRPr/>
            </a:pPr>
            <a:endParaRPr lang="en-GB" sz="2000" dirty="0">
              <a:solidFill>
                <a:schemeClr val="bg1"/>
              </a:solidFill>
              <a:latin typeface="+mj-lt"/>
              <a:cs typeface="Arial" pitchFamily="34" charset="0"/>
            </a:endParaRPr>
          </a:p>
        </p:txBody>
      </p:sp>
    </p:spTree>
    <p:extLst>
      <p:ext uri="{BB962C8B-B14F-4D97-AF65-F5344CB8AC3E}">
        <p14:creationId xmlns:p14="http://schemas.microsoft.com/office/powerpoint/2010/main" val="4181058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819871"/>
          </a:xfrm>
        </p:spPr>
        <p:txBody>
          <a:bodyPr/>
          <a:lstStyle/>
          <a:p>
            <a:pPr algn="l">
              <a:defRPr/>
            </a:pPr>
            <a:r>
              <a:rPr lang="en-GB" sz="2800" dirty="0">
                <a:latin typeface="Arial" panose="020B0604020202020204" pitchFamily="34" charset="0"/>
                <a:cs typeface="Arial" panose="020B0604020202020204" pitchFamily="34" charset="0"/>
              </a:rPr>
              <a:t>www.legislation.gov.uk URI Scheme</a:t>
            </a:r>
            <a:endParaRPr lang="en-GB" sz="2800" dirty="0" smtClean="0">
              <a:latin typeface="Arial" panose="020B0604020202020204" pitchFamily="34" charset="0"/>
              <a:cs typeface="Arial" panose="020B0604020202020204" pitchFamily="34" charset="0"/>
            </a:endParaRPr>
          </a:p>
        </p:txBody>
      </p:sp>
      <p:sp>
        <p:nvSpPr>
          <p:cNvPr id="17411" name="Rectangle 3"/>
          <p:cNvSpPr>
            <a:spLocks noGrp="1" noChangeArrowheads="1"/>
          </p:cNvSpPr>
          <p:nvPr>
            <p:ph type="body" idx="1"/>
          </p:nvPr>
        </p:nvSpPr>
        <p:spPr>
          <a:xfrm>
            <a:off x="249238" y="1104900"/>
            <a:ext cx="8643937" cy="4867275"/>
          </a:xfrm>
        </p:spPr>
        <p:txBody>
          <a:bodyPr/>
          <a:lstStyle/>
          <a:p>
            <a:pPr>
              <a:defRPr/>
            </a:pPr>
            <a:endParaRPr lang="en-GB" sz="2000" dirty="0" smtClean="0"/>
          </a:p>
          <a:p>
            <a:pPr>
              <a:defRPr/>
            </a:pPr>
            <a:endParaRPr lang="en-GB" sz="2000" dirty="0"/>
          </a:p>
          <a:p>
            <a:pPr>
              <a:defRPr/>
            </a:pPr>
            <a:r>
              <a:rPr lang="en-GB" sz="2000" dirty="0" smtClean="0"/>
              <a:t>There are three types of URIs </a:t>
            </a:r>
            <a:r>
              <a:rPr lang="en-GB" sz="2000" dirty="0"/>
              <a:t>used on </a:t>
            </a:r>
            <a:r>
              <a:rPr lang="en-GB" sz="2000" dirty="0">
                <a:hlinkClick r:id="rId2"/>
              </a:rPr>
              <a:t>http://</a:t>
            </a:r>
            <a:r>
              <a:rPr lang="en-GB" sz="2000" dirty="0" smtClean="0">
                <a:hlinkClick r:id="rId2"/>
              </a:rPr>
              <a:t>www.legislation.gov.uk</a:t>
            </a:r>
            <a:r>
              <a:rPr lang="en-GB" sz="2000" dirty="0"/>
              <a:t> </a:t>
            </a:r>
            <a:r>
              <a:rPr lang="en-GB" sz="2000" dirty="0" smtClean="0"/>
              <a:t>to  represent legislation:</a:t>
            </a:r>
          </a:p>
          <a:p>
            <a:pPr>
              <a:defRPr/>
            </a:pPr>
            <a:endParaRPr lang="en-GB" sz="2000" dirty="0"/>
          </a:p>
          <a:p>
            <a:pPr marL="1257300" lvl="2" indent="-457200">
              <a:buFont typeface="+mj-lt"/>
              <a:buAutoNum type="arabicPeriod"/>
              <a:defRPr/>
            </a:pPr>
            <a:r>
              <a:rPr lang="en-GB" sz="2000" dirty="0" smtClean="0"/>
              <a:t>Identifier URIs</a:t>
            </a:r>
          </a:p>
          <a:p>
            <a:pPr marL="457200" indent="-457200">
              <a:buFont typeface="+mj-lt"/>
              <a:buAutoNum type="arabicPeriod"/>
              <a:defRPr/>
            </a:pPr>
            <a:endParaRPr lang="en-GB" sz="2000" dirty="0" smtClean="0"/>
          </a:p>
          <a:p>
            <a:pPr marL="1257300" lvl="2" indent="-457200">
              <a:buFont typeface="+mj-lt"/>
              <a:buAutoNum type="arabicPeriod" startAt="2"/>
              <a:defRPr/>
            </a:pPr>
            <a:r>
              <a:rPr lang="en-GB" sz="2000" dirty="0" smtClean="0"/>
              <a:t>Document URIs</a:t>
            </a:r>
          </a:p>
          <a:p>
            <a:pPr marL="457200" indent="-457200">
              <a:buFont typeface="+mj-lt"/>
              <a:buAutoNum type="arabicPeriod"/>
              <a:defRPr/>
            </a:pPr>
            <a:endParaRPr lang="en-GB" sz="2000" dirty="0" smtClean="0"/>
          </a:p>
          <a:p>
            <a:pPr marL="1257300" lvl="2" indent="-457200">
              <a:buFont typeface="+mj-lt"/>
              <a:buAutoNum type="arabicPeriod" startAt="3"/>
              <a:defRPr/>
            </a:pPr>
            <a:r>
              <a:rPr lang="en-GB" sz="2000" dirty="0" smtClean="0"/>
              <a:t>Representation URIs</a:t>
            </a:r>
          </a:p>
          <a:p>
            <a:pPr marL="0" indent="0">
              <a:buNone/>
              <a:defRPr/>
            </a:pPr>
            <a:endParaRPr lang="en-GB" sz="2000" dirty="0" smtClean="0"/>
          </a:p>
          <a:p>
            <a:pPr eaLnBrk="1" hangingPunct="1">
              <a:buFontTx/>
              <a:buNone/>
              <a:defRPr/>
            </a:pPr>
            <a:endParaRPr lang="en-GB" sz="1000" dirty="0" smtClean="0"/>
          </a:p>
          <a:p>
            <a:pPr eaLnBrk="1" hangingPunct="1">
              <a:buFontTx/>
              <a:buNone/>
              <a:defRPr/>
            </a:pPr>
            <a:endParaRPr lang="en-GB" sz="2000" dirty="0" smtClean="0"/>
          </a:p>
          <a:p>
            <a:pPr eaLnBrk="1" hangingPunct="1">
              <a:defRPr/>
            </a:pPr>
            <a:endParaRPr lang="en-GB" sz="2000" dirty="0" smtClean="0">
              <a:latin typeface="+mn-lt"/>
            </a:endParaRPr>
          </a:p>
        </p:txBody>
      </p:sp>
    </p:spTree>
    <p:extLst>
      <p:ext uri="{BB962C8B-B14F-4D97-AF65-F5344CB8AC3E}">
        <p14:creationId xmlns:p14="http://schemas.microsoft.com/office/powerpoint/2010/main" val="2965767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81987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GB" sz="2800" dirty="0" smtClean="0">
                <a:latin typeface="Arial" panose="020B0604020202020204" pitchFamily="34" charset="0"/>
                <a:cs typeface="Arial" panose="020B0604020202020204" pitchFamily="34" charset="0"/>
              </a:rPr>
              <a:t>Identifier URIs</a:t>
            </a:r>
            <a:endParaRPr lang="en-GB" sz="2800" dirty="0">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249238" y="1104900"/>
            <a:ext cx="8643937" cy="5276428"/>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defRPr/>
            </a:pPr>
            <a:r>
              <a:rPr lang="en-GB" sz="2000" dirty="0" smtClean="0">
                <a:solidFill>
                  <a:schemeClr val="tx1"/>
                </a:solidFill>
              </a:rPr>
              <a:t>Identifier </a:t>
            </a:r>
            <a:r>
              <a:rPr lang="en-GB" sz="2000" dirty="0">
                <a:solidFill>
                  <a:schemeClr val="tx1"/>
                </a:solidFill>
              </a:rPr>
              <a:t>URIs generally follow the template:</a:t>
            </a:r>
          </a:p>
          <a:p>
            <a:pPr algn="l">
              <a:defRPr/>
            </a:pPr>
            <a:endParaRPr lang="en-GB" sz="2000" dirty="0">
              <a:solidFill>
                <a:schemeClr val="tx1"/>
              </a:solidFill>
            </a:endParaRPr>
          </a:p>
          <a:p>
            <a:pPr algn="l">
              <a:defRPr/>
            </a:pPr>
            <a:r>
              <a:rPr lang="en-GB" sz="1600" dirty="0">
                <a:solidFill>
                  <a:schemeClr val="tx1"/>
                </a:solidFill>
                <a:latin typeface="Courier New" panose="02070309020205020404" pitchFamily="49" charset="0"/>
                <a:cs typeface="Courier New" panose="02070309020205020404" pitchFamily="49" charset="0"/>
              </a:rPr>
              <a:t>http://www.legislation.gov.uk/id/{type}/{year}/{number}[/{section}]</a:t>
            </a:r>
            <a:endParaRPr lang="en-GB" sz="1600" dirty="0" smtClean="0">
              <a:solidFill>
                <a:schemeClr val="tx1"/>
              </a:solidFill>
              <a:latin typeface="Courier New" panose="02070309020205020404" pitchFamily="49" charset="0"/>
              <a:cs typeface="Courier New" panose="02070309020205020404" pitchFamily="49" charset="0"/>
            </a:endParaRPr>
          </a:p>
          <a:p>
            <a:pPr algn="l">
              <a:defRPr/>
            </a:pPr>
            <a:endParaRPr lang="en-GB" sz="2000" dirty="0" smtClean="0">
              <a:solidFill>
                <a:schemeClr val="tx1"/>
              </a:solidFill>
            </a:endParaRPr>
          </a:p>
          <a:p>
            <a:pPr algn="l">
              <a:defRPr/>
            </a:pPr>
            <a:r>
              <a:rPr lang="en-GB" sz="2000" dirty="0" smtClean="0">
                <a:solidFill>
                  <a:schemeClr val="tx1"/>
                </a:solidFill>
              </a:rPr>
              <a:t>The legislation type, year and series number are the components required to uniquely identify an item of UK legislation, e.g. the identifier URI for Act of the Scottish Parliament 2014, number 2 is:</a:t>
            </a:r>
            <a:endParaRPr lang="en-GB" sz="2000" dirty="0">
              <a:solidFill>
                <a:schemeClr val="tx1"/>
              </a:solidFill>
            </a:endParaRPr>
          </a:p>
          <a:p>
            <a:pPr algn="l">
              <a:defRPr/>
            </a:pPr>
            <a:r>
              <a:rPr lang="en-GB" sz="2000" dirty="0" smtClean="0">
                <a:solidFill>
                  <a:schemeClr val="tx1"/>
                </a:solidFill>
              </a:rPr>
              <a:t>	</a:t>
            </a:r>
            <a:r>
              <a:rPr lang="en-GB" sz="2000" dirty="0" smtClean="0">
                <a:solidFill>
                  <a:schemeClr val="tx1"/>
                </a:solidFill>
                <a:hlinkClick r:id="rId2"/>
              </a:rPr>
              <a:t>http</a:t>
            </a:r>
            <a:r>
              <a:rPr lang="en-GB" sz="2000" dirty="0">
                <a:solidFill>
                  <a:schemeClr val="tx1"/>
                </a:solidFill>
                <a:hlinkClick r:id="rId2"/>
              </a:rPr>
              <a:t>://</a:t>
            </a:r>
            <a:r>
              <a:rPr lang="en-GB" sz="2000" dirty="0" smtClean="0">
                <a:solidFill>
                  <a:schemeClr val="tx1"/>
                </a:solidFill>
                <a:hlinkClick r:id="rId2"/>
              </a:rPr>
              <a:t>www.legislation.gov.uk/id/asp/2014/2</a:t>
            </a:r>
            <a:endParaRPr lang="en-GB" sz="2000" dirty="0" smtClean="0">
              <a:solidFill>
                <a:schemeClr val="tx1"/>
              </a:solidFill>
            </a:endParaRPr>
          </a:p>
          <a:p>
            <a:pPr algn="l">
              <a:defRPr/>
            </a:pPr>
            <a:endParaRPr lang="en-GB" sz="2000" dirty="0">
              <a:solidFill>
                <a:schemeClr val="tx1"/>
              </a:solidFill>
            </a:endParaRPr>
          </a:p>
          <a:p>
            <a:pPr algn="l">
              <a:defRPr/>
            </a:pPr>
            <a:r>
              <a:rPr lang="en-GB" sz="2000" dirty="0" smtClean="0">
                <a:solidFill>
                  <a:schemeClr val="tx1"/>
                </a:solidFill>
              </a:rPr>
              <a:t>The identifier URI for section 3 of the same document is:</a:t>
            </a:r>
          </a:p>
          <a:p>
            <a:pPr algn="l">
              <a:defRPr/>
            </a:pPr>
            <a:r>
              <a:rPr lang="en-GB" sz="2000" dirty="0">
                <a:solidFill>
                  <a:schemeClr val="tx1"/>
                </a:solidFill>
              </a:rPr>
              <a:t>	</a:t>
            </a:r>
            <a:r>
              <a:rPr lang="en-GB" sz="2000" dirty="0" smtClean="0">
                <a:solidFill>
                  <a:schemeClr val="tx1"/>
                </a:solidFill>
                <a:hlinkClick r:id="rId3"/>
              </a:rPr>
              <a:t>www.legislation.gov.uk/id/asp/2014/2/section/3</a:t>
            </a:r>
            <a:endParaRPr lang="en-GB" sz="2000" dirty="0" smtClean="0">
              <a:solidFill>
                <a:schemeClr val="tx1"/>
              </a:solidFill>
            </a:endParaRPr>
          </a:p>
          <a:p>
            <a:pPr algn="l">
              <a:defRPr/>
            </a:pPr>
            <a:endParaRPr lang="en-GB" sz="2000" dirty="0">
              <a:solidFill>
                <a:schemeClr val="tx1"/>
              </a:solidFill>
            </a:endParaRPr>
          </a:p>
          <a:p>
            <a:pPr algn="l">
              <a:defRPr/>
            </a:pPr>
            <a:r>
              <a:rPr lang="en-GB" sz="2000" dirty="0" smtClean="0">
                <a:solidFill>
                  <a:schemeClr val="tx1"/>
                </a:solidFill>
              </a:rPr>
              <a:t>This type of URI relates </a:t>
            </a:r>
            <a:r>
              <a:rPr lang="en-GB" sz="2000" dirty="0">
                <a:solidFill>
                  <a:schemeClr val="tx1"/>
                </a:solidFill>
              </a:rPr>
              <a:t>to </a:t>
            </a:r>
            <a:r>
              <a:rPr lang="en-GB" sz="2000" dirty="0" smtClean="0">
                <a:solidFill>
                  <a:schemeClr val="tx1"/>
                </a:solidFill>
              </a:rPr>
              <a:t>the Functional </a:t>
            </a:r>
            <a:r>
              <a:rPr lang="en-GB" sz="2000" dirty="0">
                <a:solidFill>
                  <a:schemeClr val="tx1"/>
                </a:solidFill>
              </a:rPr>
              <a:t>Requirements for Bibliographic Records </a:t>
            </a:r>
            <a:r>
              <a:rPr lang="en-GB" sz="2000" dirty="0" smtClean="0">
                <a:solidFill>
                  <a:schemeClr val="tx1"/>
                </a:solidFill>
              </a:rPr>
              <a:t>(FRBR) concept of a “work”. It refers to all versions and formats of the legislation document (or section).</a:t>
            </a:r>
          </a:p>
          <a:p>
            <a:pPr algn="l">
              <a:buFontTx/>
              <a:buNone/>
              <a:defRPr/>
            </a:pPr>
            <a:endParaRPr lang="en-GB" sz="2000" dirty="0">
              <a:solidFill>
                <a:schemeClr val="tx1"/>
              </a:solidFill>
            </a:endParaRPr>
          </a:p>
          <a:p>
            <a:pPr algn="l">
              <a:buFontTx/>
              <a:buNone/>
              <a:defRPr/>
            </a:pPr>
            <a:r>
              <a:rPr lang="en-GB" sz="2000" dirty="0" smtClean="0">
                <a:solidFill>
                  <a:schemeClr val="tx1"/>
                </a:solidFill>
              </a:rPr>
              <a:t>In practice navigating to an identifier URI will result in a redirection to an appropriate document URI.</a:t>
            </a:r>
          </a:p>
          <a:p>
            <a:pPr algn="l">
              <a:defRPr/>
            </a:pPr>
            <a:endParaRPr lang="en-GB" sz="2000" dirty="0">
              <a:solidFill>
                <a:schemeClr val="tx1"/>
              </a:solidFill>
            </a:endParaRPr>
          </a:p>
        </p:txBody>
      </p:sp>
    </p:spTree>
    <p:extLst>
      <p:ext uri="{BB962C8B-B14F-4D97-AF65-F5344CB8AC3E}">
        <p14:creationId xmlns:p14="http://schemas.microsoft.com/office/powerpoint/2010/main" val="1935494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81987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GB" sz="2800" dirty="0" smtClean="0">
                <a:latin typeface="Arial" panose="020B0604020202020204" pitchFamily="34" charset="0"/>
                <a:cs typeface="Arial" panose="020B0604020202020204" pitchFamily="34" charset="0"/>
              </a:rPr>
              <a:t>Document URIs</a:t>
            </a:r>
            <a:endParaRPr lang="en-GB" sz="2800" dirty="0">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249238" y="1104900"/>
            <a:ext cx="8643937" cy="52764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defRPr/>
            </a:pPr>
            <a:r>
              <a:rPr lang="en-GB" sz="2000" dirty="0" smtClean="0">
                <a:solidFill>
                  <a:schemeClr val="tx1"/>
                </a:solidFill>
              </a:rPr>
              <a:t>Document URIs are used to refer to a particular version of an item of legislation, they generally follow </a:t>
            </a:r>
            <a:r>
              <a:rPr lang="en-GB" sz="2000" dirty="0">
                <a:solidFill>
                  <a:schemeClr val="tx1"/>
                </a:solidFill>
              </a:rPr>
              <a:t>the template:</a:t>
            </a:r>
          </a:p>
          <a:p>
            <a:pPr algn="l">
              <a:defRPr/>
            </a:pPr>
            <a:endParaRPr lang="en-GB" sz="2000" dirty="0">
              <a:solidFill>
                <a:schemeClr val="tx1"/>
              </a:solidFill>
            </a:endParaRPr>
          </a:p>
          <a:p>
            <a:pPr algn="l">
              <a:defRPr/>
            </a:pPr>
            <a:r>
              <a:rPr lang="en-GB" sz="1900" dirty="0">
                <a:solidFill>
                  <a:schemeClr val="tx1"/>
                </a:solidFill>
                <a:latin typeface="Courier New" panose="02070309020205020404" pitchFamily="49" charset="0"/>
                <a:cs typeface="Courier New" panose="02070309020205020404" pitchFamily="49" charset="0"/>
              </a:rPr>
              <a:t>http://www.legislation.gov.uk/{type}/{year}/{number</a:t>
            </a:r>
            <a:r>
              <a:rPr lang="en-GB" sz="1900" dirty="0" smtClean="0">
                <a:solidFill>
                  <a:schemeClr val="tx1"/>
                </a:solidFill>
                <a:latin typeface="Courier New" panose="02070309020205020404" pitchFamily="49" charset="0"/>
                <a:cs typeface="Courier New" panose="02070309020205020404" pitchFamily="49" charset="0"/>
              </a:rPr>
              <a:t>}</a:t>
            </a:r>
          </a:p>
          <a:p>
            <a:pPr algn="l">
              <a:defRPr/>
            </a:pPr>
            <a:r>
              <a:rPr lang="en-GB" sz="1900" dirty="0" smtClean="0">
                <a:solidFill>
                  <a:schemeClr val="tx1"/>
                </a:solidFill>
                <a:latin typeface="Courier New" panose="02070309020205020404" pitchFamily="49" charset="0"/>
                <a:cs typeface="Courier New" panose="02070309020205020404" pitchFamily="49" charset="0"/>
              </a:rPr>
              <a:t>[/{</a:t>
            </a:r>
            <a:r>
              <a:rPr lang="en-GB" sz="1900" dirty="0">
                <a:solidFill>
                  <a:schemeClr val="tx1"/>
                </a:solidFill>
                <a:latin typeface="Courier New" panose="02070309020205020404" pitchFamily="49" charset="0"/>
                <a:cs typeface="Courier New" panose="02070309020205020404" pitchFamily="49" charset="0"/>
              </a:rPr>
              <a:t>section</a:t>
            </a:r>
            <a:r>
              <a:rPr lang="en-GB" sz="1900" dirty="0" smtClean="0">
                <a:solidFill>
                  <a:schemeClr val="tx1"/>
                </a:solidFill>
                <a:latin typeface="Courier New" panose="02070309020205020404" pitchFamily="49" charset="0"/>
                <a:cs typeface="Courier New" panose="02070309020205020404" pitchFamily="49" charset="0"/>
              </a:rPr>
              <a:t>}][/{</a:t>
            </a:r>
            <a:r>
              <a:rPr lang="en-GB" sz="1900" dirty="0">
                <a:solidFill>
                  <a:schemeClr val="tx1"/>
                </a:solidFill>
                <a:latin typeface="Courier New" panose="02070309020205020404" pitchFamily="49" charset="0"/>
                <a:cs typeface="Courier New" panose="02070309020205020404" pitchFamily="49" charset="0"/>
              </a:rPr>
              <a:t>authority}][/{extent}][/{version</a:t>
            </a:r>
            <a:r>
              <a:rPr lang="en-GB" sz="1900" dirty="0" smtClean="0">
                <a:solidFill>
                  <a:schemeClr val="tx1"/>
                </a:solidFill>
                <a:latin typeface="Courier New" panose="02070309020205020404" pitchFamily="49" charset="0"/>
                <a:cs typeface="Courier New" panose="02070309020205020404" pitchFamily="49" charset="0"/>
              </a:rPr>
              <a:t>}]</a:t>
            </a:r>
          </a:p>
          <a:p>
            <a:pPr algn="l">
              <a:defRPr/>
            </a:pPr>
            <a:endParaRPr lang="en-GB" sz="2000" dirty="0" smtClean="0">
              <a:solidFill>
                <a:schemeClr val="tx1"/>
              </a:solidFill>
            </a:endParaRPr>
          </a:p>
          <a:p>
            <a:pPr algn="l">
              <a:defRPr/>
            </a:pPr>
            <a:r>
              <a:rPr lang="en-GB" sz="2000" dirty="0">
                <a:solidFill>
                  <a:schemeClr val="tx1"/>
                </a:solidFill>
              </a:rPr>
              <a:t>Legislation changes over time as amendments to it are </a:t>
            </a:r>
            <a:r>
              <a:rPr lang="en-GB" sz="2000" dirty="0" smtClean="0">
                <a:solidFill>
                  <a:schemeClr val="tx1"/>
                </a:solidFill>
              </a:rPr>
              <a:t>applied, e.g. the consolidated  version </a:t>
            </a:r>
            <a:r>
              <a:rPr lang="en-GB" sz="2000" dirty="0">
                <a:solidFill>
                  <a:schemeClr val="tx1"/>
                </a:solidFill>
              </a:rPr>
              <a:t>of the Pesticides Act </a:t>
            </a:r>
            <a:r>
              <a:rPr lang="en-GB" sz="2000" dirty="0" smtClean="0">
                <a:solidFill>
                  <a:schemeClr val="tx1"/>
                </a:solidFill>
              </a:rPr>
              <a:t>1998 (</a:t>
            </a:r>
            <a:r>
              <a:rPr lang="en-GB" sz="2000" dirty="0" err="1" smtClean="0">
                <a:solidFill>
                  <a:schemeClr val="tx1"/>
                </a:solidFill>
              </a:rPr>
              <a:t>chaper</a:t>
            </a:r>
            <a:r>
              <a:rPr lang="en-GB" sz="2000" dirty="0" smtClean="0">
                <a:solidFill>
                  <a:schemeClr val="tx1"/>
                </a:solidFill>
              </a:rPr>
              <a:t> 26) that was valid on 2005-01-01:</a:t>
            </a:r>
          </a:p>
          <a:p>
            <a:pPr algn="l">
              <a:defRPr/>
            </a:pPr>
            <a:endParaRPr lang="en-GB" sz="2000" dirty="0">
              <a:solidFill>
                <a:schemeClr val="tx1"/>
              </a:solidFill>
            </a:endParaRPr>
          </a:p>
          <a:p>
            <a:pPr algn="l">
              <a:defRPr/>
            </a:pPr>
            <a:r>
              <a:rPr lang="en-GB" sz="2000" dirty="0" smtClean="0">
                <a:solidFill>
                  <a:schemeClr val="tx1"/>
                </a:solidFill>
              </a:rPr>
              <a:t>	</a:t>
            </a:r>
            <a:r>
              <a:rPr lang="en-GB" sz="2000" dirty="0" smtClean="0">
                <a:solidFill>
                  <a:schemeClr val="tx1"/>
                </a:solidFill>
                <a:hlinkClick r:id="rId2"/>
              </a:rPr>
              <a:t>www.legislation.gov.uk/ukpga/1998/26/2005-01-01</a:t>
            </a:r>
            <a:endParaRPr lang="en-GB" sz="2000" dirty="0" smtClean="0">
              <a:solidFill>
                <a:schemeClr val="tx1"/>
              </a:solidFill>
            </a:endParaRPr>
          </a:p>
          <a:p>
            <a:pPr algn="l">
              <a:defRPr/>
            </a:pPr>
            <a:endParaRPr lang="en-GB" sz="2000" dirty="0">
              <a:solidFill>
                <a:schemeClr val="tx1"/>
              </a:solidFill>
            </a:endParaRPr>
          </a:p>
          <a:p>
            <a:pPr algn="l">
              <a:defRPr/>
            </a:pPr>
            <a:r>
              <a:rPr lang="en-GB" sz="2000" dirty="0" smtClean="0">
                <a:solidFill>
                  <a:schemeClr val="tx1"/>
                </a:solidFill>
              </a:rPr>
              <a:t>This type of URI relates </a:t>
            </a:r>
            <a:r>
              <a:rPr lang="en-GB" sz="2000" dirty="0">
                <a:solidFill>
                  <a:schemeClr val="tx1"/>
                </a:solidFill>
              </a:rPr>
              <a:t>to </a:t>
            </a:r>
            <a:r>
              <a:rPr lang="en-GB" sz="2000" dirty="0" smtClean="0">
                <a:solidFill>
                  <a:schemeClr val="tx1"/>
                </a:solidFill>
              </a:rPr>
              <a:t>the Functional </a:t>
            </a:r>
            <a:r>
              <a:rPr lang="en-GB" sz="2000" dirty="0">
                <a:solidFill>
                  <a:schemeClr val="tx1"/>
                </a:solidFill>
              </a:rPr>
              <a:t>Requirements for Bibliographic Records </a:t>
            </a:r>
            <a:r>
              <a:rPr lang="en-GB" sz="2000" dirty="0" smtClean="0">
                <a:solidFill>
                  <a:schemeClr val="tx1"/>
                </a:solidFill>
              </a:rPr>
              <a:t>(FRBR) concept of an “expression”. </a:t>
            </a:r>
          </a:p>
          <a:p>
            <a:pPr algn="l">
              <a:defRPr/>
            </a:pPr>
            <a:endParaRPr lang="en-GB" sz="2000" dirty="0">
              <a:solidFill>
                <a:schemeClr val="tx1"/>
              </a:solidFill>
            </a:endParaRPr>
          </a:p>
          <a:p>
            <a:pPr algn="l">
              <a:buFontTx/>
              <a:buNone/>
              <a:defRPr/>
            </a:pPr>
            <a:r>
              <a:rPr lang="en-GB" sz="2000" dirty="0" smtClean="0">
                <a:solidFill>
                  <a:schemeClr val="tx1"/>
                </a:solidFill>
              </a:rPr>
              <a:t>In practice navigating to an identifier URI will result in a redirection to an appropriate representation URI.</a:t>
            </a:r>
          </a:p>
          <a:p>
            <a:pPr algn="l">
              <a:defRPr/>
            </a:pPr>
            <a:endParaRPr lang="en-GB" sz="2000" dirty="0">
              <a:solidFill>
                <a:schemeClr val="tx1"/>
              </a:solidFill>
            </a:endParaRPr>
          </a:p>
        </p:txBody>
      </p:sp>
    </p:spTree>
    <p:extLst>
      <p:ext uri="{BB962C8B-B14F-4D97-AF65-F5344CB8AC3E}">
        <p14:creationId xmlns:p14="http://schemas.microsoft.com/office/powerpoint/2010/main" val="848237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81987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GB" sz="2800" dirty="0" smtClean="0">
                <a:latin typeface="Arial" panose="020B0604020202020204" pitchFamily="34" charset="0"/>
                <a:cs typeface="Arial" panose="020B0604020202020204" pitchFamily="34" charset="0"/>
              </a:rPr>
              <a:t>Document URIs</a:t>
            </a:r>
            <a:endParaRPr lang="en-GB" sz="2800" dirty="0">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249238" y="1104900"/>
            <a:ext cx="8643937" cy="52764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defRPr/>
            </a:pPr>
            <a:r>
              <a:rPr lang="en-GB" sz="1800" dirty="0" smtClean="0">
                <a:solidFill>
                  <a:schemeClr val="tx1"/>
                </a:solidFill>
              </a:rPr>
              <a:t>Options are also provided to describe versions that appear without any consolidation , e.g. the version is as made/enacted:  </a:t>
            </a:r>
            <a:r>
              <a:rPr lang="en-GB" sz="1800" dirty="0">
                <a:solidFill>
                  <a:schemeClr val="tx1"/>
                </a:solidFill>
                <a:hlinkClick r:id="rId2"/>
              </a:rPr>
              <a:t>http://</a:t>
            </a:r>
            <a:r>
              <a:rPr lang="en-GB" sz="1800" dirty="0" smtClean="0">
                <a:solidFill>
                  <a:schemeClr val="tx1"/>
                </a:solidFill>
                <a:hlinkClick r:id="rId2"/>
              </a:rPr>
              <a:t>www.legislation.gov.uk/ukpga/2014/1/enacted</a:t>
            </a:r>
            <a:endParaRPr lang="en-GB" sz="1800" dirty="0" smtClean="0">
              <a:solidFill>
                <a:schemeClr val="tx1"/>
              </a:solidFill>
            </a:endParaRPr>
          </a:p>
          <a:p>
            <a:pPr algn="l">
              <a:defRPr/>
            </a:pPr>
            <a:endParaRPr lang="en-GB" sz="1800" dirty="0" smtClean="0">
              <a:solidFill>
                <a:schemeClr val="tx1"/>
              </a:solidFill>
            </a:endParaRPr>
          </a:p>
          <a:p>
            <a:pPr algn="l">
              <a:defRPr/>
            </a:pPr>
            <a:r>
              <a:rPr lang="en-GB" sz="1800" dirty="0" smtClean="0">
                <a:solidFill>
                  <a:schemeClr val="tx1"/>
                </a:solidFill>
              </a:rPr>
              <a:t>Provision for different versions of legislation applying for different areas </a:t>
            </a:r>
            <a:r>
              <a:rPr lang="en-GB" sz="1800" dirty="0">
                <a:solidFill>
                  <a:schemeClr val="tx1"/>
                </a:solidFill>
              </a:rPr>
              <a:t> </a:t>
            </a:r>
            <a:r>
              <a:rPr lang="en-GB" sz="1800" dirty="0" smtClean="0">
                <a:solidFill>
                  <a:schemeClr val="tx1"/>
                </a:solidFill>
              </a:rPr>
              <a:t>of the UK, e.g. the geographical extent of this versions </a:t>
            </a:r>
            <a:r>
              <a:rPr lang="en-GB" sz="1800" dirty="0">
                <a:solidFill>
                  <a:schemeClr val="tx1"/>
                </a:solidFill>
              </a:rPr>
              <a:t>is Scotland: </a:t>
            </a:r>
            <a:endParaRPr lang="en-GB" sz="1800" dirty="0" smtClean="0">
              <a:solidFill>
                <a:schemeClr val="tx1"/>
              </a:solidFill>
            </a:endParaRPr>
          </a:p>
          <a:p>
            <a:pPr algn="l">
              <a:defRPr/>
            </a:pPr>
            <a:r>
              <a:rPr lang="en-GB" sz="1800" dirty="0">
                <a:solidFill>
                  <a:schemeClr val="tx1"/>
                </a:solidFill>
              </a:rPr>
              <a:t>	</a:t>
            </a:r>
            <a:r>
              <a:rPr lang="en-GB" sz="1800" dirty="0" smtClean="0">
                <a:solidFill>
                  <a:schemeClr val="tx1"/>
                </a:solidFill>
                <a:hlinkClick r:id="rId3"/>
              </a:rPr>
              <a:t>http</a:t>
            </a:r>
            <a:r>
              <a:rPr lang="en-GB" sz="1800" dirty="0">
                <a:solidFill>
                  <a:schemeClr val="tx1"/>
                </a:solidFill>
                <a:hlinkClick r:id="rId3"/>
              </a:rPr>
              <a:t>://</a:t>
            </a:r>
            <a:r>
              <a:rPr lang="en-GB" sz="1800" dirty="0" smtClean="0">
                <a:solidFill>
                  <a:schemeClr val="tx1"/>
                </a:solidFill>
                <a:hlinkClick r:id="rId3"/>
              </a:rPr>
              <a:t>www.legislation.gov.uk/ukpga/1981/69/section/16/scotland</a:t>
            </a:r>
            <a:endParaRPr lang="en-GB" sz="1800" dirty="0" smtClean="0">
              <a:solidFill>
                <a:schemeClr val="tx1"/>
              </a:solidFill>
            </a:endParaRPr>
          </a:p>
          <a:p>
            <a:pPr algn="l">
              <a:defRPr/>
            </a:pPr>
            <a:endParaRPr lang="en-GB" sz="1800" dirty="0">
              <a:solidFill>
                <a:schemeClr val="tx1"/>
              </a:solidFill>
            </a:endParaRPr>
          </a:p>
          <a:p>
            <a:pPr algn="l">
              <a:defRPr/>
            </a:pPr>
            <a:r>
              <a:rPr lang="en-GB" sz="1800" dirty="0" smtClean="0">
                <a:solidFill>
                  <a:schemeClr val="tx1"/>
                </a:solidFill>
              </a:rPr>
              <a:t>Versions containing amendments or text that has yet to come into force, e.g. the legislation version is prospective: </a:t>
            </a:r>
          </a:p>
          <a:p>
            <a:pPr algn="l">
              <a:defRPr/>
            </a:pPr>
            <a:r>
              <a:rPr lang="en-GB" sz="1800" dirty="0">
                <a:solidFill>
                  <a:schemeClr val="tx1"/>
                </a:solidFill>
              </a:rPr>
              <a:t>	</a:t>
            </a:r>
            <a:r>
              <a:rPr lang="en-GB" sz="1800" dirty="0" smtClean="0">
                <a:solidFill>
                  <a:schemeClr val="tx1"/>
                </a:solidFill>
                <a:hlinkClick r:id="rId3"/>
              </a:rPr>
              <a:t>http</a:t>
            </a:r>
            <a:r>
              <a:rPr lang="en-GB" sz="1800" dirty="0">
                <a:solidFill>
                  <a:schemeClr val="tx1"/>
                </a:solidFill>
                <a:hlinkClick r:id="rId3"/>
              </a:rPr>
              <a:t>:// </a:t>
            </a:r>
            <a:r>
              <a:rPr lang="en-GB" sz="1800" dirty="0" smtClean="0">
                <a:solidFill>
                  <a:schemeClr val="tx1"/>
                </a:solidFill>
                <a:hlinkClick r:id="rId4"/>
              </a:rPr>
              <a:t>www.legislation.gov.uk/ukpga/2013/23/prospective</a:t>
            </a:r>
            <a:endParaRPr lang="en-GB" sz="1800" dirty="0" smtClean="0">
              <a:solidFill>
                <a:schemeClr val="tx1"/>
              </a:solidFill>
            </a:endParaRPr>
          </a:p>
          <a:p>
            <a:pPr algn="l">
              <a:defRPr/>
            </a:pPr>
            <a:endParaRPr lang="en-GB" sz="1800" dirty="0">
              <a:solidFill>
                <a:schemeClr val="tx1"/>
              </a:solidFill>
            </a:endParaRPr>
          </a:p>
          <a:p>
            <a:pPr algn="l">
              <a:defRPr/>
            </a:pPr>
            <a:r>
              <a:rPr lang="en-GB" sz="1800" dirty="0" smtClean="0">
                <a:solidFill>
                  <a:schemeClr val="tx1"/>
                </a:solidFill>
                <a:cs typeface="Courier New" panose="02070309020205020404" pitchFamily="49" charset="0"/>
              </a:rPr>
              <a:t>In some cases versions of legislation from different publishers are available. The publishing authority can also be explicitly </a:t>
            </a:r>
            <a:r>
              <a:rPr lang="en-GB" sz="1800" dirty="0">
                <a:solidFill>
                  <a:schemeClr val="tx1"/>
                </a:solidFill>
                <a:cs typeface="Courier New" panose="02070309020205020404" pitchFamily="49" charset="0"/>
              </a:rPr>
              <a:t>specified: </a:t>
            </a:r>
            <a:r>
              <a:rPr lang="en-GB" sz="1800" dirty="0">
                <a:solidFill>
                  <a:schemeClr val="tx1"/>
                </a:solidFill>
                <a:cs typeface="Courier New" panose="02070309020205020404" pitchFamily="49" charset="0"/>
                <a:hlinkClick r:id="rId5"/>
              </a:rPr>
              <a:t>http://</a:t>
            </a:r>
            <a:r>
              <a:rPr lang="en-GB" sz="1800" dirty="0" smtClean="0">
                <a:solidFill>
                  <a:schemeClr val="tx1"/>
                </a:solidFill>
                <a:cs typeface="Courier New" panose="02070309020205020404" pitchFamily="49" charset="0"/>
                <a:hlinkClick r:id="rId5"/>
              </a:rPr>
              <a:t>www.legislation.gov.uk/nia/2000/5/sld</a:t>
            </a:r>
            <a:r>
              <a:rPr lang="en-GB" sz="1800" dirty="0" smtClean="0">
                <a:solidFill>
                  <a:schemeClr val="tx1"/>
                </a:solidFill>
                <a:cs typeface="Courier New" panose="02070309020205020404" pitchFamily="49" charset="0"/>
              </a:rPr>
              <a:t> </a:t>
            </a:r>
          </a:p>
          <a:p>
            <a:pPr algn="l">
              <a:defRPr/>
            </a:pPr>
            <a:endParaRPr lang="en-GB" sz="1800" dirty="0">
              <a:solidFill>
                <a:schemeClr val="tx1"/>
              </a:solidFill>
              <a:cs typeface="Courier New" panose="02070309020205020404" pitchFamily="49" charset="0"/>
            </a:endParaRPr>
          </a:p>
          <a:p>
            <a:pPr algn="l">
              <a:defRPr/>
            </a:pPr>
            <a:r>
              <a:rPr lang="en-GB" sz="1800" dirty="0" smtClean="0">
                <a:solidFill>
                  <a:schemeClr val="tx1"/>
                </a:solidFill>
                <a:cs typeface="Courier New" panose="02070309020205020404" pitchFamily="49" charset="0"/>
              </a:rPr>
              <a:t>Some legislation is available in more than one language, e.g. the welsh version is:</a:t>
            </a:r>
          </a:p>
          <a:p>
            <a:pPr algn="l">
              <a:defRPr/>
            </a:pPr>
            <a:r>
              <a:rPr lang="en-GB" sz="1800" dirty="0" smtClean="0">
                <a:solidFill>
                  <a:schemeClr val="tx1"/>
                </a:solidFill>
              </a:rPr>
              <a:t>	</a:t>
            </a:r>
            <a:r>
              <a:rPr lang="en-GB" sz="1800" dirty="0" smtClean="0">
                <a:solidFill>
                  <a:schemeClr val="tx1"/>
                </a:solidFill>
                <a:hlinkClick r:id="rId6"/>
              </a:rPr>
              <a:t>http</a:t>
            </a:r>
            <a:r>
              <a:rPr lang="en-GB" sz="1800" dirty="0">
                <a:solidFill>
                  <a:schemeClr val="tx1"/>
                </a:solidFill>
                <a:hlinkClick r:id="rId6"/>
              </a:rPr>
              <a:t>://</a:t>
            </a:r>
            <a:r>
              <a:rPr lang="en-GB" sz="1800" dirty="0" smtClean="0">
                <a:solidFill>
                  <a:schemeClr val="tx1"/>
                </a:solidFill>
                <a:hlinkClick r:id="rId6"/>
              </a:rPr>
              <a:t>www.legislation.gov.uk/wsi/2014/595/made/welsh</a:t>
            </a:r>
            <a:endParaRPr lang="en-GB" sz="1800" dirty="0" smtClean="0">
              <a:solidFill>
                <a:schemeClr val="tx1"/>
              </a:solidFill>
            </a:endParaRPr>
          </a:p>
          <a:p>
            <a:pPr algn="l">
              <a:defRPr/>
            </a:pPr>
            <a:endParaRPr lang="en-GB" sz="1800" dirty="0" smtClean="0">
              <a:solidFill>
                <a:schemeClr val="tx1"/>
              </a:solidFill>
            </a:endParaRPr>
          </a:p>
        </p:txBody>
      </p:sp>
    </p:spTree>
    <p:extLst>
      <p:ext uri="{BB962C8B-B14F-4D97-AF65-F5344CB8AC3E}">
        <p14:creationId xmlns:p14="http://schemas.microsoft.com/office/powerpoint/2010/main" val="345524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6406" y="274637"/>
            <a:ext cx="8229600" cy="63408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GB" sz="2800" dirty="0" smtClean="0">
                <a:latin typeface="Arial" panose="020B0604020202020204" pitchFamily="34" charset="0"/>
                <a:cs typeface="Arial" panose="020B0604020202020204" pitchFamily="34" charset="0"/>
              </a:rPr>
              <a:t>Representation URIs</a:t>
            </a:r>
            <a:endParaRPr lang="en-GB" sz="2800" dirty="0">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a:xfrm>
            <a:off x="249238" y="908720"/>
            <a:ext cx="8643937" cy="5688632"/>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defRPr/>
            </a:pPr>
            <a:r>
              <a:rPr lang="en-GB" sz="1800" dirty="0" smtClean="0">
                <a:solidFill>
                  <a:schemeClr val="tx1"/>
                </a:solidFill>
              </a:rPr>
              <a:t>Representation URIs are used to refer to a particular format of an item of legislation, they generally follow </a:t>
            </a:r>
            <a:r>
              <a:rPr lang="en-GB" sz="1800" dirty="0">
                <a:solidFill>
                  <a:schemeClr val="tx1"/>
                </a:solidFill>
              </a:rPr>
              <a:t>the template:</a:t>
            </a:r>
          </a:p>
          <a:p>
            <a:pPr algn="l">
              <a:defRPr/>
            </a:pPr>
            <a:endParaRPr lang="en-GB" sz="1100" dirty="0">
              <a:solidFill>
                <a:schemeClr val="tx1"/>
              </a:solidFill>
            </a:endParaRPr>
          </a:p>
          <a:p>
            <a:pPr algn="l">
              <a:defRPr/>
            </a:pPr>
            <a:r>
              <a:rPr lang="en-GB" sz="1800" dirty="0">
                <a:solidFill>
                  <a:schemeClr val="tx1"/>
                </a:solidFill>
                <a:latin typeface="Courier New" panose="02070309020205020404" pitchFamily="49" charset="0"/>
                <a:cs typeface="Courier New" panose="02070309020205020404" pitchFamily="49" charset="0"/>
              </a:rPr>
              <a:t>http://www.legislation.gov.uk/{type}/{year}/{number</a:t>
            </a:r>
            <a:r>
              <a:rPr lang="en-GB" sz="1800" dirty="0" smtClean="0">
                <a:solidFill>
                  <a:schemeClr val="tx1"/>
                </a:solidFill>
                <a:latin typeface="Courier New" panose="02070309020205020404" pitchFamily="49" charset="0"/>
                <a:cs typeface="Courier New" panose="02070309020205020404" pitchFamily="49" charset="0"/>
              </a:rPr>
              <a:t>}</a:t>
            </a:r>
          </a:p>
          <a:p>
            <a:pPr algn="l">
              <a:defRPr/>
            </a:pPr>
            <a:r>
              <a:rPr lang="en-GB" sz="1800" dirty="0" smtClean="0">
                <a:solidFill>
                  <a:schemeClr val="tx1"/>
                </a:solidFill>
                <a:latin typeface="Courier New" panose="02070309020205020404" pitchFamily="49" charset="0"/>
                <a:cs typeface="Courier New" panose="02070309020205020404" pitchFamily="49" charset="0"/>
              </a:rPr>
              <a:t>[/{</a:t>
            </a:r>
            <a:r>
              <a:rPr lang="en-GB" sz="1800" dirty="0">
                <a:solidFill>
                  <a:schemeClr val="tx1"/>
                </a:solidFill>
                <a:latin typeface="Courier New" panose="02070309020205020404" pitchFamily="49" charset="0"/>
                <a:cs typeface="Courier New" panose="02070309020205020404" pitchFamily="49" charset="0"/>
              </a:rPr>
              <a:t>section</a:t>
            </a:r>
            <a:r>
              <a:rPr lang="en-GB" sz="1800" dirty="0" smtClean="0">
                <a:solidFill>
                  <a:schemeClr val="tx1"/>
                </a:solidFill>
                <a:latin typeface="Courier New" panose="02070309020205020404" pitchFamily="49" charset="0"/>
                <a:cs typeface="Courier New" panose="02070309020205020404" pitchFamily="49" charset="0"/>
              </a:rPr>
              <a:t>}][/{</a:t>
            </a:r>
            <a:r>
              <a:rPr lang="en-GB" sz="1800" dirty="0">
                <a:solidFill>
                  <a:schemeClr val="tx1"/>
                </a:solidFill>
                <a:latin typeface="Courier New" panose="02070309020205020404" pitchFamily="49" charset="0"/>
                <a:cs typeface="Courier New" panose="02070309020205020404" pitchFamily="49" charset="0"/>
              </a:rPr>
              <a:t>authority}][/{extent}][/{version</a:t>
            </a:r>
            <a:r>
              <a:rPr lang="en-GB" sz="1800" dirty="0" smtClean="0">
                <a:solidFill>
                  <a:schemeClr val="tx1"/>
                </a:solidFill>
                <a:latin typeface="Courier New" panose="02070309020205020404" pitchFamily="49" charset="0"/>
                <a:cs typeface="Courier New" panose="02070309020205020404" pitchFamily="49" charset="0"/>
              </a:rPr>
              <a:t>}]/</a:t>
            </a:r>
            <a:r>
              <a:rPr lang="en-GB" sz="1800" dirty="0" err="1" smtClean="0">
                <a:solidFill>
                  <a:schemeClr val="tx1"/>
                </a:solidFill>
                <a:latin typeface="Courier New" panose="02070309020205020404" pitchFamily="49" charset="0"/>
                <a:cs typeface="Courier New" panose="02070309020205020404" pitchFamily="49" charset="0"/>
              </a:rPr>
              <a:t>data.ext</a:t>
            </a:r>
            <a:endParaRPr lang="en-GB" sz="1800" dirty="0">
              <a:solidFill>
                <a:schemeClr val="tx1"/>
              </a:solidFill>
              <a:latin typeface="Courier New" panose="02070309020205020404" pitchFamily="49" charset="0"/>
              <a:cs typeface="Courier New" panose="02070309020205020404" pitchFamily="49" charset="0"/>
            </a:endParaRPr>
          </a:p>
          <a:p>
            <a:pPr algn="l">
              <a:defRPr/>
            </a:pPr>
            <a:endParaRPr lang="en-GB" sz="1100" dirty="0" smtClean="0">
              <a:solidFill>
                <a:schemeClr val="tx1"/>
              </a:solidFill>
              <a:latin typeface="Courier New" panose="02070309020205020404" pitchFamily="49" charset="0"/>
              <a:cs typeface="Courier New" panose="02070309020205020404" pitchFamily="49" charset="0"/>
            </a:endParaRPr>
          </a:p>
          <a:p>
            <a:pPr algn="l">
              <a:defRPr/>
            </a:pPr>
            <a:r>
              <a:rPr lang="en-GB" sz="1800" dirty="0" smtClean="0">
                <a:solidFill>
                  <a:schemeClr val="tx1"/>
                </a:solidFill>
                <a:cs typeface="Courier New" panose="02070309020205020404" pitchFamily="49" charset="0"/>
              </a:rPr>
              <a:t>Available formats are:</a:t>
            </a:r>
          </a:p>
          <a:p>
            <a:pPr marL="342900" indent="-342900" algn="l">
              <a:buFont typeface="Arial" panose="020B0604020202020204" pitchFamily="34" charset="0"/>
              <a:buChar char="•"/>
              <a:defRPr/>
            </a:pPr>
            <a:r>
              <a:rPr lang="en-GB" sz="1800" dirty="0" smtClean="0">
                <a:solidFill>
                  <a:schemeClr val="tx1"/>
                </a:solidFill>
                <a:cs typeface="Courier New" panose="02070309020205020404" pitchFamily="49" charset="0"/>
              </a:rPr>
              <a:t>HTML 		e.g.	</a:t>
            </a:r>
            <a:r>
              <a:rPr lang="en-GB" sz="1800" dirty="0" smtClean="0">
                <a:solidFill>
                  <a:schemeClr val="tx1"/>
                </a:solidFill>
                <a:cs typeface="Courier New" panose="02070309020205020404" pitchFamily="49" charset="0"/>
                <a:hlinkClick r:id="rId2"/>
              </a:rPr>
              <a:t>http</a:t>
            </a:r>
            <a:r>
              <a:rPr lang="en-GB" sz="1800" dirty="0">
                <a:solidFill>
                  <a:schemeClr val="tx1"/>
                </a:solidFill>
                <a:cs typeface="Courier New" panose="02070309020205020404" pitchFamily="49" charset="0"/>
                <a:hlinkClick r:id="rId2"/>
              </a:rPr>
              <a:t>://</a:t>
            </a:r>
            <a:r>
              <a:rPr lang="en-GB" sz="1800" dirty="0" smtClean="0">
                <a:solidFill>
                  <a:schemeClr val="tx1"/>
                </a:solidFill>
                <a:cs typeface="Courier New" panose="02070309020205020404" pitchFamily="49" charset="0"/>
                <a:hlinkClick r:id="rId2"/>
              </a:rPr>
              <a:t>www.legislation.gov.uk/ukpga/2010/1/data.htm</a:t>
            </a:r>
            <a:r>
              <a:rPr lang="en-GB" sz="1800" dirty="0" smtClean="0">
                <a:solidFill>
                  <a:schemeClr val="tx1"/>
                </a:solidFill>
                <a:cs typeface="Courier New" panose="02070309020205020404" pitchFamily="49" charset="0"/>
              </a:rPr>
              <a:t> </a:t>
            </a:r>
          </a:p>
          <a:p>
            <a:pPr marL="342900" indent="-342900" algn="l">
              <a:buFont typeface="Arial" panose="020B0604020202020204" pitchFamily="34" charset="0"/>
              <a:buChar char="•"/>
              <a:defRPr/>
            </a:pPr>
            <a:r>
              <a:rPr lang="en-GB" sz="1800" dirty="0" smtClean="0">
                <a:solidFill>
                  <a:schemeClr val="tx1"/>
                </a:solidFill>
                <a:cs typeface="Courier New" panose="02070309020205020404" pitchFamily="49" charset="0"/>
              </a:rPr>
              <a:t>XML</a:t>
            </a:r>
            <a:r>
              <a:rPr lang="en-GB" sz="1800" dirty="0">
                <a:solidFill>
                  <a:schemeClr val="tx1"/>
                </a:solidFill>
                <a:cs typeface="Courier New" panose="02070309020205020404" pitchFamily="49" charset="0"/>
              </a:rPr>
              <a:t>		e.g.	</a:t>
            </a:r>
            <a:r>
              <a:rPr lang="en-GB" sz="1800" dirty="0">
                <a:solidFill>
                  <a:schemeClr val="tx1"/>
                </a:solidFill>
                <a:cs typeface="Courier New" panose="02070309020205020404" pitchFamily="49" charset="0"/>
                <a:hlinkClick r:id="rId3"/>
              </a:rPr>
              <a:t>http://</a:t>
            </a:r>
            <a:r>
              <a:rPr lang="en-GB" sz="1800" dirty="0" smtClean="0">
                <a:solidFill>
                  <a:schemeClr val="tx1"/>
                </a:solidFill>
                <a:cs typeface="Courier New" panose="02070309020205020404" pitchFamily="49" charset="0"/>
                <a:hlinkClick r:id="rId3"/>
              </a:rPr>
              <a:t>www.legislation.gov.uk/ukpga/2010/1/data.xml</a:t>
            </a:r>
            <a:endParaRPr lang="en-GB" sz="1800" dirty="0" smtClean="0">
              <a:solidFill>
                <a:schemeClr val="tx1"/>
              </a:solidFill>
              <a:cs typeface="Courier New" panose="02070309020205020404" pitchFamily="49" charset="0"/>
            </a:endParaRPr>
          </a:p>
          <a:p>
            <a:pPr marL="342900" indent="-342900" algn="l">
              <a:buFont typeface="Arial" panose="020B0604020202020204" pitchFamily="34" charset="0"/>
              <a:buChar char="•"/>
              <a:defRPr/>
            </a:pPr>
            <a:r>
              <a:rPr lang="en-GB" sz="1800" dirty="0" smtClean="0">
                <a:solidFill>
                  <a:schemeClr val="tx1"/>
                </a:solidFill>
                <a:cs typeface="Courier New" panose="02070309020205020404" pitchFamily="49" charset="0"/>
              </a:rPr>
              <a:t>PDF </a:t>
            </a:r>
            <a:r>
              <a:rPr lang="en-GB" sz="1800" dirty="0">
                <a:solidFill>
                  <a:schemeClr val="tx1"/>
                </a:solidFill>
                <a:cs typeface="Courier New" panose="02070309020205020404" pitchFamily="49" charset="0"/>
              </a:rPr>
              <a:t>		e.g.	</a:t>
            </a:r>
            <a:r>
              <a:rPr lang="en-GB" sz="1800" dirty="0">
                <a:solidFill>
                  <a:schemeClr val="tx1"/>
                </a:solidFill>
                <a:cs typeface="Courier New" panose="02070309020205020404" pitchFamily="49" charset="0"/>
                <a:hlinkClick r:id="rId4"/>
              </a:rPr>
              <a:t>http://</a:t>
            </a:r>
            <a:r>
              <a:rPr lang="en-GB" sz="1800" dirty="0" smtClean="0">
                <a:solidFill>
                  <a:schemeClr val="tx1"/>
                </a:solidFill>
                <a:cs typeface="Courier New" panose="02070309020205020404" pitchFamily="49" charset="0"/>
                <a:hlinkClick r:id="rId4"/>
              </a:rPr>
              <a:t>www.legislation.gov.uk/ukpga/2010/1/data.pdf</a:t>
            </a:r>
            <a:endParaRPr lang="en-GB" sz="1800" dirty="0" smtClean="0">
              <a:solidFill>
                <a:schemeClr val="tx1"/>
              </a:solidFill>
              <a:cs typeface="Courier New" panose="02070309020205020404" pitchFamily="49" charset="0"/>
            </a:endParaRPr>
          </a:p>
          <a:p>
            <a:pPr marL="342900" indent="-342900" algn="l">
              <a:buFont typeface="Arial" panose="020B0604020202020204" pitchFamily="34" charset="0"/>
              <a:buChar char="•"/>
              <a:defRPr/>
            </a:pPr>
            <a:r>
              <a:rPr lang="en-GB" sz="1800" dirty="0" smtClean="0">
                <a:solidFill>
                  <a:schemeClr val="tx1"/>
                </a:solidFill>
                <a:cs typeface="Courier New" panose="02070309020205020404" pitchFamily="49" charset="0"/>
              </a:rPr>
              <a:t>RDF metadata about the legislation is also available, </a:t>
            </a:r>
          </a:p>
          <a:p>
            <a:pPr lvl="4" algn="l">
              <a:defRPr/>
            </a:pPr>
            <a:r>
              <a:rPr lang="en-GB" sz="1800" dirty="0" smtClean="0">
                <a:solidFill>
                  <a:schemeClr val="tx1"/>
                </a:solidFill>
                <a:cs typeface="Courier New" panose="02070309020205020404" pitchFamily="49" charset="0"/>
              </a:rPr>
              <a:t>e.g.  	</a:t>
            </a:r>
            <a:r>
              <a:rPr lang="en-GB" sz="1800" dirty="0" smtClean="0">
                <a:solidFill>
                  <a:schemeClr val="tx1"/>
                </a:solidFill>
                <a:cs typeface="Courier New" panose="02070309020205020404" pitchFamily="49" charset="0"/>
                <a:hlinkClick r:id="rId5"/>
              </a:rPr>
              <a:t>http</a:t>
            </a:r>
            <a:r>
              <a:rPr lang="en-GB" sz="1800" dirty="0">
                <a:solidFill>
                  <a:schemeClr val="tx1"/>
                </a:solidFill>
                <a:cs typeface="Courier New" panose="02070309020205020404" pitchFamily="49" charset="0"/>
                <a:hlinkClick r:id="rId5"/>
              </a:rPr>
              <a:t>://</a:t>
            </a:r>
            <a:r>
              <a:rPr lang="en-GB" sz="1800" dirty="0" smtClean="0">
                <a:solidFill>
                  <a:schemeClr val="tx1"/>
                </a:solidFill>
                <a:cs typeface="Courier New" panose="02070309020205020404" pitchFamily="49" charset="0"/>
                <a:hlinkClick r:id="rId5"/>
              </a:rPr>
              <a:t>www.legislation.gov.uk/ukpga/2010/1/data.rdf</a:t>
            </a:r>
            <a:r>
              <a:rPr lang="en-GB" sz="1800" dirty="0" smtClean="0">
                <a:solidFill>
                  <a:schemeClr val="tx1"/>
                </a:solidFill>
                <a:cs typeface="Courier New" panose="02070309020205020404" pitchFamily="49" charset="0"/>
              </a:rPr>
              <a:t> </a:t>
            </a:r>
          </a:p>
          <a:p>
            <a:pPr marL="342900" indent="-342900" algn="l">
              <a:buFont typeface="Arial" panose="020B0604020202020204" pitchFamily="34" charset="0"/>
              <a:buChar char="•"/>
              <a:defRPr/>
            </a:pPr>
            <a:r>
              <a:rPr lang="en-GB" sz="1800" dirty="0" smtClean="0">
                <a:solidFill>
                  <a:schemeClr val="tx1"/>
                </a:solidFill>
                <a:cs typeface="Courier New" panose="02070309020205020404" pitchFamily="49" charset="0"/>
              </a:rPr>
              <a:t>ATOM legislation lists for search results are available too, </a:t>
            </a:r>
          </a:p>
          <a:p>
            <a:pPr lvl="1" algn="l">
              <a:defRPr/>
            </a:pPr>
            <a:r>
              <a:rPr lang="en-GB" sz="1800" dirty="0" smtClean="0">
                <a:solidFill>
                  <a:schemeClr val="tx1"/>
                </a:solidFill>
                <a:cs typeface="Courier New" panose="02070309020205020404" pitchFamily="49" charset="0"/>
              </a:rPr>
              <a:t>		e.g</a:t>
            </a:r>
            <a:r>
              <a:rPr lang="en-GB" sz="1800" dirty="0">
                <a:solidFill>
                  <a:schemeClr val="tx1"/>
                </a:solidFill>
                <a:cs typeface="Courier New" panose="02070309020205020404" pitchFamily="49" charset="0"/>
              </a:rPr>
              <a:t>. </a:t>
            </a:r>
            <a:r>
              <a:rPr lang="en-GB" sz="1800" dirty="0" smtClean="0">
                <a:solidFill>
                  <a:schemeClr val="tx1"/>
                </a:solidFill>
                <a:cs typeface="Courier New" panose="02070309020205020404" pitchFamily="49" charset="0"/>
              </a:rPr>
              <a:t>	</a:t>
            </a:r>
            <a:r>
              <a:rPr lang="en-GB" sz="1800" dirty="0" smtClean="0">
                <a:solidFill>
                  <a:schemeClr val="tx1"/>
                </a:solidFill>
                <a:cs typeface="Courier New" panose="02070309020205020404" pitchFamily="49" charset="0"/>
                <a:hlinkClick r:id="rId6"/>
              </a:rPr>
              <a:t>http</a:t>
            </a:r>
            <a:r>
              <a:rPr lang="en-GB" sz="1800" dirty="0">
                <a:solidFill>
                  <a:schemeClr val="tx1"/>
                </a:solidFill>
                <a:cs typeface="Courier New" panose="02070309020205020404" pitchFamily="49" charset="0"/>
                <a:hlinkClick r:id="rId6"/>
              </a:rPr>
              <a:t>://</a:t>
            </a:r>
            <a:r>
              <a:rPr lang="en-GB" sz="1800" dirty="0" smtClean="0">
                <a:solidFill>
                  <a:schemeClr val="tx1"/>
                </a:solidFill>
                <a:cs typeface="Courier New" panose="02070309020205020404" pitchFamily="49" charset="0"/>
                <a:hlinkClick r:id="rId6"/>
              </a:rPr>
              <a:t>www.legislation.gov.uk/ukpga/2010/data.feed</a:t>
            </a:r>
            <a:endParaRPr lang="en-GB" sz="1800" dirty="0" smtClean="0">
              <a:solidFill>
                <a:schemeClr val="tx1"/>
              </a:solidFill>
              <a:cs typeface="Courier New" panose="02070309020205020404" pitchFamily="49" charset="0"/>
            </a:endParaRPr>
          </a:p>
          <a:p>
            <a:pPr algn="l">
              <a:defRPr/>
            </a:pPr>
            <a:endParaRPr lang="en-GB" sz="1100" dirty="0" smtClean="0">
              <a:solidFill>
                <a:schemeClr val="tx1"/>
              </a:solidFill>
              <a:cs typeface="Courier New" panose="02070309020205020404" pitchFamily="49" charset="0"/>
            </a:endParaRPr>
          </a:p>
          <a:p>
            <a:pPr algn="l">
              <a:defRPr/>
            </a:pPr>
            <a:r>
              <a:rPr lang="en-GB" sz="1800" dirty="0" smtClean="0">
                <a:solidFill>
                  <a:schemeClr val="tx1"/>
                </a:solidFill>
              </a:rPr>
              <a:t>This type of URI relates </a:t>
            </a:r>
            <a:r>
              <a:rPr lang="en-GB" sz="1800" dirty="0">
                <a:solidFill>
                  <a:schemeClr val="tx1"/>
                </a:solidFill>
              </a:rPr>
              <a:t>to </a:t>
            </a:r>
            <a:r>
              <a:rPr lang="en-GB" sz="1800" dirty="0" smtClean="0">
                <a:solidFill>
                  <a:schemeClr val="tx1"/>
                </a:solidFill>
              </a:rPr>
              <a:t>the Functional </a:t>
            </a:r>
            <a:r>
              <a:rPr lang="en-GB" sz="1800" dirty="0">
                <a:solidFill>
                  <a:schemeClr val="tx1"/>
                </a:solidFill>
              </a:rPr>
              <a:t>Requirements for Bibliographic Records </a:t>
            </a:r>
            <a:r>
              <a:rPr lang="en-GB" sz="1800" dirty="0" smtClean="0">
                <a:solidFill>
                  <a:schemeClr val="tx1"/>
                </a:solidFill>
              </a:rPr>
              <a:t>(FRBR) concept of a “manifestation”. </a:t>
            </a:r>
          </a:p>
          <a:p>
            <a:pPr algn="l">
              <a:defRPr/>
            </a:pPr>
            <a:endParaRPr lang="en-GB" sz="1100" dirty="0">
              <a:solidFill>
                <a:schemeClr val="tx1"/>
              </a:solidFill>
            </a:endParaRPr>
          </a:p>
          <a:p>
            <a:pPr algn="l">
              <a:buFontTx/>
              <a:buNone/>
              <a:defRPr/>
            </a:pPr>
            <a:r>
              <a:rPr lang="en-GB" sz="1800" dirty="0" smtClean="0">
                <a:solidFill>
                  <a:schemeClr val="tx1"/>
                </a:solidFill>
              </a:rPr>
              <a:t>Identifier/Document URIs redirect to representation URIs. Unless another version is explicitly specified the representation returned is always the html for the most recent consolidated version of the document available.</a:t>
            </a:r>
            <a:endParaRPr lang="en-GB" sz="1800" dirty="0">
              <a:solidFill>
                <a:schemeClr val="tx1"/>
              </a:solidFill>
            </a:endParaRPr>
          </a:p>
        </p:txBody>
      </p:sp>
    </p:spTree>
    <p:extLst>
      <p:ext uri="{BB962C8B-B14F-4D97-AF65-F5344CB8AC3E}">
        <p14:creationId xmlns:p14="http://schemas.microsoft.com/office/powerpoint/2010/main" val="3780224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269</Words>
  <Application>Microsoft Office PowerPoint</Application>
  <PresentationFormat>On-screen Show (4:3)</PresentationFormat>
  <Paragraphs>74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www.legislation.gov.uk ELI Compliant URI Scheme Implementation</vt:lpstr>
      <vt:lpstr>www.legislation.gov.uk URI Scheme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www.legislation.gov.uk URI Scheme</dc:title>
  <dc:creator>Catherine</dc:creator>
  <cp:lastModifiedBy>Tabone, Catherine</cp:lastModifiedBy>
  <cp:revision>14</cp:revision>
  <cp:lastPrinted>2014-06-02T10:44:00Z</cp:lastPrinted>
  <dcterms:created xsi:type="dcterms:W3CDTF">2014-04-01T21:29:17Z</dcterms:created>
  <dcterms:modified xsi:type="dcterms:W3CDTF">2014-06-02T10:47:16Z</dcterms:modified>
</cp:coreProperties>
</file>