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80" r:id="rId2"/>
    <p:sldId id="278" r:id="rId3"/>
    <p:sldId id="279" r:id="rId4"/>
    <p:sldId id="267" r:id="rId5"/>
    <p:sldId id="269" r:id="rId6"/>
    <p:sldId id="270" r:id="rId7"/>
    <p:sldId id="271" r:id="rId8"/>
    <p:sldId id="277" r:id="rId9"/>
    <p:sldId id="274" r:id="rId10"/>
    <p:sldId id="275" r:id="rId11"/>
    <p:sldId id="272" r:id="rId12"/>
    <p:sldId id="273" r:id="rId13"/>
  </p:sldIdLst>
  <p:sldSz cx="12192000" cy="6858000"/>
  <p:notesSz cx="7053263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123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82B6D6-5637-4836-885C-CEE79C0A30F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63C-3531-4220-B79A-425FB290E14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33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B6D6-5637-4836-885C-CEE79C0A30F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63C-3531-4220-B79A-425FB290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0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B6D6-5637-4836-885C-CEE79C0A30F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63C-3531-4220-B79A-425FB290E14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2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B6D6-5637-4836-885C-CEE79C0A30F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63C-3531-4220-B79A-425FB290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0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B6D6-5637-4836-885C-CEE79C0A30F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63C-3531-4220-B79A-425FB290E14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1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B6D6-5637-4836-885C-CEE79C0A30F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63C-3531-4220-B79A-425FB290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2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B6D6-5637-4836-885C-CEE79C0A30F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63C-3531-4220-B79A-425FB290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9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B6D6-5637-4836-885C-CEE79C0A30F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63C-3531-4220-B79A-425FB290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2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B6D6-5637-4836-885C-CEE79C0A30F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63C-3531-4220-B79A-425FB290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1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B6D6-5637-4836-885C-CEE79C0A30F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63C-3531-4220-B79A-425FB290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0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B6D6-5637-4836-885C-CEE79C0A30F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963C-3531-4220-B79A-425FB290E14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0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E82B6D6-5637-4836-885C-CEE79C0A30F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BFD963C-3531-4220-B79A-425FB290E14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68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611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Legislative Lookup &amp; Linking</a:t>
            </a:r>
            <a:br>
              <a:rPr lang="en-US" dirty="0" smtClean="0"/>
            </a:br>
            <a:r>
              <a:rPr lang="en-US" sz="3600" dirty="0" smtClean="0"/>
              <a:t>Referencing Architecture</a:t>
            </a:r>
            <a:endParaRPr lang="en-GB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Grant Vergottini</a:t>
            </a:r>
            <a:br>
              <a:rPr lang="en-US" dirty="0" smtClean="0"/>
            </a:br>
            <a:r>
              <a:rPr lang="en-US" dirty="0" smtClean="0"/>
              <a:t>Xcential</a:t>
            </a:r>
          </a:p>
          <a:p>
            <a:r>
              <a:rPr lang="en-US" dirty="0" smtClean="0"/>
              <a:t>July 30, 2014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625750" y="0"/>
            <a:ext cx="4304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6600" dirty="0" smtClean="0">
                <a:solidFill>
                  <a:schemeClr val="bg1"/>
                </a:solidFill>
              </a:rPr>
              <a:t>cential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qualification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::= “(“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ref “)”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Resolves ambiguity in citations due to duplicates (often errors)</a:t>
            </a:r>
          </a:p>
          <a:p>
            <a:pPr lvl="1"/>
            <a:r>
              <a:rPr lang="en-US" dirty="0" smtClean="0"/>
              <a:t>Distinguishing language used included “as amended by”, “as added by”, “as </a:t>
            </a:r>
            <a:r>
              <a:rPr lang="en-US" dirty="0" err="1" smtClean="0"/>
              <a:t>redesignated</a:t>
            </a:r>
            <a:r>
              <a:rPr lang="en-US" dirty="0" smtClean="0"/>
              <a:t> by”, or “relating to”.</a:t>
            </a:r>
          </a:p>
          <a:p>
            <a:pPr lvl="1"/>
            <a:r>
              <a:rPr lang="en-US" dirty="0" smtClean="0"/>
              <a:t>Other qualifications:</a:t>
            </a:r>
            <a:br>
              <a:rPr lang="en-US" dirty="0" smtClean="0"/>
            </a:br>
            <a:r>
              <a:rPr lang="en-US" dirty="0" smtClean="0"/>
              <a:t>	Effective but not operative</a:t>
            </a:r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28 </a:t>
            </a:r>
            <a:r>
              <a:rPr lang="en-US" dirty="0"/>
              <a:t>USC § 1932 </a:t>
            </a:r>
            <a:r>
              <a:rPr lang="en-US" dirty="0" smtClean="0"/>
              <a:t>	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uslm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/us/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usc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/t28/s132(/us/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pl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/104/317/s403/a/1)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1"/>
            <a:r>
              <a:rPr lang="en-US" dirty="0"/>
              <a:t>28 USC § 1932 </a:t>
            </a:r>
            <a:r>
              <a:rPr lang="en-US" dirty="0" smtClean="0"/>
              <a:t>	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uslm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/us/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usc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/t28/s132(/us/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pl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/104/134/s101)</a:t>
            </a:r>
          </a:p>
        </p:txBody>
      </p:sp>
    </p:spTree>
    <p:extLst>
      <p:ext uri="{BB962C8B-B14F-4D97-AF65-F5344CB8AC3E}">
        <p14:creationId xmlns:p14="http://schemas.microsoft.com/office/powerpoint/2010/main" val="4840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Part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90208" cy="4351338"/>
          </a:xfrm>
        </p:spPr>
        <p:txBody>
          <a:bodyPr/>
          <a:lstStyle/>
          <a:p>
            <a:r>
              <a:rPr lang="en-US" dirty="0" smtClean="0"/>
              <a:t>expression </a:t>
            </a:r>
            <a:r>
              <a:rPr lang="en-US" dirty="0" smtClean="0"/>
              <a:t>::= “@” {</a:t>
            </a:r>
            <a:r>
              <a:rPr lang="en-US" dirty="0" err="1" smtClean="0"/>
              <a:t>version|date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version ::= “v” number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ate ::= year “-” month “-” day</a:t>
            </a:r>
          </a:p>
          <a:p>
            <a:r>
              <a:rPr lang="en-US" dirty="0" smtClean="0"/>
              <a:t>Examples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28 USC </a:t>
            </a:r>
            <a:r>
              <a:rPr lang="en-US" dirty="0"/>
              <a:t>§ </a:t>
            </a:r>
            <a:r>
              <a:rPr lang="en-US" dirty="0" smtClean="0"/>
              <a:t>121(2) on March 1, 2014 	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uslm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/t28/s121/2@2014-03-01</a:t>
            </a:r>
          </a:p>
          <a:p>
            <a:pPr lvl="1"/>
            <a:r>
              <a:rPr lang="en-US" dirty="0" smtClean="0"/>
              <a:t>28 </a:t>
            </a:r>
            <a:r>
              <a:rPr lang="en-US" dirty="0"/>
              <a:t>USC § 121(2) </a:t>
            </a:r>
            <a:r>
              <a:rPr lang="en-US" dirty="0" smtClean="0"/>
              <a:t>as of today 	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uslm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/t28/s121/2@</a:t>
            </a:r>
          </a:p>
          <a:p>
            <a:pPr lvl="1"/>
            <a:r>
              <a:rPr lang="en-US" dirty="0"/>
              <a:t>28 USC § 121(2) </a:t>
            </a:r>
            <a:r>
              <a:rPr lang="en-US" dirty="0" smtClean="0"/>
              <a:t>as enacted 	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uslm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usc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/t28/s121/2@v1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3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Manifestation Part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Manifestation ::= “.” </a:t>
            </a:r>
            <a:r>
              <a:rPr lang="en-US" dirty="0"/>
              <a:t>(“xml” | “html” | “pdf” | “txt” | “</a:t>
            </a:r>
            <a:r>
              <a:rPr lang="en-US" dirty="0" err="1"/>
              <a:t>rdf</a:t>
            </a:r>
            <a:r>
              <a:rPr lang="en-US" dirty="0"/>
              <a:t>”)</a:t>
            </a:r>
            <a:endParaRPr lang="en-GB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/>
              <a:t>28 USC § 121(2) </a:t>
            </a:r>
            <a:r>
              <a:rPr lang="en-US" dirty="0" smtClean="0"/>
              <a:t>as XML 		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uslm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usc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/t28/s121/2.xml</a:t>
            </a:r>
          </a:p>
          <a:p>
            <a:pPr lvl="1"/>
            <a:r>
              <a:rPr lang="en-US" dirty="0"/>
              <a:t>28 USC § 121(2) as </a:t>
            </a:r>
            <a:r>
              <a:rPr lang="en-US" dirty="0" smtClean="0"/>
              <a:t>HTML 		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uslm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/us/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/t28/s121/2.html</a:t>
            </a:r>
          </a:p>
          <a:p>
            <a:pPr lvl="1"/>
            <a:r>
              <a:rPr lang="en-US" dirty="0"/>
              <a:t>50 U.S.C. App. 451 et seq</a:t>
            </a:r>
            <a:r>
              <a:rPr lang="en-US" dirty="0" smtClean="0"/>
              <a:t>. as PDF 	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uslm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usc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/t50/app451….PDF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6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Lookup &amp; Linking (LLL)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Web-based service to:</a:t>
            </a:r>
          </a:p>
          <a:p>
            <a:pPr lvl="1"/>
            <a:r>
              <a:rPr lang="en-US" dirty="0" smtClean="0"/>
              <a:t>Convert citations to references</a:t>
            </a:r>
          </a:p>
          <a:p>
            <a:pPr lvl="1"/>
            <a:r>
              <a:rPr lang="en-US" dirty="0" smtClean="0"/>
              <a:t>Resolve references to links</a:t>
            </a:r>
          </a:p>
          <a:p>
            <a:pPr lvl="1"/>
            <a:r>
              <a:rPr lang="en-US" dirty="0" smtClean="0"/>
              <a:t>Dereference links</a:t>
            </a:r>
          </a:p>
          <a:p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Drafting Attorneys</a:t>
            </a:r>
          </a:p>
          <a:p>
            <a:pPr lvl="1"/>
            <a:r>
              <a:rPr lang="en-US" dirty="0" smtClean="0"/>
              <a:t>Legislators &amp; Legislative Staff</a:t>
            </a:r>
          </a:p>
          <a:p>
            <a:pPr lvl="1"/>
            <a:r>
              <a:rPr lang="en-US" dirty="0" smtClean="0"/>
              <a:t>Public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3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Processes citations styles found in U.S. Code and in legislation</a:t>
            </a:r>
          </a:p>
          <a:p>
            <a:pPr lvl="1"/>
            <a:r>
              <a:rPr lang="en-US" dirty="0" smtClean="0"/>
              <a:t>Bluebook style citations not a specific requirement</a:t>
            </a:r>
          </a:p>
          <a:p>
            <a:r>
              <a:rPr lang="en-US" dirty="0" smtClean="0"/>
              <a:t>Internal lookup using both Popular Names Table &amp; Table 3</a:t>
            </a:r>
          </a:p>
          <a:p>
            <a:pPr lvl="1"/>
            <a:r>
              <a:rPr lang="en-US" dirty="0" smtClean="0"/>
              <a:t>Popular names map names to laws</a:t>
            </a:r>
          </a:p>
          <a:p>
            <a:pPr lvl="1"/>
            <a:r>
              <a:rPr lang="en-US" dirty="0" smtClean="0"/>
              <a:t>Table 3 maps laws to their disposition in the U.S. Code</a:t>
            </a:r>
          </a:p>
          <a:p>
            <a:r>
              <a:rPr lang="en-US" dirty="0" smtClean="0"/>
              <a:t>Internal and External Data Sources</a:t>
            </a:r>
          </a:p>
          <a:p>
            <a:pPr lvl="1"/>
            <a:r>
              <a:rPr lang="en-US" dirty="0" smtClean="0"/>
              <a:t>Internal Compilations – Public Laws with executed amendments</a:t>
            </a:r>
          </a:p>
          <a:p>
            <a:pPr lvl="1"/>
            <a:r>
              <a:rPr lang="en-US" dirty="0" smtClean="0"/>
              <a:t>Law Revision Counsel (LRC) USLM XML for the U.S. Code</a:t>
            </a:r>
          </a:p>
          <a:p>
            <a:pPr lvl="1"/>
            <a:r>
              <a:rPr lang="en-US" dirty="0" smtClean="0"/>
              <a:t>Cornell LII</a:t>
            </a:r>
          </a:p>
          <a:p>
            <a:pPr lvl="1"/>
            <a:r>
              <a:rPr lang="en-US" dirty="0" smtClean="0"/>
              <a:t>GPO/FDSYS</a:t>
            </a:r>
          </a:p>
          <a:p>
            <a:pPr lvl="1"/>
            <a:r>
              <a:rPr lang="en-US" dirty="0" smtClean="0"/>
              <a:t>Library of Congress</a:t>
            </a:r>
          </a:p>
        </p:txBody>
      </p:sp>
    </p:spTree>
    <p:extLst>
      <p:ext uri="{BB962C8B-B14F-4D97-AF65-F5344CB8AC3E}">
        <p14:creationId xmlns:p14="http://schemas.microsoft.com/office/powerpoint/2010/main" val="36042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090328" y="2242868"/>
            <a:ext cx="2302942" cy="2392430"/>
          </a:xfrm>
          <a:prstGeom prst="roundRect">
            <a:avLst>
              <a:gd name="adj" fmla="val 87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Pipeline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7696205" y="2952749"/>
            <a:ext cx="1354667" cy="931333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Text/XML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35201" y="2309283"/>
            <a:ext cx="762000" cy="2218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Interpret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090335" y="2952750"/>
            <a:ext cx="1354667" cy="931333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38136" y="2309283"/>
            <a:ext cx="762000" cy="2218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Resolve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393270" y="2952750"/>
            <a:ext cx="1354667" cy="931333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841071" y="2309283"/>
            <a:ext cx="762000" cy="2218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Dereference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939800" y="3105150"/>
            <a:ext cx="1354667" cy="931333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Citation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144006" y="2309283"/>
            <a:ext cx="762000" cy="2218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Transform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9999133" y="2950632"/>
            <a:ext cx="1354667" cy="931333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HTML/*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838200" y="4800600"/>
            <a:ext cx="360680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90334" y="5253566"/>
            <a:ext cx="596053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38201" y="5634566"/>
            <a:ext cx="10515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67668" y="5991251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and exit wherever you want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57591" y="1653588"/>
            <a:ext cx="176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Today’s 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3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out as Akoma Ntoso notation</a:t>
            </a:r>
          </a:p>
          <a:p>
            <a:r>
              <a:rPr lang="en-US" dirty="0" smtClean="0"/>
              <a:t>No fixed “document</a:t>
            </a:r>
            <a:r>
              <a:rPr lang="en-US" dirty="0" smtClean="0"/>
              <a:t>” notion</a:t>
            </a:r>
            <a:endParaRPr lang="en-US" dirty="0" smtClean="0"/>
          </a:p>
          <a:p>
            <a:r>
              <a:rPr lang="en-US" dirty="0" smtClean="0"/>
              <a:t>Big Levels vs. Small Levels</a:t>
            </a:r>
          </a:p>
          <a:p>
            <a:r>
              <a:rPr lang="en-US" dirty="0" smtClean="0"/>
              <a:t>Qualification Language</a:t>
            </a:r>
          </a:p>
          <a:p>
            <a:r>
              <a:rPr lang="en-US" dirty="0" smtClean="0"/>
              <a:t>Ranges</a:t>
            </a:r>
          </a:p>
          <a:p>
            <a:r>
              <a:rPr lang="en-US" dirty="0" smtClean="0"/>
              <a:t>Case sensitive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8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notation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FRBR inspired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eference ::= work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[expression] [manifestation]</a:t>
            </a:r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3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work ::= [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docPart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[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fractionPart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[qualification]</a:t>
            </a:r>
          </a:p>
          <a:p>
            <a:pPr lvl="1"/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docPart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[“/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uslm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”]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“/”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jurisdiction “/” category “/”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docName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fractionPart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::= (“/” level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)+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16 USC </a:t>
            </a:r>
            <a:r>
              <a:rPr lang="en-US" dirty="0"/>
              <a:t>§ </a:t>
            </a:r>
            <a:r>
              <a:rPr lang="en-US" dirty="0" smtClean="0"/>
              <a:t>47 		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uslm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/t16/s47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/>
              <a:t>Pub. L. 101–369, § </a:t>
            </a:r>
            <a:r>
              <a:rPr lang="en-GB" dirty="0" smtClean="0"/>
              <a:t>2 	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uslm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/us/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/101/369/s2</a:t>
            </a:r>
          </a:p>
          <a:p>
            <a:pPr lvl="1"/>
            <a:r>
              <a:rPr lang="en-US" dirty="0"/>
              <a:t>July 30, 1947, </a:t>
            </a:r>
            <a:r>
              <a:rPr lang="en-US" dirty="0" err="1"/>
              <a:t>ch.</a:t>
            </a:r>
            <a:r>
              <a:rPr lang="en-US" dirty="0"/>
              <a:t> </a:t>
            </a:r>
            <a:r>
              <a:rPr lang="en-US" dirty="0" smtClean="0"/>
              <a:t>392 	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uslm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us/act/1947-07-30/ch392</a:t>
            </a:r>
          </a:p>
          <a:p>
            <a:pPr lvl="1"/>
            <a:r>
              <a:rPr lang="en-GB" dirty="0"/>
              <a:t>43 Stat. </a:t>
            </a:r>
            <a:r>
              <a:rPr lang="en-GB" dirty="0" smtClean="0"/>
              <a:t>883 		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uslm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/us/stat/43/883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27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level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::=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bigLevel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smallLevel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specialLevel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bigLevel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”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“d” | “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“s”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 “app” | “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reorgPlans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courtRules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“rule”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(num* | range)</a:t>
            </a:r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smallLevel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::= (num* | range)</a:t>
            </a:r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specialLevel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::=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(“notes” | “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” | “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” | (“note”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num*)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/>
              <a:t>Pub. L. 101–650, title III, § 325(a)(2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uslm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/us/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pl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/101/650/s325/a/2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* </a:t>
            </a:r>
            <a:r>
              <a:rPr lang="en-US" sz="2000" dirty="0"/>
              <a:t>num in not necessarily numeric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74096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range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::=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levelNum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“…” [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levelNum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r>
              <a:rPr lang="en-US" dirty="0" smtClean="0"/>
              <a:t>Limitations:</a:t>
            </a:r>
          </a:p>
          <a:p>
            <a:pPr lvl="1"/>
            <a:r>
              <a:rPr lang="en-US" dirty="0" smtClean="0"/>
              <a:t>No holes </a:t>
            </a:r>
            <a:r>
              <a:rPr lang="en-US" dirty="0" smtClean="0"/>
              <a:t>in range</a:t>
            </a:r>
            <a:endParaRPr lang="en-US" dirty="0" smtClean="0"/>
          </a:p>
          <a:p>
            <a:pPr lvl="2"/>
            <a:r>
              <a:rPr lang="en-US" dirty="0" smtClean="0"/>
              <a:t>Language not supported includes: “other than…”, “except for…” </a:t>
            </a:r>
          </a:p>
          <a:p>
            <a:pPr lvl="1"/>
            <a:r>
              <a:rPr lang="en-US" dirty="0" smtClean="0"/>
              <a:t>No gaps in range</a:t>
            </a:r>
          </a:p>
          <a:p>
            <a:pPr lvl="2"/>
            <a:r>
              <a:rPr lang="en-US" dirty="0" smtClean="0"/>
              <a:t>Language not supported includes: “(</a:t>
            </a:r>
            <a:r>
              <a:rPr lang="en-US" dirty="0"/>
              <a:t>a) through (c), (h) through (j</a:t>
            </a:r>
            <a:r>
              <a:rPr lang="en-US" dirty="0" smtClean="0"/>
              <a:t>)”</a:t>
            </a:r>
          </a:p>
          <a:p>
            <a:pPr lvl="2"/>
            <a:r>
              <a:rPr lang="en-US" dirty="0" smtClean="0"/>
              <a:t>Specify multiple references instead</a:t>
            </a:r>
          </a:p>
          <a:p>
            <a:r>
              <a:rPr lang="en-US" dirty="0" smtClean="0"/>
              <a:t>Question: Should we use ellipsis (…) or three periods (. . .)?</a:t>
            </a:r>
            <a:endParaRPr lang="en-US" dirty="0" smtClean="0"/>
          </a:p>
          <a:p>
            <a:r>
              <a:rPr lang="en-US" dirty="0" smtClean="0"/>
              <a:t>Examples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50 U.S.C. App. 451 et seq</a:t>
            </a:r>
            <a:r>
              <a:rPr lang="en-US" dirty="0" smtClean="0"/>
              <a:t>. 		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uslm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/t50/app451…</a:t>
            </a:r>
          </a:p>
          <a:p>
            <a:pPr lvl="1"/>
            <a:r>
              <a:rPr lang="en-US" dirty="0" smtClean="0"/>
              <a:t>7 USC 8(b): “sections 7 through 7a-1” 	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uslm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/us/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/t7/s7…7a-1</a:t>
            </a:r>
            <a:r>
              <a:rPr lang="en-US" sz="2000" dirty="0" smtClean="0"/>
              <a:t>		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44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1331</TotalTime>
  <Words>501</Words>
  <Application>Microsoft Office PowerPoint</Application>
  <PresentationFormat>Widescreen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Courier New</vt:lpstr>
      <vt:lpstr>Tw Cen MT</vt:lpstr>
      <vt:lpstr>Tw Cen MT Condensed</vt:lpstr>
      <vt:lpstr>Wingdings</vt:lpstr>
      <vt:lpstr>Wingdings 3</vt:lpstr>
      <vt:lpstr>Integral</vt:lpstr>
      <vt:lpstr>Legislative Lookup &amp; Linking Referencing Architecture</vt:lpstr>
      <vt:lpstr>Legislative Lookup &amp; Linking (LLL)</vt:lpstr>
      <vt:lpstr>Features</vt:lpstr>
      <vt:lpstr>Processing Pipeline</vt:lpstr>
      <vt:lpstr>Reference Notation</vt:lpstr>
      <vt:lpstr>Basic notation</vt:lpstr>
      <vt:lpstr>Work Part</vt:lpstr>
      <vt:lpstr>Levels</vt:lpstr>
      <vt:lpstr>Ranges</vt:lpstr>
      <vt:lpstr>Qualification</vt:lpstr>
      <vt:lpstr>Expression Part</vt:lpstr>
      <vt:lpstr>Manifestation Part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Vergottini</dc:creator>
  <cp:lastModifiedBy>Grant Vergottini</cp:lastModifiedBy>
  <cp:revision>54</cp:revision>
  <cp:lastPrinted>2013-10-16T17:28:18Z</cp:lastPrinted>
  <dcterms:created xsi:type="dcterms:W3CDTF">2013-10-16T16:59:54Z</dcterms:created>
  <dcterms:modified xsi:type="dcterms:W3CDTF">2014-07-29T21:32:33Z</dcterms:modified>
</cp:coreProperties>
</file>