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DB7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07/12/2016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07/12/2016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07/12/2016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07/12/2016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07/12/2016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07/12/2016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07/12/2016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07/12/2016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07/12/2016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07/12/2016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07/12/2016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07/12/2016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00-Clients\OP\13-eli-oasis-schema.org\01-OASIS\20-Model\imgpsh_fullsiz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2" y="1000108"/>
            <a:ext cx="8643966" cy="51204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071802" y="2500306"/>
            <a:ext cx="1071570" cy="357190"/>
          </a:xfrm>
          <a:prstGeom prst="roundRect">
            <a:avLst>
              <a:gd name="adj" fmla="val 21945"/>
            </a:avLst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>
                <a:solidFill>
                  <a:schemeClr val="tx1"/>
                </a:solidFill>
              </a:rPr>
              <a:t>Feature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3929058" y="6215082"/>
            <a:ext cx="2428892" cy="500066"/>
          </a:xfrm>
          <a:prstGeom prst="roundRect">
            <a:avLst>
              <a:gd name="adj" fmla="val 21945"/>
            </a:avLst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{ </a:t>
            </a:r>
            <a:r>
              <a:rPr lang="fr-FR" sz="1400" dirty="0" err="1" smtClean="0">
                <a:solidFill>
                  <a:schemeClr val="tx1"/>
                </a:solidFill>
              </a:rPr>
              <a:t>workLevel</a:t>
            </a:r>
            <a:r>
              <a:rPr lang="fr-FR" sz="1400" dirty="0" smtClean="0">
                <a:solidFill>
                  <a:schemeClr val="tx1"/>
                </a:solidFill>
              </a:rPr>
              <a:t>, </a:t>
            </a:r>
            <a:r>
              <a:rPr lang="fr-FR" sz="1400" dirty="0" err="1" smtClean="0">
                <a:solidFill>
                  <a:schemeClr val="tx1"/>
                </a:solidFill>
              </a:rPr>
              <a:t>expressionLevel</a:t>
            </a:r>
            <a:r>
              <a:rPr lang="fr-FR" sz="1400" dirty="0" smtClean="0">
                <a:solidFill>
                  <a:schemeClr val="tx1"/>
                </a:solidFill>
              </a:rPr>
              <a:t>, </a:t>
            </a:r>
            <a:r>
              <a:rPr lang="fr-FR" sz="1400" dirty="0" err="1" smtClean="0">
                <a:solidFill>
                  <a:schemeClr val="tx1"/>
                </a:solidFill>
              </a:rPr>
              <a:t>manifestationLevel</a:t>
            </a:r>
            <a:r>
              <a:rPr lang="fr-FR" sz="1400" dirty="0" smtClean="0">
                <a:solidFill>
                  <a:schemeClr val="tx1"/>
                </a:solidFill>
              </a:rPr>
              <a:t> }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357158" y="1714488"/>
            <a:ext cx="1071570" cy="357190"/>
          </a:xfrm>
          <a:prstGeom prst="roundRect">
            <a:avLst>
              <a:gd name="adj" fmla="val 21945"/>
            </a:avLst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>
                <a:solidFill>
                  <a:schemeClr val="tx1"/>
                </a:solidFill>
              </a:rPr>
              <a:t>Reference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9" name="Connecteur droit avec flèche 8"/>
          <p:cNvCxnSpPr>
            <a:stCxn id="11" idx="4"/>
            <a:endCxn id="2" idx="1"/>
          </p:cNvCxnSpPr>
          <p:nvPr/>
        </p:nvCxnSpPr>
        <p:spPr>
          <a:xfrm rot="16200000" flipH="1">
            <a:off x="1928794" y="1535892"/>
            <a:ext cx="607223" cy="1678793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1357290" y="2000240"/>
            <a:ext cx="71438" cy="71438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15" name="Parallélogramme 14"/>
          <p:cNvSpPr/>
          <p:nvPr/>
        </p:nvSpPr>
        <p:spPr>
          <a:xfrm>
            <a:off x="214282" y="785794"/>
            <a:ext cx="1285884" cy="357190"/>
          </a:xfrm>
          <a:prstGeom prst="parallelogram">
            <a:avLst/>
          </a:prstGeom>
          <a:solidFill>
            <a:srgbClr val="ADDB7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>
                <a:solidFill>
                  <a:schemeClr val="tx1"/>
                </a:solidFill>
              </a:rPr>
              <a:t>rdfs:Literal</a:t>
            </a:r>
            <a:endParaRPr lang="en-US" sz="1400" dirty="0" err="1" smtClean="0">
              <a:solidFill>
                <a:schemeClr val="tx1"/>
              </a:solidFill>
            </a:endParaRPr>
          </a:p>
        </p:txBody>
      </p:sp>
      <p:cxnSp>
        <p:nvCxnSpPr>
          <p:cNvPr id="17" name="Connecteur droit avec flèche 16"/>
          <p:cNvCxnSpPr>
            <a:stCxn id="8" idx="0"/>
            <a:endCxn id="15" idx="4"/>
          </p:cNvCxnSpPr>
          <p:nvPr/>
        </p:nvCxnSpPr>
        <p:spPr>
          <a:xfrm rot="16200000" flipV="1">
            <a:off x="589332" y="1410876"/>
            <a:ext cx="571504" cy="35719"/>
          </a:xfrm>
          <a:prstGeom prst="straightConnector1">
            <a:avLst/>
          </a:prstGeom>
          <a:ln w="15875">
            <a:solidFill>
              <a:srgbClr val="ADDB7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-32" y="1285860"/>
            <a:ext cx="164307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rgbClr val="ADDB7B"/>
                </a:solidFill>
              </a:rPr>
              <a:t>hasCitationText</a:t>
            </a:r>
            <a:endParaRPr lang="en-US" sz="1400" dirty="0">
              <a:solidFill>
                <a:srgbClr val="ADDB7B"/>
              </a:solidFill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5643570" y="1500174"/>
            <a:ext cx="1428760" cy="357190"/>
          </a:xfrm>
          <a:prstGeom prst="roundRect">
            <a:avLst>
              <a:gd name="adj" fmla="val 21945"/>
            </a:avLst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>
                <a:solidFill>
                  <a:schemeClr val="tx1"/>
                </a:solidFill>
              </a:rPr>
              <a:t>FeatureFrame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2" name="Connecteur droit avec flèche 21"/>
          <p:cNvCxnSpPr>
            <a:stCxn id="21" idx="0"/>
            <a:endCxn id="25" idx="2"/>
          </p:cNvCxnSpPr>
          <p:nvPr/>
        </p:nvCxnSpPr>
        <p:spPr>
          <a:xfrm rot="16200000" flipV="1">
            <a:off x="6018620" y="1160843"/>
            <a:ext cx="642942" cy="35719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à coins arrondis 24"/>
          <p:cNvSpPr/>
          <p:nvPr/>
        </p:nvSpPr>
        <p:spPr>
          <a:xfrm>
            <a:off x="5286380" y="500042"/>
            <a:ext cx="2071702" cy="357190"/>
          </a:xfrm>
          <a:prstGeom prst="roundRect">
            <a:avLst>
              <a:gd name="adj" fmla="val 21945"/>
            </a:avLst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{ source, </a:t>
            </a:r>
            <a:r>
              <a:rPr lang="fr-FR" sz="1400" dirty="0" err="1" smtClean="0">
                <a:solidFill>
                  <a:schemeClr val="tx1"/>
                </a:solidFill>
              </a:rPr>
              <a:t>interpretation</a:t>
            </a:r>
            <a:r>
              <a:rPr lang="fr-FR" sz="1400" dirty="0" smtClean="0">
                <a:solidFill>
                  <a:schemeClr val="tx1"/>
                </a:solidFill>
              </a:rPr>
              <a:t> }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5786446" y="1080299"/>
            <a:ext cx="107157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/>
              <a:t>equivalentTo</a:t>
            </a:r>
            <a:endParaRPr lang="en-US" sz="1400" dirty="0"/>
          </a:p>
        </p:txBody>
      </p:sp>
      <p:sp>
        <p:nvSpPr>
          <p:cNvPr id="34" name="Ellipse 33"/>
          <p:cNvSpPr/>
          <p:nvPr/>
        </p:nvSpPr>
        <p:spPr>
          <a:xfrm>
            <a:off x="7715272" y="1428736"/>
            <a:ext cx="142876" cy="142876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err="1" smtClean="0">
              <a:solidFill>
                <a:schemeClr val="tx1"/>
              </a:solidFill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7715272" y="1785926"/>
            <a:ext cx="142876" cy="142876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err="1" smtClean="0">
              <a:solidFill>
                <a:schemeClr val="tx1"/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7929586" y="1357298"/>
            <a:ext cx="63341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source</a:t>
            </a:r>
            <a:endParaRPr lang="en-US" sz="1400" dirty="0"/>
          </a:p>
        </p:txBody>
      </p:sp>
      <p:sp>
        <p:nvSpPr>
          <p:cNvPr id="37" name="ZoneTexte 36"/>
          <p:cNvSpPr txBox="1"/>
          <p:nvPr/>
        </p:nvSpPr>
        <p:spPr>
          <a:xfrm>
            <a:off x="7939110" y="1723241"/>
            <a:ext cx="106201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interpretation</a:t>
            </a:r>
            <a:endParaRPr lang="en-US" sz="1400" dirty="0"/>
          </a:p>
        </p:txBody>
      </p:sp>
      <p:cxnSp>
        <p:nvCxnSpPr>
          <p:cNvPr id="41" name="Connecteur droit avec flèche 40"/>
          <p:cNvCxnSpPr>
            <a:stCxn id="34" idx="2"/>
            <a:endCxn id="21" idx="3"/>
          </p:cNvCxnSpPr>
          <p:nvPr/>
        </p:nvCxnSpPr>
        <p:spPr>
          <a:xfrm rot="10800000" flipV="1">
            <a:off x="7072330" y="1500173"/>
            <a:ext cx="642942" cy="178595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stCxn id="35" idx="2"/>
            <a:endCxn id="21" idx="3"/>
          </p:cNvCxnSpPr>
          <p:nvPr/>
        </p:nvCxnSpPr>
        <p:spPr>
          <a:xfrm rot="10800000">
            <a:off x="7072330" y="1678770"/>
            <a:ext cx="642942" cy="178595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6"/>
          <p:cNvSpPr txBox="1"/>
          <p:nvPr/>
        </p:nvSpPr>
        <p:spPr>
          <a:xfrm>
            <a:off x="7000892" y="1357298"/>
            <a:ext cx="7762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/>
              <a:t>rdf:type</a:t>
            </a:r>
            <a:endParaRPr lang="en-US" sz="1400" dirty="0"/>
          </a:p>
        </p:txBody>
      </p:sp>
      <p:sp>
        <p:nvSpPr>
          <p:cNvPr id="48" name="ZoneTexte 47"/>
          <p:cNvSpPr txBox="1"/>
          <p:nvPr/>
        </p:nvSpPr>
        <p:spPr>
          <a:xfrm>
            <a:off x="7000892" y="1723241"/>
            <a:ext cx="7762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/>
              <a:t>rdf:type</a:t>
            </a:r>
            <a:endParaRPr lang="en-US" sz="1400" dirty="0"/>
          </a:p>
        </p:txBody>
      </p:sp>
      <p:sp>
        <p:nvSpPr>
          <p:cNvPr id="49" name="ZoneTexte 48"/>
          <p:cNvSpPr txBox="1"/>
          <p:nvPr/>
        </p:nvSpPr>
        <p:spPr>
          <a:xfrm>
            <a:off x="1500166" y="2357430"/>
            <a:ext cx="114300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chemeClr val="accent1">
                    <a:lumMod val="75000"/>
                  </a:schemeClr>
                </a:solidFill>
              </a:rPr>
              <a:t>hasFeature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0" name="Rectangle à coins arrondis 49"/>
          <p:cNvSpPr/>
          <p:nvPr/>
        </p:nvSpPr>
        <p:spPr>
          <a:xfrm>
            <a:off x="4429124" y="5357826"/>
            <a:ext cx="1428760" cy="357190"/>
          </a:xfrm>
          <a:prstGeom prst="roundRect">
            <a:avLst>
              <a:gd name="adj" fmla="val 21945"/>
            </a:avLst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>
                <a:solidFill>
                  <a:schemeClr val="tx1"/>
                </a:solidFill>
              </a:rPr>
              <a:t>FRBRLevel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2" name="Connecteur droit avec flèche 51"/>
          <p:cNvCxnSpPr>
            <a:stCxn id="50" idx="2"/>
            <a:endCxn id="3" idx="0"/>
          </p:cNvCxnSpPr>
          <p:nvPr/>
        </p:nvCxnSpPr>
        <p:spPr>
          <a:xfrm rot="5400000">
            <a:off x="4893471" y="5965049"/>
            <a:ext cx="500066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>
            <a:off x="4643438" y="5857892"/>
            <a:ext cx="107157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/>
              <a:t>equivalentTo</a:t>
            </a:r>
            <a:endParaRPr lang="en-US" sz="1400" dirty="0"/>
          </a:p>
        </p:txBody>
      </p:sp>
      <p:sp>
        <p:nvSpPr>
          <p:cNvPr id="58" name="Ellipse 57"/>
          <p:cNvSpPr/>
          <p:nvPr/>
        </p:nvSpPr>
        <p:spPr>
          <a:xfrm>
            <a:off x="6572264" y="5214950"/>
            <a:ext cx="142876" cy="142876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err="1" smtClean="0">
              <a:solidFill>
                <a:schemeClr val="tx1"/>
              </a:solidFill>
            </a:endParaRPr>
          </a:p>
        </p:txBody>
      </p:sp>
      <p:sp>
        <p:nvSpPr>
          <p:cNvPr id="59" name="Ellipse 58"/>
          <p:cNvSpPr/>
          <p:nvPr/>
        </p:nvSpPr>
        <p:spPr>
          <a:xfrm>
            <a:off x="6572264" y="5491949"/>
            <a:ext cx="142876" cy="142876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err="1" smtClean="0">
              <a:solidFill>
                <a:schemeClr val="tx1"/>
              </a:solidFill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6786578" y="5143512"/>
            <a:ext cx="114300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workLevel</a:t>
            </a:r>
            <a:endParaRPr lang="en-US" sz="1400" dirty="0"/>
          </a:p>
        </p:txBody>
      </p:sp>
      <p:sp>
        <p:nvSpPr>
          <p:cNvPr id="61" name="ZoneTexte 60"/>
          <p:cNvSpPr txBox="1"/>
          <p:nvPr/>
        </p:nvSpPr>
        <p:spPr>
          <a:xfrm>
            <a:off x="6796102" y="5429264"/>
            <a:ext cx="141923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expressionLevel</a:t>
            </a:r>
            <a:endParaRPr lang="en-US" sz="1400" dirty="0"/>
          </a:p>
        </p:txBody>
      </p:sp>
      <p:cxnSp>
        <p:nvCxnSpPr>
          <p:cNvPr id="62" name="Connecteur droit avec flèche 61"/>
          <p:cNvCxnSpPr>
            <a:stCxn id="58" idx="2"/>
            <a:endCxn id="50" idx="3"/>
          </p:cNvCxnSpPr>
          <p:nvPr/>
        </p:nvCxnSpPr>
        <p:spPr>
          <a:xfrm rot="10800000" flipV="1">
            <a:off x="5857884" y="5286387"/>
            <a:ext cx="714380" cy="250033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>
            <a:stCxn id="59" idx="2"/>
            <a:endCxn id="50" idx="3"/>
          </p:cNvCxnSpPr>
          <p:nvPr/>
        </p:nvCxnSpPr>
        <p:spPr>
          <a:xfrm rot="10800000">
            <a:off x="5857884" y="5536421"/>
            <a:ext cx="714380" cy="26966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ZoneTexte 63"/>
          <p:cNvSpPr txBox="1"/>
          <p:nvPr/>
        </p:nvSpPr>
        <p:spPr>
          <a:xfrm>
            <a:off x="5857884" y="5143512"/>
            <a:ext cx="7762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/>
              <a:t>rdf:type</a:t>
            </a:r>
            <a:endParaRPr lang="en-US" sz="1400" dirty="0"/>
          </a:p>
        </p:txBody>
      </p:sp>
      <p:sp>
        <p:nvSpPr>
          <p:cNvPr id="65" name="ZoneTexte 64"/>
          <p:cNvSpPr txBox="1"/>
          <p:nvPr/>
        </p:nvSpPr>
        <p:spPr>
          <a:xfrm>
            <a:off x="5857884" y="5429264"/>
            <a:ext cx="7762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/>
              <a:t>rdf:type</a:t>
            </a:r>
            <a:endParaRPr lang="en-US" sz="1400" dirty="0"/>
          </a:p>
        </p:txBody>
      </p:sp>
      <p:sp>
        <p:nvSpPr>
          <p:cNvPr id="67" name="Ellipse 66"/>
          <p:cNvSpPr/>
          <p:nvPr/>
        </p:nvSpPr>
        <p:spPr>
          <a:xfrm>
            <a:off x="6581788" y="5786454"/>
            <a:ext cx="142876" cy="142876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err="1" smtClean="0">
              <a:solidFill>
                <a:schemeClr val="tx1"/>
              </a:solidFill>
            </a:endParaRPr>
          </a:p>
        </p:txBody>
      </p:sp>
      <p:cxnSp>
        <p:nvCxnSpPr>
          <p:cNvPr id="68" name="Connecteur droit avec flèche 67"/>
          <p:cNvCxnSpPr>
            <a:stCxn id="67" idx="2"/>
            <a:endCxn id="50" idx="3"/>
          </p:cNvCxnSpPr>
          <p:nvPr/>
        </p:nvCxnSpPr>
        <p:spPr>
          <a:xfrm rot="10800000">
            <a:off x="5857884" y="5536422"/>
            <a:ext cx="723904" cy="321471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ZoneTexte 70"/>
          <p:cNvSpPr txBox="1"/>
          <p:nvPr/>
        </p:nvSpPr>
        <p:spPr>
          <a:xfrm>
            <a:off x="5857884" y="5652331"/>
            <a:ext cx="7762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/>
              <a:t>rdf:type</a:t>
            </a:r>
            <a:endParaRPr lang="en-US" sz="1400" dirty="0"/>
          </a:p>
        </p:txBody>
      </p:sp>
      <p:sp>
        <p:nvSpPr>
          <p:cNvPr id="72" name="ZoneTexte 71"/>
          <p:cNvSpPr txBox="1"/>
          <p:nvPr/>
        </p:nvSpPr>
        <p:spPr>
          <a:xfrm>
            <a:off x="6786578" y="5723769"/>
            <a:ext cx="141923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manifestationLevel</a:t>
            </a:r>
            <a:endParaRPr lang="en-US" sz="1400" dirty="0"/>
          </a:p>
        </p:txBody>
      </p:sp>
      <p:cxnSp>
        <p:nvCxnSpPr>
          <p:cNvPr id="73" name="Connecteur droit avec flèche 72"/>
          <p:cNvCxnSpPr>
            <a:stCxn id="2" idx="3"/>
            <a:endCxn id="21" idx="1"/>
          </p:cNvCxnSpPr>
          <p:nvPr/>
        </p:nvCxnSpPr>
        <p:spPr>
          <a:xfrm flipV="1">
            <a:off x="4143372" y="1678769"/>
            <a:ext cx="1500198" cy="1000132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ZoneTexte 75"/>
          <p:cNvSpPr txBox="1"/>
          <p:nvPr/>
        </p:nvSpPr>
        <p:spPr>
          <a:xfrm>
            <a:off x="4357686" y="1857364"/>
            <a:ext cx="114300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chemeClr val="accent1">
                    <a:lumMod val="75000"/>
                  </a:schemeClr>
                </a:solidFill>
              </a:rPr>
              <a:t>inFrame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7" name="Connecteur droit avec flèche 76"/>
          <p:cNvCxnSpPr>
            <a:stCxn id="2" idx="3"/>
            <a:endCxn id="80" idx="0"/>
          </p:cNvCxnSpPr>
          <p:nvPr/>
        </p:nvCxnSpPr>
        <p:spPr>
          <a:xfrm>
            <a:off x="4143372" y="2678901"/>
            <a:ext cx="2393173" cy="1178727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à coins arrondis 79"/>
          <p:cNvSpPr/>
          <p:nvPr/>
        </p:nvSpPr>
        <p:spPr>
          <a:xfrm>
            <a:off x="5643570" y="3857628"/>
            <a:ext cx="1785950" cy="357190"/>
          </a:xfrm>
          <a:prstGeom prst="roundRect">
            <a:avLst>
              <a:gd name="adj" fmla="val 21945"/>
            </a:avLst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>
                <a:solidFill>
                  <a:schemeClr val="tx1"/>
                </a:solidFill>
              </a:rPr>
              <a:t>FeatureSpecification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4786314" y="3143248"/>
            <a:ext cx="128588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chemeClr val="accent1">
                    <a:lumMod val="75000"/>
                  </a:schemeClr>
                </a:solidFill>
              </a:rPr>
              <a:t>hasSpecification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4" name="Parallélogramme 83"/>
          <p:cNvSpPr/>
          <p:nvPr/>
        </p:nvSpPr>
        <p:spPr>
          <a:xfrm>
            <a:off x="7858116" y="3143248"/>
            <a:ext cx="1285884" cy="357190"/>
          </a:xfrm>
          <a:prstGeom prst="parallelogram">
            <a:avLst/>
          </a:prstGeom>
          <a:solidFill>
            <a:srgbClr val="ADDB7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>
                <a:solidFill>
                  <a:schemeClr val="tx1"/>
                </a:solidFill>
              </a:rPr>
              <a:t>rdfs:Literal</a:t>
            </a:r>
            <a:endParaRPr lang="en-US" sz="1400" dirty="0" err="1" smtClean="0">
              <a:solidFill>
                <a:schemeClr val="tx1"/>
              </a:solidFill>
            </a:endParaRPr>
          </a:p>
        </p:txBody>
      </p:sp>
      <p:cxnSp>
        <p:nvCxnSpPr>
          <p:cNvPr id="85" name="Connecteur droit avec flèche 84"/>
          <p:cNvCxnSpPr>
            <a:stCxn id="80" idx="3"/>
            <a:endCxn id="84" idx="5"/>
          </p:cNvCxnSpPr>
          <p:nvPr/>
        </p:nvCxnSpPr>
        <p:spPr>
          <a:xfrm flipV="1">
            <a:off x="7429520" y="3321843"/>
            <a:ext cx="473245" cy="714380"/>
          </a:xfrm>
          <a:prstGeom prst="straightConnector1">
            <a:avLst/>
          </a:prstGeom>
          <a:ln w="15875">
            <a:solidFill>
              <a:srgbClr val="ADDB7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ZoneTexte 87"/>
          <p:cNvSpPr txBox="1"/>
          <p:nvPr/>
        </p:nvSpPr>
        <p:spPr>
          <a:xfrm>
            <a:off x="6929454" y="3500438"/>
            <a:ext cx="92869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rgbClr val="ADDB7B"/>
                </a:solidFill>
              </a:rPr>
              <a:t>hasCode</a:t>
            </a:r>
            <a:endParaRPr lang="en-US" sz="1200" dirty="0" smtClean="0">
              <a:solidFill>
                <a:srgbClr val="ADDB7B"/>
              </a:solidFill>
            </a:endParaRPr>
          </a:p>
        </p:txBody>
      </p:sp>
      <p:sp>
        <p:nvSpPr>
          <p:cNvPr id="89" name="Parallélogramme 88"/>
          <p:cNvSpPr/>
          <p:nvPr/>
        </p:nvSpPr>
        <p:spPr>
          <a:xfrm>
            <a:off x="7858116" y="4500570"/>
            <a:ext cx="1285884" cy="357190"/>
          </a:xfrm>
          <a:prstGeom prst="parallelogram">
            <a:avLst/>
          </a:prstGeom>
          <a:solidFill>
            <a:srgbClr val="ADDB7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>
                <a:solidFill>
                  <a:schemeClr val="tx1"/>
                </a:solidFill>
              </a:rPr>
              <a:t>rdfs:Literal</a:t>
            </a:r>
            <a:endParaRPr lang="en-US" sz="1400" dirty="0" err="1" smtClean="0">
              <a:solidFill>
                <a:schemeClr val="tx1"/>
              </a:solidFill>
            </a:endParaRPr>
          </a:p>
        </p:txBody>
      </p:sp>
      <p:cxnSp>
        <p:nvCxnSpPr>
          <p:cNvPr id="90" name="Connecteur droit avec flèche 89"/>
          <p:cNvCxnSpPr>
            <a:stCxn id="80" idx="3"/>
            <a:endCxn id="89" idx="5"/>
          </p:cNvCxnSpPr>
          <p:nvPr/>
        </p:nvCxnSpPr>
        <p:spPr>
          <a:xfrm>
            <a:off x="7429520" y="4036223"/>
            <a:ext cx="473245" cy="642942"/>
          </a:xfrm>
          <a:prstGeom prst="straightConnector1">
            <a:avLst/>
          </a:prstGeom>
          <a:ln w="15875">
            <a:solidFill>
              <a:srgbClr val="ADDB7B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ZoneTexte 92"/>
          <p:cNvSpPr txBox="1"/>
          <p:nvPr/>
        </p:nvSpPr>
        <p:spPr>
          <a:xfrm>
            <a:off x="6572264" y="4295009"/>
            <a:ext cx="114300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rgbClr val="ADDB7B"/>
                </a:solidFill>
              </a:rPr>
              <a:t>skos:prefLabel</a:t>
            </a:r>
            <a:endParaRPr lang="en-US" sz="1200" dirty="0" smtClean="0">
              <a:solidFill>
                <a:srgbClr val="ADDB7B"/>
              </a:solidFill>
            </a:endParaRPr>
          </a:p>
        </p:txBody>
      </p:sp>
      <p:cxnSp>
        <p:nvCxnSpPr>
          <p:cNvPr id="101" name="Connecteur droit avec flèche 100"/>
          <p:cNvCxnSpPr>
            <a:stCxn id="80" idx="2"/>
            <a:endCxn id="50" idx="0"/>
          </p:cNvCxnSpPr>
          <p:nvPr/>
        </p:nvCxnSpPr>
        <p:spPr>
          <a:xfrm rot="5400000">
            <a:off x="5268521" y="4089802"/>
            <a:ext cx="1143008" cy="1393041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5286380" y="4652199"/>
            <a:ext cx="107157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chemeClr val="accent1">
                    <a:lumMod val="75000"/>
                  </a:schemeClr>
                </a:solidFill>
              </a:rPr>
              <a:t>hasFRBRLevel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4" name="Rectangle à coins arrondis 103"/>
          <p:cNvSpPr/>
          <p:nvPr/>
        </p:nvSpPr>
        <p:spPr>
          <a:xfrm>
            <a:off x="857224" y="3643314"/>
            <a:ext cx="1785950" cy="357190"/>
          </a:xfrm>
          <a:prstGeom prst="roundRect">
            <a:avLst>
              <a:gd name="adj" fmla="val 21945"/>
            </a:avLst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>
                <a:solidFill>
                  <a:schemeClr val="tx1"/>
                </a:solidFill>
              </a:rPr>
              <a:t>FeatureValue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5" name="Rectangle à coins arrondis 104"/>
          <p:cNvSpPr/>
          <p:nvPr/>
        </p:nvSpPr>
        <p:spPr>
          <a:xfrm>
            <a:off x="6072198" y="2500306"/>
            <a:ext cx="1071570" cy="357190"/>
          </a:xfrm>
          <a:prstGeom prst="roundRect">
            <a:avLst>
              <a:gd name="adj" fmla="val 21945"/>
            </a:avLst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>
                <a:solidFill>
                  <a:schemeClr val="tx1"/>
                </a:solidFill>
              </a:rPr>
              <a:t>foaf:Agent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06" name="Connecteur droit avec flèche 105"/>
          <p:cNvCxnSpPr>
            <a:stCxn id="2" idx="3"/>
            <a:endCxn id="105" idx="1"/>
          </p:cNvCxnSpPr>
          <p:nvPr/>
        </p:nvCxnSpPr>
        <p:spPr>
          <a:xfrm>
            <a:off x="4143372" y="2678901"/>
            <a:ext cx="1928826" cy="1588"/>
          </a:xfrm>
          <a:prstGeom prst="straightConnector1">
            <a:avLst/>
          </a:prstGeom>
          <a:ln w="1587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ZoneTexte 108"/>
          <p:cNvSpPr txBox="1"/>
          <p:nvPr/>
        </p:nvSpPr>
        <p:spPr>
          <a:xfrm>
            <a:off x="4500562" y="2580497"/>
            <a:ext cx="128588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chemeClr val="accent1">
                    <a:lumMod val="75000"/>
                  </a:schemeClr>
                </a:solidFill>
              </a:rPr>
              <a:t>dcterms:creator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10" name="Connecteur droit avec flèche 109"/>
          <p:cNvCxnSpPr>
            <a:stCxn id="104" idx="1"/>
            <a:endCxn id="104" idx="0"/>
          </p:cNvCxnSpPr>
          <p:nvPr/>
        </p:nvCxnSpPr>
        <p:spPr>
          <a:xfrm rot="10800000" flipH="1">
            <a:off x="857223" y="3643315"/>
            <a:ext cx="892975" cy="178595"/>
          </a:xfrm>
          <a:prstGeom prst="bentConnector4">
            <a:avLst>
              <a:gd name="adj1" fmla="val -25600"/>
              <a:gd name="adj2" fmla="val 227999"/>
            </a:avLst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ZoneTexte 112"/>
          <p:cNvSpPr txBox="1"/>
          <p:nvPr/>
        </p:nvSpPr>
        <p:spPr>
          <a:xfrm>
            <a:off x="285720" y="3071810"/>
            <a:ext cx="135732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chemeClr val="accent1">
                    <a:lumMod val="75000"/>
                  </a:schemeClr>
                </a:solidFill>
              </a:rPr>
              <a:t>hasGenericValue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14" name="Connecteur droit avec flèche 113"/>
          <p:cNvCxnSpPr>
            <a:stCxn id="2" idx="2"/>
            <a:endCxn id="104" idx="3"/>
          </p:cNvCxnSpPr>
          <p:nvPr/>
        </p:nvCxnSpPr>
        <p:spPr>
          <a:xfrm rot="5400000">
            <a:off x="2643175" y="2857496"/>
            <a:ext cx="964413" cy="964413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ZoneTexte 116"/>
          <p:cNvSpPr txBox="1"/>
          <p:nvPr/>
        </p:nvSpPr>
        <p:spPr>
          <a:xfrm>
            <a:off x="2857488" y="3143248"/>
            <a:ext cx="78581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chemeClr val="accent1">
                    <a:lumMod val="75000"/>
                  </a:schemeClr>
                </a:solidFill>
              </a:rPr>
              <a:t>hasValue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8" name="Parallélogramme 117"/>
          <p:cNvSpPr/>
          <p:nvPr/>
        </p:nvSpPr>
        <p:spPr>
          <a:xfrm>
            <a:off x="1714480" y="4714884"/>
            <a:ext cx="1285884" cy="357190"/>
          </a:xfrm>
          <a:prstGeom prst="parallelogram">
            <a:avLst/>
          </a:prstGeom>
          <a:solidFill>
            <a:srgbClr val="ADDB7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>
                <a:solidFill>
                  <a:schemeClr val="tx1"/>
                </a:solidFill>
              </a:rPr>
              <a:t>rdfs:Literal</a:t>
            </a:r>
            <a:endParaRPr lang="en-US" sz="1400" dirty="0" err="1" smtClean="0">
              <a:solidFill>
                <a:schemeClr val="tx1"/>
              </a:solidFill>
            </a:endParaRPr>
          </a:p>
        </p:txBody>
      </p:sp>
      <p:cxnSp>
        <p:nvCxnSpPr>
          <p:cNvPr id="119" name="Connecteur droit avec flèche 118"/>
          <p:cNvCxnSpPr>
            <a:stCxn id="104" idx="2"/>
            <a:endCxn id="118" idx="1"/>
          </p:cNvCxnSpPr>
          <p:nvPr/>
        </p:nvCxnSpPr>
        <p:spPr>
          <a:xfrm rot="16200000" flipH="1">
            <a:off x="1718945" y="4031758"/>
            <a:ext cx="714380" cy="651872"/>
          </a:xfrm>
          <a:prstGeom prst="straightConnector1">
            <a:avLst/>
          </a:prstGeom>
          <a:ln w="15875">
            <a:solidFill>
              <a:srgbClr val="ADDB7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ZoneTexte 121"/>
          <p:cNvSpPr txBox="1"/>
          <p:nvPr/>
        </p:nvSpPr>
        <p:spPr>
          <a:xfrm>
            <a:off x="1571604" y="4223571"/>
            <a:ext cx="235745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rgbClr val="ADDB7B"/>
                </a:solidFill>
              </a:rPr>
              <a:t>lcm:valueString</a:t>
            </a:r>
            <a:r>
              <a:rPr lang="fr-FR" sz="1200" dirty="0" smtClean="0">
                <a:solidFill>
                  <a:srgbClr val="ADDB7B"/>
                </a:solidFill>
              </a:rPr>
              <a:t> (or </a:t>
            </a:r>
            <a:r>
              <a:rPr lang="fr-FR" sz="1200" dirty="0" err="1" smtClean="0">
                <a:solidFill>
                  <a:srgbClr val="ADDB7B"/>
                </a:solidFill>
              </a:rPr>
              <a:t>rdf:value</a:t>
            </a:r>
            <a:r>
              <a:rPr lang="fr-FR" sz="1200" dirty="0" smtClean="0">
                <a:solidFill>
                  <a:srgbClr val="ADDB7B"/>
                </a:solidFill>
              </a:rPr>
              <a:t> ?)</a:t>
            </a:r>
            <a:endParaRPr lang="en-US" sz="1200" dirty="0" smtClean="0">
              <a:solidFill>
                <a:srgbClr val="ADDB7B"/>
              </a:solidFill>
            </a:endParaRPr>
          </a:p>
        </p:txBody>
      </p:sp>
      <p:sp>
        <p:nvSpPr>
          <p:cNvPr id="123" name="Rectangle à coins arrondis 122"/>
          <p:cNvSpPr/>
          <p:nvPr/>
        </p:nvSpPr>
        <p:spPr>
          <a:xfrm>
            <a:off x="285720" y="4714884"/>
            <a:ext cx="1071570" cy="357190"/>
          </a:xfrm>
          <a:prstGeom prst="roundRect">
            <a:avLst>
              <a:gd name="adj" fmla="val 21945"/>
            </a:avLst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>
                <a:solidFill>
                  <a:schemeClr val="tx1"/>
                </a:solidFill>
              </a:rPr>
              <a:t>owl:Thing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24" name="Connecteur droit avec flèche 109"/>
          <p:cNvCxnSpPr>
            <a:stCxn id="104" idx="2"/>
            <a:endCxn id="123" idx="0"/>
          </p:cNvCxnSpPr>
          <p:nvPr/>
        </p:nvCxnSpPr>
        <p:spPr>
          <a:xfrm rot="5400000">
            <a:off x="928662" y="3893347"/>
            <a:ext cx="714380" cy="928694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ZoneTexte 126"/>
          <p:cNvSpPr txBox="1"/>
          <p:nvPr/>
        </p:nvSpPr>
        <p:spPr>
          <a:xfrm>
            <a:off x="357158" y="4223571"/>
            <a:ext cx="150019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chemeClr val="accent1">
                    <a:lumMod val="75000"/>
                  </a:schemeClr>
                </a:solidFill>
              </a:rPr>
              <a:t>hasControlledValue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82" name="Connecteur droit avec flèche 81"/>
          <p:cNvCxnSpPr>
            <a:stCxn id="2" idx="2"/>
            <a:endCxn id="50" idx="0"/>
          </p:cNvCxnSpPr>
          <p:nvPr/>
        </p:nvCxnSpPr>
        <p:spPr>
          <a:xfrm rot="16200000" flipH="1">
            <a:off x="3125380" y="3339702"/>
            <a:ext cx="2500330" cy="1535917"/>
          </a:xfrm>
          <a:prstGeom prst="straightConnector1">
            <a:avLst/>
          </a:prstGeom>
          <a:ln w="1587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ZoneTexte 91"/>
          <p:cNvSpPr txBox="1"/>
          <p:nvPr/>
        </p:nvSpPr>
        <p:spPr>
          <a:xfrm>
            <a:off x="4143372" y="4429132"/>
            <a:ext cx="107157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chemeClr val="accent1">
                    <a:lumMod val="75000"/>
                  </a:schemeClr>
                </a:solidFill>
              </a:rPr>
              <a:t>hasFRBRLevel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8" name="Parallélogramme 97"/>
          <p:cNvSpPr/>
          <p:nvPr/>
        </p:nvSpPr>
        <p:spPr>
          <a:xfrm>
            <a:off x="2928926" y="1428736"/>
            <a:ext cx="1285884" cy="357190"/>
          </a:xfrm>
          <a:prstGeom prst="parallelogram">
            <a:avLst/>
          </a:prstGeom>
          <a:solidFill>
            <a:srgbClr val="ADDB7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>
                <a:solidFill>
                  <a:schemeClr val="tx1"/>
                </a:solidFill>
              </a:rPr>
              <a:t>xsd:float</a:t>
            </a:r>
            <a:endParaRPr lang="en-US" sz="1400" dirty="0" err="1" smtClean="0">
              <a:solidFill>
                <a:schemeClr val="tx1"/>
              </a:solidFill>
            </a:endParaRPr>
          </a:p>
        </p:txBody>
      </p:sp>
      <p:cxnSp>
        <p:nvCxnSpPr>
          <p:cNvPr id="99" name="Connecteur droit avec flèche 98"/>
          <p:cNvCxnSpPr>
            <a:stCxn id="2" idx="0"/>
            <a:endCxn id="98" idx="4"/>
          </p:cNvCxnSpPr>
          <p:nvPr/>
        </p:nvCxnSpPr>
        <p:spPr>
          <a:xfrm rot="16200000" flipV="1">
            <a:off x="3232538" y="2125256"/>
            <a:ext cx="714380" cy="35719"/>
          </a:xfrm>
          <a:prstGeom prst="straightConnector1">
            <a:avLst/>
          </a:prstGeom>
          <a:ln w="15875">
            <a:solidFill>
              <a:srgbClr val="ADDB7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ZoneTexte 99"/>
          <p:cNvSpPr txBox="1"/>
          <p:nvPr/>
        </p:nvSpPr>
        <p:spPr>
          <a:xfrm>
            <a:off x="2857488" y="2071678"/>
            <a:ext cx="142876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rgbClr val="ADDB7B"/>
                </a:solidFill>
              </a:rPr>
              <a:t>hasConfidence</a:t>
            </a:r>
            <a:endParaRPr lang="en-US" sz="1400" dirty="0">
              <a:solidFill>
                <a:srgbClr val="ADDB7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7158" y="1142984"/>
            <a:ext cx="35004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"name": "document type",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"frame": "source",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"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frbr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": "work",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"levels": { 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"values" : { "elements": "Stat." }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2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857752" y="1144960"/>
            <a:ext cx="35004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"specification": {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"code": "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document_type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",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"name": "document type",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"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frbr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": "work“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},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"frame": "source",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"value": { “string”: "Stat.“ }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2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57158" y="3359538"/>
            <a:ext cx="350046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"name": "document number",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"frame": "source",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"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frbr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": "work",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"levels": {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"values": { "elements": "124" },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"next": {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  "values": { "elements": "119" }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2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929190" y="3357562"/>
            <a:ext cx="407196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"specification": {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"code": "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document_number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",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"name": "document number",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"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frbr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": "work“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},	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"frame": "source",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"value": { “string” : ["124“, “119”] }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fr-FR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fr-FR" sz="1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fr-FR" sz="1200" dirty="0" err="1" smtClean="0">
                <a:latin typeface="Consolas" pitchFamily="49" charset="0"/>
                <a:cs typeface="Consolas" pitchFamily="49" charset="0"/>
              </a:rPr>
              <a:t>why</a:t>
            </a:r>
            <a:r>
              <a:rPr lang="fr-FR" sz="1200" dirty="0" smtClean="0">
                <a:latin typeface="Consolas" pitchFamily="49" charset="0"/>
                <a:cs typeface="Consolas" pitchFamily="49" charset="0"/>
              </a:rPr>
              <a:t> not have 2 </a:t>
            </a:r>
            <a:r>
              <a:rPr lang="fr-FR" sz="1200" dirty="0" err="1" smtClean="0">
                <a:latin typeface="Consolas" pitchFamily="49" charset="0"/>
                <a:cs typeface="Consolas" pitchFamily="49" charset="0"/>
              </a:rPr>
              <a:t>features</a:t>
            </a:r>
            <a:r>
              <a:rPr lang="fr-FR" sz="12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fr-FR" sz="1200" dirty="0" err="1" smtClean="0">
                <a:latin typeface="Consolas" pitchFamily="49" charset="0"/>
                <a:cs typeface="Consolas" pitchFamily="49" charset="0"/>
              </a:rPr>
              <a:t>each</a:t>
            </a:r>
            <a:r>
              <a:rPr lang="fr-FR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fr-FR" sz="1200" dirty="0" err="1" smtClean="0">
                <a:latin typeface="Consolas" pitchFamily="49" charset="0"/>
                <a:cs typeface="Consolas" pitchFamily="49" charset="0"/>
              </a:rPr>
              <a:t>with</a:t>
            </a:r>
            <a:r>
              <a:rPr lang="fr-FR" sz="1200" dirty="0" smtClean="0">
                <a:latin typeface="Consolas" pitchFamily="49" charset="0"/>
                <a:cs typeface="Consolas" pitchFamily="49" charset="0"/>
              </a:rPr>
              <a:t> a value ?)</a:t>
            </a:r>
            <a:endParaRPr lang="en-US" sz="12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57158" y="642918"/>
            <a:ext cx="828680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"name": "language",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"frame": "interpretation",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"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frbr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": "expression",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"confidence": 0.9,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"author":  { "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fullname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": "John Smith"},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"levels" : {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"values": { "elements": [ "en", "eng", "English" ] },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"next": {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  "values":  { "elements": [ "en-us", "American English" ] }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2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57158" y="3286124"/>
            <a:ext cx="828680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"specification": {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"code": "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lang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",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"name": "language",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"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frbr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": "expression“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},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"frame": "interpretation",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"confidence": 0.9,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"author":  { "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fullname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": "John Smith" },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"value": {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"string": ["en-US", "eng-US", "English (American)"],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"generic": {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  "string": ["en", "eng", "English"]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fr-FR" sz="1200" dirty="0" smtClean="0">
                <a:latin typeface="Consolas" pitchFamily="49" charset="0"/>
                <a:cs typeface="Consolas" pitchFamily="49" charset="0"/>
              </a:rPr>
              <a:t>(« en-US » </a:t>
            </a:r>
            <a:r>
              <a:rPr lang="fr-FR" sz="1200" dirty="0" err="1" smtClean="0">
                <a:latin typeface="Consolas" pitchFamily="49" charset="0"/>
                <a:cs typeface="Consolas" pitchFamily="49" charset="0"/>
              </a:rPr>
              <a:t>comes</a:t>
            </a:r>
            <a:r>
              <a:rPr lang="fr-FR" sz="1200" dirty="0" smtClean="0">
                <a:latin typeface="Consolas" pitchFamily="49" charset="0"/>
                <a:cs typeface="Consolas" pitchFamily="49" charset="0"/>
              </a:rPr>
              <a:t> first in the </a:t>
            </a:r>
            <a:r>
              <a:rPr lang="fr-FR" sz="1200" dirty="0" err="1" smtClean="0">
                <a:latin typeface="Consolas" pitchFamily="49" charset="0"/>
                <a:cs typeface="Consolas" pitchFamily="49" charset="0"/>
              </a:rPr>
              <a:t>list</a:t>
            </a:r>
            <a:r>
              <a:rPr lang="fr-FR" sz="1200" dirty="0" smtClean="0">
                <a:latin typeface="Consolas" pitchFamily="49" charset="0"/>
                <a:cs typeface="Consolas" pitchFamily="49" charset="0"/>
              </a:rPr>
              <a:t> if </a:t>
            </a:r>
            <a:r>
              <a:rPr lang="fr-FR" sz="1200" dirty="0" err="1" smtClean="0">
                <a:latin typeface="Consolas" pitchFamily="49" charset="0"/>
                <a:cs typeface="Consolas" pitchFamily="49" charset="0"/>
              </a:rPr>
              <a:t>we</a:t>
            </a:r>
            <a:r>
              <a:rPr lang="fr-FR" sz="1200" dirty="0" smtClean="0">
                <a:latin typeface="Consolas" pitchFamily="49" charset="0"/>
                <a:cs typeface="Consolas" pitchFamily="49" charset="0"/>
              </a:rPr>
              <a:t> assume </a:t>
            </a:r>
            <a:r>
              <a:rPr lang="fr-FR" sz="1200" dirty="0" err="1" smtClean="0">
                <a:latin typeface="Consolas" pitchFamily="49" charset="0"/>
                <a:cs typeface="Consolas" pitchFamily="49" charset="0"/>
              </a:rPr>
              <a:t>this</a:t>
            </a:r>
            <a:r>
              <a:rPr lang="fr-FR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fr-FR" sz="1200" dirty="0" err="1" smtClean="0">
                <a:latin typeface="Consolas" pitchFamily="49" charset="0"/>
                <a:cs typeface="Consolas" pitchFamily="49" charset="0"/>
              </a:rPr>
              <a:t>is</a:t>
            </a:r>
            <a:r>
              <a:rPr lang="fr-FR" sz="1200" dirty="0" smtClean="0">
                <a:latin typeface="Consolas" pitchFamily="49" charset="0"/>
                <a:cs typeface="Consolas" pitchFamily="49" charset="0"/>
              </a:rPr>
              <a:t> the </a:t>
            </a:r>
            <a:r>
              <a:rPr lang="fr-FR" sz="1200" dirty="0" err="1" smtClean="0">
                <a:latin typeface="Consolas" pitchFamily="49" charset="0"/>
                <a:cs typeface="Consolas" pitchFamily="49" charset="0"/>
              </a:rPr>
              <a:t>actual</a:t>
            </a:r>
            <a:r>
              <a:rPr lang="fr-FR" sz="1200" dirty="0" smtClean="0">
                <a:latin typeface="Consolas" pitchFamily="49" charset="0"/>
                <a:cs typeface="Consolas" pitchFamily="49" charset="0"/>
              </a:rPr>
              <a:t> value of the </a:t>
            </a:r>
            <a:r>
              <a:rPr lang="fr-FR" sz="1200" dirty="0" err="1" smtClean="0">
                <a:latin typeface="Consolas" pitchFamily="49" charset="0"/>
                <a:cs typeface="Consolas" pitchFamily="49" charset="0"/>
              </a:rPr>
              <a:t>feature</a:t>
            </a:r>
            <a:r>
              <a:rPr lang="fr-FR" sz="1200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sz="12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57158" y="642918"/>
            <a:ext cx="8286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"name": "as modified by",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"frame": "interpretation",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"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frbr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": "expression",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"levels" : {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"values": { "reference": "second-reference" },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2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57158" y="3286124"/>
            <a:ext cx="8286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“specification”: {</a:t>
            </a:r>
          </a:p>
          <a:p>
            <a:r>
              <a:rPr lang="fr-FR" sz="1200" dirty="0" smtClean="0">
                <a:latin typeface="Consolas" pitchFamily="49" charset="0"/>
                <a:cs typeface="Consolas" pitchFamily="49" charset="0"/>
              </a:rPr>
              <a:t>    "code": "</a:t>
            </a:r>
            <a:r>
              <a:rPr lang="fr-FR" sz="1200" dirty="0" err="1" smtClean="0">
                <a:latin typeface="Consolas" pitchFamily="49" charset="0"/>
                <a:cs typeface="Consolas" pitchFamily="49" charset="0"/>
              </a:rPr>
              <a:t>as_modified_by</a:t>
            </a:r>
            <a:r>
              <a:rPr lang="fr-FR" sz="1200" dirty="0" smtClean="0">
                <a:latin typeface="Consolas" pitchFamily="49" charset="0"/>
                <a:cs typeface="Consolas" pitchFamily="49" charset="0"/>
              </a:rPr>
              <a:t>",</a:t>
            </a:r>
          </a:p>
          <a:p>
            <a:r>
              <a:rPr lang="fr-FR" sz="1200" dirty="0" smtClean="0">
                <a:latin typeface="Consolas" pitchFamily="49" charset="0"/>
                <a:cs typeface="Consolas" pitchFamily="49" charset="0"/>
              </a:rPr>
              <a:t>    "</a:t>
            </a:r>
            <a:r>
              <a:rPr lang="fr-FR" sz="1200" dirty="0" err="1" smtClean="0">
                <a:latin typeface="Consolas" pitchFamily="49" charset="0"/>
                <a:cs typeface="Consolas" pitchFamily="49" charset="0"/>
              </a:rPr>
              <a:t>name</a:t>
            </a:r>
            <a:r>
              <a:rPr lang="fr-FR" sz="1200" dirty="0" smtClean="0">
                <a:latin typeface="Consolas" pitchFamily="49" charset="0"/>
                <a:cs typeface="Consolas" pitchFamily="49" charset="0"/>
              </a:rPr>
              <a:t>": "modifié par",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"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frbr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": "expression",</a:t>
            </a:r>
            <a:endParaRPr lang="fr-FR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fr-FR" sz="1200" dirty="0" smtClean="0">
                <a:latin typeface="Consolas" pitchFamily="49" charset="0"/>
                <a:cs typeface="Consolas" pitchFamily="49" charset="0"/>
              </a:rPr>
              <a:t>  }</a:t>
            </a:r>
            <a:endParaRPr lang="en-US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"frame": "interpretation",</a:t>
            </a:r>
          </a:p>
          <a:p>
            <a:r>
              <a:rPr lang="fr-FR" sz="1200" dirty="0" smtClean="0">
                <a:latin typeface="Consolas" pitchFamily="49" charset="0"/>
                <a:cs typeface="Consolas" pitchFamily="49" charset="0"/>
              </a:rPr>
              <a:t>  "value": {</a:t>
            </a:r>
          </a:p>
          <a:p>
            <a:r>
              <a:rPr lang="fr-FR" sz="1200" dirty="0" smtClean="0">
                <a:latin typeface="Consolas" pitchFamily="49" charset="0"/>
                <a:cs typeface="Consolas" pitchFamily="49" charset="0"/>
              </a:rPr>
              <a:t>    "string": [ "as </a:t>
            </a:r>
            <a:r>
              <a:rPr lang="fr-FR" sz="1200" dirty="0" err="1" smtClean="0">
                <a:latin typeface="Consolas" pitchFamily="49" charset="0"/>
                <a:cs typeface="Consolas" pitchFamily="49" charset="0"/>
              </a:rPr>
              <a:t>modified</a:t>
            </a:r>
            <a:r>
              <a:rPr lang="fr-FR" sz="1200" dirty="0" smtClean="0">
                <a:latin typeface="Consolas" pitchFamily="49" charset="0"/>
                <a:cs typeface="Consolas" pitchFamily="49" charset="0"/>
              </a:rPr>
              <a:t> by </a:t>
            </a:r>
            <a:r>
              <a:rPr lang="fr-FR" sz="1200" dirty="0" err="1" smtClean="0">
                <a:latin typeface="Consolas" pitchFamily="49" charset="0"/>
                <a:cs typeface="Consolas" pitchFamily="49" charset="0"/>
              </a:rPr>
              <a:t>amendment</a:t>
            </a:r>
            <a:r>
              <a:rPr lang="fr-FR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fr-FR" sz="12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fr-FR" sz="1200" smtClean="0">
                <a:latin typeface="Consolas" pitchFamily="49" charset="0"/>
                <a:cs typeface="Consolas" pitchFamily="49" charset="0"/>
              </a:rPr>
              <a:t> XYZ"],</a:t>
            </a:r>
            <a:endParaRPr lang="fr-FR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fr-FR" sz="1200" dirty="0" smtClean="0">
                <a:latin typeface="Consolas" pitchFamily="49" charset="0"/>
                <a:cs typeface="Consolas" pitchFamily="49" charset="0"/>
              </a:rPr>
              <a:t>    "</a:t>
            </a:r>
            <a:r>
              <a:rPr lang="fr-FR" sz="1200" dirty="0" err="1" smtClean="0">
                <a:latin typeface="Consolas" pitchFamily="49" charset="0"/>
                <a:cs typeface="Consolas" pitchFamily="49" charset="0"/>
              </a:rPr>
              <a:t>controlledValue</a:t>
            </a:r>
            <a:r>
              <a:rPr lang="fr-FR" sz="1200" dirty="0" smtClean="0">
                <a:latin typeface="Consolas" pitchFamily="49" charset="0"/>
                <a:cs typeface="Consolas" pitchFamily="49" charset="0"/>
              </a:rPr>
              <a:t>": "id-of-</a:t>
            </a:r>
            <a:r>
              <a:rPr lang="fr-FR" sz="1200" dirty="0" err="1" smtClean="0">
                <a:latin typeface="Consolas" pitchFamily="49" charset="0"/>
                <a:cs typeface="Consolas" pitchFamily="49" charset="0"/>
              </a:rPr>
              <a:t>another</a:t>
            </a:r>
            <a:r>
              <a:rPr lang="fr-FR" sz="1200" dirty="0" smtClean="0">
                <a:latin typeface="Consolas" pitchFamily="49" charset="0"/>
                <a:cs typeface="Consolas" pitchFamily="49" charset="0"/>
              </a:rPr>
              <a:t>-</a:t>
            </a:r>
            <a:r>
              <a:rPr lang="fr-FR" sz="1200" dirty="0" err="1" smtClean="0">
                <a:latin typeface="Consolas" pitchFamily="49" charset="0"/>
                <a:cs typeface="Consolas" pitchFamily="49" charset="0"/>
              </a:rPr>
              <a:t>reference</a:t>
            </a:r>
            <a:r>
              <a:rPr lang="fr-FR" sz="1200" dirty="0" smtClean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fr-FR" sz="1200" dirty="0" smtClean="0">
                <a:latin typeface="Consolas" pitchFamily="49" charset="0"/>
                <a:cs typeface="Consolas" pitchFamily="49" charset="0"/>
              </a:rPr>
              <a:t>  }</a:t>
            </a:r>
            <a:endParaRPr lang="en-US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2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071802" y="2500306"/>
            <a:ext cx="1071570" cy="357190"/>
          </a:xfrm>
          <a:prstGeom prst="roundRect">
            <a:avLst>
              <a:gd name="adj" fmla="val 21945"/>
            </a:avLst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>
                <a:solidFill>
                  <a:schemeClr val="tx1"/>
                </a:solidFill>
              </a:rPr>
              <a:t>Feature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3929058" y="6215082"/>
            <a:ext cx="2428892" cy="500066"/>
          </a:xfrm>
          <a:prstGeom prst="roundRect">
            <a:avLst>
              <a:gd name="adj" fmla="val 21945"/>
            </a:avLst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{ </a:t>
            </a:r>
            <a:r>
              <a:rPr lang="fr-FR" sz="1400" dirty="0" err="1" smtClean="0">
                <a:solidFill>
                  <a:schemeClr val="tx1"/>
                </a:solidFill>
              </a:rPr>
              <a:t>workLevel</a:t>
            </a:r>
            <a:r>
              <a:rPr lang="fr-FR" sz="1400" dirty="0" smtClean="0">
                <a:solidFill>
                  <a:schemeClr val="tx1"/>
                </a:solidFill>
              </a:rPr>
              <a:t>, </a:t>
            </a:r>
            <a:r>
              <a:rPr lang="fr-FR" sz="1400" dirty="0" err="1" smtClean="0">
                <a:solidFill>
                  <a:schemeClr val="tx1"/>
                </a:solidFill>
              </a:rPr>
              <a:t>expressionLevel</a:t>
            </a:r>
            <a:r>
              <a:rPr lang="fr-FR" sz="1400" dirty="0" smtClean="0">
                <a:solidFill>
                  <a:schemeClr val="tx1"/>
                </a:solidFill>
              </a:rPr>
              <a:t>, </a:t>
            </a:r>
            <a:r>
              <a:rPr lang="fr-FR" sz="1400" dirty="0" err="1" smtClean="0">
                <a:solidFill>
                  <a:schemeClr val="tx1"/>
                </a:solidFill>
              </a:rPr>
              <a:t>manifestationLevel</a:t>
            </a:r>
            <a:r>
              <a:rPr lang="fr-FR" sz="1400" dirty="0" smtClean="0">
                <a:solidFill>
                  <a:schemeClr val="tx1"/>
                </a:solidFill>
              </a:rPr>
              <a:t> }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357158" y="1714488"/>
            <a:ext cx="1071570" cy="357190"/>
          </a:xfrm>
          <a:prstGeom prst="roundRect">
            <a:avLst>
              <a:gd name="adj" fmla="val 21945"/>
            </a:avLst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>
                <a:solidFill>
                  <a:schemeClr val="tx1"/>
                </a:solidFill>
              </a:rPr>
              <a:t>Reference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9" name="Connecteur droit avec flèche 8"/>
          <p:cNvCxnSpPr>
            <a:stCxn id="2" idx="1"/>
            <a:endCxn id="11" idx="6"/>
          </p:cNvCxnSpPr>
          <p:nvPr/>
        </p:nvCxnSpPr>
        <p:spPr>
          <a:xfrm rot="10800000">
            <a:off x="1428728" y="2035959"/>
            <a:ext cx="1643074" cy="642942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1357290" y="2000240"/>
            <a:ext cx="71438" cy="71438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15" name="Parallélogramme 14"/>
          <p:cNvSpPr/>
          <p:nvPr/>
        </p:nvSpPr>
        <p:spPr>
          <a:xfrm>
            <a:off x="142844" y="785794"/>
            <a:ext cx="1285884" cy="357190"/>
          </a:xfrm>
          <a:prstGeom prst="parallelogram">
            <a:avLst/>
          </a:prstGeom>
          <a:solidFill>
            <a:srgbClr val="ADDB7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>
                <a:solidFill>
                  <a:schemeClr val="tx1"/>
                </a:solidFill>
              </a:rPr>
              <a:t>rdfs:Literal</a:t>
            </a:r>
            <a:endParaRPr lang="en-US" sz="1400" dirty="0" err="1" smtClean="0">
              <a:solidFill>
                <a:schemeClr val="tx1"/>
              </a:solidFill>
            </a:endParaRPr>
          </a:p>
        </p:txBody>
      </p:sp>
      <p:cxnSp>
        <p:nvCxnSpPr>
          <p:cNvPr id="17" name="Connecteur droit avec flèche 16"/>
          <p:cNvCxnSpPr>
            <a:stCxn id="8" idx="0"/>
            <a:endCxn id="15" idx="4"/>
          </p:cNvCxnSpPr>
          <p:nvPr/>
        </p:nvCxnSpPr>
        <p:spPr>
          <a:xfrm rot="16200000" flipV="1">
            <a:off x="553613" y="1375157"/>
            <a:ext cx="571504" cy="107157"/>
          </a:xfrm>
          <a:prstGeom prst="straightConnector1">
            <a:avLst/>
          </a:prstGeom>
          <a:ln w="15875">
            <a:solidFill>
              <a:srgbClr val="ADDB7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-32" y="1285860"/>
            <a:ext cx="164307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rgbClr val="ADDB7B"/>
                </a:solidFill>
              </a:rPr>
              <a:t>hasCitationText</a:t>
            </a:r>
            <a:endParaRPr lang="en-US" sz="1400" dirty="0">
              <a:solidFill>
                <a:srgbClr val="ADDB7B"/>
              </a:solidFill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5643570" y="1500174"/>
            <a:ext cx="1428760" cy="357190"/>
          </a:xfrm>
          <a:prstGeom prst="roundRect">
            <a:avLst>
              <a:gd name="adj" fmla="val 21945"/>
            </a:avLst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>
                <a:solidFill>
                  <a:schemeClr val="tx1"/>
                </a:solidFill>
              </a:rPr>
              <a:t>FeatureFrame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2" name="Connecteur droit avec flèche 21"/>
          <p:cNvCxnSpPr>
            <a:stCxn id="21" idx="0"/>
            <a:endCxn id="25" idx="2"/>
          </p:cNvCxnSpPr>
          <p:nvPr/>
        </p:nvCxnSpPr>
        <p:spPr>
          <a:xfrm rot="16200000" flipV="1">
            <a:off x="6018620" y="1160843"/>
            <a:ext cx="642942" cy="35719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à coins arrondis 24"/>
          <p:cNvSpPr/>
          <p:nvPr/>
        </p:nvSpPr>
        <p:spPr>
          <a:xfrm>
            <a:off x="5286380" y="500042"/>
            <a:ext cx="2071702" cy="357190"/>
          </a:xfrm>
          <a:prstGeom prst="roundRect">
            <a:avLst>
              <a:gd name="adj" fmla="val 21945"/>
            </a:avLst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{ source, </a:t>
            </a:r>
            <a:r>
              <a:rPr lang="fr-FR" sz="1400" dirty="0" err="1" smtClean="0">
                <a:solidFill>
                  <a:schemeClr val="tx1"/>
                </a:solidFill>
              </a:rPr>
              <a:t>interpretation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dirty="0" smtClean="0">
                <a:solidFill>
                  <a:schemeClr val="tx1"/>
                </a:solidFill>
              </a:rPr>
              <a:t>}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5786446" y="1080299"/>
            <a:ext cx="107157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/>
              <a:t>equivalentTo</a:t>
            </a:r>
            <a:endParaRPr lang="en-US" sz="1400" dirty="0"/>
          </a:p>
        </p:txBody>
      </p:sp>
      <p:sp>
        <p:nvSpPr>
          <p:cNvPr id="34" name="Ellipse 33"/>
          <p:cNvSpPr/>
          <p:nvPr/>
        </p:nvSpPr>
        <p:spPr>
          <a:xfrm>
            <a:off x="7715272" y="1428736"/>
            <a:ext cx="142876" cy="142876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err="1" smtClean="0">
              <a:solidFill>
                <a:schemeClr val="tx1"/>
              </a:solidFill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7715272" y="1785926"/>
            <a:ext cx="142876" cy="142876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err="1" smtClean="0">
              <a:solidFill>
                <a:schemeClr val="tx1"/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7929586" y="1357298"/>
            <a:ext cx="63341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source</a:t>
            </a:r>
            <a:endParaRPr lang="en-US" sz="1400" dirty="0"/>
          </a:p>
        </p:txBody>
      </p:sp>
      <p:sp>
        <p:nvSpPr>
          <p:cNvPr id="37" name="ZoneTexte 36"/>
          <p:cNvSpPr txBox="1"/>
          <p:nvPr/>
        </p:nvSpPr>
        <p:spPr>
          <a:xfrm>
            <a:off x="7939110" y="1723241"/>
            <a:ext cx="106201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interpretation</a:t>
            </a:r>
            <a:endParaRPr lang="en-US" sz="1400" dirty="0"/>
          </a:p>
        </p:txBody>
      </p:sp>
      <p:cxnSp>
        <p:nvCxnSpPr>
          <p:cNvPr id="41" name="Connecteur droit avec flèche 40"/>
          <p:cNvCxnSpPr>
            <a:stCxn id="34" idx="2"/>
            <a:endCxn id="21" idx="3"/>
          </p:cNvCxnSpPr>
          <p:nvPr/>
        </p:nvCxnSpPr>
        <p:spPr>
          <a:xfrm rot="10800000" flipV="1">
            <a:off x="7072330" y="1500173"/>
            <a:ext cx="642942" cy="178595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stCxn id="35" idx="2"/>
            <a:endCxn id="21" idx="3"/>
          </p:cNvCxnSpPr>
          <p:nvPr/>
        </p:nvCxnSpPr>
        <p:spPr>
          <a:xfrm rot="10800000">
            <a:off x="7072330" y="1678770"/>
            <a:ext cx="642942" cy="178595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6"/>
          <p:cNvSpPr txBox="1"/>
          <p:nvPr/>
        </p:nvSpPr>
        <p:spPr>
          <a:xfrm>
            <a:off x="7000892" y="1357298"/>
            <a:ext cx="7762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/>
              <a:t>rdf:type</a:t>
            </a:r>
            <a:endParaRPr lang="en-US" sz="1400" dirty="0"/>
          </a:p>
        </p:txBody>
      </p:sp>
      <p:sp>
        <p:nvSpPr>
          <p:cNvPr id="48" name="ZoneTexte 47"/>
          <p:cNvSpPr txBox="1"/>
          <p:nvPr/>
        </p:nvSpPr>
        <p:spPr>
          <a:xfrm>
            <a:off x="7000892" y="1723241"/>
            <a:ext cx="7762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/>
              <a:t>rdf:type</a:t>
            </a:r>
            <a:endParaRPr lang="en-US" sz="1400" dirty="0"/>
          </a:p>
        </p:txBody>
      </p:sp>
      <p:sp>
        <p:nvSpPr>
          <p:cNvPr id="49" name="ZoneTexte 48"/>
          <p:cNvSpPr txBox="1"/>
          <p:nvPr/>
        </p:nvSpPr>
        <p:spPr>
          <a:xfrm>
            <a:off x="1928794" y="2223307"/>
            <a:ext cx="64294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chemeClr val="accent1">
                    <a:lumMod val="75000"/>
                  </a:schemeClr>
                </a:solidFill>
              </a:rPr>
              <a:t>target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0" name="Rectangle à coins arrondis 49"/>
          <p:cNvSpPr/>
          <p:nvPr/>
        </p:nvSpPr>
        <p:spPr>
          <a:xfrm>
            <a:off x="4429124" y="5357826"/>
            <a:ext cx="1428760" cy="357190"/>
          </a:xfrm>
          <a:prstGeom prst="roundRect">
            <a:avLst>
              <a:gd name="adj" fmla="val 21945"/>
            </a:avLst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>
                <a:solidFill>
                  <a:schemeClr val="tx1"/>
                </a:solidFill>
              </a:rPr>
              <a:t>FRBRLevel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2" name="Connecteur droit avec flèche 51"/>
          <p:cNvCxnSpPr>
            <a:stCxn id="50" idx="2"/>
            <a:endCxn id="3" idx="0"/>
          </p:cNvCxnSpPr>
          <p:nvPr/>
        </p:nvCxnSpPr>
        <p:spPr>
          <a:xfrm rot="5400000">
            <a:off x="4893471" y="5965049"/>
            <a:ext cx="500066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>
            <a:off x="4643438" y="5857892"/>
            <a:ext cx="107157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/>
              <a:t>equivalentTo</a:t>
            </a:r>
            <a:endParaRPr lang="en-US" sz="1400" dirty="0"/>
          </a:p>
        </p:txBody>
      </p:sp>
      <p:sp>
        <p:nvSpPr>
          <p:cNvPr id="58" name="Ellipse 57"/>
          <p:cNvSpPr/>
          <p:nvPr/>
        </p:nvSpPr>
        <p:spPr>
          <a:xfrm>
            <a:off x="6572264" y="5214950"/>
            <a:ext cx="142876" cy="142876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err="1" smtClean="0">
              <a:solidFill>
                <a:schemeClr val="tx1"/>
              </a:solidFill>
            </a:endParaRPr>
          </a:p>
        </p:txBody>
      </p:sp>
      <p:sp>
        <p:nvSpPr>
          <p:cNvPr id="59" name="Ellipse 58"/>
          <p:cNvSpPr/>
          <p:nvPr/>
        </p:nvSpPr>
        <p:spPr>
          <a:xfrm>
            <a:off x="6572264" y="5491949"/>
            <a:ext cx="142876" cy="142876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err="1" smtClean="0">
              <a:solidFill>
                <a:schemeClr val="tx1"/>
              </a:solidFill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6786578" y="5143512"/>
            <a:ext cx="114300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workLevel</a:t>
            </a:r>
            <a:endParaRPr lang="en-US" sz="1400" dirty="0"/>
          </a:p>
        </p:txBody>
      </p:sp>
      <p:sp>
        <p:nvSpPr>
          <p:cNvPr id="61" name="ZoneTexte 60"/>
          <p:cNvSpPr txBox="1"/>
          <p:nvPr/>
        </p:nvSpPr>
        <p:spPr>
          <a:xfrm>
            <a:off x="6796102" y="5429264"/>
            <a:ext cx="141923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expressionLevel</a:t>
            </a:r>
            <a:endParaRPr lang="en-US" sz="1400" dirty="0"/>
          </a:p>
        </p:txBody>
      </p:sp>
      <p:cxnSp>
        <p:nvCxnSpPr>
          <p:cNvPr id="62" name="Connecteur droit avec flèche 61"/>
          <p:cNvCxnSpPr>
            <a:stCxn id="58" idx="2"/>
            <a:endCxn id="50" idx="3"/>
          </p:cNvCxnSpPr>
          <p:nvPr/>
        </p:nvCxnSpPr>
        <p:spPr>
          <a:xfrm rot="10800000" flipV="1">
            <a:off x="5857884" y="5286387"/>
            <a:ext cx="714380" cy="250033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>
            <a:stCxn id="59" idx="2"/>
            <a:endCxn id="50" idx="3"/>
          </p:cNvCxnSpPr>
          <p:nvPr/>
        </p:nvCxnSpPr>
        <p:spPr>
          <a:xfrm rot="10800000">
            <a:off x="5857884" y="5536421"/>
            <a:ext cx="714380" cy="26966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ZoneTexte 63"/>
          <p:cNvSpPr txBox="1"/>
          <p:nvPr/>
        </p:nvSpPr>
        <p:spPr>
          <a:xfrm>
            <a:off x="5857884" y="5143512"/>
            <a:ext cx="7762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/>
              <a:t>rdf:type</a:t>
            </a:r>
            <a:endParaRPr lang="en-US" sz="1400" dirty="0"/>
          </a:p>
        </p:txBody>
      </p:sp>
      <p:sp>
        <p:nvSpPr>
          <p:cNvPr id="65" name="ZoneTexte 64"/>
          <p:cNvSpPr txBox="1"/>
          <p:nvPr/>
        </p:nvSpPr>
        <p:spPr>
          <a:xfrm>
            <a:off x="5857884" y="5429264"/>
            <a:ext cx="7762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/>
              <a:t>rdf:type</a:t>
            </a:r>
            <a:endParaRPr lang="en-US" sz="1400" dirty="0"/>
          </a:p>
        </p:txBody>
      </p:sp>
      <p:sp>
        <p:nvSpPr>
          <p:cNvPr id="67" name="Ellipse 66"/>
          <p:cNvSpPr/>
          <p:nvPr/>
        </p:nvSpPr>
        <p:spPr>
          <a:xfrm>
            <a:off x="6581788" y="5786454"/>
            <a:ext cx="142876" cy="142876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err="1" smtClean="0">
              <a:solidFill>
                <a:schemeClr val="tx1"/>
              </a:solidFill>
            </a:endParaRPr>
          </a:p>
        </p:txBody>
      </p:sp>
      <p:cxnSp>
        <p:nvCxnSpPr>
          <p:cNvPr id="68" name="Connecteur droit avec flèche 67"/>
          <p:cNvCxnSpPr>
            <a:stCxn id="67" idx="2"/>
            <a:endCxn id="50" idx="3"/>
          </p:cNvCxnSpPr>
          <p:nvPr/>
        </p:nvCxnSpPr>
        <p:spPr>
          <a:xfrm rot="10800000">
            <a:off x="5857884" y="5536422"/>
            <a:ext cx="723904" cy="321471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ZoneTexte 70"/>
          <p:cNvSpPr txBox="1"/>
          <p:nvPr/>
        </p:nvSpPr>
        <p:spPr>
          <a:xfrm>
            <a:off x="5857884" y="5652331"/>
            <a:ext cx="7762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/>
              <a:t>rdf:type</a:t>
            </a:r>
            <a:endParaRPr lang="en-US" sz="1400" dirty="0"/>
          </a:p>
        </p:txBody>
      </p:sp>
      <p:sp>
        <p:nvSpPr>
          <p:cNvPr id="72" name="ZoneTexte 71"/>
          <p:cNvSpPr txBox="1"/>
          <p:nvPr/>
        </p:nvSpPr>
        <p:spPr>
          <a:xfrm>
            <a:off x="6786578" y="5723769"/>
            <a:ext cx="141923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manifestationLevel</a:t>
            </a:r>
            <a:endParaRPr lang="en-US" sz="1400" dirty="0"/>
          </a:p>
        </p:txBody>
      </p:sp>
      <p:cxnSp>
        <p:nvCxnSpPr>
          <p:cNvPr id="73" name="Connecteur droit avec flèche 72"/>
          <p:cNvCxnSpPr>
            <a:stCxn id="2" idx="3"/>
            <a:endCxn id="21" idx="1"/>
          </p:cNvCxnSpPr>
          <p:nvPr/>
        </p:nvCxnSpPr>
        <p:spPr>
          <a:xfrm flipV="1">
            <a:off x="4143372" y="1678769"/>
            <a:ext cx="1500198" cy="1000132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ZoneTexte 75"/>
          <p:cNvSpPr txBox="1"/>
          <p:nvPr/>
        </p:nvSpPr>
        <p:spPr>
          <a:xfrm>
            <a:off x="4643438" y="2071678"/>
            <a:ext cx="78581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chemeClr val="accent1">
                    <a:lumMod val="75000"/>
                  </a:schemeClr>
                </a:solidFill>
              </a:rPr>
              <a:t>inFrame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7" name="Connecteur droit avec flèche 76"/>
          <p:cNvCxnSpPr>
            <a:stCxn id="2" idx="3"/>
            <a:endCxn id="80" idx="0"/>
          </p:cNvCxnSpPr>
          <p:nvPr/>
        </p:nvCxnSpPr>
        <p:spPr>
          <a:xfrm>
            <a:off x="4143372" y="2678901"/>
            <a:ext cx="2393173" cy="1178727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à coins arrondis 79"/>
          <p:cNvSpPr/>
          <p:nvPr/>
        </p:nvSpPr>
        <p:spPr>
          <a:xfrm>
            <a:off x="5643570" y="3857628"/>
            <a:ext cx="1785950" cy="357190"/>
          </a:xfrm>
          <a:prstGeom prst="roundRect">
            <a:avLst>
              <a:gd name="adj" fmla="val 21945"/>
            </a:avLst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>
                <a:solidFill>
                  <a:schemeClr val="tx1"/>
                </a:solidFill>
              </a:rPr>
              <a:t>FeatureSpecification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4786314" y="3143248"/>
            <a:ext cx="128588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chemeClr val="accent1">
                    <a:lumMod val="75000"/>
                  </a:schemeClr>
                </a:solidFill>
              </a:rPr>
              <a:t>hasSpecification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4" name="Parallélogramme 83"/>
          <p:cNvSpPr/>
          <p:nvPr/>
        </p:nvSpPr>
        <p:spPr>
          <a:xfrm>
            <a:off x="7858116" y="3143248"/>
            <a:ext cx="1285884" cy="357190"/>
          </a:xfrm>
          <a:prstGeom prst="parallelogram">
            <a:avLst/>
          </a:prstGeom>
          <a:solidFill>
            <a:srgbClr val="ADDB7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>
                <a:solidFill>
                  <a:schemeClr val="tx1"/>
                </a:solidFill>
              </a:rPr>
              <a:t>rdfs:Literal</a:t>
            </a:r>
            <a:endParaRPr lang="en-US" sz="1400" dirty="0" err="1" smtClean="0">
              <a:solidFill>
                <a:schemeClr val="tx1"/>
              </a:solidFill>
            </a:endParaRPr>
          </a:p>
        </p:txBody>
      </p:sp>
      <p:cxnSp>
        <p:nvCxnSpPr>
          <p:cNvPr id="85" name="Connecteur droit avec flèche 84"/>
          <p:cNvCxnSpPr>
            <a:stCxn id="80" idx="3"/>
            <a:endCxn id="84" idx="5"/>
          </p:cNvCxnSpPr>
          <p:nvPr/>
        </p:nvCxnSpPr>
        <p:spPr>
          <a:xfrm flipV="1">
            <a:off x="7429520" y="3321843"/>
            <a:ext cx="473245" cy="714380"/>
          </a:xfrm>
          <a:prstGeom prst="straightConnector1">
            <a:avLst/>
          </a:prstGeom>
          <a:ln w="15875">
            <a:solidFill>
              <a:srgbClr val="ADDB7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ZoneTexte 87"/>
          <p:cNvSpPr txBox="1"/>
          <p:nvPr/>
        </p:nvSpPr>
        <p:spPr>
          <a:xfrm>
            <a:off x="6929454" y="3500438"/>
            <a:ext cx="92869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rgbClr val="ADDB7B"/>
                </a:solidFill>
              </a:rPr>
              <a:t>hasCode</a:t>
            </a:r>
            <a:endParaRPr lang="en-US" sz="1200" dirty="0" smtClean="0">
              <a:solidFill>
                <a:srgbClr val="ADDB7B"/>
              </a:solidFill>
            </a:endParaRPr>
          </a:p>
        </p:txBody>
      </p:sp>
      <p:sp>
        <p:nvSpPr>
          <p:cNvPr id="89" name="Parallélogramme 88"/>
          <p:cNvSpPr/>
          <p:nvPr/>
        </p:nvSpPr>
        <p:spPr>
          <a:xfrm>
            <a:off x="7858116" y="4500570"/>
            <a:ext cx="1285884" cy="357190"/>
          </a:xfrm>
          <a:prstGeom prst="parallelogram">
            <a:avLst/>
          </a:prstGeom>
          <a:solidFill>
            <a:srgbClr val="ADDB7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>
                <a:solidFill>
                  <a:schemeClr val="tx1"/>
                </a:solidFill>
              </a:rPr>
              <a:t>rdfs:Literal</a:t>
            </a:r>
            <a:endParaRPr lang="en-US" sz="1400" dirty="0" err="1" smtClean="0">
              <a:solidFill>
                <a:schemeClr val="tx1"/>
              </a:solidFill>
            </a:endParaRPr>
          </a:p>
        </p:txBody>
      </p:sp>
      <p:cxnSp>
        <p:nvCxnSpPr>
          <p:cNvPr id="90" name="Connecteur droit avec flèche 89"/>
          <p:cNvCxnSpPr>
            <a:stCxn id="80" idx="3"/>
            <a:endCxn id="89" idx="5"/>
          </p:cNvCxnSpPr>
          <p:nvPr/>
        </p:nvCxnSpPr>
        <p:spPr>
          <a:xfrm>
            <a:off x="7429520" y="4036223"/>
            <a:ext cx="473245" cy="642942"/>
          </a:xfrm>
          <a:prstGeom prst="straightConnector1">
            <a:avLst/>
          </a:prstGeom>
          <a:ln w="15875">
            <a:solidFill>
              <a:srgbClr val="ADDB7B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ZoneTexte 92"/>
          <p:cNvSpPr txBox="1"/>
          <p:nvPr/>
        </p:nvSpPr>
        <p:spPr>
          <a:xfrm>
            <a:off x="6572264" y="4295009"/>
            <a:ext cx="114300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rgbClr val="ADDB7B"/>
                </a:solidFill>
              </a:rPr>
              <a:t>skos:prefLabel</a:t>
            </a:r>
            <a:endParaRPr lang="en-US" sz="1200" dirty="0" smtClean="0">
              <a:solidFill>
                <a:srgbClr val="ADDB7B"/>
              </a:solidFill>
            </a:endParaRPr>
          </a:p>
        </p:txBody>
      </p:sp>
      <p:cxnSp>
        <p:nvCxnSpPr>
          <p:cNvPr id="101" name="Connecteur droit avec flèche 100"/>
          <p:cNvCxnSpPr>
            <a:stCxn id="80" idx="2"/>
            <a:endCxn id="50" idx="0"/>
          </p:cNvCxnSpPr>
          <p:nvPr/>
        </p:nvCxnSpPr>
        <p:spPr>
          <a:xfrm rot="5400000">
            <a:off x="5268521" y="4089802"/>
            <a:ext cx="1143008" cy="1393041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5286380" y="4652199"/>
            <a:ext cx="107157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chemeClr val="accent1">
                    <a:lumMod val="75000"/>
                  </a:schemeClr>
                </a:solidFill>
              </a:rPr>
              <a:t>hasFRBRLevel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4" name="Rectangle à coins arrondis 103"/>
          <p:cNvSpPr/>
          <p:nvPr/>
        </p:nvSpPr>
        <p:spPr>
          <a:xfrm>
            <a:off x="857224" y="4857760"/>
            <a:ext cx="1785950" cy="357190"/>
          </a:xfrm>
          <a:prstGeom prst="roundRect">
            <a:avLst>
              <a:gd name="adj" fmla="val 21945"/>
            </a:avLst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>
                <a:solidFill>
                  <a:schemeClr val="tx1"/>
                </a:solidFill>
              </a:rPr>
              <a:t>FeatureBody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5" name="Rectangle à coins arrondis 104"/>
          <p:cNvSpPr/>
          <p:nvPr/>
        </p:nvSpPr>
        <p:spPr>
          <a:xfrm>
            <a:off x="6072198" y="2500306"/>
            <a:ext cx="1071570" cy="357190"/>
          </a:xfrm>
          <a:prstGeom prst="roundRect">
            <a:avLst>
              <a:gd name="adj" fmla="val 21945"/>
            </a:avLst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>
                <a:solidFill>
                  <a:schemeClr val="tx1"/>
                </a:solidFill>
              </a:rPr>
              <a:t>foaf:Agent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06" name="Connecteur droit avec flèche 105"/>
          <p:cNvCxnSpPr>
            <a:stCxn id="2" idx="3"/>
            <a:endCxn id="105" idx="1"/>
          </p:cNvCxnSpPr>
          <p:nvPr/>
        </p:nvCxnSpPr>
        <p:spPr>
          <a:xfrm>
            <a:off x="4143372" y="2678901"/>
            <a:ext cx="1928826" cy="1588"/>
          </a:xfrm>
          <a:prstGeom prst="straightConnector1">
            <a:avLst/>
          </a:prstGeom>
          <a:ln w="1587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ZoneTexte 108"/>
          <p:cNvSpPr txBox="1"/>
          <p:nvPr/>
        </p:nvSpPr>
        <p:spPr>
          <a:xfrm>
            <a:off x="4500562" y="2580497"/>
            <a:ext cx="128588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chemeClr val="accent1">
                    <a:lumMod val="75000"/>
                  </a:schemeClr>
                </a:solidFill>
              </a:rPr>
              <a:t>dcterms:creator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10" name="Connecteur droit avec flèche 109"/>
          <p:cNvCxnSpPr>
            <a:stCxn id="104" idx="1"/>
            <a:endCxn id="104" idx="0"/>
          </p:cNvCxnSpPr>
          <p:nvPr/>
        </p:nvCxnSpPr>
        <p:spPr>
          <a:xfrm rot="10800000" flipH="1">
            <a:off x="857223" y="4857761"/>
            <a:ext cx="892975" cy="178595"/>
          </a:xfrm>
          <a:prstGeom prst="bentConnector4">
            <a:avLst>
              <a:gd name="adj1" fmla="val -25600"/>
              <a:gd name="adj2" fmla="val 227999"/>
            </a:avLst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ZoneTexte 112"/>
          <p:cNvSpPr txBox="1"/>
          <p:nvPr/>
        </p:nvSpPr>
        <p:spPr>
          <a:xfrm>
            <a:off x="285720" y="4286256"/>
            <a:ext cx="135732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chemeClr val="accent1">
                    <a:lumMod val="75000"/>
                  </a:schemeClr>
                </a:solidFill>
              </a:rPr>
              <a:t>hasGenericValue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14" name="Connecteur droit avec flèche 113"/>
          <p:cNvCxnSpPr>
            <a:stCxn id="2" idx="2"/>
            <a:endCxn id="104" idx="3"/>
          </p:cNvCxnSpPr>
          <p:nvPr/>
        </p:nvCxnSpPr>
        <p:spPr>
          <a:xfrm rot="5400000">
            <a:off x="2035952" y="3464719"/>
            <a:ext cx="2178859" cy="964413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ZoneTexte 116"/>
          <p:cNvSpPr txBox="1"/>
          <p:nvPr/>
        </p:nvSpPr>
        <p:spPr>
          <a:xfrm>
            <a:off x="2857488" y="3223439"/>
            <a:ext cx="57150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body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8" name="Parallélogramme 117"/>
          <p:cNvSpPr/>
          <p:nvPr/>
        </p:nvSpPr>
        <p:spPr>
          <a:xfrm>
            <a:off x="1714480" y="5929330"/>
            <a:ext cx="1285884" cy="357190"/>
          </a:xfrm>
          <a:prstGeom prst="parallelogram">
            <a:avLst/>
          </a:prstGeom>
          <a:solidFill>
            <a:srgbClr val="ADDB7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>
                <a:solidFill>
                  <a:schemeClr val="tx1"/>
                </a:solidFill>
              </a:rPr>
              <a:t>rdfs:Literal</a:t>
            </a:r>
            <a:endParaRPr lang="en-US" sz="1400" dirty="0" err="1" smtClean="0">
              <a:solidFill>
                <a:schemeClr val="tx1"/>
              </a:solidFill>
            </a:endParaRPr>
          </a:p>
        </p:txBody>
      </p:sp>
      <p:cxnSp>
        <p:nvCxnSpPr>
          <p:cNvPr id="119" name="Connecteur droit avec flèche 118"/>
          <p:cNvCxnSpPr>
            <a:stCxn id="104" idx="2"/>
            <a:endCxn id="118" idx="1"/>
          </p:cNvCxnSpPr>
          <p:nvPr/>
        </p:nvCxnSpPr>
        <p:spPr>
          <a:xfrm rot="16200000" flipH="1">
            <a:off x="1718945" y="5246204"/>
            <a:ext cx="714380" cy="651872"/>
          </a:xfrm>
          <a:prstGeom prst="straightConnector1">
            <a:avLst/>
          </a:prstGeom>
          <a:ln w="15875">
            <a:solidFill>
              <a:srgbClr val="ADDB7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ZoneTexte 121"/>
          <p:cNvSpPr txBox="1"/>
          <p:nvPr/>
        </p:nvSpPr>
        <p:spPr>
          <a:xfrm>
            <a:off x="1714480" y="5366579"/>
            <a:ext cx="92869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rgbClr val="FFC000"/>
                </a:solidFill>
              </a:rPr>
              <a:t>oa:value</a:t>
            </a:r>
            <a:endParaRPr lang="en-US" sz="1200" dirty="0" smtClean="0">
              <a:solidFill>
                <a:srgbClr val="FFC000"/>
              </a:solidFill>
            </a:endParaRPr>
          </a:p>
        </p:txBody>
      </p:sp>
      <p:sp>
        <p:nvSpPr>
          <p:cNvPr id="123" name="Rectangle à coins arrondis 122"/>
          <p:cNvSpPr/>
          <p:nvPr/>
        </p:nvSpPr>
        <p:spPr>
          <a:xfrm>
            <a:off x="285720" y="5929330"/>
            <a:ext cx="1071570" cy="357190"/>
          </a:xfrm>
          <a:prstGeom prst="roundRect">
            <a:avLst>
              <a:gd name="adj" fmla="val 21945"/>
            </a:avLst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>
                <a:solidFill>
                  <a:schemeClr val="tx1"/>
                </a:solidFill>
              </a:rPr>
              <a:t>owl:Thing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24" name="Connecteur droit avec flèche 109"/>
          <p:cNvCxnSpPr>
            <a:stCxn id="104" idx="2"/>
            <a:endCxn id="123" idx="0"/>
          </p:cNvCxnSpPr>
          <p:nvPr/>
        </p:nvCxnSpPr>
        <p:spPr>
          <a:xfrm rot="5400000">
            <a:off x="928662" y="5107793"/>
            <a:ext cx="714380" cy="928694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ZoneTexte 126"/>
          <p:cNvSpPr txBox="1"/>
          <p:nvPr/>
        </p:nvSpPr>
        <p:spPr>
          <a:xfrm>
            <a:off x="357158" y="5438017"/>
            <a:ext cx="150019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chemeClr val="accent1">
                    <a:lumMod val="75000"/>
                  </a:schemeClr>
                </a:solidFill>
              </a:rPr>
              <a:t>hasControlledValue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82" name="Connecteur droit avec flèche 81"/>
          <p:cNvCxnSpPr>
            <a:stCxn id="2" idx="2"/>
            <a:endCxn id="50" idx="0"/>
          </p:cNvCxnSpPr>
          <p:nvPr/>
        </p:nvCxnSpPr>
        <p:spPr>
          <a:xfrm rot="16200000" flipH="1">
            <a:off x="3125380" y="3339702"/>
            <a:ext cx="2500330" cy="1535917"/>
          </a:xfrm>
          <a:prstGeom prst="straightConnector1">
            <a:avLst/>
          </a:prstGeom>
          <a:ln w="1587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ZoneTexte 91"/>
          <p:cNvSpPr txBox="1"/>
          <p:nvPr/>
        </p:nvSpPr>
        <p:spPr>
          <a:xfrm>
            <a:off x="4143372" y="4429132"/>
            <a:ext cx="107157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chemeClr val="accent1">
                    <a:lumMod val="75000"/>
                  </a:schemeClr>
                </a:solidFill>
              </a:rPr>
              <a:t>hasFRBRLevel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8" name="Parallélogramme 97"/>
          <p:cNvSpPr/>
          <p:nvPr/>
        </p:nvSpPr>
        <p:spPr>
          <a:xfrm>
            <a:off x="4071934" y="1428736"/>
            <a:ext cx="1285884" cy="357190"/>
          </a:xfrm>
          <a:prstGeom prst="parallelogram">
            <a:avLst/>
          </a:prstGeom>
          <a:solidFill>
            <a:srgbClr val="ADDB7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>
                <a:solidFill>
                  <a:schemeClr val="tx1"/>
                </a:solidFill>
              </a:rPr>
              <a:t>xsd:float</a:t>
            </a:r>
            <a:endParaRPr lang="en-US" sz="1400" dirty="0" err="1" smtClean="0">
              <a:solidFill>
                <a:schemeClr val="tx1"/>
              </a:solidFill>
            </a:endParaRPr>
          </a:p>
        </p:txBody>
      </p:sp>
      <p:cxnSp>
        <p:nvCxnSpPr>
          <p:cNvPr id="99" name="Connecteur droit avec flèche 98"/>
          <p:cNvCxnSpPr>
            <a:stCxn id="2" idx="0"/>
            <a:endCxn id="98" idx="4"/>
          </p:cNvCxnSpPr>
          <p:nvPr/>
        </p:nvCxnSpPr>
        <p:spPr>
          <a:xfrm rot="5400000" flipH="1" flipV="1">
            <a:off x="3804041" y="1589472"/>
            <a:ext cx="714380" cy="1107289"/>
          </a:xfrm>
          <a:prstGeom prst="straightConnector1">
            <a:avLst/>
          </a:prstGeom>
          <a:ln w="15875">
            <a:solidFill>
              <a:srgbClr val="ADDB7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ZoneTexte 99"/>
          <p:cNvSpPr txBox="1"/>
          <p:nvPr/>
        </p:nvSpPr>
        <p:spPr>
          <a:xfrm>
            <a:off x="3643306" y="2000240"/>
            <a:ext cx="121444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rgbClr val="ADDB7B"/>
                </a:solidFill>
              </a:rPr>
              <a:t>hasConfidence</a:t>
            </a:r>
            <a:endParaRPr lang="en-US" sz="1400" dirty="0">
              <a:solidFill>
                <a:srgbClr val="ADDB7B"/>
              </a:solidFill>
            </a:endParaRPr>
          </a:p>
        </p:txBody>
      </p:sp>
      <p:sp>
        <p:nvSpPr>
          <p:cNvPr id="78" name="Rectangle à coins arrondis 77"/>
          <p:cNvSpPr/>
          <p:nvPr/>
        </p:nvSpPr>
        <p:spPr>
          <a:xfrm>
            <a:off x="2857488" y="714356"/>
            <a:ext cx="1428760" cy="357190"/>
          </a:xfrm>
          <a:prstGeom prst="roundRect">
            <a:avLst>
              <a:gd name="adj" fmla="val 21945"/>
            </a:avLst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Annotation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79" name="Connecteur droit avec flèche 78"/>
          <p:cNvCxnSpPr>
            <a:stCxn id="2" idx="0"/>
            <a:endCxn id="78" idx="2"/>
          </p:cNvCxnSpPr>
          <p:nvPr/>
        </p:nvCxnSpPr>
        <p:spPr>
          <a:xfrm rot="16200000" flipV="1">
            <a:off x="2875348" y="1768066"/>
            <a:ext cx="1428760" cy="35719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ZoneTexte 86"/>
          <p:cNvSpPr txBox="1"/>
          <p:nvPr/>
        </p:nvSpPr>
        <p:spPr>
          <a:xfrm>
            <a:off x="2928926" y="1508927"/>
            <a:ext cx="107157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/>
              <a:t>subClassOf</a:t>
            </a:r>
            <a:endParaRPr lang="en-US" sz="1400" dirty="0"/>
          </a:p>
        </p:txBody>
      </p:sp>
      <p:sp>
        <p:nvSpPr>
          <p:cNvPr id="95" name="Rectangle à coins arrondis 94"/>
          <p:cNvSpPr/>
          <p:nvPr/>
        </p:nvSpPr>
        <p:spPr>
          <a:xfrm>
            <a:off x="1428728" y="142852"/>
            <a:ext cx="1428760" cy="357190"/>
          </a:xfrm>
          <a:prstGeom prst="roundRect">
            <a:avLst>
              <a:gd name="adj" fmla="val 21945"/>
            </a:avLst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>
                <a:solidFill>
                  <a:schemeClr val="tx1"/>
                </a:solidFill>
              </a:rPr>
              <a:t>dctypes:Text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96" name="Connecteur droit avec flèche 95"/>
          <p:cNvCxnSpPr>
            <a:stCxn id="8" idx="3"/>
            <a:endCxn id="95" idx="2"/>
          </p:cNvCxnSpPr>
          <p:nvPr/>
        </p:nvCxnSpPr>
        <p:spPr>
          <a:xfrm flipV="1">
            <a:off x="1428728" y="500042"/>
            <a:ext cx="714380" cy="1393041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ZoneTexte 102"/>
          <p:cNvSpPr txBox="1"/>
          <p:nvPr/>
        </p:nvSpPr>
        <p:spPr>
          <a:xfrm>
            <a:off x="1428728" y="1071546"/>
            <a:ext cx="107157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/>
              <a:t>subClassOf</a:t>
            </a:r>
            <a:endParaRPr lang="en-US" sz="1400" dirty="0"/>
          </a:p>
        </p:txBody>
      </p:sp>
      <p:sp>
        <p:nvSpPr>
          <p:cNvPr id="107" name="Rectangle à coins arrondis 106"/>
          <p:cNvSpPr/>
          <p:nvPr/>
        </p:nvSpPr>
        <p:spPr>
          <a:xfrm>
            <a:off x="1000100" y="3357562"/>
            <a:ext cx="1428760" cy="357190"/>
          </a:xfrm>
          <a:prstGeom prst="roundRect">
            <a:avLst>
              <a:gd name="adj" fmla="val 21945"/>
            </a:avLst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>
                <a:solidFill>
                  <a:schemeClr val="tx1"/>
                </a:solidFill>
              </a:rPr>
              <a:t>TextualBody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08" name="Connecteur droit avec flèche 107"/>
          <p:cNvCxnSpPr>
            <a:stCxn id="104" idx="0"/>
            <a:endCxn id="107" idx="2"/>
          </p:cNvCxnSpPr>
          <p:nvPr/>
        </p:nvCxnSpPr>
        <p:spPr>
          <a:xfrm rot="16200000" flipV="1">
            <a:off x="1160836" y="4268396"/>
            <a:ext cx="1143008" cy="35719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ZoneTexte 114"/>
          <p:cNvSpPr txBox="1"/>
          <p:nvPr/>
        </p:nvSpPr>
        <p:spPr>
          <a:xfrm>
            <a:off x="1214414" y="4000504"/>
            <a:ext cx="107157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/>
              <a:t>subClassOf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00"/>
        </a:solidFill>
        <a:ln w="12700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601</Words>
  <PresentationFormat>Affichage à l'écran (4:3)</PresentationFormat>
  <Paragraphs>177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cp:lastModifiedBy>Thomas Francart</cp:lastModifiedBy>
  <cp:revision>68</cp:revision>
  <dcterms:modified xsi:type="dcterms:W3CDTF">2016-12-07T19:25:11Z</dcterms:modified>
</cp:coreProperties>
</file>