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56"/>
  </p:notesMasterIdLst>
  <p:handoutMasterIdLst>
    <p:handoutMasterId r:id="rId57"/>
  </p:handoutMasterIdLst>
  <p:sldIdLst>
    <p:sldId id="384" r:id="rId2"/>
    <p:sldId id="585" r:id="rId3"/>
    <p:sldId id="586" r:id="rId4"/>
    <p:sldId id="587" r:id="rId5"/>
    <p:sldId id="588" r:id="rId6"/>
    <p:sldId id="589" r:id="rId7"/>
    <p:sldId id="490" r:id="rId8"/>
    <p:sldId id="590" r:id="rId9"/>
    <p:sldId id="591" r:id="rId10"/>
    <p:sldId id="592" r:id="rId11"/>
    <p:sldId id="593" r:id="rId12"/>
    <p:sldId id="594" r:id="rId13"/>
    <p:sldId id="595" r:id="rId14"/>
    <p:sldId id="597" r:id="rId15"/>
    <p:sldId id="598" r:id="rId16"/>
    <p:sldId id="584" r:id="rId17"/>
    <p:sldId id="493" r:id="rId18"/>
    <p:sldId id="577" r:id="rId19"/>
    <p:sldId id="582" r:id="rId20"/>
    <p:sldId id="578" r:id="rId21"/>
    <p:sldId id="579" r:id="rId22"/>
    <p:sldId id="583" r:id="rId23"/>
    <p:sldId id="580" r:id="rId24"/>
    <p:sldId id="451" r:id="rId25"/>
    <p:sldId id="540" r:id="rId26"/>
    <p:sldId id="526" r:id="rId27"/>
    <p:sldId id="531" r:id="rId28"/>
    <p:sldId id="569" r:id="rId29"/>
    <p:sldId id="517" r:id="rId30"/>
    <p:sldId id="511" r:id="rId31"/>
    <p:sldId id="596" r:id="rId32"/>
    <p:sldId id="518" r:id="rId33"/>
    <p:sldId id="537" r:id="rId34"/>
    <p:sldId id="543" r:id="rId35"/>
    <p:sldId id="581" r:id="rId36"/>
    <p:sldId id="520" r:id="rId37"/>
    <p:sldId id="544" r:id="rId38"/>
    <p:sldId id="550" r:id="rId39"/>
    <p:sldId id="545" r:id="rId40"/>
    <p:sldId id="546" r:id="rId41"/>
    <p:sldId id="562" r:id="rId42"/>
    <p:sldId id="563" r:id="rId43"/>
    <p:sldId id="564" r:id="rId44"/>
    <p:sldId id="565" r:id="rId45"/>
    <p:sldId id="566" r:id="rId46"/>
    <p:sldId id="567" r:id="rId47"/>
    <p:sldId id="568" r:id="rId48"/>
    <p:sldId id="558" r:id="rId49"/>
    <p:sldId id="559" r:id="rId50"/>
    <p:sldId id="560" r:id="rId51"/>
    <p:sldId id="561" r:id="rId52"/>
    <p:sldId id="422" r:id="rId53"/>
    <p:sldId id="508" r:id="rId54"/>
    <p:sldId id="344" r:id="rId5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FCC"/>
    <a:srgbClr val="DDDDDD"/>
    <a:srgbClr val="CCFFFF"/>
    <a:srgbClr val="99FF33"/>
    <a:srgbClr val="66FF33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86094" autoAdjust="0"/>
  </p:normalViewPr>
  <p:slideViewPr>
    <p:cSldViewPr>
      <p:cViewPr varScale="1">
        <p:scale>
          <a:sx n="78" d="100"/>
          <a:sy n="78" d="100"/>
        </p:scale>
        <p:origin x="14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 i="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 i="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 i="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 i="0" smtClean="0"/>
            </a:lvl1pPr>
          </a:lstStyle>
          <a:p>
            <a:pPr>
              <a:defRPr/>
            </a:pPr>
            <a:fld id="{22877BF5-9827-4E7F-9B90-8FCC26DD916A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82911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 i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 i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2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232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 i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32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 i="0" smtClean="0"/>
            </a:lvl1pPr>
          </a:lstStyle>
          <a:p>
            <a:pPr>
              <a:defRPr/>
            </a:pPr>
            <a:fld id="{66A9264E-F8EF-454E-8CB8-6B09B734C92E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5961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CE132E-404B-49EC-B41E-963F38FD53CE}" type="slidenum">
              <a:rPr lang="it-IT" altLang="it-IT"/>
              <a:pPr>
                <a:spcBef>
                  <a:spcPct val="0"/>
                </a:spcBef>
              </a:pPr>
              <a:t>16</a:t>
            </a:fld>
            <a:endParaRPr lang="it-IT" altLang="it-IT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ln/>
        </p:spPr>
      </p:sp>
      <p:sp>
        <p:nvSpPr>
          <p:cNvPr id="25604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920456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4596E0-2DD3-46F7-9BC3-500F654A7A1B}" type="slidenum">
              <a:rPr lang="it-IT" altLang="it-IT"/>
              <a:pPr>
                <a:spcBef>
                  <a:spcPct val="0"/>
                </a:spcBef>
              </a:pPr>
              <a:t>24</a:t>
            </a:fld>
            <a:endParaRPr lang="it-IT" altLang="it-IT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ln/>
        </p:spPr>
      </p:sp>
      <p:sp>
        <p:nvSpPr>
          <p:cNvPr id="34820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087539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en-US" smtClean="0"/>
          </a:p>
        </p:txBody>
      </p:sp>
      <p:sp>
        <p:nvSpPr>
          <p:cNvPr id="4915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D2C37E-7A81-47D0-A38B-719A4EE5960F}" type="slidenum">
              <a:rPr lang="it-IT" altLang="it-IT"/>
              <a:pPr>
                <a:spcBef>
                  <a:spcPct val="0"/>
                </a:spcBef>
              </a:pPr>
              <a:t>38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6502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folHlink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it-IT" altLang="en-US" noProof="0" smtClean="0"/>
              <a:t>Le disposi</a:t>
            </a:r>
            <a:r>
              <a:rPr lang="en-US" altLang="en-US" noProof="0" smtClean="0"/>
              <a:t>zioni di modifica: linguaggio ed uso. </a:t>
            </a:r>
            <a:endParaRPr lang="it-IT" altLang="en-US" noProof="0" smtClean="0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543550" cy="979488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it-IT" altLang="en-US" noProof="0" smtClean="0"/>
              <a:t>Anal</a:t>
            </a:r>
            <a:r>
              <a:rPr lang="en-US" altLang="en-US" noProof="0" smtClean="0"/>
              <a:t>isi a supporto del Natural Language Process</a:t>
            </a:r>
          </a:p>
          <a:p>
            <a:pPr lvl="0"/>
            <a:endParaRPr lang="en-US" altLang="en-US" noProof="0" smtClean="0"/>
          </a:p>
          <a:p>
            <a:pPr lvl="0"/>
            <a:r>
              <a:rPr lang="en-US" altLang="en-US" noProof="0" smtClean="0"/>
              <a:t>Raffaella Brighi</a:t>
            </a:r>
          </a:p>
          <a:p>
            <a:pPr lvl="0"/>
            <a:r>
              <a:rPr lang="en-US" altLang="en-US" noProof="0" smtClean="0"/>
              <a:t>CIRSFID, Università di Bologna</a:t>
            </a:r>
            <a:endParaRPr lang="it-IT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70932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5EB55-E512-4AB3-9207-35D991091C32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82832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59684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012780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6D0D8-C0DC-489F-B40A-A3F312343D0F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66137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2D300-332F-4986-9727-2A1F20DB09F9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3385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B7F8B-4DAB-4189-82DA-E4B1A61E3B9F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2099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4D811-679E-4E41-9B98-CDAE76B57AD7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392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0522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E211-67F5-47A2-B010-64004DA73675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5360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A8947-5D0C-484C-9601-B9225223BA0F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97007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CF06-D953-4FF0-B0AB-FFC5F87EBB09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72218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06B0D-8461-42F2-A4C6-9468FB29F4D5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1336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780A6-F4A8-4CAC-955E-4723E426F19E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1363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237288"/>
            <a:ext cx="359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36000" rIns="54000" bIns="3600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i="0">
                <a:solidFill>
                  <a:srgbClr val="336699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029" name="Freeform 5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8575" cap="flat" cmpd="sng">
            <a:solidFill>
              <a:srgbClr val="FFCC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235825" y="6308725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1800" b="0" i="0" smtClean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7669213" y="6381750"/>
            <a:ext cx="1366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it-IT" altLang="it-IT" i="0" smtClean="0">
              <a:solidFill>
                <a:srgbClr val="336699"/>
              </a:solidFill>
              <a:latin typeface="Century Gothic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F66F27E-E386-4791-960F-1817800F5740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9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8" r:id="rId11"/>
    <p:sldLayoutId id="2147483899" r:id="rId12"/>
    <p:sldLayoutId id="2147483894" r:id="rId13"/>
    <p:sldLayoutId id="214748389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it/imgres?imgurl=http%3A%2F%2Fwww.mobanwang.com%2Ficon%2FUploadFiles_8971%2F201008%2F20100822225832689.png&amp;imgrefurl=http%3A%2F%2Fwww.mobanwang.com%2Ficon%2F2010%2F432.html&amp;docid=q6HzJH4HnGi76M&amp;tbnid=E3WtUHNuT_2DtM&amp;w=256&amp;h=256&amp;ei=RdJ0UYgUjtThBLjigLAK&amp;ved=0CAMQxiAwAQ&amp;iact=rics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oasis-open.org/version-control/browse/wsvn/legalruleml/trunk/schemas/xsd/?sc=1#_trunk_schemas_xsd_" TargetMode="External"/><Relationship Id="rId2" Type="http://schemas.openxmlformats.org/officeDocument/2006/relationships/hyperlink" Target="https://tools.oasis-open.org/version-control/browse/wsvn/legalruleml/trunk/examples/approved/?opt=dir&amp;sc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ists.oasis-open.org/archives/legalruleml/201408/msg00011/Glossary-v20.odt" TargetMode="External"/><Relationship Id="rId4" Type="http://schemas.openxmlformats.org/officeDocument/2006/relationships/hyperlink" Target="https://www.oasis-open.org/committees/tc_home.php?wg_abbrev=legalruleml" TargetMode="Externa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asis-open.org/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088" y="1844675"/>
            <a:ext cx="7834312" cy="1008063"/>
          </a:xfrm>
        </p:spPr>
        <p:txBody>
          <a:bodyPr/>
          <a:lstStyle/>
          <a:p>
            <a:pPr marL="762000" indent="-762000" algn="ctr" eaLnBrk="1" hangingPunct="1"/>
            <a:r>
              <a:rPr lang="it-IT" altLang="it-IT" sz="3600" smtClean="0"/>
              <a:t>OASIS LegalRuleML</a:t>
            </a:r>
            <a:br>
              <a:rPr lang="it-IT" altLang="it-IT" sz="3600" smtClean="0"/>
            </a:br>
            <a:r>
              <a:rPr lang="it-IT" altLang="it-IT" sz="3600" smtClean="0"/>
              <a:t/>
            </a:r>
            <a:br>
              <a:rPr lang="it-IT" altLang="it-IT" sz="3600" smtClean="0"/>
            </a:br>
            <a:endParaRPr lang="it-IT" altLang="it-IT" sz="2000" b="0" smtClean="0">
              <a:solidFill>
                <a:schemeClr val="tx1"/>
              </a:solidFill>
            </a:endParaRPr>
          </a:p>
        </p:txBody>
      </p:sp>
      <p:pic>
        <p:nvPicPr>
          <p:cNvPr id="8195" name="Picture 4" descr="LegalXM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5373688"/>
            <a:ext cx="3275012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2555875" y="4149725"/>
            <a:ext cx="41783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800" b="0" i="0">
                <a:latin typeface="Arial" panose="020B0604020202020204" pitchFamily="34" charset="0"/>
              </a:rPr>
              <a:t>RuleML2015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800" b="0" i="0">
                <a:latin typeface="Arial" panose="020B0604020202020204" pitchFamily="34" charset="0"/>
              </a:rPr>
              <a:t>Berlin, </a:t>
            </a:r>
            <a:r>
              <a:rPr lang="it-IT" altLang="it-IT" sz="2800" b="0">
                <a:latin typeface="Arial" panose="020B0604020202020204" pitchFamily="34" charset="0"/>
              </a:rPr>
              <a:t>August 2nd, 2015</a:t>
            </a:r>
            <a:endParaRPr lang="it-IT" altLang="it-IT" sz="2800" b="0" i="0">
              <a:latin typeface="Arial" panose="020B0604020202020204" pitchFamily="34" charset="0"/>
            </a:endParaRPr>
          </a:p>
        </p:txBody>
      </p:sp>
      <p:sp>
        <p:nvSpPr>
          <p:cNvPr id="8197" name="Line 9"/>
          <p:cNvSpPr>
            <a:spLocks noChangeShapeType="1"/>
          </p:cNvSpPr>
          <p:nvPr/>
        </p:nvSpPr>
        <p:spPr bwMode="auto">
          <a:xfrm>
            <a:off x="468313" y="2781300"/>
            <a:ext cx="8280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18B70E-4FA2-4B23-B3E2-42112699CE1B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LegalRuleML Design Principles (2/2)</a:t>
            </a:r>
            <a:endParaRPr lang="it-IT" altLang="it-IT" i="0" kern="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288" y="1052513"/>
            <a:ext cx="8353425" cy="54006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Temporal Management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</a:p>
          <a:p>
            <a:pPr eaLnBrk="1" hangingPunct="1">
              <a:defRPr/>
            </a:pPr>
            <a:r>
              <a:rPr lang="en-GB" altLang="it-IT" sz="2400" b="0" i="0" kern="0" dirty="0" err="1" smtClean="0">
                <a:latin typeface="Arial" pitchFamily="34" charset="0"/>
              </a:rPr>
              <a:t>LegalRuleML</a:t>
            </a:r>
            <a:r>
              <a:rPr lang="en-GB" altLang="it-IT" sz="2400" b="0" i="0" kern="0" dirty="0" smtClean="0">
                <a:latin typeface="Arial" pitchFamily="34" charset="0"/>
              </a:rPr>
              <a:t> must represent these temporal issues in unambiguous fashion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Formal Ontology Reference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</a:p>
          <a:p>
            <a:pPr eaLnBrk="1" hangingPunct="1">
              <a:defRPr/>
            </a:pPr>
            <a:r>
              <a:rPr lang="en-GB" altLang="it-IT" sz="2400" b="0" i="0" kern="0" dirty="0" err="1" smtClean="0">
                <a:latin typeface="Arial" pitchFamily="34" charset="0"/>
              </a:rPr>
              <a:t>LegalRuleML</a:t>
            </a:r>
            <a:r>
              <a:rPr lang="en-GB" altLang="it-IT" sz="2400" b="0" i="0" kern="0" dirty="0" smtClean="0">
                <a:latin typeface="Arial" pitchFamily="34" charset="0"/>
              </a:rPr>
              <a:t> is independent from any legal ontology and logic framework.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altLang="it-IT" sz="2400" i="0" kern="0" dirty="0" err="1" smtClean="0">
                <a:latin typeface="Arial" pitchFamily="34" charset="0"/>
              </a:rPr>
              <a:t>LegalRuleML</a:t>
            </a:r>
            <a:r>
              <a:rPr lang="en-GB" altLang="it-IT" sz="2400" i="0" kern="0" dirty="0" smtClean="0">
                <a:latin typeface="Arial" pitchFamily="34" charset="0"/>
              </a:rPr>
              <a:t> is based on </a:t>
            </a:r>
            <a:r>
              <a:rPr lang="en-GB" altLang="it-IT" sz="2400" i="0" kern="0" dirty="0" err="1" smtClean="0">
                <a:latin typeface="Arial" pitchFamily="34" charset="0"/>
              </a:rPr>
              <a:t>RuleML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</a:p>
          <a:p>
            <a:pPr eaLnBrk="1" hangingPunct="1">
              <a:defRPr/>
            </a:pPr>
            <a:r>
              <a:rPr lang="en-GB" altLang="it-IT" sz="2400" b="0" i="0" kern="0" dirty="0" err="1" smtClean="0">
                <a:latin typeface="Arial" pitchFamily="34" charset="0"/>
              </a:rPr>
              <a:t>LegalRuleML</a:t>
            </a:r>
            <a:r>
              <a:rPr lang="en-GB" altLang="it-IT" sz="2400" b="0" i="0" kern="0" dirty="0" smtClean="0">
                <a:latin typeface="Arial" pitchFamily="34" charset="0"/>
              </a:rPr>
              <a:t> reuses and extends concepts and syntax of </a:t>
            </a:r>
            <a:r>
              <a:rPr lang="en-GB" altLang="it-IT" sz="2400" b="0" i="0" kern="0" dirty="0" err="1" smtClean="0">
                <a:latin typeface="Arial" pitchFamily="34" charset="0"/>
              </a:rPr>
              <a:t>RuleML</a:t>
            </a:r>
            <a:r>
              <a:rPr lang="en-GB" altLang="it-IT" sz="2400" b="0" i="0" kern="0" dirty="0" smtClean="0">
                <a:latin typeface="Arial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Mapping to </a:t>
            </a:r>
            <a:r>
              <a:rPr lang="en-GB" altLang="it-IT" sz="2400" i="0" kern="0" dirty="0" err="1" smtClean="0">
                <a:latin typeface="Arial" pitchFamily="34" charset="0"/>
              </a:rPr>
              <a:t>Rdf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  <a:endParaRPr lang="en-GB" altLang="it-IT" sz="2400" b="0" i="0" kern="0" dirty="0" smtClean="0">
              <a:latin typeface="Arial" pitchFamily="34" charset="0"/>
            </a:endParaRPr>
          </a:p>
          <a:p>
            <a:pPr eaLnBrk="1" hangingPunct="1">
              <a:defRPr/>
            </a:pPr>
            <a:r>
              <a:rPr lang="en-US" altLang="it-IT" sz="2400" b="0" i="0" kern="0" dirty="0" err="1" smtClean="0">
                <a:latin typeface="Arial" pitchFamily="34" charset="0"/>
              </a:rPr>
              <a:t>LegalRuleML</a:t>
            </a:r>
            <a:r>
              <a:rPr lang="en-US" altLang="it-IT" sz="2400" b="0" i="0" kern="0" dirty="0" smtClean="0">
                <a:latin typeface="Arial" pitchFamily="34" charset="0"/>
              </a:rPr>
              <a:t> metadata can be expressed in RDF for implementing Linked Data model.</a:t>
            </a:r>
            <a:endParaRPr lang="it-IT" altLang="it-IT" sz="2400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FE197F-B5F5-4B98-B500-BEAE54C55D73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sz="2800" i="0" kern="0" smtClean="0"/>
              <a:t>Open Rule Architecture</a:t>
            </a:r>
            <a:endParaRPr lang="it-IT" altLang="it-IT" sz="2800" i="0" kern="0" dirty="0" smtClean="0"/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 flipV="1">
            <a:off x="1331913" y="3644900"/>
            <a:ext cx="792162" cy="504825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2411413" y="3500438"/>
            <a:ext cx="1081087" cy="504825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>
            <a:off x="2555875" y="3068638"/>
            <a:ext cx="792163" cy="144462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 flipV="1">
            <a:off x="1331913" y="3213100"/>
            <a:ext cx="719137" cy="647700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1258888" y="4365625"/>
            <a:ext cx="0" cy="719138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2555875" y="3789363"/>
            <a:ext cx="0" cy="576262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 flipH="1">
            <a:off x="2771775" y="3213100"/>
            <a:ext cx="0" cy="1368425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3" name="Line 10"/>
          <p:cNvSpPr>
            <a:spLocks noChangeShapeType="1"/>
          </p:cNvSpPr>
          <p:nvPr/>
        </p:nvSpPr>
        <p:spPr bwMode="auto">
          <a:xfrm flipH="1">
            <a:off x="3348038" y="3429000"/>
            <a:ext cx="0" cy="1368425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4" name="Line 11"/>
          <p:cNvSpPr>
            <a:spLocks noChangeShapeType="1"/>
          </p:cNvSpPr>
          <p:nvPr/>
        </p:nvSpPr>
        <p:spPr bwMode="auto">
          <a:xfrm flipH="1">
            <a:off x="3635375" y="4221163"/>
            <a:ext cx="0" cy="649287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5" name="Line 12"/>
          <p:cNvSpPr>
            <a:spLocks noChangeShapeType="1"/>
          </p:cNvSpPr>
          <p:nvPr/>
        </p:nvSpPr>
        <p:spPr bwMode="auto">
          <a:xfrm>
            <a:off x="0" y="4508500"/>
            <a:ext cx="4716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cxnSp>
        <p:nvCxnSpPr>
          <p:cNvPr id="18446" name="AutoShape 13"/>
          <p:cNvCxnSpPr>
            <a:cxnSpLocks noChangeShapeType="1"/>
          </p:cNvCxnSpPr>
          <p:nvPr/>
        </p:nvCxnSpPr>
        <p:spPr bwMode="auto">
          <a:xfrm rot="5400000" flipH="1" flipV="1">
            <a:off x="2257426" y="4937125"/>
            <a:ext cx="144462" cy="2338387"/>
          </a:xfrm>
          <a:prstGeom prst="curvedConnector3">
            <a:avLst>
              <a:gd name="adj1" fmla="val -158241"/>
            </a:avLst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7" name="AutoShape 14"/>
          <p:cNvCxnSpPr>
            <a:cxnSpLocks noChangeShapeType="1"/>
          </p:cNvCxnSpPr>
          <p:nvPr/>
        </p:nvCxnSpPr>
        <p:spPr bwMode="auto">
          <a:xfrm rot="16200000" flipH="1">
            <a:off x="2742406" y="5277645"/>
            <a:ext cx="288925" cy="1223962"/>
          </a:xfrm>
          <a:prstGeom prst="curvedConnector3">
            <a:avLst>
              <a:gd name="adj1" fmla="val 178569"/>
            </a:avLst>
          </a:prstGeom>
          <a:noFill/>
          <a:ln w="28575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8" name="Line 15"/>
          <p:cNvSpPr>
            <a:spLocks noChangeShapeType="1"/>
          </p:cNvSpPr>
          <p:nvPr/>
        </p:nvSpPr>
        <p:spPr bwMode="auto">
          <a:xfrm>
            <a:off x="0" y="2781300"/>
            <a:ext cx="4643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pic>
        <p:nvPicPr>
          <p:cNvPr id="18449" name="Picture 17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084763"/>
            <a:ext cx="1042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0" name="Picture 18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652963"/>
            <a:ext cx="1042987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1" name="Picture 19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941888"/>
            <a:ext cx="1042987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2" name="Picture 20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2413"/>
            <a:ext cx="1042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3" name="Picture 21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341438"/>
            <a:ext cx="1042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4" name="Picture 22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484313"/>
            <a:ext cx="1042987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1258888" y="2420938"/>
            <a:ext cx="0" cy="574675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H="1">
            <a:off x="2411413" y="2349500"/>
            <a:ext cx="0" cy="574675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3563938" y="2205038"/>
            <a:ext cx="0" cy="1008062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-36513" y="4581525"/>
            <a:ext cx="1909763" cy="457200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Logic Rules</a:t>
            </a:r>
          </a:p>
        </p:txBody>
      </p:sp>
      <p:pic>
        <p:nvPicPr>
          <p:cNvPr id="18459" name="Picture 27" descr="ANd9GcSRTzZYwB3vwPpgukvAxpUo924KEx2Kfw2tBj-QIh-1EQwl9urBm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98838"/>
            <a:ext cx="5524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0" name="Picture 28" descr="ANd9GcSRTzZYwB3vwPpgukvAxpUo924KEx2Kfw2tBj-QIh-1EQwl9urBm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284538"/>
            <a:ext cx="5524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1" name="Picture 29" descr="ANd9GcSRTzZYwB3vwPpgukvAxpUo924KEx2Kfw2tBj-QIh-1EQwl9urBm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25" y="2895600"/>
            <a:ext cx="5524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2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076700"/>
            <a:ext cx="5461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63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500438"/>
            <a:ext cx="5461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64" name="Pictur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33825"/>
            <a:ext cx="5461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5940425" y="3068638"/>
            <a:ext cx="2773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Linked Open Data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34925" y="884238"/>
            <a:ext cx="3600450" cy="457200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Legal document in XML</a:t>
            </a:r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4211638" y="2492375"/>
            <a:ext cx="1728787" cy="720725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4356100" y="4076700"/>
            <a:ext cx="1411288" cy="0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 flipV="1">
            <a:off x="4356100" y="4508500"/>
            <a:ext cx="1774825" cy="1096963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0" y="2852738"/>
            <a:ext cx="2398713" cy="457200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Legal Ontology</a:t>
            </a:r>
          </a:p>
        </p:txBody>
      </p:sp>
      <p:cxnSp>
        <p:nvCxnSpPr>
          <p:cNvPr id="18471" name="AutoShape 39"/>
          <p:cNvCxnSpPr>
            <a:cxnSpLocks noChangeShapeType="1"/>
            <a:stCxn id="18453" idx="3"/>
            <a:endCxn id="18454" idx="2"/>
          </p:cNvCxnSpPr>
          <p:nvPr/>
        </p:nvCxnSpPr>
        <p:spPr bwMode="auto">
          <a:xfrm>
            <a:off x="2878138" y="1863725"/>
            <a:ext cx="703262" cy="663575"/>
          </a:xfrm>
          <a:prstGeom prst="curvedConnector4">
            <a:avLst>
              <a:gd name="adj1" fmla="val 12639"/>
              <a:gd name="adj2" fmla="val 134208"/>
            </a:avLst>
          </a:prstGeom>
          <a:noFill/>
          <a:ln w="28575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4356100" y="1268413"/>
            <a:ext cx="4640263" cy="1135062"/>
          </a:xfrm>
          <a:prstGeom prst="rect">
            <a:avLst/>
          </a:prstGeom>
          <a:noFill/>
          <a:ln w="381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200">
                <a:latin typeface="Arial" panose="020B0604020202020204" pitchFamily="34" charset="0"/>
              </a:rPr>
              <a:t>Combine rules with other dataset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200">
                <a:latin typeface="Arial" panose="020B0604020202020204" pitchFamily="34" charset="0"/>
              </a:rPr>
              <a:t>Interoperability and interchange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200">
                <a:latin typeface="Arial" panose="020B0604020202020204" pitchFamily="34" charset="0"/>
              </a:rPr>
              <a:t>Retrieve rules and documents</a:t>
            </a:r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 flipV="1">
            <a:off x="4356100" y="5876925"/>
            <a:ext cx="1584325" cy="0"/>
          </a:xfrm>
          <a:prstGeom prst="line">
            <a:avLst/>
          </a:prstGeom>
          <a:ln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ot="10800000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8474" name="AutoShape 44"/>
          <p:cNvSpPr>
            <a:spLocks noChangeArrowheads="1"/>
          </p:cNvSpPr>
          <p:nvPr/>
        </p:nvSpPr>
        <p:spPr bwMode="auto">
          <a:xfrm rot="10800000">
            <a:off x="6156325" y="5300663"/>
            <a:ext cx="1225550" cy="1081087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ENGINE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5402263" y="2735263"/>
            <a:ext cx="1906587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Extraction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 in RDF</a:t>
            </a:r>
          </a:p>
        </p:txBody>
      </p:sp>
      <p:sp>
        <p:nvSpPr>
          <p:cNvPr id="18476" name="CasellaDiTesto 43"/>
          <p:cNvSpPr txBox="1">
            <a:spLocks noChangeArrowheads="1"/>
          </p:cNvSpPr>
          <p:nvPr/>
        </p:nvSpPr>
        <p:spPr bwMode="auto">
          <a:xfrm>
            <a:off x="3613150" y="2771775"/>
            <a:ext cx="13684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800000"/>
                </a:solidFill>
                <a:latin typeface="Arial" panose="020B0604020202020204" pitchFamily="34" charset="0"/>
              </a:rPr>
              <a:t>Connection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800000"/>
                </a:solidFill>
                <a:latin typeface="Arial" panose="020B0604020202020204" pitchFamily="34" charset="0"/>
              </a:rPr>
              <a:t>with URI</a:t>
            </a:r>
            <a:endParaRPr lang="it-IT" altLang="en-US" sz="160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sp>
        <p:nvSpPr>
          <p:cNvPr id="18477" name="CasellaDiTesto 44"/>
          <p:cNvSpPr txBox="1">
            <a:spLocks noChangeArrowheads="1"/>
          </p:cNvSpPr>
          <p:nvPr/>
        </p:nvSpPr>
        <p:spPr bwMode="auto">
          <a:xfrm>
            <a:off x="3613150" y="4500563"/>
            <a:ext cx="1368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800000"/>
                </a:solidFill>
                <a:latin typeface="Arial" panose="020B0604020202020204" pitchFamily="34" charset="0"/>
              </a:rPr>
              <a:t>Connection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800000"/>
                </a:solidFill>
                <a:latin typeface="Arial" panose="020B0604020202020204" pitchFamily="34" charset="0"/>
              </a:rPr>
              <a:t>with URI</a:t>
            </a:r>
            <a:endParaRPr lang="it-IT" altLang="en-US" sz="160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sp>
        <p:nvSpPr>
          <p:cNvPr id="18478" name="CasellaDiTesto 45"/>
          <p:cNvSpPr txBox="1">
            <a:spLocks noChangeArrowheads="1"/>
          </p:cNvSpPr>
          <p:nvPr/>
        </p:nvSpPr>
        <p:spPr bwMode="auto">
          <a:xfrm>
            <a:off x="4029075" y="6013450"/>
            <a:ext cx="18843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Application Level</a:t>
            </a:r>
            <a:endParaRPr lang="it-IT" altLang="en-US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47FA79-F149-4B32-9826-F26D1FF7E66C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Language Design Principles</a:t>
            </a:r>
            <a:endParaRPr lang="it-IT" altLang="it-IT" i="0" kern="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68413"/>
            <a:ext cx="8229600" cy="48625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Minimality</a:t>
            </a:r>
            <a:r>
              <a:rPr lang="it-IT" altLang="it-IT" sz="2400" b="0" i="0" kern="0" smtClean="0">
                <a:latin typeface="Arial" pitchFamily="34" charset="0"/>
                <a:cs typeface="Arial" pitchFamily="34" charset="0"/>
              </a:rPr>
              <a:t>, which requires that the language provides only a small set of needed language constructs.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Referential transparency</a:t>
            </a:r>
            <a:r>
              <a:rPr lang="it-IT" altLang="it-IT" sz="2400" b="0" i="0" kern="0" smtClean="0">
                <a:latin typeface="Arial" pitchFamily="34" charset="0"/>
                <a:cs typeface="Arial" pitchFamily="34" charset="0"/>
              </a:rPr>
              <a:t>, which means that the same language construct always expresses the same semantics regardless of the context in which it is used. E.g., obligation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Orthogonality</a:t>
            </a:r>
            <a:r>
              <a:rPr lang="it-IT" altLang="it-IT" sz="2400" b="0" i="0" kern="0" smtClean="0">
                <a:latin typeface="Arial" pitchFamily="34" charset="0"/>
                <a:cs typeface="Arial" pitchFamily="34" charset="0"/>
              </a:rPr>
              <a:t>, where language constructs are independent of each other, thuspermitting their systematic combination. E.g., jurisdiction and authority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Pattern-based design</a:t>
            </a:r>
            <a:r>
              <a:rPr lang="it-IT" altLang="it-IT" sz="2400" b="0" i="0" kern="0" smtClean="0">
                <a:latin typeface="Arial" pitchFamily="34" charset="0"/>
                <a:cs typeface="Arial" pitchFamily="34" charset="0"/>
              </a:rPr>
              <a:t>, where design patterns are a distillation of common wisdom in organizing the structural parts, the grammar and the constraints of a language. E.g., Associations is a collection of Association.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Metamodel based</a:t>
            </a:r>
            <a:r>
              <a:rPr lang="it-IT" altLang="it-IT" sz="2400" b="0" i="0" kern="0" smtClean="0">
                <a:latin typeface="Arial" pitchFamily="34" charset="0"/>
                <a:cs typeface="Arial" pitchFamily="34" charset="0"/>
              </a:rPr>
              <a:t>, where the metamodel for a language, also defines the vocabulary for describing the language, including syntactic categories.</a:t>
            </a:r>
            <a:endParaRPr lang="it-IT" altLang="it-IT" sz="2400" b="0" i="0" kern="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en-US" smtClean="0"/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8091A9-8997-4992-BB74-00BF3CD711D3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609600" y="4302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it-IT" sz="2800" i="0" kern="0" smtClean="0"/>
              <a:t>Partial Metamodel for Defeasible Concepts </a:t>
            </a:r>
            <a:r>
              <a:rPr lang="it-IT" altLang="it-IT" sz="2800" i="0" kern="0" smtClean="0"/>
              <a:t/>
            </a:r>
            <a:br>
              <a:rPr lang="it-IT" altLang="it-IT" sz="2800" i="0" kern="0" smtClean="0"/>
            </a:br>
            <a:endParaRPr lang="it-IT" altLang="it-IT" sz="2800" i="0" kern="0" dirty="0" smtClean="0"/>
          </a:p>
        </p:txBody>
      </p:sp>
      <p:pic>
        <p:nvPicPr>
          <p:cNvPr id="2150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41463"/>
            <a:ext cx="86836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mtClean="0"/>
              <a:t>Partial Metamodel for </a:t>
            </a:r>
            <a:r>
              <a:rPr lang="it-IT" altLang="it-IT" smtClean="0"/>
              <a:t>Statements Concepts</a:t>
            </a:r>
            <a:br>
              <a:rPr lang="it-IT" altLang="it-IT" smtClean="0"/>
            </a:br>
            <a:endParaRPr lang="it-IT" altLang="en-US" smtClean="0"/>
          </a:p>
        </p:txBody>
      </p:sp>
      <p:sp>
        <p:nvSpPr>
          <p:cNvPr id="2253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en-US" smtClean="0"/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15B86C-4649-4E4F-A48E-664081BE4EE8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57338"/>
            <a:ext cx="8412163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EFBA24-434A-480A-8B4D-7BC1EBE0475B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4302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RuleML/LegalRuleML XML Design principle</a:t>
            </a:r>
            <a:endParaRPr lang="it-IT" altLang="it-IT" i="0" kern="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it-IT" altLang="it-IT" sz="2600" i="0" kern="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Edge</a:t>
            </a:r>
            <a:r>
              <a:rPr lang="it-IT" altLang="it-IT" sz="260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endParaRPr lang="it-IT" altLang="it-IT" sz="2600" i="0" kern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distinction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kern="0" dirty="0" err="1" smtClean="0">
                <a:latin typeface="Arial" pitchFamily="34" charset="0"/>
                <a:cs typeface="Arial" pitchFamily="34" charset="0"/>
              </a:rPr>
              <a:t>type</a:t>
            </a:r>
            <a:r>
              <a:rPr lang="it-IT" altLang="it-IT" sz="2600" b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called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kern="0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altLang="it-IT" sz="2600" b="0" kern="0" dirty="0" err="1" smtClean="0">
                <a:latin typeface="Arial" pitchFamily="34" charset="0"/>
                <a:cs typeface="Arial" pitchFamily="34" charset="0"/>
              </a:rPr>
              <a:t>role</a:t>
            </a:r>
            <a:r>
              <a:rPr lang="it-IT" altLang="it-IT" sz="2600" b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called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kern="0" dirty="0" err="1" smtClean="0">
                <a:latin typeface="Arial" pitchFamily="34" charset="0"/>
                <a:cs typeface="Arial" pitchFamily="34" charset="0"/>
              </a:rPr>
              <a:t>edge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, the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name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of the</a:t>
            </a:r>
          </a:p>
          <a:p>
            <a:pPr eaLnBrk="1" hangingPunct="1">
              <a:defRPr/>
            </a:pP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starts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with an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upper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case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letter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&lt;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Jurisdiction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&gt;.</a:t>
            </a:r>
          </a:p>
          <a:p>
            <a:pPr eaLnBrk="1" hangingPunct="1">
              <a:defRPr/>
            </a:pP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edge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with a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lower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case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letter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&lt;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hasJurisdiction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&gt;. </a:t>
            </a:r>
          </a:p>
          <a:p>
            <a:pPr eaLnBrk="1" hangingPunct="1">
              <a:defRPr/>
            </a:pP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correspond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classes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metamodel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while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edge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correspond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relationships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members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classes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12863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defTabSz="457200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it-IT" sz="2800" smtClean="0"/>
              <a:t>Document Structure:</a:t>
            </a:r>
            <a:br>
              <a:rPr lang="en-US" altLang="it-IT" sz="2800" smtClean="0"/>
            </a:br>
            <a:r>
              <a:rPr lang="en-US" altLang="it-IT" sz="2800" smtClean="0"/>
              <a:t>Metadata, Contexts, Statements</a:t>
            </a:r>
          </a:p>
        </p:txBody>
      </p:sp>
      <p:sp>
        <p:nvSpPr>
          <p:cNvPr id="24579" name="AutoShape 6"/>
          <p:cNvSpPr>
            <a:spLocks/>
          </p:cNvSpPr>
          <p:nvPr/>
        </p:nvSpPr>
        <p:spPr bwMode="auto">
          <a:xfrm flipV="1">
            <a:off x="5576888" y="1196975"/>
            <a:ext cx="2233612" cy="501650"/>
          </a:xfrm>
          <a:prstGeom prst="borderCallout2">
            <a:avLst>
              <a:gd name="adj1" fmla="val 77213"/>
              <a:gd name="adj2" fmla="val -3412"/>
              <a:gd name="adj3" fmla="val 77213"/>
              <a:gd name="adj4" fmla="val -16917"/>
              <a:gd name="adj5" fmla="val -6963"/>
              <a:gd name="adj6" fmla="val -3404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Textual References</a:t>
            </a:r>
          </a:p>
        </p:txBody>
      </p:sp>
      <p:sp>
        <p:nvSpPr>
          <p:cNvPr id="24580" name="AutoShape 7"/>
          <p:cNvSpPr>
            <a:spLocks noChangeArrowheads="1"/>
          </p:cNvSpPr>
          <p:nvPr/>
        </p:nvSpPr>
        <p:spPr bwMode="auto">
          <a:xfrm>
            <a:off x="468313" y="1341438"/>
            <a:ext cx="4391025" cy="863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4581" name="AutoShape 8"/>
          <p:cNvSpPr>
            <a:spLocks noChangeArrowheads="1"/>
          </p:cNvSpPr>
          <p:nvPr/>
        </p:nvSpPr>
        <p:spPr bwMode="auto">
          <a:xfrm>
            <a:off x="395288" y="2205038"/>
            <a:ext cx="8281987" cy="22320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4582" name="AutoShape 9"/>
          <p:cNvSpPr>
            <a:spLocks noChangeArrowheads="1"/>
          </p:cNvSpPr>
          <p:nvPr/>
        </p:nvSpPr>
        <p:spPr bwMode="auto">
          <a:xfrm>
            <a:off x="539750" y="2636838"/>
            <a:ext cx="7920038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4583" name="AutoShape 10"/>
          <p:cNvSpPr>
            <a:spLocks noChangeArrowheads="1"/>
          </p:cNvSpPr>
          <p:nvPr/>
        </p:nvSpPr>
        <p:spPr bwMode="auto">
          <a:xfrm>
            <a:off x="468313" y="4510088"/>
            <a:ext cx="8207375" cy="21590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4584" name="AutoShape 11"/>
          <p:cNvSpPr>
            <a:spLocks/>
          </p:cNvSpPr>
          <p:nvPr/>
        </p:nvSpPr>
        <p:spPr bwMode="auto">
          <a:xfrm flipV="1">
            <a:off x="6802438" y="2276475"/>
            <a:ext cx="2233612" cy="1008063"/>
          </a:xfrm>
          <a:prstGeom prst="borderCallout2">
            <a:avLst>
              <a:gd name="adj1" fmla="val 88657"/>
              <a:gd name="adj2" fmla="val -3412"/>
              <a:gd name="adj3" fmla="val 88657"/>
              <a:gd name="adj4" fmla="val -19833"/>
              <a:gd name="adj5" fmla="val 29759"/>
              <a:gd name="adj6" fmla="val -40870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Statement Context parameters like agents, times, sources, strength</a:t>
            </a:r>
          </a:p>
        </p:txBody>
      </p:sp>
      <p:sp>
        <p:nvSpPr>
          <p:cNvPr id="24585" name="AutoShape 12"/>
          <p:cNvSpPr>
            <a:spLocks/>
          </p:cNvSpPr>
          <p:nvPr/>
        </p:nvSpPr>
        <p:spPr bwMode="auto">
          <a:xfrm flipV="1">
            <a:off x="6877050" y="3789363"/>
            <a:ext cx="2090738" cy="1152525"/>
          </a:xfrm>
          <a:prstGeom prst="borderCallout2">
            <a:avLst>
              <a:gd name="adj1" fmla="val 90079"/>
              <a:gd name="adj2" fmla="val -3648"/>
              <a:gd name="adj3" fmla="val 90079"/>
              <a:gd name="adj4" fmla="val -16176"/>
              <a:gd name="adj5" fmla="val 72588"/>
              <a:gd name="adj6" fmla="val -32273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Association to Statements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N:M relationship</a:t>
            </a:r>
          </a:p>
        </p:txBody>
      </p:sp>
      <p:sp>
        <p:nvSpPr>
          <p:cNvPr id="24586" name="AutoShape 13"/>
          <p:cNvSpPr>
            <a:spLocks/>
          </p:cNvSpPr>
          <p:nvPr/>
        </p:nvSpPr>
        <p:spPr bwMode="auto">
          <a:xfrm flipV="1">
            <a:off x="6154738" y="5375275"/>
            <a:ext cx="2233612" cy="501650"/>
          </a:xfrm>
          <a:prstGeom prst="borderCallout2">
            <a:avLst>
              <a:gd name="adj1" fmla="val 77213"/>
              <a:gd name="adj2" fmla="val -3412"/>
              <a:gd name="adj3" fmla="val 77213"/>
              <a:gd name="adj4" fmla="val -15426"/>
              <a:gd name="adj5" fmla="val 31329"/>
              <a:gd name="adj6" fmla="val -30634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Rules, Facts, …</a:t>
            </a:r>
          </a:p>
        </p:txBody>
      </p:sp>
      <p:sp>
        <p:nvSpPr>
          <p:cNvPr id="24587" name="TextBox 1"/>
          <p:cNvSpPr txBox="1">
            <a:spLocks noChangeArrowheads="1"/>
          </p:cNvSpPr>
          <p:nvPr/>
        </p:nvSpPr>
        <p:spPr bwMode="auto">
          <a:xfrm>
            <a:off x="673100" y="1557338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Metadata</a:t>
            </a:r>
          </a:p>
        </p:txBody>
      </p:sp>
      <p:sp>
        <p:nvSpPr>
          <p:cNvPr id="24588" name="TextBox 2"/>
          <p:cNvSpPr txBox="1">
            <a:spLocks noChangeArrowheads="1"/>
          </p:cNvSpPr>
          <p:nvPr/>
        </p:nvSpPr>
        <p:spPr bwMode="auto">
          <a:xfrm>
            <a:off x="673100" y="2165350"/>
            <a:ext cx="1282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smtClean="0"/>
              <a:t>Contexts</a:t>
            </a:r>
            <a:endParaRPr lang="en-US" altLang="en-US" sz="2000" dirty="0"/>
          </a:p>
        </p:txBody>
      </p:sp>
      <p:sp>
        <p:nvSpPr>
          <p:cNvPr id="24589" name="TextBox 3"/>
          <p:cNvSpPr txBox="1">
            <a:spLocks noChangeArrowheads="1"/>
          </p:cNvSpPr>
          <p:nvPr/>
        </p:nvSpPr>
        <p:spPr bwMode="auto">
          <a:xfrm>
            <a:off x="646113" y="5375275"/>
            <a:ext cx="1565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Statements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912350" y="2740918"/>
            <a:ext cx="11400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smtClean="0"/>
              <a:t>Context</a:t>
            </a:r>
            <a:endParaRPr lang="en-US" alt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8"/>
          <p:cNvSpPr>
            <a:spLocks noChangeArrowheads="1"/>
          </p:cNvSpPr>
          <p:nvPr/>
        </p:nvSpPr>
        <p:spPr bwMode="auto">
          <a:xfrm flipV="1">
            <a:off x="6443662" y="519112"/>
            <a:ext cx="2160587" cy="431800"/>
          </a:xfrm>
          <a:prstGeom prst="roundRect">
            <a:avLst>
              <a:gd name="adj" fmla="val 16667"/>
            </a:avLst>
          </a:prstGeom>
          <a:solidFill>
            <a:srgbClr val="66FF33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 1 of rule1 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28588"/>
            <a:ext cx="8229600" cy="563562"/>
          </a:xfrm>
        </p:spPr>
        <p:txBody>
          <a:bodyPr/>
          <a:lstStyle/>
          <a:p>
            <a:pPr eaLnBrk="1" hangingPunct="1"/>
            <a:r>
              <a:rPr lang="it-IT" altLang="it-IT" smtClean="0"/>
              <a:t>LegalRulML Approach</a:t>
            </a:r>
          </a:p>
        </p:txBody>
      </p:sp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755650" y="1196975"/>
            <a:ext cx="332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</p:txBody>
      </p:sp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4932363" y="1672977"/>
            <a:ext cx="3671887" cy="13239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&lt;lrml:Rule key="rule1"&gt;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		….	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&lt;/lrml:Rule&gt;...</a:t>
            </a: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6631" name="Line 11"/>
          <p:cNvSpPr>
            <a:spLocks noChangeShapeType="1"/>
          </p:cNvSpPr>
          <p:nvPr/>
        </p:nvSpPr>
        <p:spPr bwMode="auto">
          <a:xfrm flipV="1">
            <a:off x="2530475" y="2341562"/>
            <a:ext cx="2401888" cy="871537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6632" name="Text Box 14"/>
          <p:cNvSpPr txBox="1">
            <a:spLocks noChangeArrowheads="1"/>
          </p:cNvSpPr>
          <p:nvPr/>
        </p:nvSpPr>
        <p:spPr bwMode="auto">
          <a:xfrm>
            <a:off x="2195513" y="5124450"/>
            <a:ext cx="6161087" cy="40005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>
                <a:latin typeface="Arial" panose="020B0604020202020204" pitchFamily="34" charset="0"/>
              </a:rPr>
              <a:t>Multiple rules as interpretations of the same text</a:t>
            </a:r>
          </a:p>
        </p:txBody>
      </p:sp>
      <p:sp>
        <p:nvSpPr>
          <p:cNvPr id="26633" name="Text Box 32"/>
          <p:cNvSpPr txBox="1">
            <a:spLocks noChangeArrowheads="1"/>
          </p:cNvSpPr>
          <p:nvPr/>
        </p:nvSpPr>
        <p:spPr bwMode="auto">
          <a:xfrm>
            <a:off x="5148263" y="3329161"/>
            <a:ext cx="3671887" cy="13239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>
                <a:latin typeface="Arial" panose="020B0604020202020204" pitchFamily="34" charset="0"/>
              </a:rPr>
              <a:t>&lt;</a:t>
            </a:r>
            <a:r>
              <a:rPr lang="en-US" altLang="it-IT" sz="1600" i="0" dirty="0" err="1">
                <a:latin typeface="Arial" panose="020B0604020202020204" pitchFamily="34" charset="0"/>
              </a:rPr>
              <a:t>lrml:Rule</a:t>
            </a:r>
            <a:r>
              <a:rPr lang="en-US" altLang="it-IT" sz="1600" i="0" dirty="0">
                <a:latin typeface="Arial" panose="020B0604020202020204" pitchFamily="34" charset="0"/>
              </a:rPr>
              <a:t> key="rule2"&gt;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>
                <a:latin typeface="Arial" panose="020B0604020202020204" pitchFamily="34" charset="0"/>
              </a:rPr>
              <a:t>	&lt;</a:t>
            </a:r>
            <a:r>
              <a:rPr lang="en-US" altLang="it-IT" sz="1600" i="0" dirty="0" err="1">
                <a:latin typeface="Arial" panose="020B0604020202020204" pitchFamily="34" charset="0"/>
              </a:rPr>
              <a:t>lrml:if</a:t>
            </a:r>
            <a:r>
              <a:rPr lang="en-US" altLang="it-IT" sz="1600" i="0" dirty="0">
                <a:latin typeface="Arial" panose="020B0604020202020204" pitchFamily="34" charset="0"/>
              </a:rPr>
              <a:t>&gt; ...&lt;/</a:t>
            </a:r>
            <a:r>
              <a:rPr lang="en-US" altLang="it-IT" sz="1600" i="0" dirty="0" err="1">
                <a:latin typeface="Arial" panose="020B0604020202020204" pitchFamily="34" charset="0"/>
              </a:rPr>
              <a:t>lrml:if</a:t>
            </a:r>
            <a:r>
              <a:rPr lang="en-US" altLang="it-IT" sz="1600" i="0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>
                <a:latin typeface="Arial" panose="020B0604020202020204" pitchFamily="34" charset="0"/>
              </a:rPr>
              <a:t>		….		&lt;</a:t>
            </a:r>
            <a:r>
              <a:rPr lang="en-US" altLang="it-IT" sz="1600" i="0" dirty="0" err="1">
                <a:latin typeface="Arial" panose="020B0604020202020204" pitchFamily="34" charset="0"/>
              </a:rPr>
              <a:t>lrml:then</a:t>
            </a:r>
            <a:r>
              <a:rPr lang="en-US" altLang="it-IT" sz="1600" i="0" dirty="0">
                <a:latin typeface="Arial" panose="020B0604020202020204" pitchFamily="34" charset="0"/>
              </a:rPr>
              <a:t>&gt;... &lt;/</a:t>
            </a:r>
            <a:r>
              <a:rPr lang="en-US" altLang="it-IT" sz="1600" i="0" dirty="0" err="1">
                <a:latin typeface="Arial" panose="020B0604020202020204" pitchFamily="34" charset="0"/>
              </a:rPr>
              <a:t>lrml:then</a:t>
            </a:r>
            <a:r>
              <a:rPr lang="en-US" altLang="it-IT" sz="1600" i="0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>
                <a:latin typeface="Arial" panose="020B0604020202020204" pitchFamily="34" charset="0"/>
              </a:rPr>
              <a:t>&lt;/</a:t>
            </a:r>
            <a:r>
              <a:rPr lang="en-US" altLang="it-IT" sz="1600" i="0" dirty="0" err="1">
                <a:latin typeface="Arial" panose="020B0604020202020204" pitchFamily="34" charset="0"/>
              </a:rPr>
              <a:t>lrml:Rule</a:t>
            </a:r>
            <a:r>
              <a:rPr lang="en-US" altLang="it-IT" sz="1600" i="0" dirty="0">
                <a:latin typeface="Arial" panose="020B0604020202020204" pitchFamily="34" charset="0"/>
              </a:rPr>
              <a:t>&gt;...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26634" name="Line 33"/>
          <p:cNvSpPr>
            <a:spLocks noChangeShapeType="1"/>
          </p:cNvSpPr>
          <p:nvPr/>
        </p:nvSpPr>
        <p:spPr bwMode="auto">
          <a:xfrm>
            <a:off x="2530475" y="3290888"/>
            <a:ext cx="2617788" cy="76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6635" name="AutoShape 18"/>
          <p:cNvSpPr>
            <a:spLocks noChangeArrowheads="1"/>
          </p:cNvSpPr>
          <p:nvPr/>
        </p:nvSpPr>
        <p:spPr bwMode="auto">
          <a:xfrm flipV="1">
            <a:off x="6443662" y="981075"/>
            <a:ext cx="2160588" cy="431800"/>
          </a:xfrm>
          <a:prstGeom prst="roundRect">
            <a:avLst>
              <a:gd name="adj" fmla="val 16667"/>
            </a:avLst>
          </a:prstGeom>
          <a:solidFill>
            <a:srgbClr val="66FF33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 err="1">
                <a:latin typeface="Arial" panose="020B0604020202020204" pitchFamily="34" charset="0"/>
              </a:rPr>
              <a:t>Context</a:t>
            </a:r>
            <a:r>
              <a:rPr lang="it-IT" altLang="it-IT" sz="1600" dirty="0">
                <a:latin typeface="Arial" panose="020B0604020202020204" pitchFamily="34" charset="0"/>
              </a:rPr>
              <a:t> 2 of rule1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Text Box 7"/>
          <p:cNvSpPr txBox="1">
            <a:spLocks noChangeArrowheads="1"/>
          </p:cNvSpPr>
          <p:nvPr/>
        </p:nvSpPr>
        <p:spPr bwMode="auto">
          <a:xfrm>
            <a:off x="755650" y="1196975"/>
            <a:ext cx="332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</p:txBody>
      </p:sp>
      <p:sp>
        <p:nvSpPr>
          <p:cNvPr id="27652" name="Line 12"/>
          <p:cNvSpPr>
            <a:spLocks noChangeShapeType="1"/>
          </p:cNvSpPr>
          <p:nvPr/>
        </p:nvSpPr>
        <p:spPr bwMode="auto">
          <a:xfrm>
            <a:off x="3563938" y="3068638"/>
            <a:ext cx="1512887" cy="360362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7653" name="Line 13"/>
          <p:cNvSpPr>
            <a:spLocks noChangeShapeType="1"/>
          </p:cNvSpPr>
          <p:nvPr/>
        </p:nvSpPr>
        <p:spPr bwMode="auto">
          <a:xfrm flipV="1">
            <a:off x="3563938" y="3789363"/>
            <a:ext cx="1512887" cy="6477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5003800" y="3300413"/>
            <a:ext cx="3671888" cy="13239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&lt;lrml:Rule key="rule3"&gt;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		 ….</a:t>
            </a:r>
            <a:r>
              <a:rPr lang="en-US" altLang="it-IT" sz="1600">
                <a:latin typeface="Arial" panose="020B0604020202020204" pitchFamily="34" charset="0"/>
              </a:rPr>
              <a:t> </a:t>
            </a:r>
            <a:r>
              <a:rPr lang="en-US" altLang="it-IT" sz="1600" i="0">
                <a:latin typeface="Arial" panose="020B0604020202020204" pitchFamily="34" charset="0"/>
              </a:rPr>
              <a:t>	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&lt;/lrml:Rule&gt;...</a:t>
            </a: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7655" name="AutoShape 20"/>
          <p:cNvSpPr>
            <a:spLocks noChangeArrowheads="1"/>
          </p:cNvSpPr>
          <p:nvPr/>
        </p:nvSpPr>
        <p:spPr bwMode="auto">
          <a:xfrm flipV="1">
            <a:off x="6764338" y="2636838"/>
            <a:ext cx="2160587" cy="4318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 of rule3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2747963" y="5060950"/>
            <a:ext cx="4340225" cy="40005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>
                <a:latin typeface="Arial" panose="020B0604020202020204" pitchFamily="34" charset="0"/>
              </a:rPr>
              <a:t>Multiple sources for the same rule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395288" y="128588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err="1" smtClean="0"/>
              <a:t>LegalRulML</a:t>
            </a:r>
            <a:r>
              <a:rPr lang="it-IT" altLang="it-IT" i="0" kern="0" dirty="0" smtClean="0"/>
              <a:t> </a:t>
            </a:r>
            <a:r>
              <a:rPr lang="it-IT" altLang="it-IT" i="0" kern="0" dirty="0" err="1" smtClean="0"/>
              <a:t>Approach</a:t>
            </a:r>
            <a:endParaRPr lang="it-IT" altLang="it-IT" i="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Text Box 7"/>
          <p:cNvSpPr txBox="1">
            <a:spLocks noChangeArrowheads="1"/>
          </p:cNvSpPr>
          <p:nvPr/>
        </p:nvSpPr>
        <p:spPr bwMode="auto">
          <a:xfrm>
            <a:off x="755650" y="1196975"/>
            <a:ext cx="332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</p:txBody>
      </p:sp>
      <p:sp>
        <p:nvSpPr>
          <p:cNvPr id="28676" name="Line 12"/>
          <p:cNvSpPr>
            <a:spLocks noChangeShapeType="1"/>
          </p:cNvSpPr>
          <p:nvPr/>
        </p:nvSpPr>
        <p:spPr bwMode="auto">
          <a:xfrm>
            <a:off x="3563938" y="3068638"/>
            <a:ext cx="1512887" cy="360362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5003800" y="3300413"/>
            <a:ext cx="3671888" cy="13239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>
                <a:latin typeface="Arial" panose="020B0604020202020204" pitchFamily="34" charset="0"/>
              </a:rPr>
              <a:t>&lt;</a:t>
            </a:r>
            <a:r>
              <a:rPr lang="en-US" altLang="it-IT" sz="1600" i="0" dirty="0" err="1">
                <a:latin typeface="Arial" panose="020B0604020202020204" pitchFamily="34" charset="0"/>
              </a:rPr>
              <a:t>lrml:Rule</a:t>
            </a:r>
            <a:r>
              <a:rPr lang="en-US" altLang="it-IT" sz="1600" i="0" dirty="0">
                <a:latin typeface="Arial" panose="020B0604020202020204" pitchFamily="34" charset="0"/>
              </a:rPr>
              <a:t> key="</a:t>
            </a:r>
            <a:r>
              <a:rPr lang="en-US" altLang="it-IT" sz="1600" i="0" dirty="0" smtClean="0">
                <a:latin typeface="Arial" panose="020B0604020202020204" pitchFamily="34" charset="0"/>
              </a:rPr>
              <a:t>rule4"&gt;</a:t>
            </a:r>
            <a:endParaRPr lang="en-US" altLang="it-IT" sz="1600" i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>
                <a:latin typeface="Arial" panose="020B0604020202020204" pitchFamily="34" charset="0"/>
              </a:rPr>
              <a:t>	&lt;</a:t>
            </a:r>
            <a:r>
              <a:rPr lang="en-US" altLang="it-IT" sz="1600" i="0" dirty="0" err="1">
                <a:latin typeface="Arial" panose="020B0604020202020204" pitchFamily="34" charset="0"/>
              </a:rPr>
              <a:t>lrml:if</a:t>
            </a:r>
            <a:r>
              <a:rPr lang="en-US" altLang="it-IT" sz="1600" i="0" dirty="0">
                <a:latin typeface="Arial" panose="020B0604020202020204" pitchFamily="34" charset="0"/>
              </a:rPr>
              <a:t>&gt; ...&lt;/</a:t>
            </a:r>
            <a:r>
              <a:rPr lang="en-US" altLang="it-IT" sz="1600" i="0" dirty="0" err="1">
                <a:latin typeface="Arial" panose="020B0604020202020204" pitchFamily="34" charset="0"/>
              </a:rPr>
              <a:t>lrml:if</a:t>
            </a:r>
            <a:r>
              <a:rPr lang="en-US" altLang="it-IT" sz="1600" i="0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>
                <a:latin typeface="Arial" panose="020B0604020202020204" pitchFamily="34" charset="0"/>
              </a:rPr>
              <a:t>		 ….</a:t>
            </a:r>
            <a:r>
              <a:rPr lang="en-US" altLang="it-IT" sz="1600" dirty="0">
                <a:latin typeface="Arial" panose="020B0604020202020204" pitchFamily="34" charset="0"/>
              </a:rPr>
              <a:t> </a:t>
            </a:r>
            <a:r>
              <a:rPr lang="en-US" altLang="it-IT" sz="1600" i="0" dirty="0">
                <a:latin typeface="Arial" panose="020B0604020202020204" pitchFamily="34" charset="0"/>
              </a:rPr>
              <a:t>		&lt;</a:t>
            </a:r>
            <a:r>
              <a:rPr lang="en-US" altLang="it-IT" sz="1600" i="0" dirty="0" err="1">
                <a:latin typeface="Arial" panose="020B0604020202020204" pitchFamily="34" charset="0"/>
              </a:rPr>
              <a:t>lrml:then</a:t>
            </a:r>
            <a:r>
              <a:rPr lang="en-US" altLang="it-IT" sz="1600" i="0" dirty="0">
                <a:latin typeface="Arial" panose="020B0604020202020204" pitchFamily="34" charset="0"/>
              </a:rPr>
              <a:t>&gt;... &lt;/</a:t>
            </a:r>
            <a:r>
              <a:rPr lang="en-US" altLang="it-IT" sz="1600" i="0" dirty="0" err="1">
                <a:latin typeface="Arial" panose="020B0604020202020204" pitchFamily="34" charset="0"/>
              </a:rPr>
              <a:t>lrml:then</a:t>
            </a:r>
            <a:r>
              <a:rPr lang="en-US" altLang="it-IT" sz="1600" i="0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>
                <a:latin typeface="Arial" panose="020B0604020202020204" pitchFamily="34" charset="0"/>
              </a:rPr>
              <a:t>&lt;/</a:t>
            </a:r>
            <a:r>
              <a:rPr lang="en-US" altLang="it-IT" sz="1600" i="0" dirty="0" err="1">
                <a:latin typeface="Arial" panose="020B0604020202020204" pitchFamily="34" charset="0"/>
              </a:rPr>
              <a:t>lrml:Rule</a:t>
            </a:r>
            <a:r>
              <a:rPr lang="en-US" altLang="it-IT" sz="1600" i="0" dirty="0">
                <a:latin typeface="Arial" panose="020B0604020202020204" pitchFamily="34" charset="0"/>
              </a:rPr>
              <a:t>&gt;...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28678" name="AutoShape 20"/>
          <p:cNvSpPr>
            <a:spLocks noChangeArrowheads="1"/>
          </p:cNvSpPr>
          <p:nvPr/>
        </p:nvSpPr>
        <p:spPr bwMode="auto">
          <a:xfrm flipV="1">
            <a:off x="6764338" y="2636838"/>
            <a:ext cx="2160587" cy="4318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Context3 of </a:t>
            </a:r>
            <a:r>
              <a:rPr lang="it-IT" altLang="it-IT" sz="1600" dirty="0" smtClean="0">
                <a:latin typeface="Arial" panose="020B0604020202020204" pitchFamily="34" charset="0"/>
              </a:rPr>
              <a:t>rule4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28679" name="AutoShape 22"/>
          <p:cNvSpPr>
            <a:spLocks noChangeArrowheads="1"/>
          </p:cNvSpPr>
          <p:nvPr/>
        </p:nvSpPr>
        <p:spPr bwMode="auto">
          <a:xfrm flipV="1">
            <a:off x="6757988" y="2139950"/>
            <a:ext cx="2160587" cy="4318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Context2 of </a:t>
            </a:r>
            <a:r>
              <a:rPr lang="it-IT" altLang="it-IT" sz="1600" dirty="0" smtClean="0">
                <a:latin typeface="Arial" panose="020B0604020202020204" pitchFamily="34" charset="0"/>
              </a:rPr>
              <a:t>rule4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28680" name="AutoShape 23"/>
          <p:cNvSpPr>
            <a:spLocks noChangeArrowheads="1"/>
          </p:cNvSpPr>
          <p:nvPr/>
        </p:nvSpPr>
        <p:spPr bwMode="auto">
          <a:xfrm flipV="1">
            <a:off x="6765925" y="1670050"/>
            <a:ext cx="2160588" cy="4318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Context1 of </a:t>
            </a:r>
            <a:r>
              <a:rPr lang="it-IT" altLang="it-IT" sz="1600" dirty="0" smtClean="0">
                <a:latin typeface="Arial" panose="020B0604020202020204" pitchFamily="34" charset="0"/>
              </a:rPr>
              <a:t>rule4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28681" name="Text Box 14"/>
          <p:cNvSpPr txBox="1">
            <a:spLocks noChangeArrowheads="1"/>
          </p:cNvSpPr>
          <p:nvPr/>
        </p:nvSpPr>
        <p:spPr bwMode="auto">
          <a:xfrm>
            <a:off x="1695883" y="5060950"/>
            <a:ext cx="6444393" cy="40011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 dirty="0">
                <a:latin typeface="Arial" panose="020B0604020202020204" pitchFamily="34" charset="0"/>
              </a:rPr>
              <a:t>Multiple </a:t>
            </a:r>
            <a:r>
              <a:rPr lang="en-GB" altLang="it-IT" sz="2000" dirty="0" smtClean="0">
                <a:latin typeface="Arial" panose="020B0604020202020204" pitchFamily="34" charset="0"/>
              </a:rPr>
              <a:t>contexts (interpretations) </a:t>
            </a:r>
            <a:r>
              <a:rPr lang="en-GB" altLang="it-IT" sz="2000" dirty="0">
                <a:latin typeface="Arial" panose="020B0604020202020204" pitchFamily="34" charset="0"/>
              </a:rPr>
              <a:t>for the same rule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395288" y="128588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err="1" smtClean="0"/>
              <a:t>LegalRulML</a:t>
            </a:r>
            <a:r>
              <a:rPr lang="it-IT" altLang="it-IT" i="0" kern="0" dirty="0" smtClean="0"/>
              <a:t> </a:t>
            </a:r>
            <a:r>
              <a:rPr lang="it-IT" altLang="it-IT" i="0" kern="0" dirty="0" err="1" smtClean="0"/>
              <a:t>Approach</a:t>
            </a:r>
            <a:endParaRPr lang="it-IT" altLang="it-IT" i="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35B12C-F76C-43D1-891F-47601253E48F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LegalRuleML TC</a:t>
            </a:r>
          </a:p>
        </p:txBody>
      </p:sp>
      <p:pic>
        <p:nvPicPr>
          <p:cNvPr id="9220" name="Picture 5" descr="ANd9GcRBXkCISqOeRQ4pHWzLpLC5FPNdhvt-yjxQ7PMisnWwSpdm8i_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68413"/>
            <a:ext cx="1655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ANd9GcQwbaXo0W_6q_Kpr6souRvoEpM_wi68ibj1OMYjcr9oWgndK5TFh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05100"/>
            <a:ext cx="2230438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9" descr="ANd9GcTcvfFUrZZkleV-cAf70B92xAcSLhlQ4zTu1JfK89XVRzQAu6K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508500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1" descr="Harold Bole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4076700"/>
            <a:ext cx="1646237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3" descr="ANd9GcTnvhSpsW6pIWC72nPwA_I2LU6VVaFAmAitiscHISaezYbuG7D8M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420938"/>
            <a:ext cx="16795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5" descr="ANd9GcSrO6MaPWhCW46hqNAJ3KXLD1AuDsCvfNOc9EX0I6FtNX1OR_Sj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76250"/>
            <a:ext cx="168116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6"/>
          <p:cNvSpPr txBox="1">
            <a:spLocks noChangeArrowheads="1"/>
          </p:cNvSpPr>
          <p:nvPr/>
        </p:nvSpPr>
        <p:spPr bwMode="auto">
          <a:xfrm>
            <a:off x="3040063" y="1023938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9227" name="Text Box 17"/>
          <p:cNvSpPr txBox="1">
            <a:spLocks noChangeArrowheads="1"/>
          </p:cNvSpPr>
          <p:nvPr/>
        </p:nvSpPr>
        <p:spPr bwMode="auto">
          <a:xfrm>
            <a:off x="315913" y="2997200"/>
            <a:ext cx="1971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Monica Palmirani,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CIRSFID, UniBO</a:t>
            </a:r>
          </a:p>
        </p:txBody>
      </p:sp>
      <p:sp>
        <p:nvSpPr>
          <p:cNvPr id="9228" name="Text Box 18"/>
          <p:cNvSpPr txBox="1">
            <a:spLocks noChangeArrowheads="1"/>
          </p:cNvSpPr>
          <p:nvPr/>
        </p:nvSpPr>
        <p:spPr bwMode="auto">
          <a:xfrm>
            <a:off x="2597150" y="4792663"/>
            <a:ext cx="20955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Guido Governatori,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NICTA, Australia</a:t>
            </a:r>
          </a:p>
        </p:txBody>
      </p:sp>
      <p:sp>
        <p:nvSpPr>
          <p:cNvPr id="9229" name="Text Box 19"/>
          <p:cNvSpPr txBox="1">
            <a:spLocks noChangeArrowheads="1"/>
          </p:cNvSpPr>
          <p:nvPr/>
        </p:nvSpPr>
        <p:spPr bwMode="auto">
          <a:xfrm>
            <a:off x="4692650" y="6237288"/>
            <a:ext cx="204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Harold Boley, UNB </a:t>
            </a:r>
          </a:p>
        </p:txBody>
      </p:sp>
      <p:sp>
        <p:nvSpPr>
          <p:cNvPr id="9230" name="Text Box 20"/>
          <p:cNvSpPr txBox="1">
            <a:spLocks noChangeArrowheads="1"/>
          </p:cNvSpPr>
          <p:nvPr/>
        </p:nvSpPr>
        <p:spPr bwMode="auto">
          <a:xfrm>
            <a:off x="204788" y="6165850"/>
            <a:ext cx="282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Tara Athan, Athan Services</a:t>
            </a:r>
          </a:p>
        </p:txBody>
      </p:sp>
      <p:sp>
        <p:nvSpPr>
          <p:cNvPr id="9231" name="Text Box 21"/>
          <p:cNvSpPr txBox="1">
            <a:spLocks noChangeArrowheads="1"/>
          </p:cNvSpPr>
          <p:nvPr/>
        </p:nvSpPr>
        <p:spPr bwMode="auto">
          <a:xfrm>
            <a:off x="6965950" y="4797425"/>
            <a:ext cx="18208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Adrian Paschke,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Uni. Berlin</a:t>
            </a:r>
          </a:p>
        </p:txBody>
      </p:sp>
      <p:sp>
        <p:nvSpPr>
          <p:cNvPr id="9232" name="Text Box 22"/>
          <p:cNvSpPr txBox="1">
            <a:spLocks noChangeArrowheads="1"/>
          </p:cNvSpPr>
          <p:nvPr/>
        </p:nvSpPr>
        <p:spPr bwMode="auto">
          <a:xfrm>
            <a:off x="4922838" y="2781300"/>
            <a:ext cx="1560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Adam Wyner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Uni. Aberdeen</a:t>
            </a:r>
          </a:p>
        </p:txBody>
      </p:sp>
      <p:sp>
        <p:nvSpPr>
          <p:cNvPr id="9233" name="Text Box 23"/>
          <p:cNvSpPr txBox="1">
            <a:spLocks noChangeArrowheads="1"/>
          </p:cNvSpPr>
          <p:nvPr/>
        </p:nvSpPr>
        <p:spPr bwMode="auto">
          <a:xfrm>
            <a:off x="958850" y="3500438"/>
            <a:ext cx="703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Chair</a:t>
            </a:r>
          </a:p>
        </p:txBody>
      </p:sp>
      <p:sp>
        <p:nvSpPr>
          <p:cNvPr id="9234" name="Text Box 24"/>
          <p:cNvSpPr txBox="1">
            <a:spLocks noChangeArrowheads="1"/>
          </p:cNvSpPr>
          <p:nvPr/>
        </p:nvSpPr>
        <p:spPr bwMode="auto">
          <a:xfrm>
            <a:off x="3348038" y="5373688"/>
            <a:ext cx="703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Chair</a:t>
            </a:r>
          </a:p>
        </p:txBody>
      </p:sp>
      <p:sp>
        <p:nvSpPr>
          <p:cNvPr id="9235" name="Text Box 25"/>
          <p:cNvSpPr txBox="1">
            <a:spLocks noChangeArrowheads="1"/>
          </p:cNvSpPr>
          <p:nvPr/>
        </p:nvSpPr>
        <p:spPr bwMode="auto">
          <a:xfrm>
            <a:off x="7326313" y="5300663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Secretary</a:t>
            </a:r>
          </a:p>
        </p:txBody>
      </p:sp>
      <p:sp>
        <p:nvSpPr>
          <p:cNvPr id="9236" name="Text Box 26"/>
          <p:cNvSpPr txBox="1">
            <a:spLocks noChangeArrowheads="1"/>
          </p:cNvSpPr>
          <p:nvPr/>
        </p:nvSpPr>
        <p:spPr bwMode="auto">
          <a:xfrm>
            <a:off x="5148263" y="3284538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Secretary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2"/>
          <p:cNvSpPr txBox="1">
            <a:spLocks noChangeArrowheads="1"/>
          </p:cNvSpPr>
          <p:nvPr/>
        </p:nvSpPr>
        <p:spPr bwMode="auto">
          <a:xfrm>
            <a:off x="5148263" y="1830388"/>
            <a:ext cx="3671887" cy="13239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&lt;lrml:Rule key="rule2"&gt;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		….	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&lt;/lrml:Rule&gt;...</a:t>
            </a: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9699" name="Line 33"/>
          <p:cNvSpPr>
            <a:spLocks noChangeShapeType="1"/>
          </p:cNvSpPr>
          <p:nvPr/>
        </p:nvSpPr>
        <p:spPr bwMode="auto">
          <a:xfrm>
            <a:off x="3635375" y="1484313"/>
            <a:ext cx="1512888" cy="925512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9700" name="AutoShape 18"/>
          <p:cNvSpPr>
            <a:spLocks noChangeArrowheads="1"/>
          </p:cNvSpPr>
          <p:nvPr/>
        </p:nvSpPr>
        <p:spPr bwMode="auto">
          <a:xfrm flipV="1">
            <a:off x="6516688" y="1268413"/>
            <a:ext cx="2311400" cy="431800"/>
          </a:xfrm>
          <a:prstGeom prst="roundRect">
            <a:avLst>
              <a:gd name="adj" fmla="val 16667"/>
            </a:avLst>
          </a:prstGeom>
          <a:solidFill>
            <a:srgbClr val="66FF33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 T1 of rule2</a:t>
            </a: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28588"/>
            <a:ext cx="8229600" cy="1139825"/>
          </a:xfrm>
        </p:spPr>
        <p:txBody>
          <a:bodyPr/>
          <a:lstStyle/>
          <a:p>
            <a:pPr eaLnBrk="1" hangingPunct="1"/>
            <a:r>
              <a:rPr lang="it-IT" altLang="it-IT" smtClean="0"/>
              <a:t>LegalRulML Approach</a:t>
            </a:r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755650" y="1196975"/>
            <a:ext cx="332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5003800" y="5245100"/>
            <a:ext cx="3671888" cy="13239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&lt;lrml:Rule key="rule2-v2"&gt;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		 ….</a:t>
            </a:r>
            <a:r>
              <a:rPr lang="en-US" altLang="it-IT" sz="1600">
                <a:latin typeface="Arial" panose="020B0604020202020204" pitchFamily="34" charset="0"/>
              </a:rPr>
              <a:t> </a:t>
            </a:r>
            <a:r>
              <a:rPr lang="en-US" altLang="it-IT" sz="1600" i="0">
                <a:latin typeface="Arial" panose="020B0604020202020204" pitchFamily="34" charset="0"/>
              </a:rPr>
              <a:t>	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&lt;/lrml:Rule&gt;...</a:t>
            </a: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9705" name="AutoShape 21"/>
          <p:cNvSpPr>
            <a:spLocks noChangeArrowheads="1"/>
          </p:cNvSpPr>
          <p:nvPr/>
        </p:nvSpPr>
        <p:spPr bwMode="auto">
          <a:xfrm flipV="1">
            <a:off x="6227763" y="4795838"/>
            <a:ext cx="2449512" cy="431800"/>
          </a:xfrm>
          <a:prstGeom prst="roundRect">
            <a:avLst>
              <a:gd name="adj" fmla="val 16667"/>
            </a:avLst>
          </a:prstGeom>
          <a:solidFill>
            <a:srgbClr val="00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 T2 of rule2-v2</a:t>
            </a:r>
          </a:p>
        </p:txBody>
      </p:sp>
      <p:sp>
        <p:nvSpPr>
          <p:cNvPr id="29706" name="Oval 26"/>
          <p:cNvSpPr>
            <a:spLocks noChangeArrowheads="1"/>
          </p:cNvSpPr>
          <p:nvPr/>
        </p:nvSpPr>
        <p:spPr bwMode="auto">
          <a:xfrm>
            <a:off x="6516688" y="5229225"/>
            <a:ext cx="1223962" cy="431800"/>
          </a:xfrm>
          <a:prstGeom prst="ellips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9707" name="Text Box 28"/>
          <p:cNvSpPr txBox="1">
            <a:spLocks noChangeArrowheads="1"/>
          </p:cNvSpPr>
          <p:nvPr/>
        </p:nvSpPr>
        <p:spPr bwMode="auto">
          <a:xfrm>
            <a:off x="971550" y="1412875"/>
            <a:ext cx="3327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NEW VERSION</a:t>
            </a:r>
          </a:p>
        </p:txBody>
      </p:sp>
      <p:sp>
        <p:nvSpPr>
          <p:cNvPr id="29708" name="Text Box 31"/>
          <p:cNvSpPr txBox="1">
            <a:spLocks noChangeArrowheads="1"/>
          </p:cNvSpPr>
          <p:nvPr/>
        </p:nvSpPr>
        <p:spPr bwMode="auto">
          <a:xfrm>
            <a:off x="3203575" y="1052513"/>
            <a:ext cx="8509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2013</a:t>
            </a:r>
          </a:p>
        </p:txBody>
      </p:sp>
      <p:pic>
        <p:nvPicPr>
          <p:cNvPr id="29709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0525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10" name="Line 29"/>
          <p:cNvSpPr>
            <a:spLocks noChangeShapeType="1"/>
          </p:cNvSpPr>
          <p:nvPr/>
        </p:nvSpPr>
        <p:spPr bwMode="auto">
          <a:xfrm>
            <a:off x="3348038" y="5229225"/>
            <a:ext cx="1801812" cy="5762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3862388" y="3656013"/>
            <a:ext cx="4319587" cy="706437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>
                <a:latin typeface="Arial" panose="020B0604020202020204" pitchFamily="34" charset="0"/>
              </a:rPr>
              <a:t>Versioning of the rules according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>
                <a:latin typeface="Arial" panose="020B0604020202020204" pitchFamily="34" charset="0"/>
              </a:rPr>
              <a:t>with the updating of the law</a:t>
            </a:r>
          </a:p>
        </p:txBody>
      </p:sp>
      <p:sp>
        <p:nvSpPr>
          <p:cNvPr id="29712" name="Text Box 28"/>
          <p:cNvSpPr txBox="1">
            <a:spLocks noChangeArrowheads="1"/>
          </p:cNvSpPr>
          <p:nvPr/>
        </p:nvSpPr>
        <p:spPr bwMode="auto">
          <a:xfrm>
            <a:off x="1123950" y="1412875"/>
            <a:ext cx="3327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NEW VERSION</a:t>
            </a:r>
          </a:p>
        </p:txBody>
      </p:sp>
      <p:sp>
        <p:nvSpPr>
          <p:cNvPr id="29713" name="Text Box 31"/>
          <p:cNvSpPr txBox="1">
            <a:spLocks noChangeArrowheads="1"/>
          </p:cNvSpPr>
          <p:nvPr/>
        </p:nvSpPr>
        <p:spPr bwMode="auto">
          <a:xfrm>
            <a:off x="3355975" y="1052513"/>
            <a:ext cx="8509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LegalRuleML main blocks: Metadata</a:t>
            </a: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971550" y="908050"/>
            <a:ext cx="7489825" cy="28448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Agents, Figures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260350"/>
            <a:ext cx="8229600" cy="1139825"/>
          </a:xfrm>
        </p:spPr>
        <p:txBody>
          <a:bodyPr/>
          <a:lstStyle/>
          <a:p>
            <a:pPr eaLnBrk="1" hangingPunct="1"/>
            <a:r>
              <a:rPr lang="it-IT" altLang="it-IT" smtClean="0"/>
              <a:t>LegalRuleML main blocks: Statements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95288" y="5421313"/>
            <a:ext cx="4321175" cy="13208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&lt;lrml:Rule key="rule1"&gt;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&lt;/lrml:Rule&gt;...</a:t>
            </a: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971550" y="908050"/>
            <a:ext cx="7489825" cy="28448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Agents, Figures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Role</a:t>
            </a:r>
          </a:p>
        </p:txBody>
      </p:sp>
      <p:sp>
        <p:nvSpPr>
          <p:cNvPr id="31749" name="Text Box 10"/>
          <p:cNvSpPr txBox="1">
            <a:spLocks noChangeArrowheads="1"/>
          </p:cNvSpPr>
          <p:nvPr/>
        </p:nvSpPr>
        <p:spPr bwMode="auto">
          <a:xfrm>
            <a:off x="4787900" y="5421313"/>
            <a:ext cx="4284663" cy="13208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&lt;lrml:Rule key="rule2"&gt;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&lt;/lrml:Rule&gt;...</a:t>
            </a:r>
            <a:endParaRPr lang="it-IT" altLang="it-IT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LegalRuleML main blocks: Context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395288" y="5421313"/>
            <a:ext cx="4321175" cy="13208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&lt;lrml:Rule key="rule1"&gt;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&lt;/lrml:Rule&gt;...</a:t>
            </a: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827088" y="3875088"/>
            <a:ext cx="1873250" cy="1477962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>
                <a:latin typeface="Arial" panose="020B0604020202020204" pitchFamily="34" charset="0"/>
              </a:rPr>
              <a:t>association of metadata with rules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1800" i="0">
              <a:latin typeface="Arial" panose="020B0604020202020204" pitchFamily="34" charset="0"/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971550" y="908050"/>
            <a:ext cx="7489825" cy="28448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Agents, Figures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Role</a:t>
            </a:r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2771775" y="3875088"/>
            <a:ext cx="1944688" cy="1477962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>
                <a:latin typeface="Arial" panose="020B0604020202020204" pitchFamily="34" charset="0"/>
              </a:rPr>
              <a:t>Context different author association of metadata with rules</a:t>
            </a:r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4787900" y="3875088"/>
            <a:ext cx="1981200" cy="1570037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Context different time and jurisdiction association of metadata with rules</a:t>
            </a:r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6804025" y="3862388"/>
            <a:ext cx="2071688" cy="1477962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>
                <a:latin typeface="Arial" panose="020B0604020202020204" pitchFamily="34" charset="0"/>
              </a:rPr>
              <a:t>association of alternative interpretations of the same text</a:t>
            </a:r>
          </a:p>
        </p:txBody>
      </p:sp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4787900" y="5421313"/>
            <a:ext cx="4284663" cy="13208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&lt;lrml:Rule key="rule2"&gt;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&lt;/lrml:Rule&gt;...</a:t>
            </a:r>
            <a:endParaRPr lang="it-IT" altLang="it-IT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12863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defTabSz="457200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it-IT" sz="2800" smtClean="0"/>
              <a:t>Document Structure:</a:t>
            </a:r>
            <a:br>
              <a:rPr lang="en-US" altLang="it-IT" sz="2800" smtClean="0"/>
            </a:br>
            <a:r>
              <a:rPr lang="en-US" altLang="it-IT" sz="2800" smtClean="0"/>
              <a:t>Metadata, Contexts, Statements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idx="2"/>
          </p:nvPr>
        </p:nvSpPr>
        <p:spPr>
          <a:xfrm>
            <a:off x="179388" y="1125538"/>
            <a:ext cx="8964612" cy="554355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indent="-341313" defTabSz="457200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&lt;lrml:LegalRuleML&gt;</a:t>
            </a:r>
            <a:br>
              <a:rPr lang="en-US" altLang="it-IT" sz="1900" b="1" smtClean="0">
                <a:latin typeface="Courier New" panose="02070309020205020404" pitchFamily="49" charset="0"/>
              </a:rPr>
            </a:br>
            <a:r>
              <a:rPr lang="en-US" altLang="it-IT" sz="1900" b="1" smtClean="0">
                <a:latin typeface="Courier New" panose="02070309020205020404" pitchFamily="49" charset="0"/>
              </a:rPr>
              <a:t>  &lt;lrml:References&gt;</a:t>
            </a:r>
            <a:br>
              <a:rPr lang="en-US" altLang="it-IT" sz="1900" b="1" smtClean="0">
                <a:latin typeface="Courier New" panose="02070309020205020404" pitchFamily="49" charset="0"/>
              </a:rPr>
            </a:br>
            <a:r>
              <a:rPr lang="en-US" altLang="it-IT" sz="1900" b="1" smtClean="0">
                <a:latin typeface="Courier New" panose="02070309020205020404" pitchFamily="49" charset="0"/>
              </a:rPr>
              <a:t>    &lt;Reference&gt; ...</a:t>
            </a:r>
            <a:br>
              <a:rPr lang="en-US" altLang="it-IT" sz="1900" b="1" smtClean="0">
                <a:latin typeface="Courier New" panose="02070309020205020404" pitchFamily="49" charset="0"/>
              </a:rPr>
            </a:br>
            <a:r>
              <a:rPr lang="en-US" altLang="it-IT" sz="1900" b="1" smtClean="0">
                <a:latin typeface="Courier New" panose="02070309020205020404" pitchFamily="49" charset="0"/>
              </a:rPr>
              <a:t>	  &lt;/lrml:References&gt;</a:t>
            </a:r>
            <a:br>
              <a:rPr lang="en-US" altLang="it-IT" sz="1900" b="1" smtClean="0">
                <a:latin typeface="Courier New" panose="02070309020205020404" pitchFamily="49" charset="0"/>
              </a:rPr>
            </a:br>
            <a:r>
              <a:rPr lang="en-US" altLang="it-IT" sz="1900" b="1" smtClean="0">
                <a:latin typeface="Courier New" panose="02070309020205020404" pitchFamily="49" charset="0"/>
              </a:rPr>
              <a:t>  ...</a:t>
            </a:r>
            <a:br>
              <a:rPr lang="en-US" altLang="it-IT" sz="1900" b="1" smtClean="0">
                <a:latin typeface="Courier New" panose="02070309020205020404" pitchFamily="49" charset="0"/>
              </a:rPr>
            </a:br>
            <a:r>
              <a:rPr lang="en-US" altLang="it-IT" sz="1900" b="1" smtClean="0">
                <a:latin typeface="Courier New" panose="02070309020205020404" pitchFamily="49" charset="0"/>
              </a:rPr>
              <a:t>  &lt;lrml:Context key="ruleInfo1-v2"&gt;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		  &lt;lrml:Association&gt;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			&lt;lrml:appliesSource keyref="#sec2.1-list1-itm31-par1-v2"/&gt;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			&lt;lrml:toTarget keyref="#rulebase1-v2"/&gt;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		  &lt;/lrml:Association&gt;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  &lt;/lrml:Context&gt;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/>
            </a:r>
            <a:br>
              <a:rPr lang="en-US" altLang="it-IT" sz="1900" b="1" smtClean="0">
                <a:latin typeface="Courier New" panose="02070309020205020404" pitchFamily="49" charset="0"/>
              </a:rPr>
            </a:br>
            <a:r>
              <a:rPr lang="en-US" altLang="it-IT" sz="1900" b="1" smtClean="0">
                <a:latin typeface="Courier New" panose="02070309020205020404" pitchFamily="49" charset="0"/>
              </a:rPr>
              <a:t>  &lt;lrml:hasStatements key="rulebase-v2"&gt;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		&lt;lrml:ConstitutiveStatement key="rule1a-v2"&gt;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			&lt;ruleml:if&gt; ...&lt;/ruleml:if&gt;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			&lt;ruleml:then&gt;... &lt;/ruleml:then&gt;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		&lt;/lrml:ConstitutiveStatement&gt;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    &lt;/lrml:hasStatements&gt;...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&lt;/lrml:LegalRuleML&gt;</a:t>
            </a:r>
          </a:p>
        </p:txBody>
      </p:sp>
      <p:sp>
        <p:nvSpPr>
          <p:cNvPr id="33796" name="AutoShape 6"/>
          <p:cNvSpPr>
            <a:spLocks/>
          </p:cNvSpPr>
          <p:nvPr/>
        </p:nvSpPr>
        <p:spPr bwMode="auto">
          <a:xfrm flipV="1">
            <a:off x="5576888" y="1196975"/>
            <a:ext cx="2233612" cy="501650"/>
          </a:xfrm>
          <a:prstGeom prst="borderCallout2">
            <a:avLst>
              <a:gd name="adj1" fmla="val 77213"/>
              <a:gd name="adj2" fmla="val -3412"/>
              <a:gd name="adj3" fmla="val 77213"/>
              <a:gd name="adj4" fmla="val -16917"/>
              <a:gd name="adj5" fmla="val -6963"/>
              <a:gd name="adj6" fmla="val -3404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Textual References</a:t>
            </a:r>
          </a:p>
        </p:txBody>
      </p:sp>
      <p:sp>
        <p:nvSpPr>
          <p:cNvPr id="33797" name="AutoShape 7"/>
          <p:cNvSpPr>
            <a:spLocks noChangeArrowheads="1"/>
          </p:cNvSpPr>
          <p:nvPr/>
        </p:nvSpPr>
        <p:spPr bwMode="auto">
          <a:xfrm>
            <a:off x="468313" y="1341438"/>
            <a:ext cx="4391025" cy="863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3798" name="AutoShape 8"/>
          <p:cNvSpPr>
            <a:spLocks noChangeArrowheads="1"/>
          </p:cNvSpPr>
          <p:nvPr/>
        </p:nvSpPr>
        <p:spPr bwMode="auto">
          <a:xfrm>
            <a:off x="395288" y="2205038"/>
            <a:ext cx="8281987" cy="22320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3799" name="AutoShape 9"/>
          <p:cNvSpPr>
            <a:spLocks noChangeArrowheads="1"/>
          </p:cNvSpPr>
          <p:nvPr/>
        </p:nvSpPr>
        <p:spPr bwMode="auto">
          <a:xfrm>
            <a:off x="539750" y="2636838"/>
            <a:ext cx="7920038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3800" name="AutoShape 10"/>
          <p:cNvSpPr>
            <a:spLocks noChangeArrowheads="1"/>
          </p:cNvSpPr>
          <p:nvPr/>
        </p:nvSpPr>
        <p:spPr bwMode="auto">
          <a:xfrm>
            <a:off x="468313" y="4510088"/>
            <a:ext cx="8207375" cy="21590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3801" name="AutoShape 11"/>
          <p:cNvSpPr>
            <a:spLocks/>
          </p:cNvSpPr>
          <p:nvPr/>
        </p:nvSpPr>
        <p:spPr bwMode="auto">
          <a:xfrm flipV="1">
            <a:off x="6802438" y="1773238"/>
            <a:ext cx="2233612" cy="1008062"/>
          </a:xfrm>
          <a:prstGeom prst="borderCallout2">
            <a:avLst>
              <a:gd name="adj1" fmla="val 88657"/>
              <a:gd name="adj2" fmla="val -3412"/>
              <a:gd name="adj3" fmla="val 88657"/>
              <a:gd name="adj4" fmla="val -19833"/>
              <a:gd name="adj5" fmla="val 29759"/>
              <a:gd name="adj6" fmla="val -40870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Rule Context parameters like agents, times, sources</a:t>
            </a:r>
          </a:p>
        </p:txBody>
      </p:sp>
      <p:sp>
        <p:nvSpPr>
          <p:cNvPr id="33802" name="AutoShape 12"/>
          <p:cNvSpPr>
            <a:spLocks/>
          </p:cNvSpPr>
          <p:nvPr/>
        </p:nvSpPr>
        <p:spPr bwMode="auto">
          <a:xfrm flipV="1">
            <a:off x="6877050" y="3932238"/>
            <a:ext cx="2090738" cy="1152525"/>
          </a:xfrm>
          <a:prstGeom prst="borderCallout2">
            <a:avLst>
              <a:gd name="adj1" fmla="val 90079"/>
              <a:gd name="adj2" fmla="val -3648"/>
              <a:gd name="adj3" fmla="val 90079"/>
              <a:gd name="adj4" fmla="val -16176"/>
              <a:gd name="adj5" fmla="val 72588"/>
              <a:gd name="adj6" fmla="val -32273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Association between Text and Rules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N:M relationship</a:t>
            </a:r>
          </a:p>
        </p:txBody>
      </p:sp>
      <p:sp>
        <p:nvSpPr>
          <p:cNvPr id="33803" name="AutoShape 13"/>
          <p:cNvSpPr>
            <a:spLocks/>
          </p:cNvSpPr>
          <p:nvPr/>
        </p:nvSpPr>
        <p:spPr bwMode="auto">
          <a:xfrm flipV="1">
            <a:off x="6154738" y="5375275"/>
            <a:ext cx="2233612" cy="501650"/>
          </a:xfrm>
          <a:prstGeom prst="borderCallout2">
            <a:avLst>
              <a:gd name="adj1" fmla="val 77213"/>
              <a:gd name="adj2" fmla="val -3412"/>
              <a:gd name="adj3" fmla="val 77213"/>
              <a:gd name="adj4" fmla="val -15426"/>
              <a:gd name="adj5" fmla="val 31329"/>
              <a:gd name="adj6" fmla="val -30634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Rules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LegalRuleML main blocks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971550" y="5084763"/>
            <a:ext cx="7489825" cy="13208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&lt;lrml:Rule key="rule1"&gt;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&lt;/lrml:Rule&gt;...</a:t>
            </a:r>
            <a:endParaRPr lang="it-IT" altLang="it-IT" sz="200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971550" y="4149725"/>
            <a:ext cx="7489825" cy="7112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	association of metadata with rules</a:t>
            </a:r>
          </a:p>
        </p:txBody>
      </p:sp>
      <p:sp>
        <p:nvSpPr>
          <p:cNvPr id="35845" name="Text Box 8"/>
          <p:cNvSpPr txBox="1">
            <a:spLocks noChangeArrowheads="1"/>
          </p:cNvSpPr>
          <p:nvPr/>
        </p:nvSpPr>
        <p:spPr bwMode="auto">
          <a:xfrm>
            <a:off x="971550" y="1052513"/>
            <a:ext cx="7489825" cy="28448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Agents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800" smtClean="0"/>
              <a:t>Legal Statements and References (2/2)</a:t>
            </a:r>
            <a:endParaRPr lang="it-IT" altLang="it-IT" sz="2800" smtClean="0"/>
          </a:p>
        </p:txBody>
      </p:sp>
      <p:sp>
        <p:nvSpPr>
          <p:cNvPr id="36867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052513"/>
            <a:ext cx="8424862" cy="2405062"/>
          </a:xfrm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600" smtClean="0">
                <a:latin typeface="Arial" panose="020B0604020202020204" pitchFamily="34" charset="0"/>
              </a:rPr>
              <a:t>&lt;lrml:LegalSources&gt;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it-IT" altLang="it-IT" smtClean="0">
                <a:latin typeface="Arial" panose="020B0604020202020204" pitchFamily="34" charset="0"/>
              </a:rPr>
              <a:t>&lt;lrml:LegalSource key="ref1“ sameAs="http://www.law.cornell.edu/uscode/text/17/504#psection-1"/&gt;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600" smtClean="0">
                <a:latin typeface="Arial" panose="020B0604020202020204" pitchFamily="34" charset="0"/>
              </a:rPr>
              <a:t>&lt;/lrml:LegalSources&gt;</a:t>
            </a:r>
          </a:p>
        </p:txBody>
      </p:sp>
      <p:sp>
        <p:nvSpPr>
          <p:cNvPr id="36868" name="Rectangle 10"/>
          <p:cNvSpPr>
            <a:spLocks noChangeArrowheads="1"/>
          </p:cNvSpPr>
          <p:nvPr/>
        </p:nvSpPr>
        <p:spPr bwMode="auto">
          <a:xfrm>
            <a:off x="468313" y="3789363"/>
            <a:ext cx="8424862" cy="273526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600" b="0" i="0">
                <a:latin typeface="Arial" panose="020B0604020202020204" pitchFamily="34" charset="0"/>
              </a:rPr>
              <a:t>&lt;lrml:References&gt;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600" b="0" i="0">
                <a:latin typeface="Arial" panose="020B0604020202020204" pitchFamily="34" charset="0"/>
              </a:rPr>
              <a:t>	&lt;lrml:Reference refersTo="ref2“ refID="/us/USCode/eng@/main#title17-sec504-clsc-pnt1“ refIDSystemName="AkomaNtoso2.0-2012-10"/&gt;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600" b="0" i="0">
                <a:latin typeface="Arial" panose="020B0604020202020204" pitchFamily="34" charset="0"/>
              </a:rPr>
              <a:t>&lt;/lrml:References&gt;</a:t>
            </a:r>
          </a:p>
        </p:txBody>
      </p:sp>
      <p:sp>
        <p:nvSpPr>
          <p:cNvPr id="36869" name="Oval 12"/>
          <p:cNvSpPr>
            <a:spLocks noChangeArrowheads="1"/>
          </p:cNvSpPr>
          <p:nvPr/>
        </p:nvSpPr>
        <p:spPr bwMode="auto">
          <a:xfrm>
            <a:off x="4284663" y="1484313"/>
            <a:ext cx="1008062" cy="576262"/>
          </a:xfrm>
          <a:prstGeom prst="ellips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6870" name="Oval 13"/>
          <p:cNvSpPr>
            <a:spLocks noChangeArrowheads="1"/>
          </p:cNvSpPr>
          <p:nvPr/>
        </p:nvSpPr>
        <p:spPr bwMode="auto">
          <a:xfrm>
            <a:off x="4643438" y="4221163"/>
            <a:ext cx="1008062" cy="576262"/>
          </a:xfrm>
          <a:prstGeom prst="ellips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6871" name="Text Box 14"/>
          <p:cNvSpPr txBox="1">
            <a:spLocks noChangeArrowheads="1"/>
          </p:cNvSpPr>
          <p:nvPr/>
        </p:nvSpPr>
        <p:spPr bwMode="auto">
          <a:xfrm>
            <a:off x="6732588" y="1095375"/>
            <a:ext cx="97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600">
                <a:latin typeface="Arial" panose="020B0604020202020204" pitchFamily="34" charset="0"/>
              </a:rPr>
              <a:t>URI</a:t>
            </a:r>
          </a:p>
        </p:txBody>
      </p:sp>
      <p:sp>
        <p:nvSpPr>
          <p:cNvPr id="36872" name="Text Box 15"/>
          <p:cNvSpPr txBox="1">
            <a:spLocks noChangeArrowheads="1"/>
          </p:cNvSpPr>
          <p:nvPr/>
        </p:nvSpPr>
        <p:spPr bwMode="auto">
          <a:xfrm>
            <a:off x="6427788" y="3933825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600">
                <a:latin typeface="Arial" panose="020B0604020202020204" pitchFamily="34" charset="0"/>
              </a:rPr>
              <a:t>Non-URI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800" smtClean="0"/>
              <a:t>Temporal Events and Temporal Situations</a:t>
            </a:r>
            <a:endParaRPr lang="it-IT" altLang="it-IT" sz="28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08050"/>
            <a:ext cx="8424862" cy="2376488"/>
          </a:xfrm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smtClean="0">
                <a:latin typeface="Arial" panose="020B0604020202020204" pitchFamily="34" charset="0"/>
              </a:rPr>
              <a:t>&lt;lrml:TimeInstants&gt;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smtClean="0">
                <a:latin typeface="Arial" panose="020B0604020202020204" pitchFamily="34" charset="0"/>
              </a:rPr>
              <a:t>	&lt;ruleml:Time key="t1"&gt;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smtClean="0">
                <a:latin typeface="Arial" panose="020B0604020202020204" pitchFamily="34" charset="0"/>
              </a:rPr>
              <a:t>		&lt;ruleml:Data xsi:type="xs:date"&gt;1978-01-01&lt;/ruleml:Data&gt;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smtClean="0">
                <a:latin typeface="Arial" panose="020B0604020202020204" pitchFamily="34" charset="0"/>
              </a:rPr>
              <a:t>	&lt;/ruleml:Time&gt;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smtClean="0">
                <a:latin typeface="Arial" panose="020B0604020202020204" pitchFamily="34" charset="0"/>
              </a:rPr>
              <a:t>&lt;/lrml:TimeInstants&gt;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68313" y="3573463"/>
            <a:ext cx="8424862" cy="295116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b="0" i="0">
                <a:latin typeface="Arial" panose="020B0604020202020204" pitchFamily="34" charset="0"/>
              </a:rPr>
              <a:t>&lt;lrml:TemporalCharacteristic key=“tblock1"&gt;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b="0" i="0">
                <a:latin typeface="Arial" panose="020B0604020202020204" pitchFamily="34" charset="0"/>
              </a:rPr>
              <a:t>	&lt;lrml:forRuleStatus iri="&amp;lrmlv;#Efficacious"/&gt;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b="0" i="0">
                <a:latin typeface="Arial" panose="020B0604020202020204" pitchFamily="34" charset="0"/>
              </a:rPr>
              <a:t>	&lt;lrml:hasStatusDevelopment iri="&amp;lrmlv;#Starts"/&gt;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b="0" i="0">
                <a:latin typeface="Arial" panose="020B0604020202020204" pitchFamily="34" charset="0"/>
              </a:rPr>
              <a:t>	&lt;lrml:atTimeInstant keyref="#t1"/&gt;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b="0" i="0">
                <a:latin typeface="Arial" panose="020B0604020202020204" pitchFamily="34" charset="0"/>
              </a:rPr>
              <a:t>	&lt;lrml:hasStatusDevelopment iri="&amp;lrmlv;#End"/&gt;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b="0" i="0">
                <a:latin typeface="Arial" panose="020B0604020202020204" pitchFamily="34" charset="0"/>
              </a:rPr>
              <a:t>	&lt;lrml:atTimeInstant keyref="#t2"/&gt;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b="0" i="0">
                <a:latin typeface="Arial" panose="020B0604020202020204" pitchFamily="34" charset="0"/>
              </a:rPr>
              <a:t>&lt;/lrml:TemporalCharacteristic&gt;</a:t>
            </a: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3419475" y="1628775"/>
            <a:ext cx="1296988" cy="3240088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 flipV="1">
            <a:off x="7127875" y="3429000"/>
            <a:ext cx="2016125" cy="1081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Type of event: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In force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Efficacy</a:t>
            </a:r>
          </a:p>
        </p:txBody>
      </p:sp>
      <p:sp>
        <p:nvSpPr>
          <p:cNvPr id="37895" name="AutoShape 9"/>
          <p:cNvSpPr>
            <a:spLocks noChangeArrowheads="1"/>
          </p:cNvSpPr>
          <p:nvPr/>
        </p:nvSpPr>
        <p:spPr bwMode="auto">
          <a:xfrm flipV="1">
            <a:off x="6300788" y="765175"/>
            <a:ext cx="2700337" cy="9350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Event that define the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validity of the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LegalRuleML main blocks: rules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98525" y="5013325"/>
            <a:ext cx="7489825" cy="16256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&lt;lrml:Rule key="rule1"&gt;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&lt;/lrml:Rule&gt;...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971550" y="4076700"/>
            <a:ext cx="7489825" cy="7112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	association of metadata with rules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71550" y="1052513"/>
            <a:ext cx="7489825" cy="28448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Agents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Example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National Consumer Credit Protection Act 2009:</a:t>
            </a:r>
            <a:b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Section 29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(Prohibition on engaging in credit activities without a licence)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(1) A person must not engage in a credit activity </a:t>
            </a:r>
            <a:r>
              <a:rPr lang="en-US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unless the person holds a </a:t>
            </a:r>
            <a:r>
              <a:rPr lang="en-US" altLang="ja-JP" sz="2600" dirty="0" err="1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licence</a:t>
            </a:r>
            <a:r>
              <a:rPr lang="en-US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authorising the person to engage in the credit activity.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ja-JP" sz="2600" dirty="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Civil penalty: 2,000 penalty units.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</a:t>
            </a:r>
            <a:r>
              <a:rPr lang="en-GB" altLang="ja-JP" sz="2600" i="1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…</a:t>
            </a:r>
            <a:endParaRPr lang="en-GB" altLang="ja-JP" sz="2600" i="1" dirty="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Criminal penalty: 200 penalty units, or 2 years imprisonment, or both.</a:t>
            </a:r>
            <a:endParaRPr lang="it-IT" altLang="it-IT" sz="2600" dirty="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2555D6-067B-4883-84DE-339F34A07964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Outline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288" y="1196975"/>
            <a:ext cx="8208962" cy="52562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it-IT" sz="2800" b="0" i="0" kern="0" smtClean="0">
                <a:latin typeface="Arial" pitchFamily="34" charset="0"/>
              </a:rPr>
              <a:t>Introduction to LegalRuleML</a:t>
            </a:r>
          </a:p>
          <a:p>
            <a:pPr lvl="1" eaLnBrk="1" hangingPunct="1">
              <a:defRPr/>
            </a:pPr>
            <a:r>
              <a:rPr lang="en-US" altLang="it-IT" sz="2400" b="0" i="0" kern="0" smtClean="0">
                <a:latin typeface="Arial" pitchFamily="34" charset="0"/>
              </a:rPr>
              <a:t>Motivations, Goals, Principles</a:t>
            </a:r>
          </a:p>
          <a:p>
            <a:pPr lvl="1" eaLnBrk="1" hangingPunct="1">
              <a:defRPr/>
            </a:pPr>
            <a:r>
              <a:rPr lang="en-US" altLang="it-IT" sz="2400" b="0" i="0" kern="0" smtClean="0">
                <a:latin typeface="Arial" pitchFamily="34" charset="0"/>
              </a:rPr>
              <a:t>Design principles</a:t>
            </a:r>
          </a:p>
          <a:p>
            <a:pPr lvl="1" eaLnBrk="1" hangingPunct="1">
              <a:defRPr/>
            </a:pPr>
            <a:r>
              <a:rPr lang="en-US" altLang="it-IT" sz="2400" b="0" i="0" kern="0" smtClean="0">
                <a:latin typeface="Arial" pitchFamily="34" charset="0"/>
              </a:rPr>
              <a:t>LegalRuleML main blocks: meta, context, rules</a:t>
            </a:r>
          </a:p>
          <a:p>
            <a:pPr lvl="2" eaLnBrk="1" hangingPunct="1">
              <a:defRPr/>
            </a:pPr>
            <a:r>
              <a:rPr lang="en-US" altLang="it-IT" sz="2000" b="0" i="0" kern="0" smtClean="0">
                <a:latin typeface="Arial" pitchFamily="34" charset="0"/>
              </a:rPr>
              <a:t>Legal Statements and References </a:t>
            </a:r>
          </a:p>
          <a:p>
            <a:pPr lvl="2" eaLnBrk="1" hangingPunct="1">
              <a:defRPr/>
            </a:pPr>
            <a:r>
              <a:rPr lang="en-US" altLang="it-IT" sz="2000" b="0" i="0" kern="0" smtClean="0">
                <a:latin typeface="Arial" pitchFamily="34" charset="0"/>
              </a:rPr>
              <a:t>Temporal Events and Temporal Situations</a:t>
            </a:r>
          </a:p>
          <a:p>
            <a:pPr lvl="2" eaLnBrk="1" hangingPunct="1">
              <a:defRPr/>
            </a:pPr>
            <a:r>
              <a:rPr lang="en-US" altLang="it-IT" sz="2000" b="0" i="0" kern="0" smtClean="0">
                <a:latin typeface="Arial" pitchFamily="34" charset="0"/>
              </a:rPr>
              <a:t>Deontic</a:t>
            </a:r>
          </a:p>
          <a:p>
            <a:pPr lvl="2" eaLnBrk="1" hangingPunct="1">
              <a:defRPr/>
            </a:pPr>
            <a:r>
              <a:rPr lang="en-US" altLang="it-IT" sz="2000" b="0" i="0" kern="0" smtClean="0">
                <a:latin typeface="Arial" pitchFamily="34" charset="0"/>
              </a:rPr>
              <a:t>Penalty and Reparation</a:t>
            </a:r>
          </a:p>
          <a:p>
            <a:pPr lvl="2" eaLnBrk="1" hangingPunct="1">
              <a:defRPr/>
            </a:pPr>
            <a:r>
              <a:rPr lang="en-US" altLang="it-IT" sz="2000" b="0" i="0" kern="0" smtClean="0">
                <a:latin typeface="Arial" pitchFamily="34" charset="0"/>
              </a:rPr>
              <a:t>Defeasible</a:t>
            </a:r>
          </a:p>
          <a:p>
            <a:pPr lvl="2" eaLnBrk="1" hangingPunct="1">
              <a:defRPr/>
            </a:pPr>
            <a:r>
              <a:rPr lang="en-US" altLang="it-IT" sz="2000" b="0" i="0" kern="0" smtClean="0">
                <a:latin typeface="Arial" pitchFamily="34" charset="0"/>
              </a:rPr>
              <a:t>Alternatives</a:t>
            </a:r>
          </a:p>
          <a:p>
            <a:pPr lvl="2" eaLnBrk="1" hangingPunct="1">
              <a:defRPr/>
            </a:pPr>
            <a:r>
              <a:rPr lang="en-US" altLang="it-IT" sz="2000" b="0" i="0" kern="0" smtClean="0">
                <a:latin typeface="Arial" pitchFamily="34" charset="0"/>
              </a:rPr>
              <a:t>Metadata (Authority, Jurisdiction, Actor, Figure, Roles)</a:t>
            </a:r>
          </a:p>
          <a:p>
            <a:pPr lvl="1" eaLnBrk="1" hangingPunct="1">
              <a:defRPr/>
            </a:pPr>
            <a:r>
              <a:rPr lang="en-US" altLang="it-IT" sz="2400" b="0" i="0" kern="0" smtClean="0">
                <a:latin typeface="Arial" pitchFamily="34" charset="0"/>
              </a:rPr>
              <a:t>Future work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altLang="it-IT" sz="2400" b="0" i="0" kern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Deontic operators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689600"/>
          </a:xfrm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it-IT" sz="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Obligation +:</a:t>
            </a: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a Deontic Specification for a state, an act, or a course of action </a:t>
            </a:r>
            <a:r>
              <a:rPr lang="en-US" altLang="it-IT" sz="2200" dirty="0" smtClean="0">
                <a:latin typeface="Arial" panose="020B0604020202020204" pitchFamily="34" charset="0"/>
              </a:rPr>
              <a:t>to which a Bearer is legally bound, and if it is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not achieved</a:t>
            </a:r>
            <a:r>
              <a:rPr lang="en-US" altLang="it-IT" sz="2200" dirty="0" smtClean="0">
                <a:latin typeface="Arial" panose="020B0604020202020204" pitchFamily="34" charset="0"/>
              </a:rPr>
              <a:t> or performed results in a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Violation</a:t>
            </a:r>
            <a:r>
              <a:rPr lang="en-US" altLang="it-IT" sz="22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Prohibition +</a:t>
            </a:r>
            <a:r>
              <a:rPr lang="en-US" altLang="it-IT" sz="2200" b="1" dirty="0" smtClean="0">
                <a:latin typeface="Arial" panose="020B0604020202020204" pitchFamily="34" charset="0"/>
              </a:rPr>
              <a:t>:</a:t>
            </a: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a Deontic Specification for a state, an act, or a course of action </a:t>
            </a:r>
            <a:r>
              <a:rPr lang="en-US" altLang="it-IT" sz="2200" dirty="0" smtClean="0">
                <a:latin typeface="Arial" panose="020B0604020202020204" pitchFamily="34" charset="0"/>
              </a:rPr>
              <a:t>to which a Bearer is legally bound, and if it is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achieved</a:t>
            </a:r>
            <a:r>
              <a:rPr lang="en-US" altLang="it-IT" sz="2200" dirty="0" smtClean="0">
                <a:latin typeface="Arial" panose="020B0604020202020204" pitchFamily="34" charset="0"/>
              </a:rPr>
              <a:t> or performed results in a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Violation</a:t>
            </a:r>
            <a:r>
              <a:rPr lang="en-US" altLang="it-IT" sz="22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Permission +</a:t>
            </a:r>
            <a:r>
              <a:rPr lang="en-US" altLang="it-IT" sz="2200" b="1" dirty="0" smtClean="0">
                <a:latin typeface="Arial" panose="020B0604020202020204" pitchFamily="34" charset="0"/>
              </a:rPr>
              <a:t>:</a:t>
            </a: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a Deontic Specification for a state, an act, or a course of action </a:t>
            </a:r>
            <a:r>
              <a:rPr lang="en-US" altLang="it-IT" sz="2200" dirty="0" smtClean="0">
                <a:latin typeface="Arial" panose="020B0604020202020204" pitchFamily="34" charset="0"/>
              </a:rPr>
              <a:t>where the Bearer has no Obligation or Prohibition to the contrary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.</a:t>
            </a: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Right +</a:t>
            </a:r>
            <a:r>
              <a:rPr lang="en-US" altLang="it-IT" sz="2200" b="1" dirty="0" smtClean="0">
                <a:latin typeface="Arial" panose="020B0604020202020204" pitchFamily="34" charset="0"/>
              </a:rPr>
              <a:t>:</a:t>
            </a:r>
            <a:r>
              <a:rPr lang="en-US" altLang="it-IT" sz="2200" dirty="0" smtClean="0">
                <a:latin typeface="Arial" panose="020B0604020202020204" pitchFamily="34" charset="0"/>
              </a:rPr>
              <a:t> a Deontic Specification that gives a Permission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to a party</a:t>
            </a:r>
            <a:r>
              <a:rPr lang="en-US" altLang="it-IT" sz="2200" dirty="0" smtClean="0">
                <a:latin typeface="Arial" panose="020B0604020202020204" pitchFamily="34" charset="0"/>
              </a:rPr>
              <a:t> (the Bearer) and implies there are Obligations or Prohibitions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on other parties</a:t>
            </a:r>
            <a:r>
              <a:rPr lang="en-US" altLang="it-IT" sz="2200" dirty="0" smtClean="0">
                <a:latin typeface="Arial" panose="020B0604020202020204" pitchFamily="34" charset="0"/>
              </a:rPr>
              <a:t> (the </a:t>
            </a:r>
            <a:r>
              <a:rPr lang="en-US" altLang="it-IT" sz="2200" dirty="0" err="1" smtClean="0">
                <a:latin typeface="Arial" panose="020B0604020202020204" pitchFamily="34" charset="0"/>
              </a:rPr>
              <a:t>AuxiliaryParty</a:t>
            </a:r>
            <a:r>
              <a:rPr lang="en-US" altLang="it-IT" sz="2200" dirty="0" smtClean="0">
                <a:latin typeface="Arial" panose="020B0604020202020204" pitchFamily="34" charset="0"/>
              </a:rPr>
              <a:t>) such that the Bearer can (eventually) exercise the Right.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it-IT" sz="22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Metamodel in RDFS</a:t>
            </a:r>
            <a:br>
              <a:rPr lang="it-IT" altLang="it-IT" smtClean="0"/>
            </a:br>
            <a:r>
              <a:rPr lang="en-US" altLang="it-IT" smtClean="0"/>
              <a:t>Partial Metamodel for Deontic Concepts</a:t>
            </a:r>
            <a:endParaRPr lang="it-IT" altLang="en-US" smtClean="0"/>
          </a:p>
        </p:txBody>
      </p:sp>
      <p:sp>
        <p:nvSpPr>
          <p:cNvPr id="2048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en-US" smtClean="0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EF1EF4-2D09-4CAC-97D4-A369CBCF0A20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90538" y="6165850"/>
            <a:ext cx="82296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it-IT" sz="1800" b="0" i="0" kern="0" smtClean="0">
                <a:latin typeface="Arial" pitchFamily="34" charset="0"/>
                <a:cs typeface="Arial" pitchFamily="34" charset="0"/>
              </a:rPr>
              <a:t>LegalRuleML classes are shown with blue fill, LegalRuleML properties with pink fill, RuleML classes with orange fill</a:t>
            </a:r>
            <a:endParaRPr lang="it-IT" altLang="it-IT" sz="1800" b="0" i="0" kern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it-IT" altLang="it-IT" b="0" i="0" kern="0" dirty="0" smtClean="0"/>
          </a:p>
        </p:txBody>
      </p:sp>
      <p:pic>
        <p:nvPicPr>
          <p:cNvPr id="204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12875"/>
            <a:ext cx="8718550" cy="461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egnaposto contenuto 2"/>
          <p:cNvSpPr txBox="1">
            <a:spLocks/>
          </p:cNvSpPr>
          <p:nvPr/>
        </p:nvSpPr>
        <p:spPr bwMode="auto">
          <a:xfrm>
            <a:off x="468313" y="1125538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endParaRPr lang="it-IT" altLang="it-IT" sz="1800" b="0" i="0" kern="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it-IT" smtClean="0"/>
              <a:t>Penalty and Reparation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18487" cy="2952750"/>
          </a:xfrm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it-IT" sz="500" b="1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200" b="1" smtClean="0">
                <a:solidFill>
                  <a:schemeClr val="tx2"/>
                </a:solidFill>
                <a:latin typeface="Arial" panose="020B0604020202020204" pitchFamily="34" charset="0"/>
              </a:rPr>
              <a:t>PenaltyStatement +</a:t>
            </a:r>
            <a:r>
              <a:rPr lang="en-US" altLang="it-IT" sz="2200" b="1" smtClean="0">
                <a:latin typeface="Arial" panose="020B0604020202020204" pitchFamily="34" charset="0"/>
              </a:rPr>
              <a:t>:</a:t>
            </a:r>
            <a:r>
              <a:rPr lang="en-US" altLang="it-IT" sz="2200" smtClean="0">
                <a:latin typeface="Arial" panose="020B0604020202020204" pitchFamily="34" charset="0"/>
              </a:rPr>
              <a:t> a Legal Statement of a sanction (e.g. a punishment or a correction).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t-IT" sz="500" smtClean="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200" b="1" smtClean="0">
                <a:solidFill>
                  <a:schemeClr val="tx2"/>
                </a:solidFill>
                <a:latin typeface="Arial" panose="020B0604020202020204" pitchFamily="34" charset="0"/>
              </a:rPr>
              <a:t>Reparation +</a:t>
            </a:r>
            <a:r>
              <a:rPr lang="en-US" altLang="it-IT" sz="2200" b="1" smtClean="0">
                <a:latin typeface="Arial" panose="020B0604020202020204" pitchFamily="34" charset="0"/>
              </a:rPr>
              <a:t>:</a:t>
            </a:r>
            <a:r>
              <a:rPr lang="en-US" altLang="it-IT" sz="2200" smtClean="0">
                <a:latin typeface="Arial" panose="020B0604020202020204" pitchFamily="34" charset="0"/>
              </a:rPr>
              <a:t> an indication that a PenaltyStatement is linked with a PrescriptiveStatement, meaning that a sanction may apply when the PrescriptiveStatement entails a Deontic Specification, and there is a Violation of the Deontic Specification.</a:t>
            </a:r>
            <a:endParaRPr lang="it-IT" altLang="it-IT" sz="2200" smtClean="0">
              <a:latin typeface="Arial" panose="020B0604020202020204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 flipV="1">
            <a:off x="827088" y="1196975"/>
            <a:ext cx="1512887" cy="5762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Penalty</a:t>
            </a: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3132138" y="1412875"/>
            <a:ext cx="576262" cy="287338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2339975" y="15573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3708400" y="15573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 flipV="1">
            <a:off x="4356100" y="1196975"/>
            <a:ext cx="3671888" cy="647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PrescriptiveStatement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2751138" y="782638"/>
            <a:ext cx="177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400">
                <a:latin typeface="Arial" panose="020B0604020202020204" pitchFamily="34" charset="0"/>
              </a:rPr>
              <a:t>Reparation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468313" y="5013325"/>
            <a:ext cx="8218487" cy="15843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endParaRPr lang="en-US" altLang="it-IT" sz="2200" b="0" i="0" dirty="0">
              <a:latin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it-IT" sz="2200" b="0" i="0" dirty="0">
                <a:latin typeface="Arial" panose="020B0604020202020204" pitchFamily="34" charset="0"/>
              </a:rPr>
              <a:t>A </a:t>
            </a:r>
            <a:r>
              <a:rPr lang="en-US" altLang="it-IT" sz="2200" b="0" i="0" dirty="0">
                <a:solidFill>
                  <a:schemeClr val="tx2"/>
                </a:solidFill>
                <a:latin typeface="Arial" panose="020B0604020202020204" pitchFamily="34" charset="0"/>
              </a:rPr>
              <a:t>penalty</a:t>
            </a:r>
            <a:r>
              <a:rPr lang="en-US" altLang="it-IT" sz="2200" b="0" i="0" dirty="0">
                <a:latin typeface="Arial" panose="020B0604020202020204" pitchFamily="34" charset="0"/>
              </a:rPr>
              <a:t> of 200 criminal unit is a </a:t>
            </a:r>
            <a:r>
              <a:rPr lang="en-US" altLang="it-IT" sz="2200" b="0" i="0" dirty="0">
                <a:solidFill>
                  <a:schemeClr val="tx2"/>
                </a:solidFill>
                <a:latin typeface="Arial" panose="020B0604020202020204" pitchFamily="34" charset="0"/>
              </a:rPr>
              <a:t>reparation</a:t>
            </a:r>
            <a:r>
              <a:rPr lang="en-US" altLang="it-IT" sz="2200" b="0" i="0" dirty="0">
                <a:latin typeface="Arial" panose="020B0604020202020204" pitchFamily="34" charset="0"/>
              </a:rPr>
              <a:t> for </a:t>
            </a:r>
            <a:r>
              <a:rPr lang="en-US" altLang="it-IT" sz="2200" b="0" i="0" dirty="0">
                <a:solidFill>
                  <a:schemeClr val="tx2"/>
                </a:solidFill>
                <a:latin typeface="Arial" panose="020B0604020202020204" pitchFamily="34" charset="0"/>
              </a:rPr>
              <a:t>violating</a:t>
            </a:r>
            <a:r>
              <a:rPr lang="en-US" altLang="it-IT" sz="2200" b="0" i="0" dirty="0">
                <a:latin typeface="Arial" panose="020B0604020202020204" pitchFamily="34" charset="0"/>
              </a:rPr>
              <a:t> the </a:t>
            </a:r>
            <a:r>
              <a:rPr lang="en-US" altLang="it-IT" sz="2200" b="0" i="0" dirty="0">
                <a:solidFill>
                  <a:schemeClr val="tx2"/>
                </a:solidFill>
                <a:latin typeface="Arial" panose="020B0604020202020204" pitchFamily="34" charset="0"/>
              </a:rPr>
              <a:t>prohibition</a:t>
            </a:r>
            <a:r>
              <a:rPr lang="en-US" altLang="it-IT" sz="2200" b="0" i="0" dirty="0">
                <a:latin typeface="Arial" panose="020B0604020202020204" pitchFamily="34" charset="0"/>
              </a:rPr>
              <a:t> on engaging in a credit activity without a financial </a:t>
            </a:r>
            <a:r>
              <a:rPr lang="en-US" altLang="it-IT" sz="2200" b="0" i="0" dirty="0" err="1" smtClean="0">
                <a:latin typeface="Arial" panose="020B0604020202020204" pitchFamily="34" charset="0"/>
              </a:rPr>
              <a:t>licence</a:t>
            </a:r>
            <a:r>
              <a:rPr lang="en-US" altLang="it-IT" sz="2200" b="0" i="0" dirty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Defeasibility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2476500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body always head 	           body -&gt; head 	        </a:t>
            </a:r>
            <a:r>
              <a:rPr lang="it-IT" altLang="it-IT" sz="2400" i="1" smtClean="0">
                <a:solidFill>
                  <a:schemeClr val="tx2"/>
                </a:solidFill>
                <a:latin typeface="Arial" panose="020B0604020202020204" pitchFamily="34" charset="0"/>
              </a:rPr>
              <a:t>strict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body sometimes head 	body =&gt; head 	</a:t>
            </a:r>
            <a:r>
              <a:rPr lang="it-IT" altLang="it-IT" sz="2400" i="1" smtClean="0">
                <a:solidFill>
                  <a:schemeClr val="tx2"/>
                </a:solidFill>
                <a:latin typeface="Arial" panose="020B0604020202020204" pitchFamily="34" charset="0"/>
              </a:rPr>
              <a:t>defeasible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body not complement head </a:t>
            </a:r>
            <a:r>
              <a:rPr lang="it-IT" altLang="it-IT" sz="2400" smtClean="0">
                <a:solidFill>
                  <a:srgbClr val="0000CC"/>
                </a:solidFill>
                <a:latin typeface="Arial" panose="020B0604020202020204" pitchFamily="34" charset="0"/>
              </a:rPr>
              <a:t>body </a:t>
            </a:r>
            <a:r>
              <a:rPr lang="it-IT" altLang="it-IT" smtClean="0">
                <a:solidFill>
                  <a:srgbClr val="0000CC"/>
                </a:solidFill>
              </a:rPr>
              <a:t>~</a:t>
            </a:r>
            <a:r>
              <a:rPr lang="it-IT" altLang="it-IT" sz="2400" smtClean="0">
                <a:solidFill>
                  <a:srgbClr val="0000CC"/>
                </a:solidFill>
                <a:latin typeface="Arial" panose="020B0604020202020204" pitchFamily="34" charset="0"/>
              </a:rPr>
              <a:t>&gt; head</a:t>
            </a:r>
            <a:r>
              <a:rPr lang="it-IT" altLang="it-IT" sz="2400" smtClean="0">
                <a:latin typeface="Arial" panose="020B0604020202020204" pitchFamily="34" charset="0"/>
              </a:rPr>
              <a:t>           </a:t>
            </a:r>
            <a:r>
              <a:rPr lang="it-IT" altLang="it-IT" sz="2400" i="1" smtClean="0">
                <a:solidFill>
                  <a:schemeClr val="tx2"/>
                </a:solidFill>
                <a:latin typeface="Arial" panose="020B0604020202020204" pitchFamily="34" charset="0"/>
              </a:rPr>
              <a:t>defeater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2400" smtClean="0">
              <a:latin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R2 &gt; R1 </a:t>
            </a:r>
          </a:p>
        </p:txBody>
      </p:sp>
      <p:sp>
        <p:nvSpPr>
          <p:cNvPr id="43012" name="Rectangle 6"/>
          <p:cNvSpPr>
            <a:spLocks noChangeArrowheads="1"/>
          </p:cNvSpPr>
          <p:nvPr/>
        </p:nvSpPr>
        <p:spPr bwMode="auto">
          <a:xfrm>
            <a:off x="468313" y="3573463"/>
            <a:ext cx="8229600" cy="1512887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 R1: A person must not engage in a credit activity. </a:t>
            </a:r>
            <a:r>
              <a:rPr lang="en-US" altLang="it-IT" sz="1800" i="0">
                <a:solidFill>
                  <a:srgbClr val="C00000"/>
                </a:solidFill>
                <a:latin typeface="Arial" panose="020B0604020202020204" pitchFamily="34" charset="0"/>
              </a:rPr>
              <a:t>prohibition</a:t>
            </a:r>
            <a:endParaRPr lang="en-US" altLang="it-IT" sz="2400" i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 R2: But if the person has a financial licence they may engage in a credit activity. </a:t>
            </a:r>
            <a:r>
              <a:rPr lang="en-US" altLang="it-IT" sz="2000" i="0">
                <a:solidFill>
                  <a:srgbClr val="C00000"/>
                </a:solidFill>
                <a:latin typeface="Arial" panose="020B0604020202020204" pitchFamily="34" charset="0"/>
              </a:rPr>
              <a:t>permission</a:t>
            </a:r>
            <a:endParaRPr lang="it-IT" altLang="it-IT" sz="2400" i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3013" name="Rectangle 7"/>
          <p:cNvSpPr>
            <a:spLocks noChangeArrowheads="1"/>
          </p:cNvSpPr>
          <p:nvPr/>
        </p:nvSpPr>
        <p:spPr bwMode="auto">
          <a:xfrm>
            <a:off x="468313" y="5300663"/>
            <a:ext cx="8229600" cy="151288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b="0" i="0">
                <a:latin typeface="Arial" panose="020B0604020202020204" pitchFamily="34" charset="0"/>
              </a:rPr>
              <a:t>&lt;lrml:hasQualification&gt;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b="0" i="0">
                <a:latin typeface="Arial" panose="020B0604020202020204" pitchFamily="34" charset="0"/>
              </a:rPr>
              <a:t>	&lt;lrml:Overrides over="#R2" under="#R1"/&gt;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b="0" i="0">
                <a:latin typeface="Arial" panose="020B0604020202020204" pitchFamily="34" charset="0"/>
              </a:rPr>
              <a:t>&lt;/lrml:hasQualification&gt;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Example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National Consumer Credit Protection Act 2009:</a:t>
            </a:r>
            <a:b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Section 29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(Prohibition on engaging in credit activities without a licence)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(1) A person must not engage in a credit activity </a:t>
            </a:r>
            <a:r>
              <a:rPr lang="en-US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unless the person holds a licence </a:t>
            </a: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authorising the person to engage in the credit activity.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ja-JP" sz="260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Civil penalty: 2,000 penalty units.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</a:t>
            </a:r>
            <a:r>
              <a:rPr lang="en-GB" altLang="ja-JP" sz="2600" i="1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Criminal penalty: 200 penalty units, or 2 years imprisonment, or both.</a:t>
            </a:r>
            <a:endParaRPr lang="it-IT" altLang="it-IT" sz="260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Example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National Consumer Credit Protection Act 2009:</a:t>
            </a:r>
            <a:b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Section 29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(Prohibition on engaging in credit activities without a licence)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(1) A person must not engage in a credit activity </a:t>
            </a:r>
            <a:r>
              <a:rPr lang="en-US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unless the person holds a licence </a:t>
            </a: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authorising the person to engage in the credit activity.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ja-JP" sz="260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Civil penalty: 2,000 penalty units.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</a:t>
            </a:r>
            <a:r>
              <a:rPr lang="en-GB" altLang="ja-JP" sz="2600" i="1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Criminal penalty: 200 penalty units, or 2 years imprisonment, or both.</a:t>
            </a:r>
            <a:endParaRPr lang="it-IT" altLang="it-IT" sz="260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 rot="10800000">
            <a:off x="3708400" y="494188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P2</a:t>
            </a: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 rot="10800000">
            <a:off x="5724525" y="494188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P3</a:t>
            </a: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 rot="10800000">
            <a:off x="4427538" y="5661025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P4</a:t>
            </a: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 rot="10800000">
            <a:off x="2771775" y="4221163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P1</a:t>
            </a:r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 rot="10800000">
            <a:off x="2268538" y="2708275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R1</a:t>
            </a:r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 rot="10800000">
            <a:off x="6516688" y="371633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R2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1116013" y="2997200"/>
            <a:ext cx="6624637" cy="431800"/>
          </a:xfrm>
          <a:prstGeom prst="rect">
            <a:avLst/>
          </a:prstGeom>
          <a:solidFill>
            <a:srgbClr val="FFCCCC">
              <a:alpha val="14902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827088" y="3429000"/>
            <a:ext cx="5616575" cy="576263"/>
          </a:xfrm>
          <a:prstGeom prst="rect">
            <a:avLst/>
          </a:prstGeom>
          <a:solidFill>
            <a:srgbClr val="FFCCCC">
              <a:alpha val="36862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LegalRuleML modelling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At a given time t=2009, the author Guido, the authority “</a:t>
            </a:r>
            <a:r>
              <a:rPr lang="en-GB" altLang="ja-JP" sz="2400" smtClean="0">
                <a:latin typeface="Arial" panose="020B0604020202020204" pitchFamily="34" charset="0"/>
                <a:ea typeface="MS PGothic" panose="020B0600070205080204" pitchFamily="34" charset="-128"/>
              </a:rPr>
              <a:t>Consumer Credit Agency”</a:t>
            </a:r>
            <a:r>
              <a:rPr lang="en-GB" altLang="it-IT" sz="2400" smtClean="0">
                <a:latin typeface="Arial" panose="020B0604020202020204" pitchFamily="34" charset="0"/>
              </a:rPr>
              <a:t>, in the jurisdiction “Australia”, source text sec29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ps1: Person(x) =&gt; [FORB]EngageCreditActivity(x)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ps2: HasLicence(x) =&gt; [PERM]EngageCreditActivity(x)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ps2 &gt; ps1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pen1: [OBL] PayCivilUnits(x,2000)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pen2: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[OBL] PayPenalUnits(x,200),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[OBL] Imprisonment(x,2y),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[OBL] PayPenaltyUnitsPlusImprisonment(x,200,2y)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rep1: [Violation]ps1, pen1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rep2: [Vioaltion]ps1, pen2</a:t>
            </a:r>
          </a:p>
          <a:p>
            <a:pPr eaLnBrk="1" hangingPunct="1">
              <a:lnSpc>
                <a:spcPct val="90000"/>
              </a:lnSpc>
            </a:pPr>
            <a:endParaRPr lang="en-GB" altLang="it-IT" sz="24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it-IT" sz="2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LegalRuleML main blocks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898525" y="5013325"/>
            <a:ext cx="7489825" cy="13208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&lt;lrml:Rule key="rule1"&gt;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&lt;/lrml:Rule&gt;...</a:t>
            </a:r>
            <a:endParaRPr lang="it-IT" altLang="it-IT" sz="200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971550" y="4076700"/>
            <a:ext cx="7489825" cy="711200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bridge between metadata and rules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971550" y="1052513"/>
            <a:ext cx="7489825" cy="28448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Agents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Alternatives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altLang="it-IT" smtClean="0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12838"/>
            <a:ext cx="8496300" cy="553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it-IT" sz="2800" smtClean="0"/>
              <a:t>Alternative interpretations of the same text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1412875"/>
            <a:ext cx="4464050" cy="2592388"/>
          </a:xfrm>
          <a:solidFill>
            <a:srgbClr val="EAEAEA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it-IT" sz="2000" b="1" smtClean="0">
                <a:solidFill>
                  <a:schemeClr val="tx2"/>
                </a:solidFill>
                <a:latin typeface="Arial" panose="020B0604020202020204" pitchFamily="34" charset="0"/>
              </a:rPr>
              <a:t>pen2a</a:t>
            </a:r>
            <a:r>
              <a:rPr lang="en-GB" altLang="it-IT" sz="2000" smtClean="0">
                <a:latin typeface="Arial" panose="020B0604020202020204" pitchFamily="34" charset="0"/>
              </a:rPr>
              <a:t>: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SUBORDERLIST</a:t>
            </a:r>
            <a:r>
              <a:rPr lang="en-GB" altLang="it-IT" sz="2000" smtClean="0">
                <a:latin typeface="Arial" panose="020B0604020202020204" pitchFamily="34" charset="0"/>
              </a:rPr>
              <a:t> 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GB" altLang="it-IT" sz="2000" smtClean="0"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PayPenalUnits(x,200),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Imprisonment(x,2y),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PayPenaltyUnitsPlusImprisonment(x,200,2y)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43438" y="1412875"/>
            <a:ext cx="4427537" cy="25923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i="0">
                <a:solidFill>
                  <a:srgbClr val="009900"/>
                </a:solidFill>
                <a:latin typeface="Arial" panose="020B0604020202020204" pitchFamily="34" charset="0"/>
              </a:rPr>
              <a:t>pen2b</a:t>
            </a:r>
            <a:r>
              <a:rPr lang="en-GB" altLang="it-IT" sz="2000" b="0" i="0">
                <a:latin typeface="Arial" panose="020B0604020202020204" pitchFamily="34" charset="0"/>
              </a:rPr>
              <a:t>: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OR</a:t>
            </a:r>
            <a:r>
              <a:rPr lang="en-GB" altLang="it-IT" sz="2000" b="0" i="0">
                <a:latin typeface="Arial" panose="020B0604020202020204" pitchFamily="34" charset="0"/>
              </a:rPr>
              <a:t> 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endParaRPr lang="en-GB" altLang="it-IT" sz="2000" b="0" i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    </a:t>
            </a:r>
            <a:r>
              <a:rPr lang="en-GB" altLang="it-IT" sz="2000" b="0" i="0">
                <a:latin typeface="Arial" panose="020B0604020202020204" pitchFamily="34" charset="0"/>
              </a:rPr>
              <a:t>[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b="0" i="0">
                <a:latin typeface="Arial" panose="020B0604020202020204" pitchFamily="34" charset="0"/>
              </a:rPr>
              <a:t>] PayPenalUnits(x,200)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latin typeface="Arial" panose="020B0604020202020204" pitchFamily="34" charset="0"/>
              </a:rPr>
              <a:t>	[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b="0" i="0">
                <a:latin typeface="Arial" panose="020B0604020202020204" pitchFamily="34" charset="0"/>
              </a:rPr>
              <a:t>] Imprisonment(x,2y),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latin typeface="Arial" panose="020B0604020202020204" pitchFamily="34" charset="0"/>
              </a:rPr>
              <a:t>	[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b="0" i="0">
                <a:latin typeface="Arial" panose="020B0604020202020204" pitchFamily="34" charset="0"/>
              </a:rPr>
              <a:t>] PayPenaltyUnitsPlusImprisonment(x,200,2y)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latin typeface="Arial" panose="020B0604020202020204" pitchFamily="34" charset="0"/>
              </a:rPr>
              <a:t> 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71438" y="836613"/>
            <a:ext cx="8964612" cy="4333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it-IT" sz="2000" b="0" i="0">
                <a:latin typeface="Arial" panose="020B0604020202020204" pitchFamily="34" charset="0"/>
              </a:rPr>
              <a:t>Criminal penalty: 200 penalty units, or 2 years imprisonment, or both.</a:t>
            </a:r>
            <a:endParaRPr lang="en-GB" altLang="it-IT" sz="2000" b="0" i="0">
              <a:latin typeface="Arial" panose="020B0604020202020204" pitchFamily="34" charset="0"/>
            </a:endParaRPr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>
            <a:off x="0" y="4076700"/>
            <a:ext cx="8964613" cy="27813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 &lt;lrml:Alternatives key="alt1"&gt;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    &lt;lrml:fromLegalSources&gt;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      &lt;lrml:LegalSources&gt;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        &lt;lrml:hasLegalSource keyref="#sec29-par3"/&gt;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	 &lt;/lrml:LegalSources&gt;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    &lt;/lrml:fromLegalSources&gt;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    &lt;lrml:hasAlternative keyref="#</a:t>
            </a:r>
            <a:r>
              <a:rPr lang="en-US" altLang="it-IT" sz="1600" i="0">
                <a:solidFill>
                  <a:schemeClr val="tx2"/>
                </a:solidFill>
                <a:latin typeface="Arial" panose="020B0604020202020204" pitchFamily="34" charset="0"/>
              </a:rPr>
              <a:t>pen2a</a:t>
            </a:r>
            <a:r>
              <a:rPr lang="en-US" altLang="it-IT" sz="1600" i="0">
                <a:latin typeface="Arial" panose="020B0604020202020204" pitchFamily="34" charset="0"/>
              </a:rPr>
              <a:t>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    &lt;lrml:hasAlternative keyref="#</a:t>
            </a:r>
            <a:r>
              <a:rPr lang="en-US" altLang="it-IT" sz="1600" i="0">
                <a:solidFill>
                  <a:srgbClr val="009900"/>
                </a:solidFill>
                <a:latin typeface="Arial" panose="020B0604020202020204" pitchFamily="34" charset="0"/>
              </a:rPr>
              <a:t>pen2b</a:t>
            </a:r>
            <a:r>
              <a:rPr lang="en-US" altLang="it-IT" sz="1600" i="0">
                <a:latin typeface="Arial" panose="020B0604020202020204" pitchFamily="34" charset="0"/>
              </a:rPr>
              <a:t>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  &lt;/lrml:Alternatives&gt;</a:t>
            </a:r>
            <a:endParaRPr lang="en-GB" altLang="it-IT" sz="1600" i="0">
              <a:latin typeface="Arial" panose="020B0604020202020204" pitchFamily="34" charset="0"/>
            </a:endParaRPr>
          </a:p>
        </p:txBody>
      </p:sp>
      <p:sp>
        <p:nvSpPr>
          <p:cNvPr id="50183" name="AutoShape 9"/>
          <p:cNvSpPr>
            <a:spLocks noChangeArrowheads="1"/>
          </p:cNvSpPr>
          <p:nvPr/>
        </p:nvSpPr>
        <p:spPr bwMode="auto">
          <a:xfrm rot="10800000">
            <a:off x="7235825" y="1412875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Monica</a:t>
            </a:r>
          </a:p>
        </p:txBody>
      </p:sp>
      <p:sp>
        <p:nvSpPr>
          <p:cNvPr id="50184" name="AutoShape 10"/>
          <p:cNvSpPr>
            <a:spLocks noChangeArrowheads="1"/>
          </p:cNvSpPr>
          <p:nvPr/>
        </p:nvSpPr>
        <p:spPr bwMode="auto">
          <a:xfrm rot="10800000">
            <a:off x="2627313" y="1412875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Guido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624AC6-9ECD-4959-B9F9-6D6A858B9226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Motivating Example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National Consumer Credit Protection Act 2009:</a:t>
            </a:r>
            <a:br>
              <a:rPr lang="en-GB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</a:br>
            <a:r>
              <a:rPr lang="en-GB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Section 29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(Prohibition on engaging in credit activities without a licence)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 (1) A person must not engage in a credit activity </a:t>
            </a:r>
            <a:r>
              <a:rPr lang="en-US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unless the person holds a licence </a:t>
            </a:r>
            <a:r>
              <a:rPr lang="en-GB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authorising the person to engage in the credit activity.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altLang="ja-JP" sz="2600" b="0" i="0" kern="0" smtClean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 Civil penalty: 2,000 penalty units.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 </a:t>
            </a:r>
            <a:r>
              <a:rPr lang="en-GB" altLang="ja-JP" sz="2600" b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 Criminal penalty: 200 penalty units, or 2 years imprisonment, or both.</a:t>
            </a:r>
            <a:endParaRPr lang="it-IT" altLang="it-IT" sz="2600" b="0" i="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LegalRuleML modelling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In a giving time t=2009, the author Guido, the authority “</a:t>
            </a:r>
            <a:r>
              <a:rPr lang="en-GB" altLang="ja-JP" sz="2000" smtClean="0">
                <a:latin typeface="Arial" panose="020B0604020202020204" pitchFamily="34" charset="0"/>
                <a:ea typeface="MS PGothic" panose="020B0600070205080204" pitchFamily="34" charset="-128"/>
              </a:rPr>
              <a:t>Consumer Credit Agency”</a:t>
            </a:r>
            <a:r>
              <a:rPr lang="en-GB" altLang="it-IT" sz="2000" smtClean="0">
                <a:latin typeface="Arial" panose="020B0604020202020204" pitchFamily="34" charset="0"/>
              </a:rPr>
              <a:t>, in the jurisdiction “Australia”, source text sec29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ps1: Person(x) =&gt; [FORB]EngageCreditActivity(x)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ps2: HasLicence(x) =&gt; [PERM]EngageCreditActivity(x)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ps2 &gt; ps1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pen1: [OBL] PayCivilUnits(x,2000)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b="1" smtClean="0">
                <a:solidFill>
                  <a:schemeClr val="tx2"/>
                </a:solidFill>
                <a:latin typeface="Arial" panose="020B0604020202020204" pitchFamily="34" charset="0"/>
              </a:rPr>
              <a:t>pen2a</a:t>
            </a:r>
            <a:r>
              <a:rPr lang="en-GB" altLang="it-IT" sz="2000" smtClean="0">
                <a:latin typeface="Arial" panose="020B0604020202020204" pitchFamily="34" charset="0"/>
              </a:rPr>
              <a:t>: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SUBORDERLIST</a:t>
            </a:r>
            <a:r>
              <a:rPr lang="en-GB" altLang="it-IT" sz="2000" smtClean="0">
                <a:latin typeface="Arial" panose="020B0604020202020204" pitchFamily="34" charset="0"/>
              </a:rPr>
              <a:t> 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GB" altLang="it-IT" sz="2000" smtClean="0"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PayPenalUnits(x,200),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Imprisonment(x,2y),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PayPenaltyUnitsPlusImprisonment(x,200,2y)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000" b="1" smtClean="0">
                <a:solidFill>
                  <a:srgbClr val="009900"/>
                </a:solidFill>
                <a:latin typeface="Arial" panose="020B0604020202020204" pitchFamily="34" charset="0"/>
              </a:rPr>
              <a:t>pen2b</a:t>
            </a:r>
            <a:r>
              <a:rPr lang="en-GB" altLang="it-IT" sz="2000" smtClean="0">
                <a:latin typeface="Arial" panose="020B0604020202020204" pitchFamily="34" charset="0"/>
              </a:rPr>
              <a:t>: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OR</a:t>
            </a:r>
            <a:r>
              <a:rPr lang="en-GB" altLang="it-IT" sz="2000" smtClean="0">
                <a:latin typeface="Arial" panose="020B0604020202020204" pitchFamily="34" charset="0"/>
              </a:rPr>
              <a:t> 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PayPenalUnits(x,200)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smtClean="0">
                <a:latin typeface="Arial" panose="020B0604020202020204" pitchFamily="34" charset="0"/>
              </a:rPr>
              <a:t>	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Imprisonment(x,2y),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smtClean="0">
                <a:latin typeface="Arial" panose="020B0604020202020204" pitchFamily="34" charset="0"/>
              </a:rPr>
              <a:t>	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PayPenaltyUnitsPlusImprisonment(x,200,2y) 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rep1: [Violation]ps1, pen1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b="1" smtClean="0">
                <a:solidFill>
                  <a:schemeClr val="tx2"/>
                </a:solidFill>
                <a:latin typeface="Arial" panose="020B0604020202020204" pitchFamily="34" charset="0"/>
              </a:rPr>
              <a:t>rep2a: [Vioaltion]ps1, pen2a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b="1" smtClean="0">
                <a:solidFill>
                  <a:srgbClr val="009900"/>
                </a:solidFill>
                <a:latin typeface="Arial" panose="020B0604020202020204" pitchFamily="34" charset="0"/>
              </a:rPr>
              <a:t>rep2b: [Vioaltion]ps1, pen2b</a:t>
            </a:r>
          </a:p>
          <a:p>
            <a:pPr eaLnBrk="1" hangingPunct="1">
              <a:lnSpc>
                <a:spcPct val="80000"/>
              </a:lnSpc>
            </a:pPr>
            <a:endParaRPr lang="en-GB" altLang="it-IT" sz="2000" b="1" smtClean="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 rot="10800000">
            <a:off x="5292725" y="2997200"/>
            <a:ext cx="2951163" cy="360363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Context_Author: Guido</a:t>
            </a:r>
          </a:p>
        </p:txBody>
      </p:sp>
      <p:sp>
        <p:nvSpPr>
          <p:cNvPr id="51205" name="AutoShape 8"/>
          <p:cNvSpPr>
            <a:spLocks noChangeArrowheads="1"/>
          </p:cNvSpPr>
          <p:nvPr/>
        </p:nvSpPr>
        <p:spPr bwMode="auto">
          <a:xfrm rot="10800000">
            <a:off x="5364163" y="4652963"/>
            <a:ext cx="2951162" cy="360362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Context_Author: Monica</a:t>
            </a:r>
          </a:p>
        </p:txBody>
      </p:sp>
      <p:sp>
        <p:nvSpPr>
          <p:cNvPr id="51206" name="AutoShape 9"/>
          <p:cNvSpPr>
            <a:spLocks noChangeArrowheads="1"/>
          </p:cNvSpPr>
          <p:nvPr/>
        </p:nvSpPr>
        <p:spPr bwMode="auto">
          <a:xfrm rot="10800000">
            <a:off x="5292725" y="5876925"/>
            <a:ext cx="2951163" cy="360363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Context_Author: Guido</a:t>
            </a:r>
          </a:p>
        </p:txBody>
      </p:sp>
      <p:sp>
        <p:nvSpPr>
          <p:cNvPr id="51207" name="AutoShape 10"/>
          <p:cNvSpPr>
            <a:spLocks noChangeArrowheads="1"/>
          </p:cNvSpPr>
          <p:nvPr/>
        </p:nvSpPr>
        <p:spPr bwMode="auto">
          <a:xfrm rot="10800000">
            <a:off x="5292725" y="6308725"/>
            <a:ext cx="2951163" cy="360363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Context_Author: Monica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it-IT" sz="3400" smtClean="0"/>
              <a:t>TCP Code C628:2012</a:t>
            </a:r>
            <a:endParaRPr lang="it-IT" altLang="it-IT" sz="3400" smtClean="0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60350"/>
            <a:ext cx="2484437" cy="14255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  <p:pic>
        <p:nvPicPr>
          <p:cNvPr id="5222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412875"/>
            <a:ext cx="8712200" cy="4795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it-IT" sz="3400" smtClean="0"/>
              <a:t>TCP Code C628:2012</a:t>
            </a:r>
            <a:endParaRPr lang="it-IT" altLang="it-IT" sz="340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100" b="1" i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Complaint </a:t>
            </a:r>
            <a:endParaRPr lang="it-IT" altLang="it-IT" sz="210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means an expression of dissatisfaction made to a Supplier in relation to its Telecommunications Products or the complaints handling process itself, where a response or Resolution is explicitly or implicitly expected by the Consumer. </a:t>
            </a:r>
          </a:p>
          <a:p>
            <a:pPr eaLnBrk="1" hangingPunct="1">
              <a:lnSpc>
                <a:spcPct val="80000"/>
              </a:lnSpc>
            </a:pPr>
            <a:endParaRPr lang="it-IT" altLang="it-IT" sz="210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 initial call to a provider to request a service or information or to request support is not necessarily a Complaint. </a:t>
            </a:r>
            <a:b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 initial call to report a fault or service difficulty is not a Complaint. </a:t>
            </a:r>
            <a:b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However, if a Customer advises that they want this initial call treated as a Complaint, the Supplier will also treat this initial call as a Complaint. </a:t>
            </a:r>
          </a:p>
          <a:p>
            <a:pPr eaLnBrk="1" hangingPunct="1">
              <a:lnSpc>
                <a:spcPct val="80000"/>
              </a:lnSpc>
            </a:pPr>
            <a:endParaRPr lang="it-IT" altLang="it-IT" sz="210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 a Supplier is uncertain, a Supplier must ask a Customer if they wish to make a Complaint and must rely on the Customer’s response. 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60350"/>
            <a:ext cx="2484437" cy="14255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  <p:sp>
        <p:nvSpPr>
          <p:cNvPr id="53253" name="AutoShape 5"/>
          <p:cNvSpPr>
            <a:spLocks noChangeArrowheads="1"/>
          </p:cNvSpPr>
          <p:nvPr/>
        </p:nvSpPr>
        <p:spPr bwMode="auto">
          <a:xfrm rot="10800000">
            <a:off x="2484438" y="155733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R1</a:t>
            </a:r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 rot="10800000">
            <a:off x="2268538" y="645318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R5</a:t>
            </a:r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 rot="10800000">
            <a:off x="6804025" y="3573463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R2</a:t>
            </a:r>
          </a:p>
        </p:txBody>
      </p:sp>
      <p:sp>
        <p:nvSpPr>
          <p:cNvPr id="53256" name="AutoShape 8"/>
          <p:cNvSpPr>
            <a:spLocks noChangeArrowheads="1"/>
          </p:cNvSpPr>
          <p:nvPr/>
        </p:nvSpPr>
        <p:spPr bwMode="auto">
          <a:xfrm rot="10800000">
            <a:off x="2268538" y="4292600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R3</a:t>
            </a:r>
          </a:p>
        </p:txBody>
      </p:sp>
      <p:sp>
        <p:nvSpPr>
          <p:cNvPr id="53257" name="AutoShape 9"/>
          <p:cNvSpPr>
            <a:spLocks noChangeArrowheads="1"/>
          </p:cNvSpPr>
          <p:nvPr/>
        </p:nvSpPr>
        <p:spPr bwMode="auto">
          <a:xfrm rot="10800000">
            <a:off x="2843213" y="5300663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Defeasibility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2476500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body always head 	           body -&gt; head 	        </a:t>
            </a:r>
            <a:r>
              <a:rPr lang="it-IT" altLang="it-IT" sz="2400" i="1" smtClean="0">
                <a:solidFill>
                  <a:schemeClr val="tx2"/>
                </a:solidFill>
                <a:latin typeface="Arial" panose="020B0604020202020204" pitchFamily="34" charset="0"/>
              </a:rPr>
              <a:t>strict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body sometimes head 	body =&gt; head 	</a:t>
            </a:r>
            <a:r>
              <a:rPr lang="it-IT" altLang="it-IT" sz="2400" i="1" smtClean="0">
                <a:solidFill>
                  <a:schemeClr val="tx2"/>
                </a:solidFill>
                <a:latin typeface="Arial" panose="020B0604020202020204" pitchFamily="34" charset="0"/>
              </a:rPr>
              <a:t>defeasible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body not complement head </a:t>
            </a:r>
            <a:r>
              <a:rPr lang="it-IT" altLang="it-IT" sz="2400" smtClean="0">
                <a:solidFill>
                  <a:srgbClr val="0000CC"/>
                </a:solidFill>
                <a:latin typeface="Arial" panose="020B0604020202020204" pitchFamily="34" charset="0"/>
              </a:rPr>
              <a:t>body </a:t>
            </a:r>
            <a:r>
              <a:rPr lang="it-IT" altLang="it-IT" smtClean="0">
                <a:solidFill>
                  <a:srgbClr val="0000CC"/>
                </a:solidFill>
              </a:rPr>
              <a:t>~</a:t>
            </a:r>
            <a:r>
              <a:rPr lang="it-IT" altLang="it-IT" sz="2400" smtClean="0">
                <a:solidFill>
                  <a:srgbClr val="0000CC"/>
                </a:solidFill>
                <a:latin typeface="Arial" panose="020B0604020202020204" pitchFamily="34" charset="0"/>
              </a:rPr>
              <a:t>&gt; head</a:t>
            </a:r>
            <a:r>
              <a:rPr lang="it-IT" altLang="it-IT" sz="2400" smtClean="0">
                <a:latin typeface="Arial" panose="020B0604020202020204" pitchFamily="34" charset="0"/>
              </a:rPr>
              <a:t>           </a:t>
            </a:r>
            <a:r>
              <a:rPr lang="it-IT" altLang="it-IT" sz="2400" i="1" smtClean="0">
                <a:solidFill>
                  <a:schemeClr val="tx2"/>
                </a:solidFill>
                <a:latin typeface="Arial" panose="020B0604020202020204" pitchFamily="34" charset="0"/>
              </a:rPr>
              <a:t>defeater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2400" smtClean="0">
              <a:latin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R2 &gt; R1 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68313" y="3573463"/>
            <a:ext cx="8229600" cy="1512887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 R1: A person must not engage in a credit activity.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 R2: But if the person has a financial license they can engage in a credit activity.</a:t>
            </a:r>
            <a:endParaRPr lang="it-IT" altLang="it-IT" sz="2400" b="0" i="0">
              <a:latin typeface="Arial" panose="020B0604020202020204" pitchFamily="34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468313" y="5300663"/>
            <a:ext cx="8229600" cy="151288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b="0" i="0">
                <a:latin typeface="Arial" panose="020B0604020202020204" pitchFamily="34" charset="0"/>
              </a:rPr>
              <a:t>&lt;lrml:hasQualification&gt;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b="0" i="0">
                <a:latin typeface="Arial" panose="020B0604020202020204" pitchFamily="34" charset="0"/>
              </a:rPr>
              <a:t>	&lt;lrml:Overrides over="#R2" under="#R1"/&gt;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b="0" i="0">
                <a:latin typeface="Arial" panose="020B0604020202020204" pitchFamily="34" charset="0"/>
              </a:rPr>
              <a:t>&lt;/lrml:hasQualification&gt;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600" smtClean="0"/>
              <a:t>Complaint example from </a:t>
            </a:r>
            <a:br>
              <a:rPr lang="it-IT" altLang="it-IT" sz="2600" smtClean="0"/>
            </a:br>
            <a:r>
              <a:rPr lang="fr-FR" altLang="it-IT" sz="2600" smtClean="0"/>
              <a:t>Telecommunications Consumer Protections Code C628:2012, Australia</a:t>
            </a:r>
            <a:endParaRPr lang="it-IT" altLang="it-IT" sz="26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52613"/>
            <a:ext cx="6985000" cy="5005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b="1" i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b="1" i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Complaint </a:t>
            </a:r>
            <a:endParaRPr lang="it-IT" altLang="it-IT" sz="200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t-IT" altLang="it-IT" sz="2000" smtClean="0">
                <a:solidFill>
                  <a:srgbClr val="0000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means an expression of dissatisfaction made to a Supplier in relation to its Telecommunications Products or the complaints handling process itself, where a response or Resolution is explicitly or implicitly expected by the Consumer.</a:t>
            </a: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smtClean="0">
                <a:solidFill>
                  <a:srgbClr val="99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t-IT" altLang="it-IT" sz="2000" smtClean="0">
                <a:solidFill>
                  <a:srgbClr val="00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 initial call to a provider to request a service or information or to request support is not necessarily a Complaint.</a:t>
            </a:r>
            <a:r>
              <a:rPr lang="it-IT" altLang="it-IT" sz="2000" smtClean="0">
                <a:solidFill>
                  <a:srgbClr val="99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sz="2000" smtClean="0">
                <a:solidFill>
                  <a:srgbClr val="CC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 initial call to report a fault or service difficulty is not a Complaint.</a:t>
            </a: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sz="2000" smtClean="0">
                <a:solidFill>
                  <a:srgbClr val="6633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However, if a Customer advises that they want this initial call treated as a Complaint, the Supplier will also treat this initial call as a Complaint.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t-IT" altLang="it-IT" sz="2000" smtClean="0">
                <a:solidFill>
                  <a:srgbClr val="333333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 a Supplier is uncertain, a Supplier must ask a Customer if they wish to make a Complaint and must rely on the Customer‟s response</a:t>
            </a:r>
            <a:r>
              <a:rPr lang="it-IT" altLang="it-IT" sz="2000" smtClean="0">
                <a:solidFill>
                  <a:srgbClr val="0000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364163" y="1341438"/>
            <a:ext cx="2917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Date of Assent: 30 May 2012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364163" y="1652588"/>
            <a:ext cx="3438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Date of Registration: 11 July 2012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5364163" y="1917700"/>
            <a:ext cx="3562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Date of Efficacy: 1 September 2012</a:t>
            </a:r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0" y="1844675"/>
            <a:ext cx="4154488" cy="3937000"/>
            <a:chOff x="0" y="1162"/>
            <a:chExt cx="2617" cy="2480"/>
          </a:xfrm>
        </p:grpSpPr>
        <p:sp>
          <p:nvSpPr>
            <p:cNvPr id="55312" name="Text Box 8"/>
            <p:cNvSpPr txBox="1">
              <a:spLocks noChangeArrowheads="1"/>
            </p:cNvSpPr>
            <p:nvPr/>
          </p:nvSpPr>
          <p:spPr bwMode="auto">
            <a:xfrm>
              <a:off x="657" y="1162"/>
              <a:ext cx="6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sec2.1-v2</a:t>
              </a:r>
            </a:p>
          </p:txBody>
        </p:sp>
        <p:sp>
          <p:nvSpPr>
            <p:cNvPr id="55313" name="Text Box 9"/>
            <p:cNvSpPr txBox="1">
              <a:spLocks noChangeArrowheads="1"/>
            </p:cNvSpPr>
            <p:nvPr/>
          </p:nvSpPr>
          <p:spPr bwMode="auto">
            <a:xfrm>
              <a:off x="1247" y="1389"/>
              <a:ext cx="137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sec2.1-list1-itm31-v2</a:t>
              </a:r>
            </a:p>
          </p:txBody>
        </p:sp>
        <p:sp>
          <p:nvSpPr>
            <p:cNvPr id="55314" name="Text Box 10"/>
            <p:cNvSpPr txBox="1">
              <a:spLocks noChangeArrowheads="1"/>
            </p:cNvSpPr>
            <p:nvPr/>
          </p:nvSpPr>
          <p:spPr bwMode="auto">
            <a:xfrm>
              <a:off x="0" y="1797"/>
              <a:ext cx="5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par1-v2</a:t>
              </a:r>
            </a:p>
          </p:txBody>
        </p:sp>
        <p:sp>
          <p:nvSpPr>
            <p:cNvPr id="55315" name="Text Box 11"/>
            <p:cNvSpPr txBox="1">
              <a:spLocks noChangeArrowheads="1"/>
            </p:cNvSpPr>
            <p:nvPr/>
          </p:nvSpPr>
          <p:spPr bwMode="auto">
            <a:xfrm>
              <a:off x="0" y="2341"/>
              <a:ext cx="5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par2-v2</a:t>
              </a:r>
            </a:p>
          </p:txBody>
        </p:sp>
        <p:sp>
          <p:nvSpPr>
            <p:cNvPr id="55316" name="Text Box 12"/>
            <p:cNvSpPr txBox="1">
              <a:spLocks noChangeArrowheads="1"/>
            </p:cNvSpPr>
            <p:nvPr/>
          </p:nvSpPr>
          <p:spPr bwMode="auto">
            <a:xfrm>
              <a:off x="0" y="3430"/>
              <a:ext cx="5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par3-v2</a:t>
              </a:r>
            </a:p>
          </p:txBody>
        </p:sp>
      </p:grpSp>
      <p:grpSp>
        <p:nvGrpSpPr>
          <p:cNvPr id="55304" name="Group 13"/>
          <p:cNvGrpSpPr>
            <a:grpSpLocks/>
          </p:cNvGrpSpPr>
          <p:nvPr/>
        </p:nvGrpSpPr>
        <p:grpSpPr bwMode="auto">
          <a:xfrm>
            <a:off x="7258050" y="2587625"/>
            <a:ext cx="1770063" cy="3494088"/>
            <a:chOff x="4572" y="1630"/>
            <a:chExt cx="1115" cy="2201"/>
          </a:xfrm>
        </p:grpSpPr>
        <p:sp>
          <p:nvSpPr>
            <p:cNvPr id="55306" name="Text Box 14"/>
            <p:cNvSpPr txBox="1">
              <a:spLocks noChangeArrowheads="1"/>
            </p:cNvSpPr>
            <p:nvPr/>
          </p:nvSpPr>
          <p:spPr bwMode="auto">
            <a:xfrm>
              <a:off x="4749" y="1630"/>
              <a:ext cx="5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rule1a</a:t>
              </a:r>
            </a:p>
          </p:txBody>
        </p:sp>
        <p:sp>
          <p:nvSpPr>
            <p:cNvPr id="55307" name="Text Box 15"/>
            <p:cNvSpPr txBox="1">
              <a:spLocks noChangeArrowheads="1"/>
            </p:cNvSpPr>
            <p:nvPr/>
          </p:nvSpPr>
          <p:spPr bwMode="auto">
            <a:xfrm>
              <a:off x="4824" y="2401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rule2</a:t>
              </a:r>
            </a:p>
          </p:txBody>
        </p:sp>
        <p:sp>
          <p:nvSpPr>
            <p:cNvPr id="55308" name="Text Box 16"/>
            <p:cNvSpPr txBox="1">
              <a:spLocks noChangeArrowheads="1"/>
            </p:cNvSpPr>
            <p:nvPr/>
          </p:nvSpPr>
          <p:spPr bwMode="auto">
            <a:xfrm>
              <a:off x="4824" y="2673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rule3</a:t>
              </a:r>
            </a:p>
          </p:txBody>
        </p:sp>
        <p:sp>
          <p:nvSpPr>
            <p:cNvPr id="55309" name="Text Box 17"/>
            <p:cNvSpPr txBox="1">
              <a:spLocks noChangeArrowheads="1"/>
            </p:cNvSpPr>
            <p:nvPr/>
          </p:nvSpPr>
          <p:spPr bwMode="auto">
            <a:xfrm>
              <a:off x="4779" y="1993"/>
              <a:ext cx="5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rule1b</a:t>
              </a:r>
            </a:p>
          </p:txBody>
        </p:sp>
        <p:sp>
          <p:nvSpPr>
            <p:cNvPr id="55310" name="Text Box 18"/>
            <p:cNvSpPr txBox="1">
              <a:spLocks noChangeArrowheads="1"/>
            </p:cNvSpPr>
            <p:nvPr/>
          </p:nvSpPr>
          <p:spPr bwMode="auto">
            <a:xfrm>
              <a:off x="4572" y="3197"/>
              <a:ext cx="1115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rule1b&lt;rule2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rule1b&lt;rule3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rule3&lt;rule4</a:t>
              </a:r>
            </a:p>
          </p:txBody>
        </p:sp>
        <p:sp>
          <p:nvSpPr>
            <p:cNvPr id="55311" name="Text Box 19"/>
            <p:cNvSpPr txBox="1">
              <a:spLocks noChangeArrowheads="1"/>
            </p:cNvSpPr>
            <p:nvPr/>
          </p:nvSpPr>
          <p:spPr bwMode="auto">
            <a:xfrm>
              <a:off x="4824" y="2870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rule4</a:t>
              </a:r>
            </a:p>
          </p:txBody>
        </p:sp>
      </p:grpSp>
      <p:sp>
        <p:nvSpPr>
          <p:cNvPr id="55305" name="Text Box 20"/>
          <p:cNvSpPr txBox="1">
            <a:spLocks noChangeArrowheads="1"/>
          </p:cNvSpPr>
          <p:nvPr/>
        </p:nvSpPr>
        <p:spPr bwMode="auto">
          <a:xfrm>
            <a:off x="6300788" y="6092825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rule5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000" smtClean="0"/>
              <a:t>Complaint example from </a:t>
            </a:r>
            <a:br>
              <a:rPr lang="it-IT" altLang="it-IT" sz="3000" smtClean="0"/>
            </a:br>
            <a:r>
              <a:rPr lang="fr-FR" altLang="it-IT" sz="3000" smtClean="0"/>
              <a:t>TCP Code C628:2012, Australia</a:t>
            </a:r>
            <a:endParaRPr lang="it-IT" altLang="it-IT" sz="30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24863" cy="5589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altLang="it-IT" sz="190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lrml:hasStatements</a:t>
            </a:r>
            <a:r>
              <a:rPr lang="it-IT" altLang="it-IT" sz="19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key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rulebase1-v2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"&gt;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altLang="it-IT" sz="190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lrml:ConstitutiveStatement</a:t>
            </a:r>
            <a:r>
              <a:rPr lang="it-IT" altLang="it-IT" sz="19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key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rule1b-v2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"&gt;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altLang="it-IT" sz="190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ruleml:if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altLang="it-IT" sz="190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ruleml:Atom</a:t>
            </a:r>
            <a:r>
              <a:rPr lang="it-IT" altLang="it-IT" sz="19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key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rule1-atom2-v2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"&gt;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altLang="it-IT" sz="190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ruleml:Rel</a:t>
            </a:r>
            <a:r>
              <a:rPr lang="it-IT" altLang="it-IT" sz="19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iri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#rule1-rel2-v2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"&gt;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an expression of dissatisfaction made to a Supplier in relation to its Telecommunications Products or the complaints handling process itself, where a response or Resolution is explicitly or implicitly expected by the Consumer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it-IT" altLang="it-IT" sz="190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ruleml:Rel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altLang="it-IT" sz="190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ruleml:Var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it-IT" altLang="it-IT" sz="190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ruleml:Var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it-IT" altLang="it-IT" sz="190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ruleml:Atom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it-IT" altLang="it-IT" sz="190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ruleml:if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altLang="it-IT" sz="190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ruleml:then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&lt;</a:t>
            </a:r>
            <a:r>
              <a:rPr lang="it-IT" altLang="it-IT" sz="190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ruleml:Atom</a:t>
            </a:r>
            <a:r>
              <a:rPr lang="it-IT" altLang="it-IT" sz="19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key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rule1-atom1-v2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"&gt;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altLang="it-IT" sz="190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ruleml:Rel</a:t>
            </a:r>
            <a:r>
              <a:rPr lang="it-IT" altLang="it-IT" sz="19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iri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#complaint-v2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"/&gt;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altLang="it-IT" sz="190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ruleml:Var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it-IT" altLang="it-IT" sz="190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ruleml:Var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it-IT" altLang="it-IT" sz="190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ruleml:Atom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it-IT" sz="19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it-IT" altLang="it-IT" sz="190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ruleml:then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it-IT" altLang="it-IT" sz="190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lrml:ConstitutiveStatement</a:t>
            </a:r>
            <a:r>
              <a:rPr lang="it-IT" altLang="it-IT" sz="19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600" smtClean="0"/>
              <a:t>Complaint example from </a:t>
            </a:r>
            <a:r>
              <a:rPr lang="fr-FR" altLang="it-IT" sz="2600" smtClean="0"/>
              <a:t>TCP Code C628:2012, Australia</a:t>
            </a:r>
            <a:endParaRPr lang="it-IT" altLang="it-IT" sz="26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396413" cy="5732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 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lrml:</a:t>
            </a:r>
            <a:r>
              <a:rPr lang="it-IT" altLang="it-IT" sz="1500" smtClean="0">
                <a:solidFill>
                  <a:srgbClr val="800000"/>
                </a:solidFill>
              </a:rPr>
              <a:t>PrescritiveStatement</a:t>
            </a:r>
            <a:r>
              <a:rPr lang="it-IT" altLang="it-IT" sz="1500" smtClean="0">
                <a:solidFill>
                  <a:srgbClr val="FF0000"/>
                </a:solidFill>
                <a:latin typeface="Ariel"/>
              </a:rPr>
              <a:t> key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rule5-v2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"&gt;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lrml:if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	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ruleml:Atom</a:t>
            </a:r>
            <a:r>
              <a:rPr lang="it-IT" altLang="it-IT" sz="1500" smtClean="0">
                <a:solidFill>
                  <a:srgbClr val="FF0000"/>
                </a:solidFill>
                <a:latin typeface="Ariel"/>
              </a:rPr>
              <a:t> key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rule5-atom1-v2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"&gt;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		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ruleml:Rel</a:t>
            </a:r>
            <a:r>
              <a:rPr lang="it-IT" altLang="it-IT" sz="1500" smtClean="0">
                <a:solidFill>
                  <a:srgbClr val="FF0000"/>
                </a:solidFill>
                <a:latin typeface="Ariel"/>
              </a:rPr>
              <a:t> iri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rule5-rel1-v2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"&gt;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is uncertain if/wishes to make a Complaint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ruleml:Rel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		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smtClean="0">
                <a:solidFill>
                  <a:srgbClr val="FF0000"/>
                </a:solidFill>
                <a:latin typeface="Ariel"/>
              </a:rPr>
              <a:t> type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#supplier-v2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"&gt;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S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		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smtClean="0">
                <a:solidFill>
                  <a:srgbClr val="FF0000"/>
                </a:solidFill>
                <a:latin typeface="Ariel"/>
              </a:rPr>
              <a:t> type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#customer-v2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"&gt;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C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	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ruleml:Atom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lrml:if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lrml:then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	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lrml:Obligation</a:t>
            </a:r>
            <a:r>
              <a:rPr lang="it-IT" altLang="it-IT" sz="1500" smtClean="0">
                <a:solidFill>
                  <a:srgbClr val="FF0000"/>
                </a:solidFill>
                <a:latin typeface="Ariel"/>
              </a:rPr>
              <a:t> key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rule5-ob1-v2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"&gt;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	    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lrml:And</a:t>
            </a:r>
            <a:r>
              <a:rPr lang="it-IT" altLang="it-IT" sz="1500" smtClean="0">
                <a:solidFill>
                  <a:srgbClr val="FF0000"/>
                </a:solidFill>
                <a:latin typeface="Ariel"/>
              </a:rPr>
              <a:t> key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rule5-and1-v2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"&gt;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		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ruleml:Atom</a:t>
            </a:r>
            <a:r>
              <a:rPr lang="it-IT" altLang="it-IT" sz="1500" smtClean="0">
                <a:solidFill>
                  <a:srgbClr val="FF0000"/>
                </a:solidFill>
                <a:latin typeface="Ariel"/>
              </a:rPr>
              <a:t> key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rule5-atom2-v2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"&gt;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		  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ruleml:Rel</a:t>
            </a:r>
            <a:r>
              <a:rPr lang="it-IT" altLang="it-IT" sz="1500" smtClean="0">
                <a:solidFill>
                  <a:srgbClr val="FF0000"/>
                </a:solidFill>
                <a:latin typeface="Ariel"/>
              </a:rPr>
              <a:t> iri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rule5-rel2-v2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"&gt;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asks/if they wish to make a Complaint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ruleml:Rel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		  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S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		  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C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		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ruleml:Atom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	 	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ruleml:Atom</a:t>
            </a:r>
            <a:r>
              <a:rPr lang="it-IT" altLang="it-IT" sz="1500" smtClean="0">
                <a:solidFill>
                  <a:srgbClr val="FF0000"/>
                </a:solidFill>
                <a:latin typeface="Ariel"/>
              </a:rPr>
              <a:t> key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rule5-atom3-v2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"&gt;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		  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ruleml:Rel</a:t>
            </a:r>
            <a:r>
              <a:rPr lang="it-IT" altLang="it-IT" sz="1500" smtClean="0">
                <a:solidFill>
                  <a:srgbClr val="FF0000"/>
                </a:solidFill>
                <a:latin typeface="Ariel"/>
              </a:rPr>
              <a:t> iri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#rule5-rel3-v2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"&gt;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relies on the response of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ruleml:Rel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		  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S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		  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C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		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ruleml:Atom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	    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lrml:And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	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lrml:Obligation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00"/>
                </a:solidFill>
                <a:latin typeface="Ariel"/>
              </a:rPr>
              <a:t>	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lrml:then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smtClean="0">
                <a:solidFill>
                  <a:srgbClr val="800000"/>
                </a:solidFill>
                <a:latin typeface="Ariel"/>
              </a:rPr>
              <a:t>lrml:</a:t>
            </a:r>
            <a:r>
              <a:rPr lang="it-IT" altLang="it-IT" sz="1500" smtClean="0">
                <a:solidFill>
                  <a:srgbClr val="800000"/>
                </a:solidFill>
              </a:rPr>
              <a:t>PrescriptiveStatement</a:t>
            </a:r>
            <a:r>
              <a:rPr lang="it-IT" altLang="it-IT" sz="1500" smtClean="0">
                <a:solidFill>
                  <a:srgbClr val="0000FF"/>
                </a:solidFill>
                <a:latin typeface="Ariel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Defeasibility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820150" cy="53276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lrml:hasQualification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		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lrml:Overrides</a:t>
            </a:r>
            <a:r>
              <a:rPr lang="it-IT" altLang="it-IT" sz="2300" smtClean="0">
                <a:solidFill>
                  <a:srgbClr val="FF0000"/>
                </a:solidFill>
                <a:latin typeface="Ariel"/>
                <a:ea typeface="Ariel"/>
                <a:cs typeface="Ariel"/>
              </a:rPr>
              <a:t> over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="</a:t>
            </a: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#rule2-v2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"</a:t>
            </a:r>
            <a:r>
              <a:rPr lang="it-IT" altLang="it-IT" sz="2300" smtClean="0">
                <a:solidFill>
                  <a:srgbClr val="FF0000"/>
                </a:solidFill>
                <a:latin typeface="Ariel"/>
                <a:ea typeface="Ariel"/>
                <a:cs typeface="Ariel"/>
              </a:rPr>
              <a:t> under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="</a:t>
            </a: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#rule1b-v2</a:t>
            </a:r>
            <a:r>
              <a:rPr lang="it-IT" altLang="it-IT" sz="2300" smtClean="0">
                <a:solidFill>
                  <a:srgbClr val="0000FF"/>
                </a:solidFill>
                <a:latin typeface="Arial" panose="020B0604020202020204" pitchFamily="34" charset="0"/>
                <a:ea typeface="Ariel"/>
                <a:cs typeface="Ariel"/>
              </a:rPr>
              <a:t>“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/&gt;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&lt;/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lrml:hasQualification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lrml:hasQualification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		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lrml:Overrides</a:t>
            </a:r>
            <a:r>
              <a:rPr lang="it-IT" altLang="it-IT" sz="2300" smtClean="0">
                <a:solidFill>
                  <a:srgbClr val="FF0000"/>
                </a:solidFill>
                <a:latin typeface="Ariel"/>
                <a:ea typeface="Ariel"/>
                <a:cs typeface="Ariel"/>
              </a:rPr>
              <a:t> over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="</a:t>
            </a: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#rule3-v2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"</a:t>
            </a:r>
            <a:r>
              <a:rPr lang="it-IT" altLang="it-IT" sz="2300" smtClean="0">
                <a:solidFill>
                  <a:srgbClr val="FF0000"/>
                </a:solidFill>
                <a:latin typeface="Ariel"/>
                <a:ea typeface="Ariel"/>
                <a:cs typeface="Ariel"/>
              </a:rPr>
              <a:t> under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="</a:t>
            </a: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#rule1b-v2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"/&gt;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&lt;/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lrml:hasQualification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lrml:hasQualification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		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lrml:Overrides</a:t>
            </a:r>
            <a:r>
              <a:rPr lang="it-IT" altLang="it-IT" sz="2300" smtClean="0">
                <a:solidFill>
                  <a:srgbClr val="FF0000"/>
                </a:solidFill>
                <a:latin typeface="Ariel"/>
                <a:ea typeface="Ariel"/>
                <a:cs typeface="Ariel"/>
              </a:rPr>
              <a:t> over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="</a:t>
            </a: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#rule4-v2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"</a:t>
            </a:r>
            <a:r>
              <a:rPr lang="it-IT" altLang="it-IT" sz="2300" smtClean="0">
                <a:solidFill>
                  <a:srgbClr val="FF0000"/>
                </a:solidFill>
                <a:latin typeface="Ariel"/>
                <a:ea typeface="Ariel"/>
                <a:cs typeface="Ariel"/>
              </a:rPr>
              <a:t> under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="</a:t>
            </a: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#rule3-v2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"/&gt;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&lt;/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lrml:hasQualification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lrml:hasQualification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		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lrml:Overrides</a:t>
            </a:r>
            <a:r>
              <a:rPr lang="it-IT" altLang="it-IT" sz="2300" smtClean="0">
                <a:solidFill>
                  <a:srgbClr val="FF0000"/>
                </a:solidFill>
                <a:latin typeface="Ariel"/>
                <a:ea typeface="Ariel"/>
                <a:cs typeface="Ariel"/>
              </a:rPr>
              <a:t> over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="</a:t>
            </a: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#rule5-v2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"</a:t>
            </a:r>
            <a:r>
              <a:rPr lang="it-IT" altLang="it-IT" sz="2300" smtClean="0">
                <a:solidFill>
                  <a:srgbClr val="FF0000"/>
                </a:solidFill>
                <a:latin typeface="Ariel"/>
                <a:ea typeface="Ariel"/>
                <a:cs typeface="Ariel"/>
              </a:rPr>
              <a:t> under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="</a:t>
            </a: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#rule3-v2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"/&gt;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&lt;/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lrml:hasQualification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it-IT" sz="2800" smtClean="0"/>
              <a:t>#2-Copyright law: copyright infringement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25538"/>
            <a:ext cx="8064500" cy="2374900"/>
          </a:xfrm>
        </p:spPr>
        <p:txBody>
          <a:bodyPr/>
          <a:lstStyle/>
          <a:p>
            <a:pPr eaLnBrk="1" hangingPunct="1"/>
            <a:r>
              <a:rPr lang="en-GB" altLang="it-IT" sz="2200" smtClean="0">
                <a:latin typeface="Arial" panose="020B0604020202020204" pitchFamily="34" charset="0"/>
              </a:rPr>
              <a:t>US “Digital Millenium Act” and modifications</a:t>
            </a:r>
          </a:p>
          <a:p>
            <a:pPr eaLnBrk="1" hangingPunct="1"/>
            <a:r>
              <a:rPr lang="en-GB" altLang="it-IT" sz="2200" smtClean="0">
                <a:latin typeface="Arial" panose="020B0604020202020204" pitchFamily="34" charset="0"/>
              </a:rPr>
              <a:t>goal: in t</a:t>
            </a:r>
            <a:r>
              <a:rPr lang="en-GB" altLang="it-IT" sz="2200" baseline="-25000" smtClean="0">
                <a:latin typeface="Arial" panose="020B0604020202020204" pitchFamily="34" charset="0"/>
              </a:rPr>
              <a:t>x </a:t>
            </a:r>
            <a:r>
              <a:rPr lang="en-GB" altLang="it-IT" sz="2200" smtClean="0">
                <a:latin typeface="Arial" panose="020B0604020202020204" pitchFamily="34" charset="0"/>
              </a:rPr>
              <a:t>calculate the proper </a:t>
            </a:r>
            <a:r>
              <a:rPr lang="en-GB" altLang="it-IT" sz="2200" i="1" smtClean="0">
                <a:latin typeface="Arial" panose="020B0604020202020204" pitchFamily="34" charset="0"/>
              </a:rPr>
              <a:t>statutory damage</a:t>
            </a:r>
            <a:r>
              <a:rPr lang="en-GB" altLang="it-IT" sz="2200" smtClean="0">
                <a:latin typeface="Arial" panose="020B0604020202020204" pitchFamily="34" charset="0"/>
              </a:rPr>
              <a:t> in case of violation of the copyright taking in consideration all the exceptions and the modifications respect an fact.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200" b="1" smtClean="0">
                <a:latin typeface="Arial" panose="020B0604020202020204" pitchFamily="34" charset="0"/>
              </a:rPr>
              <a:t>17 USC Sec. 504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200" b="1" smtClean="0">
                <a:latin typeface="Arial" panose="020B0604020202020204" pitchFamily="34" charset="0"/>
              </a:rPr>
              <a:t>Remedies for infringement: Damages and profits</a:t>
            </a:r>
          </a:p>
          <a:p>
            <a:pPr eaLnBrk="1" hangingPunct="1"/>
            <a:endParaRPr lang="en-GB" altLang="it-IT" sz="2200" b="1" smtClean="0">
              <a:latin typeface="Arial" panose="020B0604020202020204" pitchFamily="34" charset="0"/>
            </a:endParaRPr>
          </a:p>
          <a:p>
            <a:pPr eaLnBrk="1" hangingPunct="1"/>
            <a:endParaRPr lang="en-GB" altLang="it-IT" sz="2200" smtClean="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it-IT" sz="2200" smtClean="0">
              <a:latin typeface="Arial" panose="020B0604020202020204" pitchFamily="34" charset="0"/>
            </a:endParaRPr>
          </a:p>
        </p:txBody>
      </p:sp>
      <p:graphicFrame>
        <p:nvGraphicFramePr>
          <p:cNvPr id="647172" name="Group 4"/>
          <p:cNvGraphicFramePr>
            <a:graphicFrameLocks noGrp="1"/>
          </p:cNvGraphicFramePr>
          <p:nvPr>
            <p:ph sz="half" idx="2"/>
          </p:nvPr>
        </p:nvGraphicFramePr>
        <p:xfrm>
          <a:off x="250825" y="3644900"/>
          <a:ext cx="8893175" cy="2894013"/>
        </p:xfrm>
        <a:graphic>
          <a:graphicData uri="http://schemas.openxmlformats.org/drawingml/2006/table">
            <a:tbl>
              <a:tblPr/>
              <a:tblGrid>
                <a:gridCol w="1801813"/>
                <a:gridCol w="3527425"/>
                <a:gridCol w="3563937"/>
              </a:tblGrid>
              <a:tr h="64004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Enter in force of the norm</a:t>
                      </a:r>
                      <a:endParaRPr kumimoji="0" lang="en-GB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Interval of efficacy of the norm</a:t>
                      </a:r>
                      <a:endParaRPr kumimoji="0" lang="en-GB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Statutory Damages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40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Oct. 19, 1976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[1976-10-19, March 1, 1989 [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$250 &lt;= statutoryDamages &lt;= $10,000 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51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Oct. 31, 1988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[March 1, 1989, Dec. 9, 1999 [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$500 &lt;= statutoryDamages &lt;= $20,000 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Dec. 9, 1999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[Dec. 9, 1999, ∞ 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$750 &lt;= statutoryDamages &lt;= $30,000 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7164388" y="2492375"/>
            <a:ext cx="1878012" cy="83185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Three main versions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315913"/>
            <a:ext cx="8497887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t-IT" sz="2000" smtClean="0">
                <a:latin typeface="Arial" panose="020B0604020202020204" pitchFamily="34" charset="0"/>
              </a:rPr>
              <a:t>(c) </a:t>
            </a:r>
            <a:r>
              <a:rPr lang="en-US" altLang="it-IT" sz="2000" b="1" smtClean="0">
                <a:latin typeface="Arial" panose="020B0604020202020204" pitchFamily="34" charset="0"/>
              </a:rPr>
              <a:t>Statutory Damages</a:t>
            </a:r>
            <a:r>
              <a:rPr lang="en-US" altLang="it-IT" sz="2000" smtClean="0">
                <a:latin typeface="Arial" panose="020B0604020202020204" pitchFamily="34" charset="0"/>
              </a:rPr>
              <a:t>. -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000" smtClean="0">
                <a:latin typeface="Arial" panose="020B0604020202020204" pitchFamily="34" charset="0"/>
              </a:rPr>
              <a:t>(1) Except as provided by clause (2) of this subsection, the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copyright owner</a:t>
            </a:r>
            <a:r>
              <a:rPr lang="en-US" altLang="it-IT" sz="2000" smtClean="0">
                <a:latin typeface="Arial" panose="020B0604020202020204" pitchFamily="34" charset="0"/>
              </a:rPr>
              <a:t> may elect, at any time before final judgment is rendered, to recover, instead of actual damages and profits, an award of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statutory damages</a:t>
            </a:r>
            <a:r>
              <a:rPr lang="en-US" altLang="it-IT" sz="2000" smtClean="0">
                <a:latin typeface="Arial" panose="020B0604020202020204" pitchFamily="34" charset="0"/>
              </a:rPr>
              <a:t> for all infringements involved in the action, with respect to any one work, for which any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one infringer</a:t>
            </a:r>
            <a:r>
              <a:rPr lang="en-US" altLang="it-IT" sz="2000" smtClean="0">
                <a:latin typeface="Arial" panose="020B0604020202020204" pitchFamily="34" charset="0"/>
              </a:rPr>
              <a:t> is liable individually, or for which any two or more infringers are liable jointly and severally, in a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sum of not less than $250 or more than</a:t>
            </a:r>
            <a:r>
              <a:rPr lang="en-US" altLang="it-IT" sz="2000" smtClean="0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$10,000</a:t>
            </a:r>
            <a:r>
              <a:rPr lang="en-US" altLang="it-IT" sz="2000" smtClean="0">
                <a:latin typeface="Arial" panose="020B0604020202020204" pitchFamily="34" charset="0"/>
              </a:rPr>
              <a:t> as the court considers just. For the purposes of this subsection, all the parts of a compilation or derivative work constitute one work.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000" smtClean="0">
                <a:latin typeface="Arial" panose="020B0604020202020204" pitchFamily="34" charset="0"/>
              </a:rPr>
              <a:t>(2) In a case where the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copyright owner sustains the burden of proving</a:t>
            </a:r>
            <a:r>
              <a:rPr lang="en-US" altLang="it-IT" sz="2000" smtClean="0">
                <a:latin typeface="Arial" panose="020B0604020202020204" pitchFamily="34" charset="0"/>
              </a:rPr>
              <a:t>, and the court finds, that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infringement was committed</a:t>
            </a:r>
            <a:r>
              <a:rPr lang="en-US" altLang="it-IT" sz="2000" smtClean="0">
                <a:latin typeface="Arial" panose="020B0604020202020204" pitchFamily="34" charset="0"/>
              </a:rPr>
              <a:t>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willfully</a:t>
            </a:r>
            <a:r>
              <a:rPr lang="en-US" altLang="it-IT" sz="2000" smtClean="0">
                <a:latin typeface="Arial" panose="020B0604020202020204" pitchFamily="34" charset="0"/>
              </a:rPr>
              <a:t>, the court in its discretion may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increase</a:t>
            </a:r>
            <a:r>
              <a:rPr lang="en-US" altLang="it-IT" sz="2000" smtClean="0">
                <a:latin typeface="Arial" panose="020B0604020202020204" pitchFamily="34" charset="0"/>
              </a:rPr>
              <a:t> the award of statutory damages to a sum of not more than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$50,000</a:t>
            </a:r>
            <a:r>
              <a:rPr lang="en-US" altLang="it-IT" sz="2000" smtClean="0">
                <a:latin typeface="Arial" panose="020B0604020202020204" pitchFamily="34" charset="0"/>
              </a:rPr>
              <a:t>. In a case where the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infringer sustains the burden of proving</a:t>
            </a:r>
            <a:r>
              <a:rPr lang="en-US" altLang="it-IT" sz="2000" smtClean="0">
                <a:latin typeface="Arial" panose="020B0604020202020204" pitchFamily="34" charset="0"/>
              </a:rPr>
              <a:t>, and the court finds, that such </a:t>
            </a:r>
            <a:r>
              <a:rPr lang="en-US" altLang="it-IT" sz="2000" smtClean="0">
                <a:solidFill>
                  <a:srgbClr val="0033CC"/>
                </a:solidFill>
                <a:latin typeface="Arial" panose="020B0604020202020204" pitchFamily="34" charset="0"/>
              </a:rPr>
              <a:t>infringer was not aware and had no reason to believe that his or her acts constituted an infringement of copyright</a:t>
            </a:r>
            <a:r>
              <a:rPr lang="en-US" altLang="it-IT" sz="2000" smtClean="0">
                <a:latin typeface="Arial" panose="020B0604020202020204" pitchFamily="34" charset="0"/>
              </a:rPr>
              <a:t>, the court it its discretion may </a:t>
            </a:r>
            <a:r>
              <a:rPr lang="en-US" altLang="it-IT" sz="2000" b="1" smtClean="0">
                <a:solidFill>
                  <a:schemeClr val="tx2"/>
                </a:solidFill>
                <a:latin typeface="Arial" panose="020B0604020202020204" pitchFamily="34" charset="0"/>
              </a:rPr>
              <a:t>reduce</a:t>
            </a:r>
            <a:r>
              <a:rPr lang="en-US" altLang="it-IT" sz="2000" smtClean="0">
                <a:latin typeface="Arial" panose="020B0604020202020204" pitchFamily="34" charset="0"/>
              </a:rPr>
              <a:t> the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award of statutory damages to a sum of not less than $100</a:t>
            </a:r>
            <a:r>
              <a:rPr lang="en-US" altLang="it-IT" sz="2000" smtClean="0">
                <a:latin typeface="Arial" panose="020B0604020202020204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smtClean="0">
                <a:latin typeface="Arial" panose="020B0604020202020204" pitchFamily="34" charset="0"/>
              </a:rPr>
              <a:t>http://www.law.cornell.edu/uscode/text/17/504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5826125" y="0"/>
            <a:ext cx="3317875" cy="46672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Version 1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15900" y="1190625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i="0">
                <a:latin typeface="Arial" panose="020B0604020202020204" pitchFamily="34" charset="0"/>
              </a:rPr>
              <a:t>R1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19075" y="3092450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i="0">
                <a:latin typeface="Arial" panose="020B0604020202020204" pitchFamily="34" charset="0"/>
              </a:rPr>
              <a:t>R2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219075" y="3811588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i="0">
                <a:latin typeface="Arial" panose="020B0604020202020204" pitchFamily="34" charset="0"/>
              </a:rPr>
              <a:t>R3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Motivations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8313" y="981075"/>
            <a:ext cx="82296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GB" altLang="it-IT" sz="2800" b="0" i="0" kern="0" smtClean="0">
                <a:solidFill>
                  <a:schemeClr val="tx2"/>
                </a:solidFill>
                <a:latin typeface="Arial" pitchFamily="34" charset="0"/>
              </a:rPr>
              <a:t>Legal texts</a:t>
            </a:r>
            <a:r>
              <a:rPr lang="en-GB" altLang="it-IT" sz="2800" b="0" i="0" kern="0" smtClean="0">
                <a:latin typeface="Arial" pitchFamily="34" charset="0"/>
              </a:rPr>
              <a:t> are the privileged sources for norms, guidelines and rules that often feed different concrete Web applications.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smtClean="0">
                <a:solidFill>
                  <a:schemeClr val="tx2"/>
                </a:solidFill>
                <a:latin typeface="Arial" pitchFamily="34" charset="0"/>
              </a:rPr>
              <a:t>Legislative documents</a:t>
            </a:r>
            <a:r>
              <a:rPr lang="en-GB" altLang="it-IT" sz="2400" b="0" i="0" kern="0" smtClean="0">
                <a:latin typeface="Arial" pitchFamily="34" charset="0"/>
              </a:rPr>
              <a:t>, </a:t>
            </a:r>
            <a:r>
              <a:rPr lang="en-GB" altLang="it-IT" sz="2400" b="0" i="0" kern="0" smtClean="0">
                <a:solidFill>
                  <a:schemeClr val="tx2"/>
                </a:solidFill>
                <a:latin typeface="Arial" pitchFamily="34" charset="0"/>
              </a:rPr>
              <a:t>Contracts</a:t>
            </a:r>
            <a:r>
              <a:rPr lang="en-GB" altLang="it-IT" sz="2400" b="0" i="0" kern="0" smtClean="0">
                <a:latin typeface="Arial" pitchFamily="34" charset="0"/>
              </a:rPr>
              <a:t>, </a:t>
            </a:r>
            <a:r>
              <a:rPr lang="en-GB" altLang="it-IT" sz="2400" b="0" i="0" kern="0" smtClean="0">
                <a:solidFill>
                  <a:schemeClr val="tx2"/>
                </a:solidFill>
                <a:latin typeface="Arial" pitchFamily="34" charset="0"/>
              </a:rPr>
              <a:t>Judgements</a:t>
            </a:r>
            <a:r>
              <a:rPr lang="en-GB" altLang="it-IT" sz="2400" b="0" i="0" kern="0" smtClean="0">
                <a:latin typeface="Arial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smtClean="0">
                <a:solidFill>
                  <a:schemeClr val="tx2"/>
                </a:solidFill>
                <a:latin typeface="Arial" pitchFamily="34" charset="0"/>
              </a:rPr>
              <a:t>Guidelines</a:t>
            </a:r>
            <a:r>
              <a:rPr lang="en-GB" altLang="it-IT" sz="2400" b="0" i="0" kern="0" smtClean="0">
                <a:latin typeface="Arial" pitchFamily="34" charset="0"/>
              </a:rPr>
              <a:t> (Soft Law) in eGovernment, eJustice, eLegislation, eHealth, banks, assurances, credit card organizations, Cloud Computing, eCommerce, aviation and security domain etc.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altLang="it-IT" sz="2800" b="0" i="0" kern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it-IT" sz="2800" b="0" i="0" kern="0" smtClean="0">
                <a:latin typeface="Arial" pitchFamily="34" charset="0"/>
              </a:rPr>
              <a:t>Proper and expressive conceptual, machine readable models of norms</a:t>
            </a:r>
            <a:endParaRPr lang="en-GB" altLang="it-IT" sz="2800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497887" cy="172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smtClean="0">
                <a:latin typeface="Arial" panose="020B0604020202020204" pitchFamily="34" charset="0"/>
              </a:rPr>
              <a:t>(c) </a:t>
            </a:r>
            <a:r>
              <a:rPr lang="en-US" altLang="it-IT" sz="2400" b="1" smtClean="0">
                <a:latin typeface="Arial" panose="020B0604020202020204" pitchFamily="34" charset="0"/>
              </a:rPr>
              <a:t>Statutory Damages</a:t>
            </a:r>
            <a:r>
              <a:rPr lang="en-US" altLang="it-IT" sz="2400" smtClean="0">
                <a:latin typeface="Arial" panose="020B0604020202020204" pitchFamily="34" charset="0"/>
              </a:rPr>
              <a:t>. 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smtClean="0">
                <a:latin typeface="Arial" panose="020B0604020202020204" pitchFamily="34" charset="0"/>
              </a:rPr>
              <a:t>	The copyright owner may elect an award of statutory damages for infringements in a sum of not less than </a:t>
            </a:r>
            <a:r>
              <a:rPr lang="en-US" altLang="it-IT" sz="2400" b="1" smtClean="0">
                <a:solidFill>
                  <a:srgbClr val="CC0000"/>
                </a:solidFill>
                <a:latin typeface="Arial" panose="020B0604020202020204" pitchFamily="34" charset="0"/>
              </a:rPr>
              <a:t>$250</a:t>
            </a:r>
            <a:r>
              <a:rPr lang="en-US" altLang="it-IT" sz="2400" smtClean="0">
                <a:solidFill>
                  <a:srgbClr val="CC0000"/>
                </a:solidFill>
                <a:latin typeface="Arial" panose="020B0604020202020204" pitchFamily="34" charset="0"/>
              </a:rPr>
              <a:t> or more than </a:t>
            </a:r>
            <a:r>
              <a:rPr lang="en-US" altLang="it-IT" sz="2400" b="1" smtClean="0">
                <a:solidFill>
                  <a:srgbClr val="CC0000"/>
                </a:solidFill>
                <a:latin typeface="Arial" panose="020B0604020202020204" pitchFamily="34" charset="0"/>
              </a:rPr>
              <a:t>$10,000</a:t>
            </a:r>
            <a:r>
              <a:rPr lang="en-US" altLang="it-IT" sz="2400" smtClean="0">
                <a:latin typeface="Arial" panose="020B0604020202020204" pitchFamily="34" charset="0"/>
              </a:rPr>
              <a:t> as the court considers just.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2400" smtClean="0">
              <a:latin typeface="Arial" panose="020B0604020202020204" pitchFamily="34" charset="0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5724525" y="188913"/>
            <a:ext cx="3317875" cy="6508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1800" i="0">
                <a:latin typeface="Arial" panose="020B0604020202020204" pitchFamily="34" charset="0"/>
              </a:rPr>
              <a:t>Version 1 </a:t>
            </a:r>
            <a:br>
              <a:rPr lang="it-IT" altLang="it-IT" sz="1800" i="0">
                <a:latin typeface="Arial" panose="020B0604020202020204" pitchFamily="34" charset="0"/>
              </a:rPr>
            </a:br>
            <a:r>
              <a:rPr lang="it-IT" altLang="it-IT" sz="1800" i="0">
                <a:latin typeface="Arial" panose="020B0604020202020204" pitchFamily="34" charset="0"/>
              </a:rPr>
              <a:t>[Jan. 1, 1978, March 1, 1989 [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23850" y="2636838"/>
            <a:ext cx="8497888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(c) </a:t>
            </a:r>
            <a:r>
              <a:rPr lang="en-US" altLang="it-IT" sz="2400" i="0">
                <a:latin typeface="Arial" panose="020B0604020202020204" pitchFamily="34" charset="0"/>
              </a:rPr>
              <a:t>Statutory Damages</a:t>
            </a:r>
            <a:r>
              <a:rPr lang="en-US" altLang="it-IT" sz="2400" b="0" i="0">
                <a:latin typeface="Arial" panose="020B0604020202020204" pitchFamily="34" charset="0"/>
              </a:rPr>
              <a:t>. 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	The copyright owner may elect an award of statutory damages for infringements in a sum of not less than </a:t>
            </a:r>
            <a:r>
              <a:rPr lang="en-US" altLang="it-IT" sz="2400" i="0">
                <a:solidFill>
                  <a:srgbClr val="CC0000"/>
                </a:solidFill>
                <a:latin typeface="Arial" panose="020B0604020202020204" pitchFamily="34" charset="0"/>
              </a:rPr>
              <a:t>$500</a:t>
            </a:r>
            <a:r>
              <a:rPr lang="en-US" altLang="it-IT" sz="2400" b="0" i="0">
                <a:solidFill>
                  <a:srgbClr val="CC0000"/>
                </a:solidFill>
                <a:latin typeface="Arial" panose="020B0604020202020204" pitchFamily="34" charset="0"/>
              </a:rPr>
              <a:t> or more than </a:t>
            </a:r>
            <a:r>
              <a:rPr lang="en-US" altLang="it-IT" sz="2400" i="0">
                <a:solidFill>
                  <a:srgbClr val="CC0000"/>
                </a:solidFill>
                <a:latin typeface="Arial" panose="020B0604020202020204" pitchFamily="34" charset="0"/>
              </a:rPr>
              <a:t>$20,000</a:t>
            </a:r>
            <a:r>
              <a:rPr lang="en-US" altLang="it-IT" sz="2400" b="0" i="0">
                <a:latin typeface="Arial" panose="020B0604020202020204" pitchFamily="34" charset="0"/>
              </a:rPr>
              <a:t> as the court considers just.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2400" b="0" i="0">
              <a:latin typeface="Arial" panose="020B0604020202020204" pitchFamily="34" charset="0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5219700" y="2349500"/>
            <a:ext cx="3678238" cy="6508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1800" i="0">
                <a:latin typeface="Arial" panose="020B0604020202020204" pitchFamily="34" charset="0"/>
              </a:rPr>
              <a:t>Version 2 </a:t>
            </a:r>
            <a:br>
              <a:rPr lang="it-IT" altLang="it-IT" sz="1800" i="0">
                <a:latin typeface="Arial" panose="020B0604020202020204" pitchFamily="34" charset="0"/>
              </a:rPr>
            </a:br>
            <a:r>
              <a:rPr lang="it-IT" altLang="it-IT" sz="1800" i="0">
                <a:latin typeface="Arial" panose="020B0604020202020204" pitchFamily="34" charset="0"/>
              </a:rPr>
              <a:t>[March 1, 1989, Dec. 9, 1999 [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323850" y="4797425"/>
            <a:ext cx="8497888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(c) </a:t>
            </a:r>
            <a:r>
              <a:rPr lang="en-US" altLang="it-IT" sz="2400" i="0">
                <a:latin typeface="Arial" panose="020B0604020202020204" pitchFamily="34" charset="0"/>
              </a:rPr>
              <a:t>Statutory Damages</a:t>
            </a:r>
            <a:r>
              <a:rPr lang="en-US" altLang="it-IT" sz="2400" b="0" i="0">
                <a:latin typeface="Arial" panose="020B0604020202020204" pitchFamily="34" charset="0"/>
              </a:rPr>
              <a:t>. 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	The copyright owner may elect an award of statutory damages for infringements in a sum of not less than </a:t>
            </a:r>
            <a:r>
              <a:rPr lang="en-US" altLang="it-IT" sz="2400" i="0">
                <a:solidFill>
                  <a:srgbClr val="CC0000"/>
                </a:solidFill>
                <a:latin typeface="Arial" panose="020B0604020202020204" pitchFamily="34" charset="0"/>
              </a:rPr>
              <a:t>$750</a:t>
            </a:r>
            <a:r>
              <a:rPr lang="en-US" altLang="it-IT" sz="2400" b="0" i="0">
                <a:solidFill>
                  <a:srgbClr val="CC0000"/>
                </a:solidFill>
                <a:latin typeface="Arial" panose="020B0604020202020204" pitchFamily="34" charset="0"/>
              </a:rPr>
              <a:t> or more than </a:t>
            </a:r>
            <a:r>
              <a:rPr lang="en-US" altLang="it-IT" sz="2400" i="0">
                <a:solidFill>
                  <a:srgbClr val="CC0000"/>
                </a:solidFill>
                <a:latin typeface="Arial" panose="020B0604020202020204" pitchFamily="34" charset="0"/>
              </a:rPr>
              <a:t>$30,000</a:t>
            </a:r>
            <a:r>
              <a:rPr lang="en-US" altLang="it-IT" sz="2400" b="0" i="0">
                <a:latin typeface="Arial" panose="020B0604020202020204" pitchFamily="34" charset="0"/>
              </a:rPr>
              <a:t> as the court considers just.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2400" b="0" i="0">
              <a:latin typeface="Arial" panose="020B0604020202020204" pitchFamily="34" charset="0"/>
            </a:endParaRP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5580063" y="4508500"/>
            <a:ext cx="3317875" cy="681038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1800" i="0">
                <a:latin typeface="Arial" panose="020B0604020202020204" pitchFamily="34" charset="0"/>
              </a:rPr>
              <a:t>Version 3</a:t>
            </a:r>
            <a:br>
              <a:rPr lang="it-IT" altLang="it-IT" sz="1800" i="0">
                <a:latin typeface="Arial" panose="020B0604020202020204" pitchFamily="34" charset="0"/>
              </a:rPr>
            </a:br>
            <a:r>
              <a:rPr lang="it-IT" altLang="it-IT" sz="1800" i="0">
                <a:latin typeface="Arial" panose="020B0604020202020204" pitchFamily="34" charset="0"/>
              </a:rPr>
              <a:t>[Dec. 9, 1999, </a:t>
            </a:r>
            <a:r>
              <a:rPr lang="it-IT" altLang="it-IT" sz="2000" i="0">
                <a:latin typeface="Arial" panose="020B0604020202020204" pitchFamily="34" charset="0"/>
              </a:rPr>
              <a:t>∞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Rules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13787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if a piece of work is covered by copyright, then it is forbidden to use it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C1: an infringer is defined as somebody who used a piece of work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when it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was forbidden to use it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it-IT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Section 504</a:t>
            </a:r>
          </a:p>
          <a:p>
            <a:pPr>
              <a:defRPr/>
            </a:pPr>
            <a:r>
              <a:rPr lang="en-U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R2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if the copyright owner claims statutory damages then the penalty for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infringer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is to pay statutory damages of between $250 and $10,000.</a:t>
            </a:r>
          </a:p>
          <a:p>
            <a:pPr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R3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if the copyright owner sustains the burden of proof and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infringer infringes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copyright willfully then the penalty for the infringer is to pay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statutory damages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between $250 and $50,000.</a:t>
            </a:r>
          </a:p>
          <a:p>
            <a:pPr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R4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if the infringer sustains the burden of proof and the infringer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infringes NOT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willfully then the penalty for the infringer is to pay statutory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damages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between $100 and $10,000.</a:t>
            </a:r>
          </a:p>
          <a:p>
            <a:pPr>
              <a:defRPr/>
            </a:pPr>
            <a:r>
              <a:rPr lang="it-IT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Defeasability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2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i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it-IT" sz="22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i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it-IT" sz="22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altLang="it-IT" sz="2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Conclusion and Future plans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08962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it-IT" sz="2600" smtClean="0">
                <a:latin typeface="Arial" panose="020B0604020202020204" pitchFamily="34" charset="0"/>
              </a:rPr>
              <a:t>LegalRuleML is an emerging XML standard for modelling legal rules oriented to the legal expert, that provides a compact and expressive syntax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600" smtClean="0">
                <a:latin typeface="Arial" panose="020B0604020202020204" pitchFamily="34" charset="0"/>
              </a:rPr>
              <a:t>RDF approach helps to foster the Open Rules in Linked Data and in Semantic Web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600" smtClean="0">
                <a:latin typeface="Arial" panose="020B0604020202020204" pitchFamily="34" charset="0"/>
              </a:rPr>
              <a:t>Last outcomes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smtClean="0">
                <a:latin typeface="Arial" panose="020B0604020202020204" pitchFamily="34" charset="0"/>
              </a:rPr>
              <a:t>integration with Reaction RuleML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smtClean="0">
                <a:latin typeface="Arial" panose="020B0604020202020204" pitchFamily="34" charset="0"/>
              </a:rPr>
              <a:t>meta-model for permitting export in RDF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600" smtClean="0">
                <a:latin typeface="Arial" panose="020B0604020202020204" pitchFamily="34" charset="0"/>
              </a:rPr>
              <a:t>Future outcomes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smtClean="0">
                <a:latin typeface="Arial" panose="020B0604020202020204" pitchFamily="34" charset="0"/>
              </a:rPr>
              <a:t>extensibility mechanisms of the schema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smtClean="0">
                <a:latin typeface="Arial" panose="020B0604020202020204" pitchFamily="34" charset="0"/>
              </a:rPr>
              <a:t>parameters in the syntax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smtClean="0">
                <a:latin typeface="Arial" panose="020B0604020202020204" pitchFamily="34" charset="0"/>
              </a:rPr>
              <a:t>case-law management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Where to find material of the tutorial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280400" cy="5399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500" smtClean="0">
                <a:latin typeface="Arial" panose="020B0604020202020204" pitchFamily="34" charset="0"/>
              </a:rPr>
              <a:t>Schemas and Examples SVN: </a:t>
            </a:r>
            <a:r>
              <a:rPr lang="it-IT" altLang="it-IT" sz="2500" smtClean="0">
                <a:latin typeface="Arial" panose="020B0604020202020204" pitchFamily="34" charset="0"/>
                <a:hlinkClick r:id="rId2"/>
              </a:rPr>
              <a:t>https://tools.oasis-open.org/version-control/browse/wsvn/legalruleml/trunk/examples/approved/?opt=dir&amp;sc=1 </a:t>
            </a:r>
            <a:endParaRPr lang="it-IT" altLang="it-IT" sz="25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500" smtClean="0">
                <a:latin typeface="Arial" panose="020B0604020202020204" pitchFamily="34" charset="0"/>
              </a:rPr>
              <a:t>XML schemas: </a:t>
            </a:r>
            <a:r>
              <a:rPr lang="it-IT" altLang="it-IT" sz="2500" smtClean="0">
                <a:latin typeface="Arial" panose="020B0604020202020204" pitchFamily="34" charset="0"/>
                <a:hlinkClick r:id="rId3"/>
              </a:rPr>
              <a:t>https://tools.oasis-open.org/version-control/browse/wsvn/legalruleml/trunk/schemas/xsd/?sc=1#_trunk_schemas_xsd_</a:t>
            </a:r>
            <a:endParaRPr lang="it-IT" altLang="it-IT" sz="25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5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500" smtClean="0">
                <a:latin typeface="Arial" panose="020B0604020202020204" pitchFamily="34" charset="0"/>
              </a:rPr>
              <a:t>Documentation of the LegalRuleML TC: </a:t>
            </a:r>
            <a:r>
              <a:rPr lang="it-IT" altLang="it-IT" sz="2500" smtClean="0">
                <a:latin typeface="Arial" panose="020B0604020202020204" pitchFamily="34" charset="0"/>
                <a:hlinkClick r:id="rId4"/>
              </a:rPr>
              <a:t>https://www.oasis-open.org/committees/tc_home.php?wg_abbrev=legalruleml</a:t>
            </a:r>
            <a:endParaRPr lang="it-IT" altLang="it-IT" sz="25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500" smtClean="0">
                <a:latin typeface="Arial" panose="020B0604020202020204" pitchFamily="34" charset="0"/>
              </a:rPr>
              <a:t>Glossary: </a:t>
            </a:r>
            <a:r>
              <a:rPr lang="it-IT" altLang="it-IT" sz="2500" smtClean="0">
                <a:latin typeface="Arial" panose="020B0604020202020204" pitchFamily="34" charset="0"/>
                <a:hlinkClick r:id="rId5"/>
              </a:rPr>
              <a:t>https://lists.oasis-open.org/archives/legalruleml/201408/msg00011/Glossary-v20.odt</a:t>
            </a:r>
            <a:endParaRPr lang="it-IT" altLang="it-IT" sz="25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5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altLang="it-IT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altLang="it-IT" smtClean="0">
              <a:solidFill>
                <a:srgbClr val="333333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4200" i="1" smtClean="0">
                <a:solidFill>
                  <a:srgbClr val="333333"/>
                </a:solidFill>
                <a:latin typeface="Garamond" panose="02020404030301010803" pitchFamily="18" charset="0"/>
              </a:rPr>
              <a:t>Thank you for your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3D77C0-6695-4585-8AA0-08EA6DA84047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Goal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8313" y="1196975"/>
            <a:ext cx="82296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altLang="it-IT" sz="2800" b="0" i="0" kern="0" smtClean="0">
                <a:latin typeface="Arial" pitchFamily="34" charset="0"/>
              </a:rPr>
              <a:t>The LegalRuleML TC, set up inside of OASIS at Jan 12, 2012 (</a:t>
            </a:r>
            <a:r>
              <a:rPr lang="en-GB" altLang="it-IT" sz="2800" b="0" i="0" kern="0" smtClean="0">
                <a:latin typeface="Arial" pitchFamily="34" charset="0"/>
                <a:hlinkClick r:id="rId2"/>
              </a:rPr>
              <a:t>www.oasis-open.org</a:t>
            </a:r>
            <a:r>
              <a:rPr lang="en-GB" altLang="it-IT" sz="2800" b="0" i="0" kern="0" smtClean="0">
                <a:latin typeface="Arial" pitchFamily="34" charset="0"/>
              </a:rPr>
              <a:t>) with 25 members, aims to produce a rule language for the legal domain:</a:t>
            </a:r>
          </a:p>
          <a:p>
            <a:pPr marL="742950" lvl="1" indent="-285750" eaLnBrk="1" hangingPunct="1">
              <a:defRPr/>
            </a:pPr>
            <a:r>
              <a:rPr lang="en-GB" altLang="it-IT" sz="2800" b="0" i="0" kern="0" smtClean="0">
                <a:latin typeface="Arial" pitchFamily="34" charset="0"/>
              </a:rPr>
              <a:t>Based on the legal textual norms</a:t>
            </a:r>
          </a:p>
          <a:p>
            <a:pPr marL="742950" lvl="1" indent="-285750" eaLnBrk="1" hangingPunct="1">
              <a:defRPr/>
            </a:pPr>
            <a:r>
              <a:rPr lang="en-GB" altLang="it-IT" sz="2800" b="0" i="0" kern="0" smtClean="0">
                <a:latin typeface="Arial" pitchFamily="34" charset="0"/>
              </a:rPr>
              <a:t>Oriented to legal professionals</a:t>
            </a:r>
          </a:p>
          <a:p>
            <a:pPr marL="742950" lvl="1" indent="-285750" eaLnBrk="1" hangingPunct="1">
              <a:defRPr/>
            </a:pPr>
            <a:r>
              <a:rPr lang="en-US" altLang="it-IT" sz="2800" b="0" i="0" kern="0" smtClean="0">
                <a:latin typeface="Arial" pitchFamily="34" charset="0"/>
              </a:rPr>
              <a:t>Compact integrated annotation</a:t>
            </a:r>
          </a:p>
          <a:p>
            <a:pPr marL="742950" lvl="1" indent="-285750" eaLnBrk="1" hangingPunct="1">
              <a:defRPr/>
            </a:pPr>
            <a:r>
              <a:rPr lang="en-US" altLang="it-IT" sz="2800" b="0" i="0" kern="0" smtClean="0">
                <a:latin typeface="Arial" pitchFamily="34" charset="0"/>
              </a:rPr>
              <a:t>Logic-neutral</a:t>
            </a:r>
          </a:p>
          <a:p>
            <a:pPr marL="742950" lvl="1" indent="-285750" eaLnBrk="1" hangingPunct="1">
              <a:defRPr/>
            </a:pPr>
            <a:r>
              <a:rPr lang="en-US" altLang="it-IT" sz="2800" b="0" i="0" kern="0" smtClean="0">
                <a:latin typeface="Arial" pitchFamily="34" charset="0"/>
              </a:rPr>
              <a:t>Flexible and extensible </a:t>
            </a:r>
          </a:p>
          <a:p>
            <a:pPr marL="742950" lvl="1" indent="-285750" eaLnBrk="1" hangingPunct="1">
              <a:buFont typeface="Wingdings" pitchFamily="2" charset="2"/>
              <a:buNone/>
              <a:defRPr/>
            </a:pPr>
            <a:endParaRPr lang="it-IT" altLang="it-IT" sz="2800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82BFA15-1F89-4FBC-BE10-FDA0992DAA3C}" type="slidenum">
              <a:rPr lang="en-US" altLang="en-US" sz="1200" b="0" i="0">
                <a:solidFill>
                  <a:srgbClr val="9D001F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 b="0" i="0">
              <a:solidFill>
                <a:srgbClr val="9D001F"/>
              </a:solidFill>
            </a:endParaRPr>
          </a:p>
        </p:txBody>
      </p:sp>
      <p:pic>
        <p:nvPicPr>
          <p:cNvPr id="14339" name="Picture 1" descr="figuresRul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995363"/>
            <a:ext cx="8210550" cy="556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2771775" y="2540000"/>
            <a:ext cx="241300" cy="38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3419475" y="2374900"/>
            <a:ext cx="1747838" cy="5842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Consumer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RuleML</a:t>
            </a:r>
          </a:p>
        </p:txBody>
      </p:sp>
      <p:sp>
        <p:nvSpPr>
          <p:cNvPr id="14342" name="Title 1"/>
          <p:cNvSpPr>
            <a:spLocks/>
          </p:cNvSpPr>
          <p:nvPr/>
        </p:nvSpPr>
        <p:spPr bwMode="auto">
          <a:xfrm>
            <a:off x="457200" y="457200"/>
            <a:ext cx="86106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3200" i="0">
                <a:solidFill>
                  <a:schemeClr val="tx2"/>
                </a:solidFill>
              </a:rPr>
              <a:t>RuleML Family of Sublanguages</a:t>
            </a:r>
          </a:p>
        </p:txBody>
      </p:sp>
      <p:sp>
        <p:nvSpPr>
          <p:cNvPr id="14343" name="Line 10"/>
          <p:cNvSpPr>
            <a:spLocks noChangeShapeType="1"/>
          </p:cNvSpPr>
          <p:nvPr/>
        </p:nvSpPr>
        <p:spPr bwMode="auto">
          <a:xfrm>
            <a:off x="2892425" y="26003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3330575" y="1628775"/>
            <a:ext cx="1909763" cy="338138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LegalRuleML</a:t>
            </a:r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 flipH="1">
            <a:off x="5187950" y="2636838"/>
            <a:ext cx="5365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4270375" y="2011363"/>
            <a:ext cx="0" cy="363537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5335588" y="6237288"/>
            <a:ext cx="820737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4348" name="CasellaDiTesto 1"/>
          <p:cNvSpPr txBox="1">
            <a:spLocks noChangeArrowheads="1"/>
          </p:cNvSpPr>
          <p:nvPr/>
        </p:nvSpPr>
        <p:spPr bwMode="auto">
          <a:xfrm>
            <a:off x="6218238" y="6092825"/>
            <a:ext cx="971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0" i="0">
                <a:latin typeface="Arial" panose="020B0604020202020204" pitchFamily="34" charset="0"/>
              </a:rPr>
              <a:t>Extension</a:t>
            </a:r>
            <a:endParaRPr lang="it-IT" altLang="it-IT" sz="1600" b="0" i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850F0F-65BE-4A2F-845F-426F21D74DA0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Main Requirements</a:t>
            </a:r>
            <a:endParaRPr lang="it-IT" altLang="it-IT" i="0" kern="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8313" y="1125538"/>
            <a:ext cx="8229600" cy="52562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Support</a:t>
            </a:r>
            <a:r>
              <a:rPr lang="it-IT" altLang="it-IT" b="0" i="0" kern="0" dirty="0" smtClean="0">
                <a:latin typeface="Arial" pitchFamily="34" charset="0"/>
              </a:rPr>
              <a:t> for </a:t>
            </a:r>
            <a:r>
              <a:rPr lang="it-IT" altLang="it-IT" b="0" i="0" kern="0" dirty="0" err="1" smtClean="0">
                <a:latin typeface="Arial" pitchFamily="34" charset="0"/>
              </a:rPr>
              <a:t>modelling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different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types</a:t>
            </a:r>
            <a:r>
              <a:rPr lang="it-IT" altLang="it-IT" b="0" i="0" kern="0" dirty="0" smtClean="0">
                <a:latin typeface="Arial" pitchFamily="34" charset="0"/>
              </a:rPr>
              <a:t> of </a:t>
            </a:r>
            <a:r>
              <a:rPr lang="it-IT" altLang="it-IT" b="0" i="0" kern="0" dirty="0" err="1" smtClean="0">
                <a:latin typeface="Arial" pitchFamily="34" charset="0"/>
              </a:rPr>
              <a:t>statements</a:t>
            </a:r>
            <a:r>
              <a:rPr lang="it-IT" altLang="it-IT" b="0" i="0" kern="0" dirty="0" smtClean="0">
                <a:latin typeface="Arial" pitchFamily="34" charset="0"/>
              </a:rPr>
              <a:t>:</a:t>
            </a:r>
            <a:endParaRPr lang="it-IT" altLang="it-IT" b="0" i="0" kern="0" dirty="0" smtClean="0">
              <a:latin typeface="Arial" pitchFamily="34" charset="0"/>
            </a:endParaRPr>
          </a:p>
          <a:p>
            <a:pPr lvl="1"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Constitutive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rules</a:t>
            </a:r>
            <a:r>
              <a:rPr lang="it-IT" altLang="it-IT" b="0" i="0" kern="0" dirty="0" smtClean="0">
                <a:latin typeface="Arial" pitchFamily="34" charset="0"/>
              </a:rPr>
              <a:t> (e.g. </a:t>
            </a:r>
            <a:r>
              <a:rPr lang="it-IT" altLang="it-IT" b="0" i="0" kern="0" dirty="0" err="1" smtClean="0">
                <a:latin typeface="Arial" pitchFamily="34" charset="0"/>
              </a:rPr>
              <a:t>definitions</a:t>
            </a:r>
            <a:r>
              <a:rPr lang="it-IT" altLang="it-IT" b="0" i="0" kern="0" dirty="0" smtClean="0">
                <a:latin typeface="Arial" pitchFamily="34" charset="0"/>
              </a:rPr>
              <a:t>)</a:t>
            </a:r>
          </a:p>
          <a:p>
            <a:pPr lvl="1"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Prescriptive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rules</a:t>
            </a:r>
            <a:r>
              <a:rPr lang="it-IT" altLang="it-IT" b="0" i="0" kern="0" dirty="0" smtClean="0">
                <a:latin typeface="Arial" pitchFamily="34" charset="0"/>
              </a:rPr>
              <a:t> (e.g. </a:t>
            </a:r>
            <a:r>
              <a:rPr lang="it-IT" altLang="it-IT" b="0" i="0" kern="0" dirty="0" err="1" smtClean="0">
                <a:latin typeface="Arial" pitchFamily="34" charset="0"/>
              </a:rPr>
              <a:t>obligation</a:t>
            </a:r>
            <a:r>
              <a:rPr lang="it-IT" altLang="it-IT" b="0" i="0" kern="0" dirty="0" smtClean="0">
                <a:latin typeface="Arial" pitchFamily="34" charset="0"/>
              </a:rPr>
              <a:t>, </a:t>
            </a:r>
            <a:r>
              <a:rPr lang="it-IT" altLang="it-IT" b="0" i="0" kern="0" dirty="0" err="1" smtClean="0">
                <a:latin typeface="Arial" pitchFamily="34" charset="0"/>
              </a:rPr>
              <a:t>permission</a:t>
            </a:r>
            <a:r>
              <a:rPr lang="it-IT" altLang="it-IT" b="0" i="0" kern="0" dirty="0" smtClean="0">
                <a:latin typeface="Arial" pitchFamily="34" charset="0"/>
              </a:rPr>
              <a:t>, etc.)</a:t>
            </a:r>
          </a:p>
          <a:p>
            <a:pPr lvl="1"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Facts</a:t>
            </a:r>
            <a:r>
              <a:rPr lang="it-IT" altLang="it-IT" b="0" i="0" kern="0" dirty="0" smtClean="0">
                <a:latin typeface="Arial" pitchFamily="34" charset="0"/>
              </a:rPr>
              <a:t> …</a:t>
            </a:r>
          </a:p>
          <a:p>
            <a:pPr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Implement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isomorphism</a:t>
            </a:r>
            <a:r>
              <a:rPr lang="it-IT" altLang="it-IT" b="0" i="0" kern="0" dirty="0" smtClean="0">
                <a:latin typeface="Arial" pitchFamily="34" charset="0"/>
              </a:rPr>
              <a:t> [</a:t>
            </a:r>
            <a:r>
              <a:rPr lang="it-IT" altLang="it-IT" b="0" i="0" kern="0" dirty="0" err="1" smtClean="0">
                <a:latin typeface="Arial" pitchFamily="34" charset="0"/>
              </a:rPr>
              <a:t>Bench-Capon</a:t>
            </a:r>
            <a:r>
              <a:rPr lang="it-IT" altLang="it-IT" b="0" i="0" kern="0" dirty="0" smtClean="0">
                <a:latin typeface="Arial" pitchFamily="34" charset="0"/>
              </a:rPr>
              <a:t> and </a:t>
            </a:r>
            <a:r>
              <a:rPr lang="it-IT" altLang="it-IT" b="0" i="0" kern="0" dirty="0" err="1" smtClean="0">
                <a:latin typeface="Arial" pitchFamily="34" charset="0"/>
              </a:rPr>
              <a:t>Coenen</a:t>
            </a:r>
            <a:r>
              <a:rPr lang="it-IT" altLang="it-IT" b="0" i="0" kern="0" dirty="0" smtClean="0">
                <a:latin typeface="Arial" pitchFamily="34" charset="0"/>
              </a:rPr>
              <a:t>, 1992]</a:t>
            </a:r>
          </a:p>
          <a:p>
            <a:pPr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Implement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defeasibility</a:t>
            </a:r>
            <a:r>
              <a:rPr lang="it-IT" altLang="it-IT" b="0" i="0" kern="0" dirty="0" smtClean="0">
                <a:latin typeface="Arial" pitchFamily="34" charset="0"/>
              </a:rPr>
              <a:t> [Gordon, 1995, </a:t>
            </a:r>
            <a:r>
              <a:rPr lang="it-IT" altLang="it-IT" b="0" i="0" kern="0" dirty="0" err="1" smtClean="0">
                <a:latin typeface="Arial" pitchFamily="34" charset="0"/>
              </a:rPr>
              <a:t>Prakken</a:t>
            </a:r>
            <a:r>
              <a:rPr lang="it-IT" altLang="it-IT" b="0" i="0" kern="0" dirty="0" smtClean="0">
                <a:latin typeface="Arial" pitchFamily="34" charset="0"/>
              </a:rPr>
              <a:t> and </a:t>
            </a:r>
            <a:r>
              <a:rPr lang="it-IT" altLang="it-IT" b="0" i="0" kern="0" dirty="0" err="1" smtClean="0">
                <a:latin typeface="Arial" pitchFamily="34" charset="0"/>
              </a:rPr>
              <a:t>Sartor</a:t>
            </a:r>
            <a:r>
              <a:rPr lang="it-IT" altLang="it-IT" b="0" i="0" kern="0" dirty="0" smtClean="0">
                <a:latin typeface="Arial" pitchFamily="34" charset="0"/>
              </a:rPr>
              <a:t>, 1996, </a:t>
            </a:r>
            <a:r>
              <a:rPr lang="it-IT" altLang="it-IT" b="0" i="0" kern="0" dirty="0" err="1" smtClean="0">
                <a:latin typeface="Arial" pitchFamily="34" charset="0"/>
              </a:rPr>
              <a:t>Sartor</a:t>
            </a:r>
            <a:r>
              <a:rPr lang="it-IT" altLang="it-IT" b="0" i="0" kern="0" dirty="0" smtClean="0">
                <a:latin typeface="Arial" pitchFamily="34" charset="0"/>
              </a:rPr>
              <a:t>, 2005]</a:t>
            </a:r>
          </a:p>
          <a:p>
            <a:pPr eaLnBrk="1" hangingPunct="1">
              <a:defRPr/>
            </a:pPr>
            <a:r>
              <a:rPr lang="it-IT" altLang="it-IT" b="0" i="0" kern="0" dirty="0" smtClean="0">
                <a:latin typeface="Arial" pitchFamily="34" charset="0"/>
              </a:rPr>
              <a:t>Model </a:t>
            </a:r>
            <a:r>
              <a:rPr lang="it-IT" altLang="it-IT" b="0" i="0" kern="0" dirty="0" err="1" smtClean="0">
                <a:latin typeface="Arial" pitchFamily="34" charset="0"/>
              </a:rPr>
              <a:t>legal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procedural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rules</a:t>
            </a:r>
            <a:endParaRPr lang="it-IT" altLang="it-IT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A3B3ED-9254-477F-9F44-A93D70EC5AA2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LegalRuleML Design Principles (1/2)</a:t>
            </a:r>
            <a:endParaRPr lang="it-IT" altLang="it-IT" i="0" kern="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0825" y="836613"/>
            <a:ext cx="8642350" cy="55435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it-IT" sz="2400" i="0" kern="0" smtClean="0">
                <a:latin typeface="Arial" pitchFamily="34" charset="0"/>
              </a:rPr>
              <a:t>Multiple Semantic Annotations</a:t>
            </a:r>
            <a:r>
              <a:rPr lang="en-GB" altLang="it-IT" sz="2400" b="0" i="0" kern="0" smtClean="0">
                <a:latin typeface="Arial" pitchFamily="34" charset="0"/>
              </a:rPr>
              <a:t>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smtClean="0">
                <a:latin typeface="Arial" pitchFamily="34" charset="0"/>
              </a:rPr>
              <a:t>A legal rule may have multiple semantic annotations where each annotation can represent a different legal interpretation.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smtClean="0">
                <a:latin typeface="Arial" pitchFamily="34" charset="0"/>
              </a:rPr>
              <a:t>Each such annotation can appear in a separate annotation block as internal or external metadata. </a:t>
            </a:r>
            <a:endParaRPr lang="en-GB" altLang="it-IT" sz="2000" i="0" kern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it-IT" sz="2400" i="0" kern="0" smtClean="0">
                <a:latin typeface="Arial" pitchFamily="34" charset="0"/>
              </a:rPr>
              <a:t>Tracking the LegalRuleML Creators</a:t>
            </a:r>
            <a:r>
              <a:rPr lang="en-GB" altLang="it-IT" sz="2400" b="0" i="0" kern="0" smtClean="0">
                <a:latin typeface="Arial" pitchFamily="34" charset="0"/>
              </a:rPr>
              <a:t>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smtClean="0">
                <a:latin typeface="Arial" pitchFamily="34" charset="0"/>
              </a:rPr>
              <a:t>As part of the provenance information, a LegalRuleML document or any of its fragments can be associated with its creators. </a:t>
            </a:r>
            <a:endParaRPr lang="en-GB" altLang="it-IT" sz="2000" i="0" kern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it-IT" sz="2400" i="0" kern="0" smtClean="0">
                <a:latin typeface="Arial" pitchFamily="34" charset="0"/>
              </a:rPr>
              <a:t>Linking Rules and Provisions:</a:t>
            </a:r>
            <a:endParaRPr lang="en-GB" altLang="it-IT" sz="2400" b="0" i="0" kern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it-IT" sz="2400" b="0" i="0" kern="0" smtClean="0">
                <a:latin typeface="Arial" pitchFamily="34" charset="0"/>
              </a:rPr>
              <a:t>LegalRuleML includes a mechanism, based on IRI, that allows N:M relationships among the rules and the textual provisions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GB" altLang="it-IT" sz="2400" b="0" i="0" kern="0" smtClean="0">
                <a:latin typeface="Arial" pitchFamily="34" charset="0"/>
              </a:rPr>
              <a:t>avoiding redundancy in the IRI definition and errors in the associations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GB" altLang="it-IT" sz="2400" b="0" i="0" kern="0" smtClean="0">
                <a:latin typeface="Arial" pitchFamily="34" charset="0"/>
              </a:rPr>
              <a:t>LegalRuleML is independent respect any Legal Document XML standard, IRI naming convention</a:t>
            </a:r>
            <a:endParaRPr lang="en-GB" altLang="it-IT" sz="2400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ordi">
  <a:themeElements>
    <a:clrScheme name="">
      <a:dk1>
        <a:srgbClr val="000000"/>
      </a:dk1>
      <a:lt1>
        <a:srgbClr val="FFFFFF"/>
      </a:lt1>
      <a:dk2>
        <a:srgbClr val="A50021"/>
      </a:dk2>
      <a:lt2>
        <a:srgbClr val="666699"/>
      </a:lt2>
      <a:accent1>
        <a:srgbClr val="336699"/>
      </a:accent1>
      <a:accent2>
        <a:srgbClr val="0099CC"/>
      </a:accent2>
      <a:accent3>
        <a:srgbClr val="FFFFFF"/>
      </a:accent3>
      <a:accent4>
        <a:srgbClr val="000000"/>
      </a:accent4>
      <a:accent5>
        <a:srgbClr val="ADB8CA"/>
      </a:accent5>
      <a:accent6>
        <a:srgbClr val="008AB9"/>
      </a:accent6>
      <a:hlink>
        <a:srgbClr val="4C6D80"/>
      </a:hlink>
      <a:folHlink>
        <a:srgbClr val="B2B2B2"/>
      </a:folHlink>
    </a:clrScheme>
    <a:fontScheme name="1_Bordi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ot="10800000"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ot="10800000"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ord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0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66FF33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B8FFAD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0066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FFAAB8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2">
        <a:dk1>
          <a:srgbClr val="336699"/>
        </a:dk1>
        <a:lt1>
          <a:srgbClr val="FFFFFF"/>
        </a:lt1>
        <a:dk2>
          <a:srgbClr val="CC0000"/>
        </a:dk2>
        <a:lt2>
          <a:srgbClr val="666699"/>
        </a:lt2>
        <a:accent1>
          <a:srgbClr val="FF0066"/>
        </a:accent1>
        <a:accent2>
          <a:srgbClr val="FF66CC"/>
        </a:accent2>
        <a:accent3>
          <a:srgbClr val="FFFFFF"/>
        </a:accent3>
        <a:accent4>
          <a:srgbClr val="2A5682"/>
        </a:accent4>
        <a:accent5>
          <a:srgbClr val="FFAAB8"/>
        </a:accent5>
        <a:accent6>
          <a:srgbClr val="E75C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3">
        <a:dk1>
          <a:srgbClr val="336699"/>
        </a:dk1>
        <a:lt1>
          <a:srgbClr val="FFFFFF"/>
        </a:lt1>
        <a:dk2>
          <a:srgbClr val="003366"/>
        </a:dk2>
        <a:lt2>
          <a:srgbClr val="666699"/>
        </a:lt2>
        <a:accent1>
          <a:srgbClr val="336699"/>
        </a:accent1>
        <a:accent2>
          <a:srgbClr val="0099CC"/>
        </a:accent2>
        <a:accent3>
          <a:srgbClr val="FFFFFF"/>
        </a:accent3>
        <a:accent4>
          <a:srgbClr val="2A5682"/>
        </a:accent4>
        <a:accent5>
          <a:srgbClr val="ADB8CA"/>
        </a:accent5>
        <a:accent6>
          <a:srgbClr val="008A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4">
        <a:dk1>
          <a:srgbClr val="336699"/>
        </a:dk1>
        <a:lt1>
          <a:srgbClr val="FFFFFF"/>
        </a:lt1>
        <a:dk2>
          <a:srgbClr val="FF3399"/>
        </a:dk2>
        <a:lt2>
          <a:srgbClr val="666699"/>
        </a:lt2>
        <a:accent1>
          <a:srgbClr val="336699"/>
        </a:accent1>
        <a:accent2>
          <a:srgbClr val="0099CC"/>
        </a:accent2>
        <a:accent3>
          <a:srgbClr val="FFFFFF"/>
        </a:accent3>
        <a:accent4>
          <a:srgbClr val="2A5682"/>
        </a:accent4>
        <a:accent5>
          <a:srgbClr val="ADB8CA"/>
        </a:accent5>
        <a:accent6>
          <a:srgbClr val="008A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5">
        <a:dk1>
          <a:srgbClr val="336699"/>
        </a:dk1>
        <a:lt1>
          <a:srgbClr val="FFFFFF"/>
        </a:lt1>
        <a:dk2>
          <a:srgbClr val="3333CC"/>
        </a:dk2>
        <a:lt2>
          <a:srgbClr val="666699"/>
        </a:lt2>
        <a:accent1>
          <a:srgbClr val="336699"/>
        </a:accent1>
        <a:accent2>
          <a:srgbClr val="0099CC"/>
        </a:accent2>
        <a:accent3>
          <a:srgbClr val="FFFFFF"/>
        </a:accent3>
        <a:accent4>
          <a:srgbClr val="2A5682"/>
        </a:accent4>
        <a:accent5>
          <a:srgbClr val="ADB8CA"/>
        </a:accent5>
        <a:accent6>
          <a:srgbClr val="008A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6">
        <a:dk1>
          <a:srgbClr val="336699"/>
        </a:dk1>
        <a:lt1>
          <a:srgbClr val="FFFFFF"/>
        </a:lt1>
        <a:dk2>
          <a:srgbClr val="FF0000"/>
        </a:dk2>
        <a:lt2>
          <a:srgbClr val="666699"/>
        </a:lt2>
        <a:accent1>
          <a:srgbClr val="336699"/>
        </a:accent1>
        <a:accent2>
          <a:srgbClr val="0099CC"/>
        </a:accent2>
        <a:accent3>
          <a:srgbClr val="FFFFFF"/>
        </a:accent3>
        <a:accent4>
          <a:srgbClr val="2A5682"/>
        </a:accent4>
        <a:accent5>
          <a:srgbClr val="ADB8CA"/>
        </a:accent5>
        <a:accent6>
          <a:srgbClr val="008A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Jurix_2009</Template>
  <TotalTime>0</TotalTime>
  <Words>2613</Words>
  <Application>Microsoft Office PowerPoint</Application>
  <PresentationFormat>On-screen Show (4:3)</PresentationFormat>
  <Paragraphs>625</Paragraphs>
  <Slides>54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5" baseType="lpstr">
      <vt:lpstr>Arial</vt:lpstr>
      <vt:lpstr>Georgia</vt:lpstr>
      <vt:lpstr>Wingdings</vt:lpstr>
      <vt:lpstr>Garamond</vt:lpstr>
      <vt:lpstr>Century Gothic</vt:lpstr>
      <vt:lpstr>MS PGothic</vt:lpstr>
      <vt:lpstr>Courier New</vt:lpstr>
      <vt:lpstr>Arial Unicode MS</vt:lpstr>
      <vt:lpstr>Ariel</vt:lpstr>
      <vt:lpstr>MS Mincho</vt:lpstr>
      <vt:lpstr>1_Bordi</vt:lpstr>
      <vt:lpstr>OASIS LegalRuleML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Partial Metamodel for Statements Concepts </vt:lpstr>
      <vt:lpstr>PowerPoint Presentation</vt:lpstr>
      <vt:lpstr>Document Structure: Metadata, Contexts, Statements</vt:lpstr>
      <vt:lpstr>LegalRulML Approach</vt:lpstr>
      <vt:lpstr>PowerPoint Presentation</vt:lpstr>
      <vt:lpstr>PowerPoint Presentation</vt:lpstr>
      <vt:lpstr>LegalRulML Approach</vt:lpstr>
      <vt:lpstr>LegalRuleML main blocks: Metadata</vt:lpstr>
      <vt:lpstr>LegalRuleML main blocks: Statements</vt:lpstr>
      <vt:lpstr>LegalRuleML main blocks: Context</vt:lpstr>
      <vt:lpstr>Document Structure: Metadata, Contexts, Statements</vt:lpstr>
      <vt:lpstr>LegalRuleML main blocks</vt:lpstr>
      <vt:lpstr>Legal Statements and References (2/2)</vt:lpstr>
      <vt:lpstr>Temporal Events and Temporal Situations</vt:lpstr>
      <vt:lpstr>LegalRuleML main blocks: rules</vt:lpstr>
      <vt:lpstr>Example</vt:lpstr>
      <vt:lpstr>Deontic operators</vt:lpstr>
      <vt:lpstr>Metamodel in RDFS Partial Metamodel for Deontic Concepts</vt:lpstr>
      <vt:lpstr>Penalty and Reparation</vt:lpstr>
      <vt:lpstr>Defeasibility</vt:lpstr>
      <vt:lpstr>Example</vt:lpstr>
      <vt:lpstr>Example</vt:lpstr>
      <vt:lpstr>LegalRuleML modelling</vt:lpstr>
      <vt:lpstr>LegalRuleML main blocks</vt:lpstr>
      <vt:lpstr>Alternatives</vt:lpstr>
      <vt:lpstr>Alternative interpretations of the same text</vt:lpstr>
      <vt:lpstr>LegalRuleML modelling</vt:lpstr>
      <vt:lpstr>TCP Code C628:2012</vt:lpstr>
      <vt:lpstr>TCP Code C628:2012</vt:lpstr>
      <vt:lpstr>Defeasibility</vt:lpstr>
      <vt:lpstr>Complaint example from  Telecommunications Consumer Protections Code C628:2012, Australia</vt:lpstr>
      <vt:lpstr>Complaint example from  TCP Code C628:2012, Australia</vt:lpstr>
      <vt:lpstr>Complaint example from TCP Code C628:2012, Australia</vt:lpstr>
      <vt:lpstr>Defeasibility</vt:lpstr>
      <vt:lpstr>#2-Copyright law: copyright infringement</vt:lpstr>
      <vt:lpstr>PowerPoint Presentation</vt:lpstr>
      <vt:lpstr>PowerPoint Presentation</vt:lpstr>
      <vt:lpstr>Rules</vt:lpstr>
      <vt:lpstr>Conclusion and Future plans</vt:lpstr>
      <vt:lpstr>Where to find material of the tutorial</vt:lpstr>
      <vt:lpstr>PowerPoint Presentation</vt:lpstr>
    </vt:vector>
  </TitlesOfParts>
  <Company>Università di Bologna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MetaLex/CEN Extension</dc:title>
  <dc:creator>Palmirani</dc:creator>
  <cp:lastModifiedBy>Schäfermeier, Ralph</cp:lastModifiedBy>
  <cp:revision>1007</cp:revision>
  <dcterms:created xsi:type="dcterms:W3CDTF">2008-02-12T15:12:24Z</dcterms:created>
  <dcterms:modified xsi:type="dcterms:W3CDTF">2015-07-28T07:44:23Z</dcterms:modified>
</cp:coreProperties>
</file>