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56"/>
  </p:notesMasterIdLst>
  <p:handoutMasterIdLst>
    <p:handoutMasterId r:id="rId57"/>
  </p:handoutMasterIdLst>
  <p:sldIdLst>
    <p:sldId id="384" r:id="rId2"/>
    <p:sldId id="585" r:id="rId3"/>
    <p:sldId id="586" r:id="rId4"/>
    <p:sldId id="587" r:id="rId5"/>
    <p:sldId id="588" r:id="rId6"/>
    <p:sldId id="589" r:id="rId7"/>
    <p:sldId id="490" r:id="rId8"/>
    <p:sldId id="590" r:id="rId9"/>
    <p:sldId id="591" r:id="rId10"/>
    <p:sldId id="592" r:id="rId11"/>
    <p:sldId id="593" r:id="rId12"/>
    <p:sldId id="594" r:id="rId13"/>
    <p:sldId id="598" r:id="rId14"/>
    <p:sldId id="584" r:id="rId15"/>
    <p:sldId id="493" r:id="rId16"/>
    <p:sldId id="577" r:id="rId17"/>
    <p:sldId id="582" r:id="rId18"/>
    <p:sldId id="578" r:id="rId19"/>
    <p:sldId id="579" r:id="rId20"/>
    <p:sldId id="583" r:id="rId21"/>
    <p:sldId id="580" r:id="rId22"/>
    <p:sldId id="451" r:id="rId23"/>
    <p:sldId id="540" r:id="rId24"/>
    <p:sldId id="526" r:id="rId25"/>
    <p:sldId id="531" r:id="rId26"/>
    <p:sldId id="569" r:id="rId27"/>
    <p:sldId id="517" r:id="rId28"/>
    <p:sldId id="511" r:id="rId29"/>
    <p:sldId id="596" r:id="rId30"/>
    <p:sldId id="518" r:id="rId31"/>
    <p:sldId id="597" r:id="rId32"/>
    <p:sldId id="599" r:id="rId33"/>
    <p:sldId id="537" r:id="rId34"/>
    <p:sldId id="595" r:id="rId35"/>
    <p:sldId id="543" r:id="rId36"/>
    <p:sldId id="581" r:id="rId37"/>
    <p:sldId id="520" r:id="rId38"/>
    <p:sldId id="544" r:id="rId39"/>
    <p:sldId id="550" r:id="rId40"/>
    <p:sldId id="545" r:id="rId41"/>
    <p:sldId id="546" r:id="rId42"/>
    <p:sldId id="562" r:id="rId43"/>
    <p:sldId id="563" r:id="rId44"/>
    <p:sldId id="565" r:id="rId45"/>
    <p:sldId id="566" r:id="rId46"/>
    <p:sldId id="567" r:id="rId47"/>
    <p:sldId id="568" r:id="rId48"/>
    <p:sldId id="558" r:id="rId49"/>
    <p:sldId id="559" r:id="rId50"/>
    <p:sldId id="560" r:id="rId51"/>
    <p:sldId id="561" r:id="rId52"/>
    <p:sldId id="422" r:id="rId53"/>
    <p:sldId id="508" r:id="rId54"/>
    <p:sldId id="344" r:id="rId5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DDDDDD"/>
    <a:srgbClr val="CCFFFF"/>
    <a:srgbClr val="99FF33"/>
    <a:srgbClr val="66FF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86094" autoAdjust="0"/>
  </p:normalViewPr>
  <p:slideViewPr>
    <p:cSldViewPr>
      <p:cViewPr varScale="1">
        <p:scale>
          <a:sx n="88" d="100"/>
          <a:sy n="88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22877BF5-9827-4E7F-9B90-8FCC26DD916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91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2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66A9264E-F8EF-454E-8CB8-6B09B734C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96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E132E-404B-49EC-B41E-963F38FD53CE}" type="slidenum">
              <a:rPr lang="it-IT" altLang="it-IT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2045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4596E0-2DD3-46F7-9BC3-500F654A7A1B}" type="slidenum">
              <a:rPr lang="it-IT" altLang="it-IT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875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en-US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2C37E-7A81-47D0-A38B-719A4EE5960F}" type="slidenum">
              <a:rPr lang="it-IT" altLang="it-IT"/>
              <a:pPr>
                <a:spcBef>
                  <a:spcPct val="0"/>
                </a:spcBef>
              </a:pPr>
              <a:t>39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5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folHlink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altLang="en-US" noProof="0" smtClean="0"/>
              <a:t>Le disposi</a:t>
            </a:r>
            <a:r>
              <a:rPr lang="en-US" altLang="en-US" noProof="0" smtClean="0"/>
              <a:t>zioni di modifica: linguaggio ed uso. </a:t>
            </a:r>
            <a:endParaRPr lang="it-IT" altLang="en-US" noProof="0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543550" cy="9794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it-IT" altLang="en-US" noProof="0" smtClean="0"/>
              <a:t>Anal</a:t>
            </a:r>
            <a:r>
              <a:rPr lang="en-US" altLang="en-US" noProof="0" smtClean="0"/>
              <a:t>isi a supporto del Natural Language Process</a:t>
            </a:r>
          </a:p>
          <a:p>
            <a:pPr lvl="0"/>
            <a:endParaRPr lang="en-US" altLang="en-US" noProof="0" smtClean="0"/>
          </a:p>
          <a:p>
            <a:pPr lvl="0"/>
            <a:r>
              <a:rPr lang="en-US" altLang="en-US" noProof="0" smtClean="0"/>
              <a:t>Raffaella Brighi</a:t>
            </a:r>
          </a:p>
          <a:p>
            <a:pPr lvl="0"/>
            <a:r>
              <a:rPr lang="en-US" altLang="en-US" noProof="0" smtClean="0"/>
              <a:t>CIRSFID, Università di Bologna</a:t>
            </a:r>
            <a:endParaRPr lang="it-IT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932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EB55-E512-4AB3-9207-35D991091C3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83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5968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278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D0D8-C0DC-489F-B40A-A3F312343D0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613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D300-332F-4986-9727-2A1F20DB09F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38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7F8B-4DAB-4189-82DA-E4B1A61E3B9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09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D811-679E-4E41-9B98-CDAE76B57AD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39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052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E211-67F5-47A2-B010-64004DA7367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36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8947-5D0C-484C-9601-B9225223BA0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00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CF06-D953-4FF0-B0AB-FFC5F87EBB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1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6B0D-8461-42F2-A4C6-9468FB29F4D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33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80A6-F4A8-4CAC-955E-4723E426F19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136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36000" rIns="54000" bIns="360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rgbClr val="3366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235825" y="63087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800" b="0" i="0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669213" y="6381750"/>
            <a:ext cx="136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it-IT" altLang="it-IT" i="0" smtClean="0">
              <a:solidFill>
                <a:srgbClr val="336699"/>
              </a:solidFill>
              <a:latin typeface="Century Gothic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66F27E-E386-4791-960F-1817800F574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9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8" r:id="rId11"/>
    <p:sldLayoutId id="2147483899" r:id="rId12"/>
    <p:sldLayoutId id="2147483894" r:id="rId13"/>
    <p:sldLayoutId id="214748389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it/imgres?imgurl=http://www.mobanwang.com/icon/UploadFiles_8971/201008/20100822225832689.png&amp;imgrefurl=http://www.mobanwang.com/icon/2010/432.html&amp;docid=q6HzJH4HnGi76M&amp;tbnid=E3WtUHNuT_2DtM&amp;w=256&amp;h=256&amp;ei=RdJ0UYgUjtThBLjigLAK&amp;ved=0CAMQxiAwAQ&amp;iact=ric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oasis-open.org/version-control/browse/wsvn/legalruleml/trunk/schemas/xsd/?sc=1#_trunk_schemas_xsd_" TargetMode="External"/><Relationship Id="rId2" Type="http://schemas.openxmlformats.org/officeDocument/2006/relationships/hyperlink" Target="https://tools.oasis-open.org/version-control/browse/wsvn/legalruleml/trunk/examples/approved/?opt=dir&amp;s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asis-open.org/archives/legalruleml/201408/msg00011/Glossary-v20.odt" TargetMode="External"/><Relationship Id="rId4" Type="http://schemas.openxmlformats.org/officeDocument/2006/relationships/hyperlink" Target="https://www.oasis-open.org/committees/tc_home.php?wg_abbrev=legalruleml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844675"/>
            <a:ext cx="7834312" cy="1008063"/>
          </a:xfrm>
        </p:spPr>
        <p:txBody>
          <a:bodyPr/>
          <a:lstStyle/>
          <a:p>
            <a:pPr marL="762000" indent="-762000" algn="ctr" eaLnBrk="1" hangingPunct="1"/>
            <a:r>
              <a:rPr lang="it-IT" altLang="it-IT" sz="3600" smtClean="0"/>
              <a:t>OASIS LegalRuleML</a:t>
            </a:r>
            <a:br>
              <a:rPr lang="it-IT" altLang="it-IT" sz="3600" smtClean="0"/>
            </a:br>
            <a:r>
              <a:rPr lang="it-IT" altLang="it-IT" sz="3600" smtClean="0"/>
              <a:t/>
            </a:r>
            <a:br>
              <a:rPr lang="it-IT" altLang="it-IT" sz="3600" smtClean="0"/>
            </a:br>
            <a:endParaRPr lang="it-IT" altLang="it-IT" sz="2000" b="0" smtClean="0">
              <a:solidFill>
                <a:schemeClr val="tx1"/>
              </a:solidFill>
            </a:endParaRPr>
          </a:p>
        </p:txBody>
      </p:sp>
      <p:pic>
        <p:nvPicPr>
          <p:cNvPr id="8195" name="Picture 4" descr="LegalX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373688"/>
            <a:ext cx="327501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55875" y="4149725"/>
            <a:ext cx="41783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>
                <a:latin typeface="Arial" panose="020B0604020202020204" pitchFamily="34" charset="0"/>
              </a:rPr>
              <a:t>RuleML2015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>
                <a:latin typeface="Arial" panose="020B0604020202020204" pitchFamily="34" charset="0"/>
              </a:rPr>
              <a:t>Berlin, </a:t>
            </a:r>
            <a:r>
              <a:rPr lang="it-IT" altLang="it-IT" sz="2800" b="0">
                <a:latin typeface="Arial" panose="020B0604020202020204" pitchFamily="34" charset="0"/>
              </a:rPr>
              <a:t>August 2nd, 2015</a:t>
            </a:r>
            <a:endParaRPr lang="it-IT" altLang="it-IT" sz="2800" b="0" i="0">
              <a:latin typeface="Arial" panose="020B0604020202020204" pitchFamily="34" charset="0"/>
            </a:endParaRP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468313" y="2781300"/>
            <a:ext cx="8280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8B70E-4FA2-4B23-B3E2-42112699CE1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Design Principles (2/2)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052513"/>
            <a:ext cx="8353425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Temporal Management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must represent these temporal issues in unambiguous fashion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Formal Ontology Reference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is independent from any legal ontology and logic framework.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i="0" kern="0" dirty="0" smtClean="0">
                <a:latin typeface="Arial" pitchFamily="34" charset="0"/>
              </a:rPr>
              <a:t> is based on </a:t>
            </a:r>
            <a:r>
              <a:rPr lang="en-GB" altLang="it-IT" sz="240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GB" altLang="it-IT" sz="2400" b="0" i="0" kern="0" dirty="0" smtClean="0">
                <a:latin typeface="Arial" pitchFamily="34" charset="0"/>
              </a:rPr>
              <a:t> reuses and extends concepts and syntax of </a:t>
            </a:r>
            <a:r>
              <a:rPr lang="en-GB" altLang="it-IT" sz="2400" b="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Mapping to </a:t>
            </a:r>
            <a:r>
              <a:rPr lang="en-GB" altLang="it-IT" sz="2400" i="0" kern="0" dirty="0" err="1" smtClean="0">
                <a:latin typeface="Arial" pitchFamily="34" charset="0"/>
              </a:rPr>
              <a:t>Rdf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US" altLang="it-IT" sz="2400" b="0" i="0" kern="0" dirty="0" err="1" smtClean="0">
                <a:latin typeface="Arial" pitchFamily="34" charset="0"/>
              </a:rPr>
              <a:t>LegalRuleML</a:t>
            </a:r>
            <a:r>
              <a:rPr lang="en-US" altLang="it-IT" sz="2400" b="0" i="0" kern="0" dirty="0" smtClean="0">
                <a:latin typeface="Arial" pitchFamily="34" charset="0"/>
              </a:rPr>
              <a:t> metadata can be expressed in RDF for implementing Linked Data model.</a:t>
            </a:r>
            <a:endParaRPr lang="it-IT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FE197F-B5F5-4B98-B500-BEAE54C55D7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i="0" kern="0" smtClean="0"/>
              <a:t>Open Rule Architecture</a:t>
            </a:r>
            <a:endParaRPr lang="it-IT" altLang="it-IT" sz="2800" i="0" kern="0" dirty="0" smtClean="0"/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 flipV="1">
            <a:off x="1331913" y="3644900"/>
            <a:ext cx="792162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411413" y="3500438"/>
            <a:ext cx="1081087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555875" y="3068638"/>
            <a:ext cx="792163" cy="144462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1331913" y="3213100"/>
            <a:ext cx="719137" cy="64770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258888" y="4365625"/>
            <a:ext cx="0" cy="71913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555875" y="3789363"/>
            <a:ext cx="0" cy="5762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H="1">
            <a:off x="2771775" y="32131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3348038" y="34290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H="1">
            <a:off x="3635375" y="422116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0" y="4508500"/>
            <a:ext cx="4716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cxnSp>
        <p:nvCxnSpPr>
          <p:cNvPr id="18446" name="AutoShape 13"/>
          <p:cNvCxnSpPr>
            <a:cxnSpLocks noChangeShapeType="1"/>
          </p:cNvCxnSpPr>
          <p:nvPr/>
        </p:nvCxnSpPr>
        <p:spPr bwMode="auto">
          <a:xfrm rot="5400000" flipH="1" flipV="1">
            <a:off x="2257426" y="4937125"/>
            <a:ext cx="144462" cy="2338387"/>
          </a:xfrm>
          <a:prstGeom prst="curvedConnector3">
            <a:avLst>
              <a:gd name="adj1" fmla="val -158241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4"/>
          <p:cNvCxnSpPr>
            <a:cxnSpLocks noChangeShapeType="1"/>
          </p:cNvCxnSpPr>
          <p:nvPr/>
        </p:nvCxnSpPr>
        <p:spPr bwMode="auto">
          <a:xfrm rot="16200000" flipH="1">
            <a:off x="2742406" y="5277645"/>
            <a:ext cx="288925" cy="1223962"/>
          </a:xfrm>
          <a:prstGeom prst="curvedConnector3">
            <a:avLst>
              <a:gd name="adj1" fmla="val 178569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0" y="2781300"/>
            <a:ext cx="464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pic>
        <p:nvPicPr>
          <p:cNvPr id="18449" name="Picture 17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8476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18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19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941888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20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241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1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341438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2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258888" y="2420938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2411413" y="2349500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63938" y="2205038"/>
            <a:ext cx="0" cy="10080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36513" y="4581525"/>
            <a:ext cx="190976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Logic Rules</a:t>
            </a:r>
          </a:p>
        </p:txBody>
      </p:sp>
      <p:pic>
        <p:nvPicPr>
          <p:cNvPr id="18459" name="Picture 27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988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8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9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2895600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00438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33825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940425" y="306863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Linked Open Data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4925" y="884238"/>
            <a:ext cx="3600450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document in XML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211638" y="2492375"/>
            <a:ext cx="1728787" cy="720725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4356100" y="4076700"/>
            <a:ext cx="1411288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4356100" y="4508500"/>
            <a:ext cx="1774825" cy="1096963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0" y="2852738"/>
            <a:ext cx="239871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Ontology</a:t>
            </a:r>
          </a:p>
        </p:txBody>
      </p:sp>
      <p:cxnSp>
        <p:nvCxnSpPr>
          <p:cNvPr id="18471" name="AutoShape 39"/>
          <p:cNvCxnSpPr>
            <a:cxnSpLocks noChangeShapeType="1"/>
            <a:stCxn id="18453" idx="3"/>
            <a:endCxn id="18454" idx="2"/>
          </p:cNvCxnSpPr>
          <p:nvPr/>
        </p:nvCxnSpPr>
        <p:spPr bwMode="auto">
          <a:xfrm>
            <a:off x="2878138" y="1863725"/>
            <a:ext cx="703262" cy="663575"/>
          </a:xfrm>
          <a:prstGeom prst="curvedConnector4">
            <a:avLst>
              <a:gd name="adj1" fmla="val 12639"/>
              <a:gd name="adj2" fmla="val 134208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356100" y="1268413"/>
            <a:ext cx="4640263" cy="1135062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Combine rules with other dataset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Interoperability and interchange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Retrieve rules and documents</a:t>
            </a: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356100" y="5876925"/>
            <a:ext cx="1584325" cy="0"/>
          </a:xfrm>
          <a:prstGeom prst="line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4" name="AutoShape 44"/>
          <p:cNvSpPr>
            <a:spLocks noChangeArrowheads="1"/>
          </p:cNvSpPr>
          <p:nvPr/>
        </p:nvSpPr>
        <p:spPr bwMode="auto">
          <a:xfrm rot="10800000">
            <a:off x="6156325" y="5300663"/>
            <a:ext cx="1225550" cy="1081087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02263" y="2735263"/>
            <a:ext cx="19065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Extraction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in RDF</a:t>
            </a:r>
          </a:p>
        </p:txBody>
      </p:sp>
      <p:sp>
        <p:nvSpPr>
          <p:cNvPr id="18476" name="CasellaDiTesto 43"/>
          <p:cNvSpPr txBox="1">
            <a:spLocks noChangeArrowheads="1"/>
          </p:cNvSpPr>
          <p:nvPr/>
        </p:nvSpPr>
        <p:spPr bwMode="auto">
          <a:xfrm>
            <a:off x="3613150" y="2771775"/>
            <a:ext cx="1368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7" name="CasellaDiTesto 44"/>
          <p:cNvSpPr txBox="1">
            <a:spLocks noChangeArrowheads="1"/>
          </p:cNvSpPr>
          <p:nvPr/>
        </p:nvSpPr>
        <p:spPr bwMode="auto">
          <a:xfrm>
            <a:off x="3613150" y="450056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8" name="CasellaDiTesto 45"/>
          <p:cNvSpPr txBox="1">
            <a:spLocks noChangeArrowheads="1"/>
          </p:cNvSpPr>
          <p:nvPr/>
        </p:nvSpPr>
        <p:spPr bwMode="auto">
          <a:xfrm>
            <a:off x="4029075" y="6013450"/>
            <a:ext cx="1884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Application Level</a:t>
            </a:r>
            <a:endParaRPr lang="it-IT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47FA79-F149-4B32-9826-F26D1FF7E66C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Language Design Principles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4862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Minimality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which requires that the language provides only a small set of needed language constructs.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Referential transparency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which means that the same language construct always expresses the same semantics regardless of the context in which it is used. E.g., obligation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Orthogonality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language constructs are independent of each other, thuspermitting their systematic combination. E.g., jurisdiction and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Pattern-based design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design patterns are a distillation of common wisdom in organizing the structural parts, the grammar and the constraints of a language. E.g., Associations is a collection of Association.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Metamodel based</a:t>
            </a:r>
            <a:r>
              <a:rPr lang="it-IT" altLang="it-IT" sz="2400" b="0" i="0" kern="0" smtClean="0">
                <a:latin typeface="Arial" pitchFamily="34" charset="0"/>
                <a:cs typeface="Arial" pitchFamily="34" charset="0"/>
              </a:rPr>
              <a:t>, where the metamodel for a language, also defines the vocabulary for describing the language, including syntactic categories.</a:t>
            </a:r>
            <a:endParaRPr lang="it-IT" altLang="it-IT" sz="24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RuleML/LegalRuleML XML Design principle</a:t>
            </a:r>
            <a:endParaRPr lang="it-IT" altLang="it-IT" i="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endParaRPr lang="it-IT" altLang="it-IT" sz="260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distinction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</a:t>
            </a:r>
          </a:p>
          <a:p>
            <a:pPr eaLnBrk="1" hangingPunct="1"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starts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an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upper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Jurisdiction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&gt;.</a:t>
            </a:r>
          </a:p>
          <a:p>
            <a:pPr eaLnBrk="1" hangingPunct="1">
              <a:defRPr/>
            </a:pP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hasJurisdiction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&gt;. </a:t>
            </a: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relationships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24579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179923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4" name="AutoShape 11"/>
          <p:cNvSpPr>
            <a:spLocks/>
          </p:cNvSpPr>
          <p:nvPr/>
        </p:nvSpPr>
        <p:spPr bwMode="auto">
          <a:xfrm flipV="1">
            <a:off x="6802438" y="2276475"/>
            <a:ext cx="2233612" cy="1008063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Statement Context parameters like agents, times, sources, strength</a:t>
            </a:r>
          </a:p>
        </p:txBody>
      </p:sp>
      <p:sp>
        <p:nvSpPr>
          <p:cNvPr id="24585" name="AutoShape 12"/>
          <p:cNvSpPr>
            <a:spLocks/>
          </p:cNvSpPr>
          <p:nvPr/>
        </p:nvSpPr>
        <p:spPr bwMode="auto">
          <a:xfrm flipV="1">
            <a:off x="6877050" y="3789363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24586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Rules, Facts, …</a:t>
            </a:r>
          </a:p>
        </p:txBody>
      </p:sp>
      <p:sp>
        <p:nvSpPr>
          <p:cNvPr id="24587" name="TextBox 1"/>
          <p:cNvSpPr txBox="1">
            <a:spLocks noChangeArrowheads="1"/>
          </p:cNvSpPr>
          <p:nvPr/>
        </p:nvSpPr>
        <p:spPr bwMode="auto">
          <a:xfrm>
            <a:off x="673100" y="15573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Metadata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>
            <a:off x="673100" y="2165350"/>
            <a:ext cx="128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Contexts</a:t>
            </a:r>
            <a:endParaRPr lang="en-US" altLang="en-US" sz="2000" dirty="0"/>
          </a:p>
        </p:txBody>
      </p:sp>
      <p:sp>
        <p:nvSpPr>
          <p:cNvPr id="24589" name="TextBox 3"/>
          <p:cNvSpPr txBox="1">
            <a:spLocks noChangeArrowheads="1"/>
          </p:cNvSpPr>
          <p:nvPr/>
        </p:nvSpPr>
        <p:spPr bwMode="auto">
          <a:xfrm>
            <a:off x="646113" y="5375275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Statements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912350" y="2740918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</a:t>
            </a:r>
            <a:endParaRPr lang="en-US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8"/>
          <p:cNvSpPr>
            <a:spLocks noChangeArrowheads="1"/>
          </p:cNvSpPr>
          <p:nvPr/>
        </p:nvSpPr>
        <p:spPr bwMode="auto">
          <a:xfrm flipV="1">
            <a:off x="6443662" y="519112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1 of rule1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563562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LegalRulML Approach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932363" y="1672977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….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V="1">
            <a:off x="2530475" y="2341562"/>
            <a:ext cx="2401888" cy="8715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2453008" y="5124450"/>
            <a:ext cx="5646097" cy="707886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rules as </a:t>
            </a:r>
            <a:r>
              <a:rPr lang="en-GB" altLang="it-IT" sz="2000" dirty="0">
                <a:latin typeface="Arial" panose="020B0604020202020204" pitchFamily="34" charset="0"/>
              </a:rPr>
              <a:t>(alternative</a:t>
            </a:r>
            <a:r>
              <a:rPr lang="en-GB" altLang="it-IT" sz="2000" dirty="0" smtClean="0">
                <a:latin typeface="Arial" panose="020B0604020202020204" pitchFamily="34" charset="0"/>
              </a:rPr>
              <a:t>) interpretations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of </a:t>
            </a:r>
            <a:r>
              <a:rPr lang="en-GB" altLang="it-IT" sz="2000" dirty="0">
                <a:latin typeface="Arial" panose="020B0604020202020204" pitchFamily="34" charset="0"/>
              </a:rPr>
              <a:t>the same text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5148263" y="3329161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 ...&lt;/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	….	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&gt;... 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&gt;...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6634" name="Line 33"/>
          <p:cNvSpPr>
            <a:spLocks noChangeShapeType="1"/>
          </p:cNvSpPr>
          <p:nvPr/>
        </p:nvSpPr>
        <p:spPr bwMode="auto">
          <a:xfrm>
            <a:off x="2530475" y="3290888"/>
            <a:ext cx="2617788" cy="76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 flipV="1">
            <a:off x="6443662" y="981075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>
                <a:latin typeface="Arial" panose="020B0604020202020204" pitchFamily="34" charset="0"/>
              </a:rPr>
              <a:t>Context</a:t>
            </a:r>
            <a:r>
              <a:rPr lang="it-IT" altLang="it-IT" sz="1600" dirty="0">
                <a:latin typeface="Arial" panose="020B0604020202020204" pitchFamily="34" charset="0"/>
              </a:rPr>
              <a:t> 2 of rule1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7652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3" name="Line 13"/>
          <p:cNvSpPr>
            <a:spLocks noChangeShapeType="1"/>
          </p:cNvSpPr>
          <p:nvPr/>
        </p:nvSpPr>
        <p:spPr bwMode="auto">
          <a:xfrm flipV="1">
            <a:off x="3563938" y="3789363"/>
            <a:ext cx="1512887" cy="6477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key="rule3"&gt;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 ….</a:t>
            </a:r>
            <a:r>
              <a:rPr lang="en-US" altLang="it-IT" sz="1600">
                <a:latin typeface="Arial" panose="020B0604020202020204" pitchFamily="34" charset="0"/>
              </a:rPr>
              <a:t> </a:t>
            </a:r>
            <a:r>
              <a:rPr lang="en-US" altLang="it-IT" sz="1600" i="0">
                <a:latin typeface="Arial" panose="020B0604020202020204" pitchFamily="34" charset="0"/>
              </a:rPr>
              <a:t>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7655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of rule3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2747963" y="5060950"/>
            <a:ext cx="4340225" cy="4000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Multiple sources 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err="1" smtClean="0"/>
              <a:t>LegalRulML</a:t>
            </a:r>
            <a:r>
              <a:rPr lang="it-IT" altLang="it-IT" i="0" kern="0" dirty="0" smtClean="0"/>
              <a:t>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8676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 key="</a:t>
            </a:r>
            <a:r>
              <a:rPr lang="en-US" altLang="it-IT" sz="1600" i="0" dirty="0" smtClean="0">
                <a:latin typeface="Arial" panose="020B0604020202020204" pitchFamily="34" charset="0"/>
              </a:rPr>
              <a:t>rule4"&gt;</a:t>
            </a:r>
            <a:endParaRPr lang="en-US" altLang="it-IT" sz="1600" i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 ...&lt;/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lrml:if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		 ….</a:t>
            </a:r>
            <a:r>
              <a:rPr lang="en-US" altLang="it-IT" sz="1600" dirty="0">
                <a:latin typeface="Arial" panose="020B0604020202020204" pitchFamily="34" charset="0"/>
              </a:rPr>
              <a:t> </a:t>
            </a:r>
            <a:r>
              <a:rPr lang="en-US" altLang="it-IT" sz="1600" i="0" dirty="0">
                <a:latin typeface="Arial" panose="020B0604020202020204" pitchFamily="34" charset="0"/>
              </a:rPr>
              <a:t>		&lt;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&gt;... 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lrml:then</a:t>
            </a:r>
            <a:r>
              <a:rPr lang="en-US" altLang="it-IT" sz="160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&lt;/</a:t>
            </a:r>
            <a:r>
              <a:rPr lang="en-US" altLang="it-IT" sz="1600" i="0" dirty="0" err="1">
                <a:latin typeface="Arial" panose="020B0604020202020204" pitchFamily="34" charset="0"/>
              </a:rPr>
              <a:t>lrml:Rule</a:t>
            </a:r>
            <a:r>
              <a:rPr lang="en-US" altLang="it-IT" sz="1600" i="0" dirty="0">
                <a:latin typeface="Arial" panose="020B0604020202020204" pitchFamily="34" charset="0"/>
              </a:rPr>
              <a:t>&gt;...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8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Context3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9" name="AutoShape 22"/>
          <p:cNvSpPr>
            <a:spLocks noChangeArrowheads="1"/>
          </p:cNvSpPr>
          <p:nvPr/>
        </p:nvSpPr>
        <p:spPr bwMode="auto">
          <a:xfrm flipV="1">
            <a:off x="6757988" y="2139950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Context2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0" name="AutoShape 23"/>
          <p:cNvSpPr>
            <a:spLocks noChangeArrowheads="1"/>
          </p:cNvSpPr>
          <p:nvPr/>
        </p:nvSpPr>
        <p:spPr bwMode="auto">
          <a:xfrm flipV="1">
            <a:off x="6765925" y="1670050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Context1 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1695883" y="5060950"/>
            <a:ext cx="6444393" cy="40011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</a:t>
            </a:r>
            <a:r>
              <a:rPr lang="en-GB" altLang="it-IT" sz="2000" dirty="0" smtClean="0">
                <a:latin typeface="Arial" panose="020B0604020202020204" pitchFamily="34" charset="0"/>
              </a:rPr>
              <a:t>contexts (interpretations) </a:t>
            </a:r>
            <a:r>
              <a:rPr lang="en-GB" altLang="it-IT" sz="2000" dirty="0">
                <a:latin typeface="Arial" panose="020B0604020202020204" pitchFamily="34" charset="0"/>
              </a:rPr>
              <a:t>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err="1" smtClean="0"/>
              <a:t>LegalRulML</a:t>
            </a:r>
            <a:r>
              <a:rPr lang="it-IT" altLang="it-IT" i="0" kern="0" dirty="0" smtClean="0"/>
              <a:t>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2"/>
          <p:cNvSpPr txBox="1">
            <a:spLocks noChangeArrowheads="1"/>
          </p:cNvSpPr>
          <p:nvPr/>
        </p:nvSpPr>
        <p:spPr bwMode="auto">
          <a:xfrm>
            <a:off x="5148263" y="1830388"/>
            <a:ext cx="3671887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….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699" name="Line 33"/>
          <p:cNvSpPr>
            <a:spLocks noChangeShapeType="1"/>
          </p:cNvSpPr>
          <p:nvPr/>
        </p:nvSpPr>
        <p:spPr bwMode="auto">
          <a:xfrm flipV="1">
            <a:off x="3348038" y="2732152"/>
            <a:ext cx="1800225" cy="235303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00" name="AutoShape 18"/>
          <p:cNvSpPr>
            <a:spLocks noChangeArrowheads="1"/>
          </p:cNvSpPr>
          <p:nvPr/>
        </p:nvSpPr>
        <p:spPr bwMode="auto">
          <a:xfrm flipV="1">
            <a:off x="6516688" y="1268413"/>
            <a:ext cx="2311400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T1 of rule2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LegalRulML Approach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003800" y="5245100"/>
            <a:ext cx="3671888" cy="13239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&lt;lrml:Rule key="rule2-v2"&gt;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	 ….</a:t>
            </a:r>
            <a:r>
              <a:rPr lang="en-US" altLang="it-IT" sz="1600">
                <a:latin typeface="Arial" panose="020B0604020202020204" pitchFamily="34" charset="0"/>
              </a:rPr>
              <a:t> </a:t>
            </a:r>
            <a:r>
              <a:rPr lang="en-US" altLang="it-IT" sz="1600" i="0">
                <a:latin typeface="Arial" panose="020B0604020202020204" pitchFamily="34" charset="0"/>
              </a:rPr>
              <a:t>	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&lt;/lrml:Rule&gt;...</a:t>
            </a: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5" name="AutoShape 21"/>
          <p:cNvSpPr>
            <a:spLocks noChangeArrowheads="1"/>
          </p:cNvSpPr>
          <p:nvPr/>
        </p:nvSpPr>
        <p:spPr bwMode="auto">
          <a:xfrm flipV="1">
            <a:off x="6227763" y="4795838"/>
            <a:ext cx="2449512" cy="4318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T2 of rule2-v2</a:t>
            </a:r>
          </a:p>
        </p:txBody>
      </p:sp>
      <p:sp>
        <p:nvSpPr>
          <p:cNvPr id="29706" name="Oval 26"/>
          <p:cNvSpPr>
            <a:spLocks noChangeArrowheads="1"/>
          </p:cNvSpPr>
          <p:nvPr/>
        </p:nvSpPr>
        <p:spPr bwMode="auto">
          <a:xfrm>
            <a:off x="6516688" y="5229225"/>
            <a:ext cx="1223962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7" name="Text Box 28"/>
          <p:cNvSpPr txBox="1">
            <a:spLocks noChangeArrowheads="1"/>
          </p:cNvSpPr>
          <p:nvPr/>
        </p:nvSpPr>
        <p:spPr bwMode="auto">
          <a:xfrm>
            <a:off x="9715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08" name="Text Box 31"/>
          <p:cNvSpPr txBox="1">
            <a:spLocks noChangeArrowheads="1"/>
          </p:cNvSpPr>
          <p:nvPr/>
        </p:nvSpPr>
        <p:spPr bwMode="auto">
          <a:xfrm>
            <a:off x="32035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pic>
        <p:nvPicPr>
          <p:cNvPr id="2970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0" name="Line 29"/>
          <p:cNvSpPr>
            <a:spLocks noChangeShapeType="1"/>
          </p:cNvSpPr>
          <p:nvPr/>
        </p:nvSpPr>
        <p:spPr bwMode="auto">
          <a:xfrm>
            <a:off x="3348038" y="5229225"/>
            <a:ext cx="1801812" cy="5762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862388" y="3656013"/>
            <a:ext cx="4319587" cy="7064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Versioning of the rules according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with the updating of the law</a:t>
            </a:r>
          </a:p>
        </p:txBody>
      </p:sp>
      <p:sp>
        <p:nvSpPr>
          <p:cNvPr id="29712" name="Text Box 28"/>
          <p:cNvSpPr txBox="1">
            <a:spLocks noChangeArrowheads="1"/>
          </p:cNvSpPr>
          <p:nvPr/>
        </p:nvSpPr>
        <p:spPr bwMode="auto">
          <a:xfrm>
            <a:off x="11239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13" name="Text Box 31"/>
          <p:cNvSpPr txBox="1">
            <a:spLocks noChangeArrowheads="1"/>
          </p:cNvSpPr>
          <p:nvPr/>
        </p:nvSpPr>
        <p:spPr bwMode="auto">
          <a:xfrm>
            <a:off x="33559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Metadata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12C-F76C-43D1-891F-47601253E48F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TC</a:t>
            </a:r>
          </a:p>
        </p:txBody>
      </p:sp>
      <p:pic>
        <p:nvPicPr>
          <p:cNvPr id="9220" name="Picture 5" descr="ANd9GcRBXkCISqOeRQ4pHWzLpLC5FPNdhvt-yjxQ7PMisnWwSpdm8i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ANd9GcQwbaXo0W_6q_Kpr6souRvoEpM_wi68ibj1OMYjcr9oWgndK5TF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5100"/>
            <a:ext cx="22304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ANd9GcTcvfFUrZZkleV-cAf70B92xAcSLhlQ4zTu1JfK89XVRzQAu6K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08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Harold Bol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076700"/>
            <a:ext cx="16462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ANd9GcTnvhSpsW6pIWC72nPwA_I2LU6VVaFAmAitiscHISaezYbuG7D8M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20938"/>
            <a:ext cx="1679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5" descr="ANd9GcSrO6MaPWhCW46hqNAJ3KXLD1AuDsCvfNOc9EX0I6FtNX1OR_S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6250"/>
            <a:ext cx="16811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3040063" y="10239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315913" y="2997200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 Palmirani,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CIRSFID, UniBO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2597150" y="4792663"/>
            <a:ext cx="209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 Governatori,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NICTA, Australia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4692650" y="6237288"/>
            <a:ext cx="204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Harold Boley, UNB </a:t>
            </a:r>
          </a:p>
        </p:txBody>
      </p:sp>
      <p:sp>
        <p:nvSpPr>
          <p:cNvPr id="9230" name="Text Box 20"/>
          <p:cNvSpPr txBox="1">
            <a:spLocks noChangeArrowheads="1"/>
          </p:cNvSpPr>
          <p:nvPr/>
        </p:nvSpPr>
        <p:spPr bwMode="auto">
          <a:xfrm>
            <a:off x="204788" y="6165850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Tara Athan, Athan Services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6965950" y="4797425"/>
            <a:ext cx="1820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Adrian Paschke,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Uni. Berlin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4922838" y="2781300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Adam Wyner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Uni. Aberdeen</a:t>
            </a: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958850" y="350043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4" name="Text Box 24"/>
          <p:cNvSpPr txBox="1">
            <a:spLocks noChangeArrowheads="1"/>
          </p:cNvSpPr>
          <p:nvPr/>
        </p:nvSpPr>
        <p:spPr bwMode="auto">
          <a:xfrm>
            <a:off x="3348038" y="5373688"/>
            <a:ext cx="703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7326313" y="530066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Secretary</a:t>
            </a: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5148263" y="3284538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60350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smtClean="0"/>
              <a:t>LegalRuleML main blocks: Statements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Context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27088" y="3875088"/>
            <a:ext cx="1873250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metadata with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800" i="0">
              <a:latin typeface="Arial" panose="020B0604020202020204" pitchFamily="34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2771775" y="3875088"/>
            <a:ext cx="1944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 different author association of metadata with rules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4787900" y="3875088"/>
            <a:ext cx="1981200" cy="1570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Context different time and jurisdiction association of metadata with rules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6804025" y="3862388"/>
            <a:ext cx="2071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alternative interpretations of the same text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320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179388" y="1125538"/>
            <a:ext cx="8964612" cy="55435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indent="-341313" defTabSz="457200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&lt;lrml:LegalRuleML&gt;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&lt;lrml:References&gt;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  &lt;Reference&gt; ...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	  &lt;/lrml:References&gt;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...</a:t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&lt;lrml:Context key="ruleInfo1-v2"&gt;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  &lt;lrml:Association&gt;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&lt;lrml:appliesSource keyref="#sec2.1-list1-itm31-par1-v2"/&gt;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&lt;lrml:toTarget keyref="#rulebase1-v2"/&gt;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  &lt;/lrml:Association&gt;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  &lt;/lrml:Context&gt;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/>
            </a:r>
            <a:br>
              <a:rPr lang="en-US" altLang="it-IT" sz="1900" b="1" smtClean="0">
                <a:latin typeface="Courier New" panose="02070309020205020404" pitchFamily="49" charset="0"/>
              </a:rPr>
            </a:br>
            <a:r>
              <a:rPr lang="en-US" altLang="it-IT" sz="1900" b="1" smtClean="0">
                <a:latin typeface="Courier New" panose="02070309020205020404" pitchFamily="49" charset="0"/>
              </a:rPr>
              <a:t>  &lt;lrml:hasStatements key="rulebase-v2"&gt;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&lt;lrml:ConstitutiveStatement key="rule1a-v2"&gt;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&lt;ruleml:if&gt; ...&lt;/ruleml:if&gt;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	&lt;ruleml:then&gt;... &lt;/ruleml:then&gt;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		&lt;/lrml:ConstitutiveStatement&gt;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    &lt;/lrml:hasStatements&gt;...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smtClean="0">
                <a:latin typeface="Courier New" panose="02070309020205020404" pitchFamily="49" charset="0"/>
              </a:rPr>
              <a:t>	&lt;/lrml:LegalRuleML&gt;</a:t>
            </a:r>
          </a:p>
        </p:txBody>
      </p:sp>
      <p:sp>
        <p:nvSpPr>
          <p:cNvPr id="33796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8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9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0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1" name="AutoShape 11"/>
          <p:cNvSpPr>
            <a:spLocks/>
          </p:cNvSpPr>
          <p:nvPr/>
        </p:nvSpPr>
        <p:spPr bwMode="auto">
          <a:xfrm flipV="1">
            <a:off x="6802438" y="1773238"/>
            <a:ext cx="2233612" cy="1008062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 Context parameters like agents, times, sources</a:t>
            </a:r>
          </a:p>
        </p:txBody>
      </p:sp>
      <p:sp>
        <p:nvSpPr>
          <p:cNvPr id="33802" name="AutoShape 12"/>
          <p:cNvSpPr>
            <a:spLocks/>
          </p:cNvSpPr>
          <p:nvPr/>
        </p:nvSpPr>
        <p:spPr bwMode="auto">
          <a:xfrm flipV="1">
            <a:off x="6877050" y="3932238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Association between Text and Rules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33803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1550" y="5084763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&lt;/lrml:Rule&gt;...</a:t>
            </a:r>
            <a:endParaRPr lang="it-IT" altLang="it-IT" sz="20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71550" y="4149725"/>
            <a:ext cx="7489825" cy="7112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association of metadata with rules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Legal Statements and References (2/2)</a:t>
            </a:r>
            <a:endParaRPr lang="it-IT" altLang="it-IT" sz="2800" smtClean="0"/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424862" cy="2405062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dirty="0" smtClean="0">
                <a:latin typeface="Arial" panose="020B0604020202020204" pitchFamily="34" charset="0"/>
              </a:rPr>
              <a:t>&lt;</a:t>
            </a:r>
            <a:r>
              <a:rPr lang="it-IT" altLang="it-IT" sz="2600" dirty="0" err="1" smtClean="0">
                <a:latin typeface="Arial" panose="020B0604020202020204" pitchFamily="34" charset="0"/>
              </a:rPr>
              <a:t>lrml:LegalSources</a:t>
            </a:r>
            <a:r>
              <a:rPr lang="it-IT" altLang="it-IT" sz="2600" dirty="0" smtClean="0">
                <a:latin typeface="Arial" panose="020B0604020202020204" pitchFamily="34" charset="0"/>
              </a:rPr>
              <a:t>&gt;</a:t>
            </a:r>
          </a:p>
          <a:p>
            <a:pPr lvl="1" eaLnBrk="1" hangingPunct="1">
              <a:buNone/>
            </a:pPr>
            <a:r>
              <a:rPr lang="it-IT" altLang="it-IT" dirty="0" smtClean="0">
                <a:latin typeface="Arial" panose="020B0604020202020204" pitchFamily="34" charset="0"/>
              </a:rPr>
              <a:t>&lt;</a:t>
            </a:r>
            <a:r>
              <a:rPr lang="it-IT" altLang="it-IT" dirty="0" err="1" smtClean="0">
                <a:latin typeface="Arial" panose="020B0604020202020204" pitchFamily="34" charset="0"/>
              </a:rPr>
              <a:t>lrml:LegalSource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key</a:t>
            </a:r>
            <a:r>
              <a:rPr lang="it-IT" altLang="it-IT" dirty="0" smtClean="0">
                <a:latin typeface="Arial" panose="020B0604020202020204" pitchFamily="34" charset="0"/>
              </a:rPr>
              <a:t>="</a:t>
            </a:r>
            <a:r>
              <a:rPr lang="it-IT" altLang="it-IT" dirty="0" smtClean="0">
                <a:latin typeface="Arial" panose="020B0604020202020204" pitchFamily="34" charset="0"/>
              </a:rPr>
              <a:t>ref1</a:t>
            </a:r>
            <a:r>
              <a:rPr lang="it-IT" altLang="it-IT" dirty="0">
                <a:latin typeface="Arial" panose="020B0604020202020204" pitchFamily="34" charset="0"/>
              </a:rPr>
              <a:t>"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sameAs</a:t>
            </a:r>
            <a:r>
              <a:rPr lang="it-IT" altLang="it-IT" dirty="0" smtClean="0">
                <a:latin typeface="Arial" panose="020B0604020202020204" pitchFamily="34" charset="0"/>
              </a:rPr>
              <a:t>="http://www.law.cornell.edu/</a:t>
            </a:r>
            <a:r>
              <a:rPr lang="it-IT" altLang="it-IT" dirty="0" err="1" smtClean="0">
                <a:latin typeface="Arial" panose="020B0604020202020204" pitchFamily="34" charset="0"/>
              </a:rPr>
              <a:t>uscode</a:t>
            </a:r>
            <a:r>
              <a:rPr lang="it-IT" altLang="it-IT" dirty="0" smtClean="0">
                <a:latin typeface="Arial" panose="020B0604020202020204" pitchFamily="34" charset="0"/>
              </a:rPr>
              <a:t>/text/17/504#psection-1"/&gt;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dirty="0" smtClean="0">
                <a:latin typeface="Arial" panose="020B0604020202020204" pitchFamily="34" charset="0"/>
              </a:rPr>
              <a:t>&lt;/</a:t>
            </a:r>
            <a:r>
              <a:rPr lang="it-IT" altLang="it-IT" sz="2600" dirty="0" err="1" smtClean="0">
                <a:latin typeface="Arial" panose="020B0604020202020204" pitchFamily="34" charset="0"/>
              </a:rPr>
              <a:t>lrml:LegalSources</a:t>
            </a:r>
            <a:r>
              <a:rPr lang="it-IT" altLang="it-IT" sz="2600" dirty="0" smtClean="0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8313" y="3789363"/>
            <a:ext cx="8424862" cy="27352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b="0" i="0" dirty="0">
                <a:latin typeface="Arial" panose="020B0604020202020204" pitchFamily="34" charset="0"/>
              </a:rPr>
              <a:t>&lt;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lrml:References</a:t>
            </a:r>
            <a:r>
              <a:rPr lang="it-IT" altLang="it-IT" sz="2600" b="0" i="0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2600" b="0" i="0" dirty="0">
                <a:latin typeface="Arial" panose="020B0604020202020204" pitchFamily="34" charset="0"/>
              </a:rPr>
              <a:t>	&lt;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lrml:Reference</a:t>
            </a:r>
            <a:r>
              <a:rPr lang="it-IT" altLang="it-IT" sz="2600" b="0" i="0" dirty="0">
                <a:latin typeface="Arial" panose="020B0604020202020204" pitchFamily="34" charset="0"/>
              </a:rPr>
              <a:t> 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refersTo</a:t>
            </a:r>
            <a:r>
              <a:rPr lang="it-IT" altLang="it-IT" sz="2600" b="0" i="0" dirty="0">
                <a:latin typeface="Arial" panose="020B0604020202020204" pitchFamily="34" charset="0"/>
              </a:rPr>
              <a:t>="</a:t>
            </a:r>
            <a:r>
              <a:rPr lang="it-IT" altLang="it-IT" sz="2600" b="0" i="0" dirty="0">
                <a:latin typeface="Arial" panose="020B0604020202020204" pitchFamily="34" charset="0"/>
              </a:rPr>
              <a:t>ref2" 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refID</a:t>
            </a:r>
            <a:r>
              <a:rPr lang="it-IT" altLang="it-IT" sz="2600" b="0" i="0" dirty="0">
                <a:latin typeface="Arial" panose="020B0604020202020204" pitchFamily="34" charset="0"/>
              </a:rPr>
              <a:t>="/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us</a:t>
            </a:r>
            <a:r>
              <a:rPr lang="it-IT" altLang="it-IT" sz="2600" b="0" i="0" dirty="0">
                <a:latin typeface="Arial" panose="020B0604020202020204" pitchFamily="34" charset="0"/>
              </a:rPr>
              <a:t>/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USCode</a:t>
            </a:r>
            <a:r>
              <a:rPr lang="it-IT" altLang="it-IT" sz="2600" b="0" i="0" dirty="0">
                <a:latin typeface="Arial" panose="020B0604020202020204" pitchFamily="34" charset="0"/>
              </a:rPr>
              <a:t>/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eng</a:t>
            </a:r>
            <a:r>
              <a:rPr lang="it-IT" altLang="it-IT" sz="2600" b="0" i="0" dirty="0">
                <a:latin typeface="Arial" panose="020B0604020202020204" pitchFamily="34" charset="0"/>
              </a:rPr>
              <a:t>@/</a:t>
            </a:r>
            <a:r>
              <a:rPr lang="it-IT" altLang="it-IT" sz="2600" b="0" i="0" dirty="0">
                <a:latin typeface="Arial" panose="020B0604020202020204" pitchFamily="34" charset="0"/>
              </a:rPr>
              <a:t>main#title17-sec504-clsc-pnt1" 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refIDSystemName</a:t>
            </a:r>
            <a:r>
              <a:rPr lang="it-IT" altLang="it-IT" sz="2600" b="0" i="0" dirty="0">
                <a:latin typeface="Arial" panose="020B0604020202020204" pitchFamily="34" charset="0"/>
              </a:rPr>
              <a:t>="AkomaNtoso2.0-2012-10"/&gt;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600" b="0" i="0" dirty="0">
                <a:latin typeface="Arial" panose="020B0604020202020204" pitchFamily="34" charset="0"/>
              </a:rPr>
              <a:t>&lt;/</a:t>
            </a:r>
            <a:r>
              <a:rPr lang="it-IT" altLang="it-IT" sz="2600" b="0" i="0" dirty="0" err="1">
                <a:latin typeface="Arial" panose="020B0604020202020204" pitchFamily="34" charset="0"/>
              </a:rPr>
              <a:t>lrml:References</a:t>
            </a:r>
            <a:r>
              <a:rPr lang="it-IT" altLang="it-IT" sz="2600" b="0" i="0" dirty="0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4284663" y="1484313"/>
            <a:ext cx="1008062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0" name="Oval 13"/>
          <p:cNvSpPr>
            <a:spLocks noChangeArrowheads="1"/>
          </p:cNvSpPr>
          <p:nvPr/>
        </p:nvSpPr>
        <p:spPr bwMode="auto">
          <a:xfrm>
            <a:off x="4643438" y="4221163"/>
            <a:ext cx="1008062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6732588" y="10953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URI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6427788" y="393382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Non-URI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Temporal Events and Temporal Situations</a:t>
            </a:r>
            <a:endParaRPr lang="it-IT" altLang="it-IT" sz="2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424862" cy="2376488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&lt;lrml:TimeInstants&gt;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	&lt;ruleml:Time key="t1"&gt;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" panose="020B0604020202020204" pitchFamily="34" charset="0"/>
              </a:rPr>
              <a:t>		&lt;ruleml:Data xsi:type="xs:date"&gt;1978-01-01&lt;/ruleml:Data&gt;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	&lt;/ruleml:Time&gt;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smtClean="0">
                <a:latin typeface="Arial" panose="020B0604020202020204" pitchFamily="34" charset="0"/>
              </a:rPr>
              <a:t>&lt;/lrml:TimeInstants&gt;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3573463"/>
            <a:ext cx="8424862" cy="29511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lrml:TemporalCharacteristic</a:t>
            </a:r>
            <a:r>
              <a:rPr lang="it-IT" altLang="it-IT" sz="2200" b="0" i="0" dirty="0">
                <a:latin typeface="Arial" panose="020B0604020202020204" pitchFamily="34" charset="0"/>
              </a:rPr>
              <a:t> 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key</a:t>
            </a:r>
            <a:r>
              <a:rPr lang="it-IT" altLang="it-IT" sz="2200" b="0" i="0" dirty="0" smtClean="0">
                <a:latin typeface="Arial" panose="020B0604020202020204" pitchFamily="34" charset="0"/>
              </a:rPr>
              <a:t>=</a:t>
            </a:r>
            <a:r>
              <a:rPr lang="it-IT" altLang="it-IT" sz="2400" b="0" i="0" dirty="0">
                <a:latin typeface="Arial" panose="020B0604020202020204" pitchFamily="34" charset="0"/>
              </a:rPr>
              <a:t>"</a:t>
            </a:r>
            <a:r>
              <a:rPr lang="it-IT" altLang="it-IT" sz="2200" b="0" i="0" dirty="0" smtClean="0">
                <a:latin typeface="Arial" panose="020B0604020202020204" pitchFamily="34" charset="0"/>
              </a:rPr>
              <a:t>tblock1</a:t>
            </a:r>
            <a:r>
              <a:rPr lang="it-IT" altLang="it-IT" sz="2200" b="0" i="0" dirty="0">
                <a:latin typeface="Arial" panose="020B0604020202020204" pitchFamily="34" charset="0"/>
              </a:rPr>
              <a:t>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	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lrml:forRuleStatus</a:t>
            </a:r>
            <a:r>
              <a:rPr lang="it-IT" altLang="it-IT" sz="2200" b="0" i="0" dirty="0">
                <a:latin typeface="Arial" panose="020B0604020202020204" pitchFamily="34" charset="0"/>
              </a:rPr>
              <a:t> iri="&amp;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lrmlv</a:t>
            </a:r>
            <a:r>
              <a:rPr lang="it-IT" altLang="it-IT" sz="2200" b="0" i="0" dirty="0">
                <a:latin typeface="Arial" panose="020B0604020202020204" pitchFamily="34" charset="0"/>
              </a:rPr>
              <a:t>;#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Efficacious</a:t>
            </a:r>
            <a:r>
              <a:rPr lang="it-IT" altLang="it-IT" sz="2200" b="0" i="0" dirty="0">
                <a:latin typeface="Arial" panose="020B0604020202020204" pitchFamily="34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	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lrml:hasStatusDevelopment</a:t>
            </a:r>
            <a:r>
              <a:rPr lang="it-IT" altLang="it-IT" sz="2200" b="0" i="0" dirty="0">
                <a:latin typeface="Arial" panose="020B0604020202020204" pitchFamily="34" charset="0"/>
              </a:rPr>
              <a:t> iri="&amp;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lrmlv</a:t>
            </a:r>
            <a:r>
              <a:rPr lang="it-IT" altLang="it-IT" sz="2200" b="0" i="0" dirty="0">
                <a:latin typeface="Arial" panose="020B0604020202020204" pitchFamily="34" charset="0"/>
              </a:rPr>
              <a:t>;#Starts"/&gt;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	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lrml:atTimeInstant</a:t>
            </a:r>
            <a:r>
              <a:rPr lang="it-IT" altLang="it-IT" sz="2200" b="0" i="0" dirty="0">
                <a:latin typeface="Arial" panose="020B0604020202020204" pitchFamily="34" charset="0"/>
              </a:rPr>
              <a:t> 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keyref</a:t>
            </a:r>
            <a:r>
              <a:rPr lang="it-IT" altLang="it-IT" sz="2200" b="0" i="0" dirty="0">
                <a:latin typeface="Arial" panose="020B0604020202020204" pitchFamily="34" charset="0"/>
              </a:rPr>
              <a:t>="#t1"/&gt;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	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lrml:hasStatusDevelopment</a:t>
            </a:r>
            <a:r>
              <a:rPr lang="it-IT" altLang="it-IT" sz="2200" b="0" i="0" dirty="0">
                <a:latin typeface="Arial" panose="020B0604020202020204" pitchFamily="34" charset="0"/>
              </a:rPr>
              <a:t> iri="&amp;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lrmlv</a:t>
            </a:r>
            <a:r>
              <a:rPr lang="it-IT" altLang="it-IT" sz="2200" b="0" i="0" dirty="0">
                <a:latin typeface="Arial" panose="020B0604020202020204" pitchFamily="34" charset="0"/>
              </a:rPr>
              <a:t>;#End"/&gt;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	&lt;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lrml:atTimeInstant</a:t>
            </a:r>
            <a:r>
              <a:rPr lang="it-IT" altLang="it-IT" sz="2200" b="0" i="0" dirty="0">
                <a:latin typeface="Arial" panose="020B0604020202020204" pitchFamily="34" charset="0"/>
              </a:rPr>
              <a:t> 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keyref</a:t>
            </a:r>
            <a:r>
              <a:rPr lang="it-IT" altLang="it-IT" sz="2200" b="0" i="0" dirty="0">
                <a:latin typeface="Arial" panose="020B0604020202020204" pitchFamily="34" charset="0"/>
              </a:rPr>
              <a:t>="#t2"/&gt;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b="0" i="0" dirty="0">
                <a:latin typeface="Arial" panose="020B0604020202020204" pitchFamily="34" charset="0"/>
              </a:rPr>
              <a:t>&lt;/</a:t>
            </a:r>
            <a:r>
              <a:rPr lang="it-IT" altLang="it-IT" sz="2200" b="0" i="0" dirty="0" err="1">
                <a:latin typeface="Arial" panose="020B0604020202020204" pitchFamily="34" charset="0"/>
              </a:rPr>
              <a:t>lrml:TemporalCharacteristic</a:t>
            </a:r>
            <a:r>
              <a:rPr lang="it-IT" altLang="it-IT" sz="2200" b="0" i="0" dirty="0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419475" y="1628775"/>
            <a:ext cx="1296988" cy="3240088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7127875" y="3429000"/>
            <a:ext cx="2016125" cy="1081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Type of event: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In force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Efficacy</a:t>
            </a: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 flipV="1">
            <a:off x="6300788" y="765175"/>
            <a:ext cx="2700337" cy="935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Event that define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validity of the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blocks: rules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6256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&lt;/lrml:Rule&gt;...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7112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association of metadata with rules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</a:t>
            </a:r>
            <a:r>
              <a:rPr lang="en-US" altLang="ja-JP" sz="2600" dirty="0" err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+: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not 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where the Bearer has no Obligation or Prohibition to the contrary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a Deontic Specification that gives a Permission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to a party</a:t>
            </a:r>
            <a:r>
              <a:rPr lang="en-US" altLang="it-IT" sz="2200" dirty="0" smtClean="0">
                <a:latin typeface="Arial" panose="020B0604020202020204" pitchFamily="34" charset="0"/>
              </a:rPr>
              <a:t> (the Bearer) and implies there are Obligations or Prohibitions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on other parties</a:t>
            </a:r>
            <a:r>
              <a:rPr lang="en-US" altLang="it-IT" sz="2200" dirty="0" smtClean="0">
                <a:latin typeface="Arial" panose="020B0604020202020204" pitchFamily="34" charset="0"/>
              </a:rPr>
              <a:t> (the </a:t>
            </a:r>
            <a:r>
              <a:rPr lang="en-US" altLang="it-IT" sz="2200" dirty="0" err="1" smtClean="0">
                <a:latin typeface="Arial" panose="020B0604020202020204" pitchFamily="34" charset="0"/>
              </a:rPr>
              <a:t>AuxiliaryParty</a:t>
            </a:r>
            <a:r>
              <a:rPr lang="en-US" altLang="it-IT" sz="2200" dirty="0" smtClean="0">
                <a:latin typeface="Arial" panose="020B0604020202020204" pitchFamily="34" charset="0"/>
              </a:rPr>
              <a:t>) such that the Bearer can (eventually) exercise the Right.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Metamodel in RDFS</a:t>
            </a:r>
            <a:br>
              <a:rPr lang="it-IT" altLang="it-IT" smtClean="0"/>
            </a:br>
            <a:r>
              <a:rPr lang="en-US" altLang="it-IT" smtClean="0"/>
              <a:t>Partial Metamodel for Deontic Concepts</a:t>
            </a:r>
            <a:endParaRPr lang="it-IT" altLang="en-US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F1EF4-2D09-4CAC-97D4-A369CBCF0A2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0538" y="6165850"/>
            <a:ext cx="8229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dirty="0" err="1" smtClean="0">
                <a:latin typeface="Arial" pitchFamily="34" charset="0"/>
                <a:cs typeface="Arial" pitchFamily="34" charset="0"/>
              </a:rPr>
              <a:t>LegalRuleML</a:t>
            </a: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 classes are shown with blue fill, </a:t>
            </a:r>
            <a:r>
              <a:rPr lang="en-US" altLang="it-IT" sz="1800" b="0" i="0" kern="0" dirty="0" err="1" smtClean="0">
                <a:latin typeface="Arial" pitchFamily="34" charset="0"/>
                <a:cs typeface="Arial" pitchFamily="34" charset="0"/>
              </a:rPr>
              <a:t>LegalRuleML</a:t>
            </a: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 properties with pink fill, </a:t>
            </a:r>
            <a:r>
              <a:rPr lang="en-US" altLang="it-IT" sz="1800" b="0" i="0" kern="0" dirty="0" err="1" smtClean="0">
                <a:latin typeface="Arial" pitchFamily="34" charset="0"/>
                <a:cs typeface="Arial" pitchFamily="34" charset="0"/>
              </a:rPr>
              <a:t>RuleML</a:t>
            </a: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 classes with orange fill</a:t>
            </a: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altLang="it-IT" b="0" i="0" kern="0" dirty="0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8550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468313" y="1125538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555D6-067B-4883-84DE-339F34A07964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196975"/>
            <a:ext cx="8208962" cy="52562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Introduction to LegalRuleML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Motivations, Goals, Principles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Design principles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LegalRuleML main blocks: meta, context, rules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Legal Statements and References 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Temporal Events and Temporal Situations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Deontic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Penalty and Reparation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Defeasible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Alternatives</a:t>
            </a:r>
          </a:p>
          <a:p>
            <a:pPr lvl="2" eaLnBrk="1" hangingPunct="1">
              <a:defRPr/>
            </a:pPr>
            <a:r>
              <a:rPr lang="en-US" altLang="it-IT" sz="2000" b="0" i="0" kern="0" smtClean="0">
                <a:latin typeface="Arial" pitchFamily="34" charset="0"/>
              </a:rPr>
              <a:t>Metadata (Authority, Jurisdiction, Actor, Figure, Roles)</a:t>
            </a:r>
          </a:p>
          <a:p>
            <a:pPr lvl="1" eaLnBrk="1" hangingPunct="1">
              <a:defRPr/>
            </a:pPr>
            <a:r>
              <a:rPr lang="en-US" altLang="it-IT" sz="2400" b="0" i="0" kern="0" smtClean="0">
                <a:latin typeface="Arial" pitchFamily="34" charset="0"/>
              </a:rPr>
              <a:t>Future work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it-IT" sz="2400" b="0" i="0" kern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mtClean="0"/>
              <a:t>Penalty and Reparation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18487" cy="2952750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PenaltyStatement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 Legal Statement of a sanction (e.g. a punishment or a correction).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Reparation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an indication that a PenaltyStatement is linked with a PrescriptiveStatement, meaning that a sanction may apply when the PrescriptiveStatement entails a Deontic Specification, and there is a Violation of the Deontic Specification.</a:t>
            </a:r>
            <a:endParaRPr lang="it-IT" altLang="it-IT" sz="2200" smtClean="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V="1">
            <a:off x="827088" y="1196975"/>
            <a:ext cx="1512887" cy="576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Penalty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132138" y="1412875"/>
            <a:ext cx="576262" cy="2873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39975" y="1557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708400" y="1557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flipV="1">
            <a:off x="4356100" y="1196975"/>
            <a:ext cx="3671888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PrescriptiveStatement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751138" y="782638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400">
                <a:latin typeface="Arial" panose="020B0604020202020204" pitchFamily="34" charset="0"/>
              </a:rPr>
              <a:t>Reparation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8313" y="5013325"/>
            <a:ext cx="8218487" cy="15843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it-IT" sz="2200" b="0" i="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200" b="0" i="0" dirty="0">
                <a:latin typeface="Arial" panose="020B0604020202020204" pitchFamily="34" charset="0"/>
              </a:rPr>
              <a:t>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penalty</a:t>
            </a:r>
            <a:r>
              <a:rPr lang="en-US" altLang="it-IT" sz="2200" b="0" i="0" dirty="0">
                <a:latin typeface="Arial" panose="020B0604020202020204" pitchFamily="34" charset="0"/>
              </a:rPr>
              <a:t> of 200 criminal unit is 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reparation</a:t>
            </a:r>
            <a:r>
              <a:rPr lang="en-US" altLang="it-IT" sz="2200" b="0" i="0" dirty="0">
                <a:latin typeface="Arial" panose="020B0604020202020204" pitchFamily="34" charset="0"/>
              </a:rPr>
              <a:t> for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violating</a:t>
            </a:r>
            <a:r>
              <a:rPr lang="en-US" altLang="it-IT" sz="2200" b="0" i="0" dirty="0">
                <a:latin typeface="Arial" panose="020B0604020202020204" pitchFamily="34" charset="0"/>
              </a:rPr>
              <a:t> the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prohibition</a:t>
            </a:r>
            <a:r>
              <a:rPr lang="en-US" altLang="it-IT" sz="2200" b="0" i="0" dirty="0">
                <a:latin typeface="Arial" panose="020B0604020202020204" pitchFamily="34" charset="0"/>
              </a:rPr>
              <a:t> on engaging in a credit activity without a financial </a:t>
            </a:r>
            <a:r>
              <a:rPr lang="en-US" altLang="it-IT" sz="2200" b="0" i="0" dirty="0" err="1" smtClean="0">
                <a:latin typeface="Arial" panose="020B0604020202020204" pitchFamily="34" charset="0"/>
              </a:rPr>
              <a:t>licence</a:t>
            </a:r>
            <a:r>
              <a:rPr lang="en-US" altLang="it-IT" sz="2200" b="0" i="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Partial Metamodel for </a:t>
            </a:r>
            <a:r>
              <a:rPr lang="it-IT" altLang="it-IT" smtClean="0"/>
              <a:t>Statements Concepts</a:t>
            </a:r>
            <a:br>
              <a:rPr lang="it-IT" altLang="it-IT" smtClean="0"/>
            </a:br>
            <a:endParaRPr lang="it-IT" altLang="en-US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5B86C-4649-4E4F-A48E-664081BE4EE8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841216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23528" y="6127675"/>
            <a:ext cx="8229600" cy="3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</a:t>
            </a: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+: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556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4765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always head 	           body -&gt; head 	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sometimes head 	body =&gt; head 	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not complement head 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body </a:t>
            </a:r>
            <a:r>
              <a:rPr lang="it-IT" altLang="it-IT" smtClean="0">
                <a:solidFill>
                  <a:srgbClr val="0000CC"/>
                </a:solidFill>
              </a:rPr>
              <a:t>~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&gt; head</a:t>
            </a:r>
            <a:r>
              <a:rPr lang="it-IT" altLang="it-IT" sz="2400" smtClean="0">
                <a:latin typeface="Arial" panose="020B0604020202020204" pitchFamily="34" charset="0"/>
              </a:rPr>
              <a:t>   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R2 &gt; R1 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R1: A person must not engage in a credit activity. </a:t>
            </a:r>
            <a:r>
              <a:rPr lang="en-US" altLang="it-IT" sz="1800" i="0" dirty="0">
                <a:solidFill>
                  <a:srgbClr val="C00000"/>
                </a:solidFill>
                <a:latin typeface="Arial" panose="020B0604020202020204" pitchFamily="34" charset="0"/>
              </a:rPr>
              <a:t>prohibition</a:t>
            </a:r>
            <a:endParaRPr lang="en-US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R2: </a:t>
            </a:r>
            <a:r>
              <a:rPr lang="en-US" altLang="it-IT" sz="2400" b="0" i="0" dirty="0">
                <a:latin typeface="Arial" panose="020B0604020202020204" pitchFamily="34" charset="0"/>
              </a:rPr>
              <a:t>I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f </a:t>
            </a:r>
            <a:r>
              <a:rPr lang="en-US" altLang="it-IT" sz="2400" b="0" i="0" dirty="0">
                <a:latin typeface="Arial" panose="020B0604020202020204" pitchFamily="34" charset="0"/>
              </a:rPr>
              <a:t>the person has a financial </a:t>
            </a:r>
            <a:r>
              <a:rPr lang="en-US" altLang="it-IT" sz="2400" b="0" i="0" dirty="0" err="1">
                <a:latin typeface="Arial" panose="020B0604020202020204" pitchFamily="34" charset="0"/>
              </a:rPr>
              <a:t>licence</a:t>
            </a:r>
            <a:r>
              <a:rPr lang="en-US" altLang="it-IT" sz="2400" b="0" i="0" dirty="0">
                <a:latin typeface="Arial" panose="020B0604020202020204" pitchFamily="34" charset="0"/>
              </a:rPr>
              <a:t> they may engage in a credit activity. </a:t>
            </a:r>
            <a:r>
              <a:rPr lang="en-US" altLang="it-IT" sz="2000" i="0" dirty="0">
                <a:solidFill>
                  <a:srgbClr val="C00000"/>
                </a:solidFill>
                <a:latin typeface="Arial" panose="020B0604020202020204" pitchFamily="34" charset="0"/>
              </a:rPr>
              <a:t>permission</a:t>
            </a:r>
            <a:endParaRPr lang="it-IT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468313" y="5300663"/>
            <a:ext cx="8229600" cy="1512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&lt;lrml:hasQualification&gt;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	&lt;lrml:Overrides over="#R2" under="#R1"/&gt;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0" i="0">
                <a:latin typeface="Arial" panose="020B0604020202020204" pitchFamily="34" charset="0"/>
              </a:rPr>
              <a:t>&lt;/lrml:hasQualification&gt;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323528" y="6078538"/>
            <a:ext cx="8229600" cy="39766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t-IT" sz="1800" dirty="0" err="1">
                <a:latin typeface="Arial" pitchFamily="34" charset="0"/>
                <a:cs typeface="Arial" pitchFamily="34" charset="0"/>
              </a:rPr>
              <a:t>LegalRuleML</a:t>
            </a:r>
            <a:r>
              <a:rPr lang="en-US" altLang="it-IT" sz="1800" dirty="0">
                <a:latin typeface="Arial" pitchFamily="34" charset="0"/>
                <a:cs typeface="Arial" pitchFamily="34" charset="0"/>
              </a:rPr>
              <a:t> classes are shown with blue fill, </a:t>
            </a:r>
            <a:r>
              <a:rPr lang="en-US" altLang="it-IT" sz="1800" dirty="0" err="1">
                <a:latin typeface="Arial" pitchFamily="34" charset="0"/>
                <a:cs typeface="Arial" pitchFamily="34" charset="0"/>
              </a:rPr>
              <a:t>LegalRuleML</a:t>
            </a:r>
            <a:r>
              <a:rPr lang="en-US" altLang="it-IT" sz="1800" dirty="0">
                <a:latin typeface="Arial" pitchFamily="34" charset="0"/>
                <a:cs typeface="Arial" pitchFamily="34" charset="0"/>
              </a:rPr>
              <a:t> properties with pink fill, </a:t>
            </a:r>
            <a:r>
              <a:rPr lang="en-US" altLang="it-IT" sz="1800" dirty="0" err="1">
                <a:latin typeface="Arial" pitchFamily="34" charset="0"/>
                <a:cs typeface="Arial" pitchFamily="34" charset="0"/>
              </a:rPr>
              <a:t>RuleML</a:t>
            </a:r>
            <a:r>
              <a:rPr lang="en-US" altLang="it-IT" sz="1800" dirty="0">
                <a:latin typeface="Arial" pitchFamily="34" charset="0"/>
                <a:cs typeface="Arial" pitchFamily="34" charset="0"/>
              </a:rPr>
              <a:t> classes with orange fill</a:t>
            </a:r>
            <a:endParaRPr lang="it-IT" alt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091A9-8997-4992-BB74-00BF3CD711D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it-IT" sz="2800" i="0" kern="0" smtClean="0"/>
              <a:t>Partial Metamodel for Defeasible Concepts </a:t>
            </a:r>
            <a:r>
              <a:rPr lang="it-IT" altLang="it-IT" sz="2800" i="0" kern="0" smtClean="0"/>
              <a:t/>
            </a:r>
            <a:br>
              <a:rPr lang="it-IT" altLang="it-IT" sz="2800" i="0" kern="0" smtClean="0"/>
            </a:br>
            <a:endParaRPr lang="it-IT" altLang="it-IT" sz="2800" i="0" kern="0" dirty="0" smtClean="0"/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41463"/>
            <a:ext cx="8683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10800000">
            <a:off x="3708400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 rot="10800000">
            <a:off x="5724525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P3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4427538" y="566102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P4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10800000">
            <a:off x="2771775" y="42211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10800000">
            <a:off x="2268538" y="27082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10800000">
            <a:off x="6516688" y="3716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16013" y="2997200"/>
            <a:ext cx="6624637" cy="431800"/>
          </a:xfrm>
          <a:prstGeom prst="rect">
            <a:avLst/>
          </a:prstGeom>
          <a:solidFill>
            <a:srgbClr val="FFCCCC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827088" y="3429000"/>
            <a:ext cx="5616575" cy="576263"/>
          </a:xfrm>
          <a:prstGeom prst="rect">
            <a:avLst/>
          </a:prstGeom>
          <a:solidFill>
            <a:srgbClr val="FFCCCC">
              <a:alpha val="3686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modelling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40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40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ps1: Person(x) =&gt; [FORB]EngageCreditActivity(x)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ps2: HasLicence(x) =&gt; [PERM]EngageCreditActivity(x)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pen1: [OBL] PayCivilUnits(x,2000)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pen2: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PayPenalUnits(x,200),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Imprisonment(x,2y),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[OBL] PayPenaltyUnitsPlusImprisonment(x,200,2y)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smtClean="0">
                <a:latin typeface="Arial" panose="020B0604020202020204" pitchFamily="34" charset="0"/>
              </a:rPr>
              <a:t>rep2: [Vioaltion]ps1, pen2</a:t>
            </a:r>
          </a:p>
          <a:p>
            <a:pPr eaLnBrk="1" hangingPunct="1">
              <a:lnSpc>
                <a:spcPct val="90000"/>
              </a:lnSpc>
            </a:pPr>
            <a:endParaRPr lang="en-GB" altLang="it-IT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it-IT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main blocks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&lt;lrml:Rule key="rule1"&gt;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&lt;lrml:if&gt; ...&lt;/lrml:if&gt;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	&lt;lrml:then&gt;... &lt;/lrml:then&gt;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&lt;/lrml:Rule&gt;...</a:t>
            </a:r>
            <a:endParaRPr lang="it-IT" altLang="it-IT" sz="20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7112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	bridge between metadata and rules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Alternatives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12838"/>
            <a:ext cx="8496300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24AC6-9ECD-4959-B9F9-6D6A858B9226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Motivating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ja-JP" sz="2600" b="0" i="0" kern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b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b="0" i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Alternative interpretations of the same text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12875"/>
            <a:ext cx="4464050" cy="2592388"/>
          </a:xfrm>
          <a:solidFill>
            <a:srgbClr val="EAEAEA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3438" y="1412875"/>
            <a:ext cx="4427537" cy="25923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b="0" i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endParaRPr lang="en-GB" altLang="it-IT" sz="2000" b="0" i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    </a:t>
            </a:r>
            <a:r>
              <a:rPr lang="en-GB" altLang="it-IT" sz="2000" b="0" i="0">
                <a:latin typeface="Arial" panose="020B0604020202020204" pitchFamily="34" charset="0"/>
              </a:rPr>
              <a:t>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71438" y="836613"/>
            <a:ext cx="8964612" cy="4333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000" b="0" i="0">
                <a:latin typeface="Arial" panose="020B0604020202020204" pitchFamily="34" charset="0"/>
              </a:rPr>
              <a:t>Criminal penalty: 200 penalty units, or 2 years imprisonment, or both.</a:t>
            </a:r>
            <a:endParaRPr lang="en-GB" altLang="it-IT" sz="2000" b="0" i="0">
              <a:latin typeface="Arial" panose="020B0604020202020204" pitchFamily="34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0" y="4076700"/>
            <a:ext cx="8964613" cy="2781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&lt;lrml:Alternatives key="alt1"&gt;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&lt;lrml:fromLegalSources&gt;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  &lt;lrml:LegalSources&gt;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    &lt;lrml:hasLegalSource keyref="#sec29-par3"/&gt;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	 &lt;/lrml:LegalSources&gt;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&lt;/lrml:fromLegalSources&gt;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&lt;lrml:hasAlternative keyref="#</a:t>
            </a:r>
            <a:r>
              <a:rPr lang="en-US" altLang="it-IT" sz="1600" i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US" altLang="it-IT" sz="1600" i="0">
                <a:latin typeface="Arial" panose="020B0604020202020204" pitchFamily="34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  &lt;lrml:hasAlternative keyref="#</a:t>
            </a:r>
            <a:r>
              <a:rPr lang="en-US" altLang="it-IT" sz="16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US" altLang="it-IT" sz="1600" i="0">
                <a:latin typeface="Arial" panose="020B0604020202020204" pitchFamily="34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  &lt;/lrml:Alternatives&gt;</a:t>
            </a:r>
            <a:endParaRPr lang="en-GB" altLang="it-IT" sz="1600" i="0">
              <a:latin typeface="Arial" panose="020B0604020202020204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 rot="10800000">
            <a:off x="7235825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</a:t>
            </a: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27313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LegalRuleML modelling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In a giving time t=2009, the author Guido, the authority “</a:t>
            </a:r>
            <a:r>
              <a:rPr lang="en-GB" altLang="ja-JP" sz="200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00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ps1: Person(x) =&gt; [FORB]EngageCreditActivity(x)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ps2: HasLicence(x) =&gt; [PERM]EngageCreditActivity(x)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pen1: [OBL] PayCivilUnits(x,2000)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000" b="1" smtClean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latin typeface="Arial" panose="020B0604020202020204" pitchFamily="34" charset="0"/>
              </a:rPr>
              <a:t>	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latin typeface="Arial" panose="020B0604020202020204" pitchFamily="34" charset="0"/>
              </a:rPr>
              <a:t>	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rep2a: [Vioaltion]ps1, pen2a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smtClean="0">
                <a:solidFill>
                  <a:srgbClr val="009900"/>
                </a:solidFill>
                <a:latin typeface="Arial" panose="020B0604020202020204" pitchFamily="34" charset="0"/>
              </a:rPr>
              <a:t>rep2b: [Vioaltion]ps1, pen2b</a:t>
            </a:r>
          </a:p>
          <a:p>
            <a:pPr eaLnBrk="1" hangingPunct="1">
              <a:lnSpc>
                <a:spcPct val="80000"/>
              </a:lnSpc>
            </a:pPr>
            <a:endParaRPr lang="en-GB" altLang="it-IT" sz="2000" b="1" smtClean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10800000">
            <a:off x="5292725" y="2997200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 rot="10800000">
            <a:off x="5364163" y="4652963"/>
            <a:ext cx="2951162" cy="360362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 rot="10800000">
            <a:off x="5292725" y="58769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7" name="AutoShape 10"/>
          <p:cNvSpPr>
            <a:spLocks noChangeArrowheads="1"/>
          </p:cNvSpPr>
          <p:nvPr/>
        </p:nvSpPr>
        <p:spPr bwMode="auto">
          <a:xfrm rot="10800000">
            <a:off x="5292725" y="63087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pic>
        <p:nvPicPr>
          <p:cNvPr id="522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12200" cy="47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1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Customer’s response.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2484438" y="1557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 rot="10800000">
            <a:off x="2268538" y="64531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R5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rot="10800000">
            <a:off x="6804025" y="35734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rot="10800000">
            <a:off x="2268538" y="4292600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R3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 rot="10800000">
            <a:off x="2843213" y="53006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br>
              <a:rPr lang="it-IT" altLang="it-IT" sz="2600" smtClean="0"/>
            </a:br>
            <a:r>
              <a:rPr lang="fr-FR" altLang="it-IT" sz="2600" smtClean="0"/>
              <a:t>Telecommunications Consumer Protections Code C628:2012, Australia</a:t>
            </a:r>
            <a:endParaRPr lang="it-IT" altLang="it-IT" sz="2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52613"/>
            <a:ext cx="69850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0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</a:t>
            </a: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CC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6633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Customer‟s response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64163" y="1341438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Assent: 30 May 2012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64163" y="1652588"/>
            <a:ext cx="3438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Registration: 11 July 2012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64163" y="1917700"/>
            <a:ext cx="356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Efficacy: 1 September 2012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0" y="1844675"/>
            <a:ext cx="4154488" cy="3937000"/>
            <a:chOff x="0" y="1162"/>
            <a:chExt cx="2617" cy="2480"/>
          </a:xfrm>
        </p:grpSpPr>
        <p:sp>
          <p:nvSpPr>
            <p:cNvPr id="55312" name="Text Box 8"/>
            <p:cNvSpPr txBox="1">
              <a:spLocks noChangeArrowheads="1"/>
            </p:cNvSpPr>
            <p:nvPr/>
          </p:nvSpPr>
          <p:spPr bwMode="auto">
            <a:xfrm>
              <a:off x="657" y="1162"/>
              <a:ext cx="6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sec2.1-v2</a:t>
              </a:r>
            </a:p>
          </p:txBody>
        </p:sp>
        <p:sp>
          <p:nvSpPr>
            <p:cNvPr id="55313" name="Text Box 9"/>
            <p:cNvSpPr txBox="1">
              <a:spLocks noChangeArrowheads="1"/>
            </p:cNvSpPr>
            <p:nvPr/>
          </p:nvSpPr>
          <p:spPr bwMode="auto">
            <a:xfrm>
              <a:off x="1247" y="1389"/>
              <a:ext cx="1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sec2.1-list1-itm31-v2</a:t>
              </a:r>
            </a:p>
          </p:txBody>
        </p:sp>
        <p:sp>
          <p:nvSpPr>
            <p:cNvPr id="55314" name="Text Box 10"/>
            <p:cNvSpPr txBox="1">
              <a:spLocks noChangeArrowheads="1"/>
            </p:cNvSpPr>
            <p:nvPr/>
          </p:nvSpPr>
          <p:spPr bwMode="auto">
            <a:xfrm>
              <a:off x="0" y="1797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par1-v2</a:t>
              </a:r>
            </a:p>
          </p:txBody>
        </p:sp>
        <p:sp>
          <p:nvSpPr>
            <p:cNvPr id="55315" name="Text Box 11"/>
            <p:cNvSpPr txBox="1">
              <a:spLocks noChangeArrowheads="1"/>
            </p:cNvSpPr>
            <p:nvPr/>
          </p:nvSpPr>
          <p:spPr bwMode="auto">
            <a:xfrm>
              <a:off x="0" y="2341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par2-v2</a:t>
              </a:r>
            </a:p>
          </p:txBody>
        </p:sp>
        <p:sp>
          <p:nvSpPr>
            <p:cNvPr id="55316" name="Text Box 12"/>
            <p:cNvSpPr txBox="1">
              <a:spLocks noChangeArrowheads="1"/>
            </p:cNvSpPr>
            <p:nvPr/>
          </p:nvSpPr>
          <p:spPr bwMode="auto">
            <a:xfrm>
              <a:off x="0" y="3430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par3-v2</a:t>
              </a:r>
            </a:p>
          </p:txBody>
        </p:sp>
      </p:grpSp>
      <p:grpSp>
        <p:nvGrpSpPr>
          <p:cNvPr id="55304" name="Group 13"/>
          <p:cNvGrpSpPr>
            <a:grpSpLocks/>
          </p:cNvGrpSpPr>
          <p:nvPr/>
        </p:nvGrpSpPr>
        <p:grpSpPr bwMode="auto">
          <a:xfrm>
            <a:off x="7258050" y="2587625"/>
            <a:ext cx="1770063" cy="3494088"/>
            <a:chOff x="4572" y="1630"/>
            <a:chExt cx="1115" cy="2201"/>
          </a:xfrm>
        </p:grpSpPr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749" y="1630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rule1a</a:t>
              </a:r>
            </a:p>
          </p:txBody>
        </p:sp>
        <p:sp>
          <p:nvSpPr>
            <p:cNvPr id="55307" name="Text Box 15"/>
            <p:cNvSpPr txBox="1">
              <a:spLocks noChangeArrowheads="1"/>
            </p:cNvSpPr>
            <p:nvPr/>
          </p:nvSpPr>
          <p:spPr bwMode="auto">
            <a:xfrm>
              <a:off x="4824" y="2401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rule2</a:t>
              </a:r>
            </a:p>
          </p:txBody>
        </p:sp>
        <p:sp>
          <p:nvSpPr>
            <p:cNvPr id="55308" name="Text Box 16"/>
            <p:cNvSpPr txBox="1">
              <a:spLocks noChangeArrowheads="1"/>
            </p:cNvSpPr>
            <p:nvPr/>
          </p:nvSpPr>
          <p:spPr bwMode="auto">
            <a:xfrm>
              <a:off x="4824" y="2673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</a:t>
              </a:r>
            </a:p>
          </p:txBody>
        </p:sp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4779" y="1993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</a:t>
              </a:r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4572" y="3197"/>
              <a:ext cx="11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rule1b&lt;rule2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rule1b&lt;rule3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rule3&lt;rule4</a:t>
              </a:r>
            </a:p>
          </p:txBody>
        </p:sp>
        <p:sp>
          <p:nvSpPr>
            <p:cNvPr id="55311" name="Text Box 19"/>
            <p:cNvSpPr txBox="1">
              <a:spLocks noChangeArrowheads="1"/>
            </p:cNvSpPr>
            <p:nvPr/>
          </p:nvSpPr>
          <p:spPr bwMode="auto">
            <a:xfrm>
              <a:off x="4824" y="287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rule4</a:t>
              </a:r>
            </a:p>
          </p:txBody>
        </p:sp>
      </p:grpSp>
      <p:sp>
        <p:nvSpPr>
          <p:cNvPr id="55305" name="Text Box 20"/>
          <p:cNvSpPr txBox="1">
            <a:spLocks noChangeArrowheads="1"/>
          </p:cNvSpPr>
          <p:nvPr/>
        </p:nvSpPr>
        <p:spPr bwMode="auto">
          <a:xfrm>
            <a:off x="6300788" y="60928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000" smtClean="0"/>
              <a:t>Complaint example from </a:t>
            </a:r>
            <a:br>
              <a:rPr lang="it-IT" altLang="it-IT" sz="3000" smtClean="0"/>
            </a:br>
            <a:r>
              <a:rPr lang="fr-FR" altLang="it-IT" sz="3000" smtClean="0"/>
              <a:t>TCP Code C628:2012, Australia</a:t>
            </a:r>
            <a:endParaRPr lang="it-IT" altLang="it-IT" sz="3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24863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lrml:hasStatements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rulebase1-v2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rule1b-v2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ruleml:if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rule1-atom2-v2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iri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#rule1-rel2-v2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dissatisfaction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made to a Supplier in relation to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Telecommunications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the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explicitly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implicitly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Consumer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ruleml:if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ruleml:then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rule1-atom1-v2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ruleml:Rel</a:t>
            </a:r>
            <a:r>
              <a:rPr lang="it-IT" altLang="it-IT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iri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#complaint-v2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"/&gt;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ruleml:Var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ruleml:Atom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ruleml:then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it-IT" altLang="it-IT" sz="19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</a:t>
            </a:r>
            <a:r>
              <a:rPr lang="it-IT" altLang="it-IT" sz="1500" dirty="0" err="1" smtClean="0">
                <a:solidFill>
                  <a:srgbClr val="800000"/>
                </a:solidFill>
              </a:rPr>
              <a:t>PrescritiveStatement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lrml:if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rule5-atom1-v2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rule5-rel1-v2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is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uncertain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if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/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wishes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to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make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a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Complaint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type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#supplier-v2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type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#customer-v2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lrml:if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lrml:then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lrml:Obligation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rule5-ob1-v2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  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lrml:And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rule5-and1-v2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rule5-atom2-v2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rule5-rel2-v2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asks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/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if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they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wish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to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make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a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Complaint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 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</a:t>
            </a:r>
            <a:r>
              <a:rPr lang="it-IT" altLang="it-IT" sz="1500" dirty="0" err="1" smtClean="0">
                <a:solidFill>
                  <a:srgbClr val="FF0000"/>
                </a:solidFill>
                <a:latin typeface="Ariel"/>
              </a:rPr>
              <a:t>key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rule5-atom3-v2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FF0000"/>
                </a:solidFill>
                <a:latin typeface="Ariel"/>
              </a:rPr>
              <a:t> iri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="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#rule5-rel3-v2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"&gt;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relies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on the </a:t>
            </a:r>
            <a:r>
              <a:rPr lang="it-IT" altLang="it-IT" sz="1500" dirty="0" err="1" smtClean="0">
                <a:solidFill>
                  <a:srgbClr val="000000"/>
                </a:solidFill>
                <a:latin typeface="Ariel"/>
              </a:rPr>
              <a:t>response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 of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ruleml:Rel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S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C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ruleml:Var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ruleml:Atom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    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lrml:And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lrml:Obligation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00"/>
                </a:solidFill>
                <a:latin typeface="Ariel"/>
              </a:rPr>
              <a:t>	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lrml:then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  <a:endParaRPr lang="it-IT" altLang="it-IT" sz="1500" dirty="0" smtClean="0">
              <a:solidFill>
                <a:srgbClr val="000000"/>
              </a:solidFill>
              <a:latin typeface="Ariel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&lt;/</a:t>
            </a:r>
            <a:r>
              <a:rPr lang="it-IT" altLang="it-IT" sz="1500" dirty="0" err="1" smtClean="0">
                <a:solidFill>
                  <a:srgbClr val="800000"/>
                </a:solidFill>
                <a:latin typeface="Ariel"/>
              </a:rPr>
              <a:t>lrml:</a:t>
            </a:r>
            <a:r>
              <a:rPr lang="it-IT" altLang="it-IT" sz="1500" dirty="0" err="1" smtClean="0">
                <a:solidFill>
                  <a:srgbClr val="800000"/>
                </a:solidFill>
              </a:rPr>
              <a:t>PrescriptiveStatement</a:t>
            </a:r>
            <a:r>
              <a:rPr lang="it-IT" altLang="it-IT" sz="1500" dirty="0" smtClean="0">
                <a:solidFill>
                  <a:srgbClr val="0000FF"/>
                </a:solidFill>
                <a:latin typeface="Arie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err="1" smtClean="0"/>
              <a:t>Defeasibility</a:t>
            </a:r>
            <a:endParaRPr lang="it-IT" altLang="it-IT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32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#rule2-v2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#rule1b-v2</a:t>
            </a:r>
            <a:r>
              <a:rPr lang="it-IT" altLang="it-IT" sz="2300" smtClean="0">
                <a:solidFill>
                  <a:srgbClr val="0000FF"/>
                </a:solidFill>
                <a:latin typeface="Arial" panose="020B0604020202020204" pitchFamily="34" charset="0"/>
                <a:ea typeface="Ariel"/>
                <a:cs typeface="Ariel"/>
              </a:rPr>
              <a:t>“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#rule1b-v2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#rule4-v2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		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lrml:Overrides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over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#rule5-v2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</a:t>
            </a:r>
            <a:r>
              <a:rPr lang="it-IT" altLang="it-IT" sz="2300" smtClean="0">
                <a:solidFill>
                  <a:srgbClr val="FF0000"/>
                </a:solidFill>
                <a:latin typeface="Ariel"/>
                <a:ea typeface="Ariel"/>
                <a:cs typeface="Ariel"/>
              </a:rPr>
              <a:t> under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="</a:t>
            </a:r>
            <a:r>
              <a:rPr lang="it-IT" altLang="it-IT" sz="2300" smtClean="0">
                <a:solidFill>
                  <a:srgbClr val="000000"/>
                </a:solidFill>
                <a:latin typeface="Ariel"/>
                <a:ea typeface="Ariel"/>
                <a:cs typeface="Ariel"/>
              </a:rPr>
              <a:t>#rule3-v2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"/&gt;</a:t>
            </a:r>
            <a:endParaRPr lang="it-IT" altLang="it-IT" sz="2300" smtClean="0">
              <a:solidFill>
                <a:srgbClr val="000000"/>
              </a:solidFill>
              <a:latin typeface="Ariel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&lt;/</a:t>
            </a:r>
            <a:r>
              <a:rPr lang="it-IT" altLang="it-IT" sz="2300" smtClean="0">
                <a:solidFill>
                  <a:srgbClr val="800000"/>
                </a:solidFill>
                <a:latin typeface="Ariel"/>
                <a:ea typeface="Ariel"/>
                <a:cs typeface="Ariel"/>
              </a:rPr>
              <a:t>lrml:hasQualification</a:t>
            </a:r>
            <a:r>
              <a:rPr lang="it-IT" altLang="it-IT" sz="2300" smtClean="0">
                <a:solidFill>
                  <a:srgbClr val="0000FF"/>
                </a:solidFill>
                <a:latin typeface="Ariel"/>
                <a:ea typeface="Ariel"/>
                <a:cs typeface="Arie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#2-Copyright law: copyright infringement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064500" cy="2374900"/>
          </a:xfrm>
        </p:spPr>
        <p:txBody>
          <a:bodyPr/>
          <a:lstStyle/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US “Digital Millenium Act” and modifications</a:t>
            </a:r>
          </a:p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goal: in t</a:t>
            </a:r>
            <a:r>
              <a:rPr lang="en-GB" altLang="it-IT" sz="2200" baseline="-25000" smtClean="0">
                <a:latin typeface="Arial" panose="020B0604020202020204" pitchFamily="34" charset="0"/>
              </a:rPr>
              <a:t>x </a:t>
            </a:r>
            <a:r>
              <a:rPr lang="en-GB" altLang="it-IT" sz="2200" smtClean="0">
                <a:latin typeface="Arial" panose="020B0604020202020204" pitchFamily="34" charset="0"/>
              </a:rPr>
              <a:t>calculate the proper </a:t>
            </a:r>
            <a:r>
              <a:rPr lang="en-GB" altLang="it-IT" sz="2200" i="1" smtClean="0">
                <a:latin typeface="Arial" panose="020B0604020202020204" pitchFamily="34" charset="0"/>
              </a:rPr>
              <a:t>statutory damage</a:t>
            </a:r>
            <a:r>
              <a:rPr lang="en-GB" altLang="it-IT" sz="2200" smtClean="0">
                <a:latin typeface="Arial" panose="020B0604020202020204" pitchFamily="34" charset="0"/>
              </a:rPr>
              <a:t> in case of violation of the copyright taking in consideration all the exceptions and the modifications respect an fact.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17 USC Sec. 504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Remedies for infringement: Damages and profits</a:t>
            </a:r>
          </a:p>
          <a:p>
            <a:pPr eaLnBrk="1" hangingPunct="1"/>
            <a:endParaRPr lang="en-GB" altLang="it-IT" sz="2200" b="1" smtClean="0">
              <a:latin typeface="Arial" panose="020B0604020202020204" pitchFamily="34" charset="0"/>
            </a:endParaRPr>
          </a:p>
          <a:p>
            <a:pPr eaLnBrk="1" hangingPunct="1"/>
            <a:endParaRPr lang="en-GB" altLang="it-IT" sz="22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it-IT" sz="2200" smtClean="0">
              <a:latin typeface="Arial" panose="020B0604020202020204" pitchFamily="34" charset="0"/>
            </a:endParaRPr>
          </a:p>
        </p:txBody>
      </p:sp>
      <p:graphicFrame>
        <p:nvGraphicFramePr>
          <p:cNvPr id="647172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893175" cy="2894018"/>
        </p:xfrm>
        <a:graphic>
          <a:graphicData uri="http://schemas.openxmlformats.org/drawingml/2006/table">
            <a:tbl>
              <a:tblPr/>
              <a:tblGrid>
                <a:gridCol w="1801813"/>
                <a:gridCol w="3527425"/>
                <a:gridCol w="3563937"/>
              </a:tblGrid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Enter in force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Interval of efficacy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Statutory Damages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0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19, 1976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[1976-10-19, March 1, 1989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$250 &lt;= statutoryDamages &lt;= $10,000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5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31, 1988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[March 1, 1989, Dec. 9, 1999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$500 &lt;= statutoryDamages &lt;= $20,000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Dec. 9, 1999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[Dec. 9, 1999, ∞ 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$750 &lt;= statutoryDamages &lt;= $30,000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164388" y="2492375"/>
            <a:ext cx="1878012" cy="83185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Three main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15913"/>
            <a:ext cx="8497887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(c) </a:t>
            </a:r>
            <a:r>
              <a:rPr lang="en-US" altLang="it-IT" sz="20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(1) Except as provided by clause (2) of this subsection,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</a:t>
            </a:r>
            <a:r>
              <a:rPr lang="en-US" altLang="it-IT" sz="2000" smtClean="0">
                <a:latin typeface="Arial" panose="020B0604020202020204" pitchFamily="34" charset="0"/>
              </a:rPr>
              <a:t> may elect, at any time before final judgment is rendered, to recover, instead of actual damages and profits, an award of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 for all infringements involved in the action, with respect to any one work, for which any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one infringer</a:t>
            </a:r>
            <a:r>
              <a:rPr lang="en-US" altLang="it-IT" sz="2000" smtClean="0">
                <a:latin typeface="Arial" panose="020B0604020202020204" pitchFamily="34" charset="0"/>
              </a:rPr>
              <a:t> is liable individually, or for which any two or more infringers are liable jointly and severally, in a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sum of not less than $250 or more than</a:t>
            </a:r>
            <a:r>
              <a:rPr lang="en-US" altLang="it-IT" sz="2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000" smtClean="0">
                <a:latin typeface="Arial" panose="020B0604020202020204" pitchFamily="34" charset="0"/>
              </a:rPr>
              <a:t> as the court considers just. For the purposes of this subsection, all the parts of a compilation or derivative work constitute one 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(2)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infringement was committed</a:t>
            </a:r>
            <a:r>
              <a:rPr lang="en-US" altLang="it-IT" sz="2000" smtClean="0"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willfully</a:t>
            </a:r>
            <a:r>
              <a:rPr lang="en-US" altLang="it-IT" sz="2000" smtClean="0">
                <a:latin typeface="Arial" panose="020B0604020202020204" pitchFamily="34" charset="0"/>
              </a:rPr>
              <a:t>, the court in its discretion may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increase</a:t>
            </a:r>
            <a:r>
              <a:rPr lang="en-US" altLang="it-IT" sz="2000" smtClean="0">
                <a:latin typeface="Arial" panose="020B0604020202020204" pitchFamily="34" charset="0"/>
              </a:rPr>
              <a:t> the award of statutory damages to a sum of not more than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$50,000</a:t>
            </a:r>
            <a:r>
              <a:rPr lang="en-US" altLang="it-IT" sz="2000" smtClean="0">
                <a:latin typeface="Arial" panose="020B0604020202020204" pitchFamily="34" charset="0"/>
              </a:rPr>
              <a:t>.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infringer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such </a:t>
            </a:r>
            <a:r>
              <a:rPr lang="en-US" altLang="it-IT" sz="2000" smtClean="0">
                <a:solidFill>
                  <a:srgbClr val="0033CC"/>
                </a:solidFill>
                <a:latin typeface="Arial" panose="020B0604020202020204" pitchFamily="34" charset="0"/>
              </a:rPr>
              <a:t>infringer was not aware and had no reason to believe that his or her acts constituted an infringement of copyright</a:t>
            </a:r>
            <a:r>
              <a:rPr lang="en-US" altLang="it-IT" sz="2000" smtClean="0">
                <a:latin typeface="Arial" panose="020B0604020202020204" pitchFamily="34" charset="0"/>
              </a:rPr>
              <a:t>, the court it its discretion may </a:t>
            </a:r>
            <a:r>
              <a:rPr lang="en-US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reduce</a:t>
            </a:r>
            <a:r>
              <a:rPr lang="en-US" altLang="it-IT" sz="2000" smtClean="0">
                <a:latin typeface="Arial" panose="020B0604020202020204" pitchFamily="34" charset="0"/>
              </a:rPr>
              <a:t> the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award of statutory damages to a sum of not less than $100</a:t>
            </a:r>
            <a:r>
              <a:rPr lang="en-US" altLang="it-IT" sz="2000" smtClean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smtClean="0">
                <a:latin typeface="Arial" panose="020B0604020202020204" pitchFamily="34" charset="0"/>
              </a:rPr>
              <a:t>http://www.law.cornell.edu/uscode/text/17/504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826125" y="0"/>
            <a:ext cx="3317875" cy="4667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Version 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900" y="1190625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9075" y="3092450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19075" y="3811588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Motivations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82296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altLang="it-IT" sz="2800" b="0" i="0" kern="0" smtClean="0">
                <a:solidFill>
                  <a:schemeClr val="tx2"/>
                </a:solidFill>
                <a:latin typeface="Arial" pitchFamily="34" charset="0"/>
              </a:rPr>
              <a:t>Legal texts</a:t>
            </a:r>
            <a:r>
              <a:rPr lang="en-GB" altLang="it-IT" sz="2800" b="0" i="0" kern="0" smtClean="0">
                <a:latin typeface="Arial" pitchFamily="34" charset="0"/>
              </a:rPr>
              <a:t> are the privileged sources for norms, guidelines and rules that often feed different concrete Web applications.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Legislative documents</a:t>
            </a:r>
            <a:r>
              <a:rPr lang="en-GB" altLang="it-IT" sz="2400" b="0" i="0" kern="0" smtClean="0">
                <a:latin typeface="Arial" pitchFamily="34" charset="0"/>
              </a:rPr>
              <a:t>, </a:t>
            </a: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Contracts</a:t>
            </a:r>
            <a:r>
              <a:rPr lang="en-GB" altLang="it-IT" sz="2400" b="0" i="0" kern="0" smtClean="0">
                <a:latin typeface="Arial" pitchFamily="34" charset="0"/>
              </a:rPr>
              <a:t>, </a:t>
            </a: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Judgements</a:t>
            </a:r>
            <a:r>
              <a:rPr lang="en-GB" altLang="it-IT" sz="2400" b="0" i="0" kern="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solidFill>
                  <a:schemeClr val="tx2"/>
                </a:solidFill>
                <a:latin typeface="Arial" pitchFamily="34" charset="0"/>
              </a:rPr>
              <a:t>Guidelines</a:t>
            </a:r>
            <a:r>
              <a:rPr lang="en-GB" altLang="it-IT" sz="2400" b="0" i="0" kern="0" smtClean="0">
                <a:latin typeface="Arial" pitchFamily="34" charset="0"/>
              </a:rPr>
              <a:t> (Soft Law) in eGovernment, eJustice, eLegislation, eHealth, banks, assurances, credit card organizations, Cloud Computing, eCommerce, aviation and security domain etc.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it-IT" sz="2800" b="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t-IT" sz="2800" b="0" i="0" kern="0" smtClean="0">
                <a:latin typeface="Arial" pitchFamily="34" charset="0"/>
              </a:rPr>
              <a:t>Proper and expressive conceptual, machine readable models of norms</a:t>
            </a:r>
            <a:endParaRPr lang="en-GB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497887" cy="172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(c) </a:t>
            </a:r>
            <a:r>
              <a:rPr lang="en-US" altLang="it-IT" sz="24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4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$250</a:t>
            </a:r>
            <a:r>
              <a:rPr lang="en-US" altLang="it-IT" sz="2400" smtClean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400" smtClean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724525" y="188913"/>
            <a:ext cx="3317875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1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[Jan. 1, 1978, March 1, 1989 [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2636838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$500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$20,000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219700" y="2349500"/>
            <a:ext cx="36782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2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[March 1, 1989, Dec. 9, 1999 [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23850" y="4797425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$750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$30,000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580063" y="4508500"/>
            <a:ext cx="3317875" cy="6810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3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[Dec. 9, 1999, </a:t>
            </a:r>
            <a:r>
              <a:rPr lang="it-IT" altLang="it-IT" sz="2000" i="0">
                <a:latin typeface="Arial" panose="020B0604020202020204" pitchFamily="34" charset="0"/>
              </a:rPr>
              <a:t>∞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Rules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a piece of work is covered by copyright, then it is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C1: an infringer is defined as somebody who used a piece of work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it-IT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504</a:t>
            </a:r>
          </a:p>
          <a:p>
            <a:pPr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copyright owner claims statutory damages then the penalty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infringer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to pay statutory damages of between $250 and $10,000.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copyright owner sustains the burden of proof and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infringer infringes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copyright willfully then the penalty for the infringer is to pay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statutory damages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between $250 and $50,000.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the infringer sustains the burden of proof and the infringer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infringes NOT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willfully then the penalty for the infringer is to pay statutory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damages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between $100 and $10,000.</a:t>
            </a:r>
          </a:p>
          <a:p>
            <a:pPr>
              <a:defRPr/>
            </a:pP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Defeasability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it-IT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Conclusion and Future plans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89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600" dirty="0" err="1" smtClean="0">
                <a:latin typeface="Arial" panose="020B0604020202020204" pitchFamily="34" charset="0"/>
              </a:rPr>
              <a:t>LegalRuleML</a:t>
            </a:r>
            <a:r>
              <a:rPr lang="en-GB" altLang="it-IT" sz="2600" dirty="0" smtClean="0">
                <a:latin typeface="Arial" panose="020B0604020202020204" pitchFamily="34" charset="0"/>
              </a:rPr>
              <a:t> is an emerging XML standard for modelling legal rules oriented to the legal expert, that provides a compact and expressive syntax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RDF approach helps to foster the Open </a:t>
            </a:r>
            <a:r>
              <a:rPr lang="en-GB" altLang="it-IT" sz="2600" dirty="0" smtClean="0">
                <a:latin typeface="Arial" panose="020B0604020202020204" pitchFamily="34" charset="0"/>
              </a:rPr>
              <a:t>Rule Architecture </a:t>
            </a:r>
            <a:r>
              <a:rPr lang="en-GB" altLang="it-IT" sz="2600" dirty="0" smtClean="0">
                <a:latin typeface="Arial" panose="020B0604020202020204" pitchFamily="34" charset="0"/>
              </a:rPr>
              <a:t>in Linked Data and in Semantic Web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Last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integration with Reaction </a:t>
            </a:r>
            <a:r>
              <a:rPr lang="en-GB" altLang="it-IT" dirty="0" err="1" smtClean="0">
                <a:latin typeface="Arial" panose="020B0604020202020204" pitchFamily="34" charset="0"/>
              </a:rPr>
              <a:t>RuleML</a:t>
            </a:r>
            <a:endParaRPr lang="en-GB" altLang="it-IT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err="1" smtClean="0">
                <a:latin typeface="Arial" panose="020B0604020202020204" pitchFamily="34" charset="0"/>
              </a:rPr>
              <a:t>metamodel</a:t>
            </a:r>
            <a:r>
              <a:rPr lang="en-GB" altLang="it-IT" dirty="0" smtClean="0">
                <a:latin typeface="Arial" panose="020B0604020202020204" pitchFamily="34" charset="0"/>
              </a:rPr>
              <a:t> </a:t>
            </a:r>
            <a:r>
              <a:rPr lang="en-GB" altLang="it-IT" dirty="0" smtClean="0">
                <a:latin typeface="Arial" panose="020B0604020202020204" pitchFamily="34" charset="0"/>
              </a:rPr>
              <a:t>for permitting export in RDF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Future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extensibility mechanisms of the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parameters in the syntax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case-law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Where to find material of the tutorial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804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Schemas and Examples SVN: </a:t>
            </a:r>
            <a:r>
              <a:rPr lang="it-IT" altLang="it-IT" sz="2500" smtClean="0">
                <a:latin typeface="Arial" panose="020B0604020202020204" pitchFamily="34" charset="0"/>
                <a:hlinkClick r:id="rId2"/>
              </a:rPr>
              <a:t>https://tools.oasis-open.org/version-control/browse/wsvn/legalruleml/trunk/examples/approved/?opt=dir&amp;sc=1 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XML schemas: </a:t>
            </a:r>
            <a:r>
              <a:rPr lang="it-IT" altLang="it-IT" sz="2500" smtClean="0">
                <a:latin typeface="Arial" panose="020B0604020202020204" pitchFamily="34" charset="0"/>
                <a:hlinkClick r:id="rId3"/>
              </a:rPr>
              <a:t>https://tools.oasis-open.org/version-control/browse/wsvn/legalruleml/trunk/schemas/xsd/?sc=1#_trunk_schemas_xsd_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Documentation of the LegalRuleML TC: </a:t>
            </a:r>
            <a:r>
              <a:rPr lang="it-IT" altLang="it-IT" sz="2500" smtClean="0">
                <a:latin typeface="Arial" panose="020B0604020202020204" pitchFamily="34" charset="0"/>
                <a:hlinkClick r:id="rId4"/>
              </a:rPr>
              <a:t>https://www.oasis-open.org/committees/tc_home.php?wg_abbrev=legalruleml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smtClean="0">
                <a:latin typeface="Arial" panose="020B0604020202020204" pitchFamily="34" charset="0"/>
              </a:rPr>
              <a:t>Glossary: </a:t>
            </a:r>
            <a:r>
              <a:rPr lang="it-IT" altLang="it-IT" sz="2500" smtClean="0">
                <a:latin typeface="Arial" panose="020B0604020202020204" pitchFamily="34" charset="0"/>
                <a:hlinkClick r:id="rId5"/>
              </a:rPr>
              <a:t>https://lists.oasis-open.org/archives/legalruleml/201408/msg00011/Glossary-v20.odt</a:t>
            </a:r>
            <a:endParaRPr lang="it-IT" altLang="it-IT" sz="25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dirty="0" smtClean="0">
              <a:solidFill>
                <a:srgbClr val="3333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Thank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for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your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attention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3D77C0-6695-4585-8AA0-08EA6DA84047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Goal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The LegalRuleML TC, set up inside of OASIS at Jan 12, 2012 (</a:t>
            </a:r>
            <a:r>
              <a:rPr lang="en-GB" altLang="it-IT" sz="2800" b="0" i="0" kern="0" smtClean="0">
                <a:latin typeface="Arial" pitchFamily="34" charset="0"/>
                <a:hlinkClick r:id="rId2"/>
              </a:rPr>
              <a:t>www.oasis-open.org</a:t>
            </a:r>
            <a:r>
              <a:rPr lang="en-GB" altLang="it-IT" sz="2800" b="0" i="0" kern="0" smtClean="0">
                <a:latin typeface="Arial" pitchFamily="34" charset="0"/>
              </a:rPr>
              <a:t>) with 25 members, aims to produce a rule language for the legal domain: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Based on the legal textual norms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smtClean="0">
                <a:latin typeface="Arial" pitchFamily="34" charset="0"/>
              </a:rPr>
              <a:t>Oriented to legal professionals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Compact integrated annotation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Logic-neutral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smtClean="0">
                <a:latin typeface="Arial" pitchFamily="34" charset="0"/>
              </a:rPr>
              <a:t>Flexible and extensible </a:t>
            </a:r>
          </a:p>
          <a:p>
            <a:pPr marL="742950" lvl="1" indent="-285750" eaLnBrk="1" hangingPunct="1">
              <a:buFont typeface="Wingdings" pitchFamily="2" charset="2"/>
              <a:buNone/>
              <a:defRPr/>
            </a:pPr>
            <a:endParaRPr lang="it-IT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82BFA15-1F89-4FBC-BE10-FDA0992DAA3C}" type="slidenum">
              <a:rPr lang="en-US" altLang="en-US" sz="1200" b="0" i="0">
                <a:solidFill>
                  <a:srgbClr val="9D001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b="0" i="0">
              <a:solidFill>
                <a:srgbClr val="9D001F"/>
              </a:solidFill>
            </a:endParaRPr>
          </a:p>
        </p:txBody>
      </p:sp>
      <p:pic>
        <p:nvPicPr>
          <p:cNvPr id="14339" name="Picture 1" descr="figuresRu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995363"/>
            <a:ext cx="8210550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771775" y="2540000"/>
            <a:ext cx="241300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419475" y="2374900"/>
            <a:ext cx="1747838" cy="5842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Consumer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RuleML</a:t>
            </a:r>
          </a:p>
        </p:txBody>
      </p:sp>
      <p:sp>
        <p:nvSpPr>
          <p:cNvPr id="14342" name="Title 1"/>
          <p:cNvSpPr>
            <a:spLocks/>
          </p:cNvSpPr>
          <p:nvPr/>
        </p:nvSpPr>
        <p:spPr bwMode="auto">
          <a:xfrm>
            <a:off x="457200" y="457200"/>
            <a:ext cx="8610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3200" i="0">
                <a:solidFill>
                  <a:schemeClr val="tx2"/>
                </a:solidFill>
              </a:rPr>
              <a:t>RuleML Family of Sublanguages</a:t>
            </a: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892425" y="26003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330575" y="1628775"/>
            <a:ext cx="1909763" cy="338138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LegalRuleML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5187950" y="2636838"/>
            <a:ext cx="536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4270375" y="2011363"/>
            <a:ext cx="0" cy="363537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335588" y="6237288"/>
            <a:ext cx="820737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4348" name="CasellaDiTesto 1"/>
          <p:cNvSpPr txBox="1">
            <a:spLocks noChangeArrowheads="1"/>
          </p:cNvSpPr>
          <p:nvPr/>
        </p:nvSpPr>
        <p:spPr bwMode="auto">
          <a:xfrm>
            <a:off x="6218238" y="6092825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0" i="0">
                <a:latin typeface="Arial" panose="020B0604020202020204" pitchFamily="34" charset="0"/>
              </a:rPr>
              <a:t>Extension</a:t>
            </a:r>
            <a:endParaRPr lang="it-IT" altLang="it-IT" sz="1600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50F0F-65BE-4A2F-845F-426F21D74DA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Main Requirements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125538"/>
            <a:ext cx="8229600" cy="5256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Support</a:t>
            </a:r>
            <a:r>
              <a:rPr lang="it-IT" altLang="it-IT" b="0" i="0" kern="0" dirty="0" smtClean="0">
                <a:latin typeface="Arial" pitchFamily="34" charset="0"/>
              </a:rPr>
              <a:t> for </a:t>
            </a:r>
            <a:r>
              <a:rPr lang="it-IT" altLang="it-IT" b="0" i="0" kern="0" dirty="0" err="1" smtClean="0">
                <a:latin typeface="Arial" pitchFamily="34" charset="0"/>
              </a:rPr>
              <a:t>modelling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different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types</a:t>
            </a:r>
            <a:r>
              <a:rPr lang="it-IT" altLang="it-IT" b="0" i="0" kern="0" dirty="0" smtClean="0">
                <a:latin typeface="Arial" pitchFamily="34" charset="0"/>
              </a:rPr>
              <a:t> of </a:t>
            </a:r>
            <a:r>
              <a:rPr lang="it-IT" altLang="it-IT" b="0" i="0" kern="0" dirty="0" err="1" smtClean="0">
                <a:latin typeface="Arial" pitchFamily="34" charset="0"/>
              </a:rPr>
              <a:t>statements</a:t>
            </a:r>
            <a:r>
              <a:rPr lang="it-IT" altLang="it-IT" b="0" i="0" kern="0" dirty="0" smtClean="0">
                <a:latin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Constitutive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definitions</a:t>
            </a:r>
            <a:r>
              <a:rPr lang="it-IT" altLang="it-IT" b="0" i="0" kern="0" dirty="0" smtClean="0">
                <a:latin typeface="Arial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Prescriptive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obligation</a:t>
            </a:r>
            <a:r>
              <a:rPr lang="it-IT" altLang="it-IT" b="0" i="0" kern="0" dirty="0" smtClean="0">
                <a:latin typeface="Arial" pitchFamily="34" charset="0"/>
              </a:rPr>
              <a:t>, </a:t>
            </a:r>
            <a:r>
              <a:rPr lang="it-IT" altLang="it-IT" b="0" i="0" kern="0" dirty="0" err="1" smtClean="0">
                <a:latin typeface="Arial" pitchFamily="34" charset="0"/>
              </a:rPr>
              <a:t>permission</a:t>
            </a:r>
            <a:r>
              <a:rPr lang="it-IT" altLang="it-IT" b="0" i="0" kern="0" dirty="0" smtClean="0">
                <a:latin typeface="Arial" pitchFamily="34" charset="0"/>
              </a:rPr>
              <a:t>, etc.)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Facts</a:t>
            </a:r>
            <a:r>
              <a:rPr lang="it-IT" altLang="it-IT" b="0" i="0" kern="0" dirty="0" smtClean="0">
                <a:latin typeface="Arial" pitchFamily="34" charset="0"/>
              </a:rPr>
              <a:t> …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isomorphism</a:t>
            </a:r>
            <a:r>
              <a:rPr lang="it-IT" altLang="it-IT" b="0" i="0" kern="0" dirty="0" smtClean="0">
                <a:latin typeface="Arial" pitchFamily="34" charset="0"/>
              </a:rPr>
              <a:t> [</a:t>
            </a:r>
            <a:r>
              <a:rPr lang="it-IT" altLang="it-IT" b="0" i="0" kern="0" dirty="0" err="1" smtClean="0">
                <a:latin typeface="Arial" pitchFamily="34" charset="0"/>
              </a:rPr>
              <a:t>Bench-Capon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Coenen</a:t>
            </a:r>
            <a:r>
              <a:rPr lang="it-IT" altLang="it-IT" b="0" i="0" kern="0" dirty="0" smtClean="0">
                <a:latin typeface="Arial" pitchFamily="34" charset="0"/>
              </a:rPr>
              <a:t>, 1992]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defeasibility</a:t>
            </a:r>
            <a:r>
              <a:rPr lang="it-IT" altLang="it-IT" b="0" i="0" kern="0" dirty="0" smtClean="0">
                <a:latin typeface="Arial" pitchFamily="34" charset="0"/>
              </a:rPr>
              <a:t> [Gordon, 1995, </a:t>
            </a:r>
            <a:r>
              <a:rPr lang="it-IT" altLang="it-IT" b="0" i="0" kern="0" dirty="0" err="1" smtClean="0">
                <a:latin typeface="Arial" pitchFamily="34" charset="0"/>
              </a:rPr>
              <a:t>Prakken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1996,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2005]</a:t>
            </a:r>
          </a:p>
          <a:p>
            <a:pPr eaLnBrk="1" hangingPunct="1">
              <a:defRPr/>
            </a:pPr>
            <a:r>
              <a:rPr lang="it-IT" altLang="it-IT" b="0" i="0" kern="0" dirty="0" smtClean="0">
                <a:latin typeface="Arial" pitchFamily="34" charset="0"/>
              </a:rPr>
              <a:t>Model </a:t>
            </a:r>
            <a:r>
              <a:rPr lang="it-IT" altLang="it-IT" b="0" i="0" kern="0" dirty="0" err="1" smtClean="0">
                <a:latin typeface="Arial" pitchFamily="34" charset="0"/>
              </a:rPr>
              <a:t>legal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procedural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endParaRPr lang="it-IT" altLang="it-IT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3B3ED-9254-477F-9F44-A93D70EC5AA2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LegalRuleML Design Principles (1/2)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836613"/>
            <a:ext cx="8642350" cy="5543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Multiple Semantic Annotations</a:t>
            </a:r>
            <a:r>
              <a:rPr lang="en-GB" altLang="it-IT" sz="2400" b="0" i="0" kern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 legal rule may have multiple semantic annotations where each annotation can represent a different legal interpretation.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Each such annotation can appear in a separate annotation block as internal or external metadata. </a:t>
            </a:r>
            <a:endParaRPr lang="en-GB" altLang="it-IT" sz="200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Tracking the LegalRuleML Creators</a:t>
            </a:r>
            <a:r>
              <a:rPr lang="en-GB" altLang="it-IT" sz="2400" b="0" i="0" kern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As part of the provenance information, a LegalRuleML document or any of its fragments can be associated with its creators. </a:t>
            </a:r>
            <a:endParaRPr lang="en-GB" altLang="it-IT" sz="200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smtClean="0">
                <a:latin typeface="Arial" pitchFamily="34" charset="0"/>
              </a:rPr>
              <a:t>Linking Rules and Provisions:</a:t>
            </a:r>
            <a:endParaRPr lang="en-GB" altLang="it-IT" sz="2400" b="0" i="0" kern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LegalRuleML includes a mechanism, based on IRI, that allows N:M relationships among the rules and the textual provisions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avoiding redundancy in the IRI definition and errors in the associations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smtClean="0">
                <a:latin typeface="Arial" pitchFamily="34" charset="0"/>
              </a:rPr>
              <a:t>LegalRuleML is independent respect any Legal Document XML standard, IRI naming convention</a:t>
            </a:r>
            <a:endParaRPr lang="en-GB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ordi">
  <a:themeElements>
    <a:clrScheme name="">
      <a:dk1>
        <a:srgbClr val="000000"/>
      </a:dk1>
      <a:lt1>
        <a:srgbClr val="FFFFFF"/>
      </a:lt1>
      <a:dk2>
        <a:srgbClr val="A50021"/>
      </a:dk2>
      <a:lt2>
        <a:srgbClr val="666699"/>
      </a:lt2>
      <a:accent1>
        <a:srgbClr val="336699"/>
      </a:accent1>
      <a:accent2>
        <a:srgbClr val="0099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008AB9"/>
      </a:accent6>
      <a:hlink>
        <a:srgbClr val="4C6D80"/>
      </a:hlink>
      <a:folHlink>
        <a:srgbClr val="B2B2B2"/>
      </a:folHlink>
    </a:clrScheme>
    <a:fontScheme name="1_Bordi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0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66FF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B8FFAD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2">
        <a:dk1>
          <a:srgbClr val="336699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FF66CC"/>
        </a:accent2>
        <a:accent3>
          <a:srgbClr val="FFFFFF"/>
        </a:accent3>
        <a:accent4>
          <a:srgbClr val="2A5682"/>
        </a:accent4>
        <a:accent5>
          <a:srgbClr val="FFAAB8"/>
        </a:accent5>
        <a:accent6>
          <a:srgbClr val="E75C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3">
        <a:dk1>
          <a:srgbClr val="336699"/>
        </a:dk1>
        <a:lt1>
          <a:srgbClr val="FFFFFF"/>
        </a:lt1>
        <a:dk2>
          <a:srgbClr val="003366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4">
        <a:dk1>
          <a:srgbClr val="336699"/>
        </a:dk1>
        <a:lt1>
          <a:srgbClr val="FFFFFF"/>
        </a:lt1>
        <a:dk2>
          <a:srgbClr val="FF3399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5">
        <a:dk1>
          <a:srgbClr val="336699"/>
        </a:dk1>
        <a:lt1>
          <a:srgbClr val="FFFFFF"/>
        </a:lt1>
        <a:dk2>
          <a:srgbClr val="3333CC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6">
        <a:dk1>
          <a:srgbClr val="336699"/>
        </a:dk1>
        <a:lt1>
          <a:srgbClr val="FFFFFF"/>
        </a:lt1>
        <a:dk2>
          <a:srgbClr val="FF0000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Jurix_2009</Template>
  <TotalTime>28</TotalTime>
  <Words>2626</Words>
  <Application>Microsoft Office PowerPoint</Application>
  <PresentationFormat>Presentazione su schermo (4:3)</PresentationFormat>
  <Paragraphs>632</Paragraphs>
  <Slides>54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1_Bordi</vt:lpstr>
      <vt:lpstr>OASIS LegalRuleML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Document Structure: Metadata, Contexts, Statements</vt:lpstr>
      <vt:lpstr>LegalRulML Approach</vt:lpstr>
      <vt:lpstr>Presentazione standard di PowerPoint</vt:lpstr>
      <vt:lpstr>Presentazione standard di PowerPoint</vt:lpstr>
      <vt:lpstr>LegalRulML Approach</vt:lpstr>
      <vt:lpstr>LegalRuleML main blocks: Metadata</vt:lpstr>
      <vt:lpstr>LegalRuleML main blocks: Statements</vt:lpstr>
      <vt:lpstr>LegalRuleML main blocks: Context</vt:lpstr>
      <vt:lpstr>Document Structure: Metadata, Contexts, Statements</vt:lpstr>
      <vt:lpstr>LegalRuleML main blocks</vt:lpstr>
      <vt:lpstr>Legal Statements and References (2/2)</vt:lpstr>
      <vt:lpstr>Temporal Events and Temporal Situations</vt:lpstr>
      <vt:lpstr>LegalRuleML main blocks: rules</vt:lpstr>
      <vt:lpstr>Example</vt:lpstr>
      <vt:lpstr>Deontic operators</vt:lpstr>
      <vt:lpstr>Metamodel in RDFS Partial Metamodel for Deontic Concepts</vt:lpstr>
      <vt:lpstr>Penalty and Reparation</vt:lpstr>
      <vt:lpstr>Partial Metamodel for Statements Concepts </vt:lpstr>
      <vt:lpstr>Deontic operators</vt:lpstr>
      <vt:lpstr>Defeasibility</vt:lpstr>
      <vt:lpstr>Presentazione standard di PowerPoint</vt:lpstr>
      <vt:lpstr>Example</vt:lpstr>
      <vt:lpstr>Example</vt:lpstr>
      <vt:lpstr>LegalRuleML modelling</vt:lpstr>
      <vt:lpstr>LegalRuleML main blocks</vt:lpstr>
      <vt:lpstr>Alternatives</vt:lpstr>
      <vt:lpstr>Alternative interpretations of the same text</vt:lpstr>
      <vt:lpstr>LegalRuleML modelling</vt:lpstr>
      <vt:lpstr>TCP Code C628:2012</vt:lpstr>
      <vt:lpstr>TCP Code C628:2012</vt:lpstr>
      <vt:lpstr>Complaint example from  Telecommunications Consumer Protections Code C628:2012, Australia</vt:lpstr>
      <vt:lpstr>Complaint example from  TCP Code C628:2012, Australia</vt:lpstr>
      <vt:lpstr>Complaint example from TCP Code C628:2012, Australia</vt:lpstr>
      <vt:lpstr>Defeasibility</vt:lpstr>
      <vt:lpstr>#2-Copyright law: copyright infringement</vt:lpstr>
      <vt:lpstr>Presentazione standard di PowerPoint</vt:lpstr>
      <vt:lpstr>Presentazione standard di PowerPoint</vt:lpstr>
      <vt:lpstr>Rules</vt:lpstr>
      <vt:lpstr>Conclusion and Future plans</vt:lpstr>
      <vt:lpstr>Where to find material of the tutorial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MetaLex/CEN Extension</dc:title>
  <dc:creator>Palmirani</dc:creator>
  <cp:lastModifiedBy>Cirsfid</cp:lastModifiedBy>
  <cp:revision>1017</cp:revision>
  <dcterms:created xsi:type="dcterms:W3CDTF">2008-02-12T15:12:24Z</dcterms:created>
  <dcterms:modified xsi:type="dcterms:W3CDTF">2015-07-28T08:19:37Z</dcterms:modified>
</cp:coreProperties>
</file>