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58"/>
  </p:notesMasterIdLst>
  <p:handoutMasterIdLst>
    <p:handoutMasterId r:id="rId59"/>
  </p:handoutMasterIdLst>
  <p:sldIdLst>
    <p:sldId id="384" r:id="rId2"/>
    <p:sldId id="585" r:id="rId3"/>
    <p:sldId id="586" r:id="rId4"/>
    <p:sldId id="587" r:id="rId5"/>
    <p:sldId id="588" r:id="rId6"/>
    <p:sldId id="589" r:id="rId7"/>
    <p:sldId id="603" r:id="rId8"/>
    <p:sldId id="590" r:id="rId9"/>
    <p:sldId id="591" r:id="rId10"/>
    <p:sldId id="592" r:id="rId11"/>
    <p:sldId id="593" r:id="rId12"/>
    <p:sldId id="594" r:id="rId13"/>
    <p:sldId id="598" r:id="rId14"/>
    <p:sldId id="584" r:id="rId15"/>
    <p:sldId id="493" r:id="rId16"/>
    <p:sldId id="577" r:id="rId17"/>
    <p:sldId id="582" r:id="rId18"/>
    <p:sldId id="578" r:id="rId19"/>
    <p:sldId id="579" r:id="rId20"/>
    <p:sldId id="583" r:id="rId21"/>
    <p:sldId id="580" r:id="rId22"/>
    <p:sldId id="451" r:id="rId23"/>
    <p:sldId id="540" r:id="rId24"/>
    <p:sldId id="526" r:id="rId25"/>
    <p:sldId id="531" r:id="rId26"/>
    <p:sldId id="569" r:id="rId27"/>
    <p:sldId id="517" r:id="rId28"/>
    <p:sldId id="511" r:id="rId29"/>
    <p:sldId id="599" r:id="rId30"/>
    <p:sldId id="596" r:id="rId31"/>
    <p:sldId id="518" r:id="rId32"/>
    <p:sldId id="597" r:id="rId33"/>
    <p:sldId id="537" r:id="rId34"/>
    <p:sldId id="595" r:id="rId35"/>
    <p:sldId id="543" r:id="rId36"/>
    <p:sldId id="581" r:id="rId37"/>
    <p:sldId id="520" r:id="rId38"/>
    <p:sldId id="544" r:id="rId39"/>
    <p:sldId id="550" r:id="rId40"/>
    <p:sldId id="545" r:id="rId41"/>
    <p:sldId id="546" r:id="rId42"/>
    <p:sldId id="562" r:id="rId43"/>
    <p:sldId id="563" r:id="rId44"/>
    <p:sldId id="565" r:id="rId45"/>
    <p:sldId id="566" r:id="rId46"/>
    <p:sldId id="567" r:id="rId47"/>
    <p:sldId id="600" r:id="rId48"/>
    <p:sldId id="601" r:id="rId49"/>
    <p:sldId id="568" r:id="rId50"/>
    <p:sldId id="558" r:id="rId51"/>
    <p:sldId id="559" r:id="rId52"/>
    <p:sldId id="560" r:id="rId53"/>
    <p:sldId id="561" r:id="rId54"/>
    <p:sldId id="422" r:id="rId55"/>
    <p:sldId id="508" r:id="rId56"/>
    <p:sldId id="344" r:id="rId57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FFCC"/>
    <a:srgbClr val="DDDDDD"/>
    <a:srgbClr val="CCFFFF"/>
    <a:srgbClr val="99FF33"/>
    <a:srgbClr val="66FF33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1" autoAdjust="0"/>
    <p:restoredTop sz="86094" autoAdjust="0"/>
  </p:normalViewPr>
  <p:slideViewPr>
    <p:cSldViewPr>
      <p:cViewPr varScale="1">
        <p:scale>
          <a:sx n="78" d="100"/>
          <a:sy n="78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5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en-US" altLang="it-IT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22877BF5-9827-4E7F-9B90-8FCC26DD916A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2911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2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232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 b="0" i="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32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 b="0" i="0" smtClean="0"/>
            </a:lvl1pPr>
          </a:lstStyle>
          <a:p>
            <a:pPr>
              <a:defRPr/>
            </a:pPr>
            <a:fld id="{66A9264E-F8EF-454E-8CB8-6B09B734C92E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5961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CE132E-404B-49EC-B41E-963F38FD53CE}" type="slidenum">
              <a:rPr lang="it-IT" altLang="it-IT"/>
              <a:pPr>
                <a:spcBef>
                  <a:spcPct val="0"/>
                </a:spcBef>
              </a:pPr>
              <a:t>14</a:t>
            </a:fld>
            <a:endParaRPr lang="it-IT" altLang="it-IT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92045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4596E0-2DD3-46F7-9BC3-500F654A7A1B}" type="slidenum">
              <a:rPr lang="it-IT" altLang="it-IT"/>
              <a:pPr>
                <a:spcBef>
                  <a:spcPct val="0"/>
                </a:spcBef>
              </a:pPr>
              <a:t>22</a:t>
            </a:fld>
            <a:endParaRPr lang="it-IT" altLang="it-IT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087539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en-US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D2C37E-7A81-47D0-A38B-719A4EE5960F}" type="slidenum">
              <a:rPr lang="it-IT" altLang="it-IT"/>
              <a:pPr>
                <a:spcBef>
                  <a:spcPct val="0"/>
                </a:spcBef>
              </a:pPr>
              <a:t>39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6650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folHlink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it-IT" altLang="en-US" noProof="0" smtClean="0"/>
              <a:t>Le disposi</a:t>
            </a:r>
            <a:r>
              <a:rPr lang="en-US" altLang="en-US" noProof="0" smtClean="0"/>
              <a:t>zioni di modifica: linguaggio ed uso. </a:t>
            </a:r>
            <a:endParaRPr lang="it-IT" altLang="en-US" noProof="0" smtClean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543550" cy="979488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it-IT" altLang="en-US" noProof="0" smtClean="0"/>
              <a:t>Anal</a:t>
            </a:r>
            <a:r>
              <a:rPr lang="en-US" altLang="en-US" noProof="0" smtClean="0"/>
              <a:t>isi a supporto del Natural Language Process</a:t>
            </a:r>
          </a:p>
          <a:p>
            <a:pPr lvl="0"/>
            <a:endParaRPr lang="en-US" altLang="en-US" noProof="0" smtClean="0"/>
          </a:p>
          <a:p>
            <a:pPr lvl="0"/>
            <a:r>
              <a:rPr lang="en-US" altLang="en-US" noProof="0" smtClean="0"/>
              <a:t>Raffaella Brighi</a:t>
            </a:r>
          </a:p>
          <a:p>
            <a:pPr lvl="0"/>
            <a:r>
              <a:rPr lang="en-US" altLang="en-US" noProof="0" smtClean="0"/>
              <a:t>CIRSFID, Università di Bologna</a:t>
            </a:r>
            <a:endParaRPr lang="it-IT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0932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5EB55-E512-4AB3-9207-35D991091C32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832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5968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12780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6D0D8-C0DC-489F-B40A-A3F312343D0F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6613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2D300-332F-4986-9727-2A1F20DB09F9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3853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5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7F8B-4DAB-4189-82DA-E4B1A61E3B9F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2099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D811-679E-4E41-9B98-CDAE76B57AD7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39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0522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E211-67F5-47A2-B010-64004DA73675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53605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8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8947-5D0C-484C-9601-B9225223BA0F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7007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4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CF06-D953-4FF0-B0AB-FFC5F87EBB09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7221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06B0D-8461-42F2-A4C6-9468FB29F4D5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1336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6" name="Segnaposto numero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780A6-F4A8-4CAC-955E-4723E426F19E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91363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Fare clic per modificare gli stili del testo dello schema</a:t>
            </a:r>
          </a:p>
          <a:p>
            <a:pPr lvl="1"/>
            <a:r>
              <a:rPr lang="it-IT" altLang="en-US" smtClean="0"/>
              <a:t>Secondo livello</a:t>
            </a:r>
          </a:p>
          <a:p>
            <a:pPr lvl="2"/>
            <a:r>
              <a:rPr lang="it-IT" altLang="en-US" smtClean="0"/>
              <a:t>Terzo livello</a:t>
            </a:r>
          </a:p>
          <a:p>
            <a:pPr lvl="3"/>
            <a:r>
              <a:rPr lang="it-IT" altLang="en-US" smtClean="0"/>
              <a:t>Quarto livello</a:t>
            </a:r>
          </a:p>
          <a:p>
            <a:pPr lvl="4"/>
            <a:r>
              <a:rPr lang="it-IT" altLang="en-US" smtClean="0"/>
              <a:t>Quinto livello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37288"/>
            <a:ext cx="3598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36000" rIns="54000" bIns="3600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i="0">
                <a:solidFill>
                  <a:srgbClr val="336699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1029" name="Freeform 5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CC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235825" y="6308725"/>
            <a:ext cx="1511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800" b="0" i="0" smtClean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669213" y="6381750"/>
            <a:ext cx="1366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it-IT" altLang="it-IT" i="0" smtClean="0">
              <a:solidFill>
                <a:srgbClr val="336699"/>
              </a:solidFill>
              <a:latin typeface="Century Gothic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66F27E-E386-4791-960F-1817800F5740}" type="slidenum">
              <a:rPr lang="it-IT" altLang="en-US"/>
              <a:pPr>
                <a:defRPr/>
              </a:pPr>
              <a:t>‹#›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9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8" r:id="rId11"/>
    <p:sldLayoutId id="2147483899" r:id="rId12"/>
    <p:sldLayoutId id="2147483894" r:id="rId13"/>
    <p:sldLayoutId id="214748389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it/imgres?imgurl=http://www.mobanwang.com/icon/UploadFiles_8971/201008/20100822225832689.png&amp;imgrefurl=http://www.mobanwang.com/icon/2010/432.html&amp;docid=q6HzJH4HnGi76M&amp;tbnid=E3WtUHNuT_2DtM&amp;w=256&amp;h=256&amp;ei=RdJ0UYgUjtThBLjigLAK&amp;ved=0CAMQxiAwAQ&amp;iact=ric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oasis-open.org/version-control/browse/wsvn/legalruleml/trunk/schemas/xsd/?sc=1#_trunk_schemas_xsd_" TargetMode="External"/><Relationship Id="rId2" Type="http://schemas.openxmlformats.org/officeDocument/2006/relationships/hyperlink" Target="https://tools.oasis-open.org/version-control/browse/wsvn/legalruleml/trunk/examples/approved/?opt=dir&amp;sc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ists.oasis-open.org/archives/legalruleml/201408/msg00011/Glossary-v20.odt" TargetMode="External"/><Relationship Id="rId4" Type="http://schemas.openxmlformats.org/officeDocument/2006/relationships/hyperlink" Target="https://www.oasis-open.org/committees/tc_home.php?wg_abbrev=legalruleml" TargetMode="Externa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asis-open.org/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1844675"/>
            <a:ext cx="7834312" cy="1008063"/>
          </a:xfrm>
        </p:spPr>
        <p:txBody>
          <a:bodyPr/>
          <a:lstStyle/>
          <a:p>
            <a:pPr marL="762000" indent="-762000" algn="ctr" eaLnBrk="1" hangingPunct="1"/>
            <a:r>
              <a:rPr lang="it-IT" altLang="it-IT" sz="3600" dirty="0" smtClean="0"/>
              <a:t>OASIS LegalRuleML</a:t>
            </a:r>
            <a:br>
              <a:rPr lang="it-IT" altLang="it-IT" sz="3600" dirty="0" smtClean="0"/>
            </a:br>
            <a:r>
              <a:rPr lang="it-IT" altLang="it-IT" sz="3600" dirty="0" smtClean="0"/>
              <a:t/>
            </a:r>
            <a:br>
              <a:rPr lang="it-IT" altLang="it-IT" sz="3600" dirty="0" smtClean="0"/>
            </a:br>
            <a:endParaRPr lang="it-IT" altLang="it-IT" sz="2000" b="0" dirty="0" smtClean="0">
              <a:solidFill>
                <a:schemeClr val="tx1"/>
              </a:solidFill>
            </a:endParaRPr>
          </a:p>
        </p:txBody>
      </p:sp>
      <p:pic>
        <p:nvPicPr>
          <p:cNvPr id="8195" name="Picture 4" descr="LegalX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5373688"/>
            <a:ext cx="3275012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2555875" y="4149725"/>
            <a:ext cx="41783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 dirty="0">
                <a:latin typeface="Arial" panose="020B0604020202020204" pitchFamily="34" charset="0"/>
              </a:rPr>
              <a:t>RuleML2015</a:t>
            </a:r>
          </a:p>
          <a:p>
            <a:pPr algn="ctr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800" b="0" i="0" dirty="0">
                <a:latin typeface="Arial" panose="020B0604020202020204" pitchFamily="34" charset="0"/>
              </a:rPr>
              <a:t>Berlin, </a:t>
            </a:r>
            <a:r>
              <a:rPr lang="it-IT" altLang="it-IT" sz="2800" b="0" dirty="0">
                <a:latin typeface="Arial" panose="020B0604020202020204" pitchFamily="34" charset="0"/>
              </a:rPr>
              <a:t>August 2nd, 2015</a:t>
            </a:r>
            <a:endParaRPr lang="it-IT" altLang="it-IT" sz="2800" b="0" i="0" dirty="0">
              <a:latin typeface="Arial" panose="020B0604020202020204" pitchFamily="34" charset="0"/>
            </a:endParaRPr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468313" y="2781300"/>
            <a:ext cx="82804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18B70E-4FA2-4B23-B3E2-42112699CE1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Design </a:t>
            </a:r>
            <a:r>
              <a:rPr lang="it-IT" altLang="it-IT" i="0" kern="0" dirty="0" err="1" smtClean="0"/>
              <a:t>Principles</a:t>
            </a:r>
            <a:r>
              <a:rPr lang="it-IT" altLang="it-IT" i="0" kern="0" dirty="0" smtClean="0"/>
              <a:t> (2/2)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288" y="1052513"/>
            <a:ext cx="8353425" cy="54006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Temporal Management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must represent these temporal issues in unambiguous fashion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Formal Ontology Reference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is independent from any legal ontology and logic framework.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LegalRuleML is based on </a:t>
            </a:r>
            <a:r>
              <a:rPr lang="en-GB" altLang="it-IT" sz="240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reuses and extends concepts and syntax of </a:t>
            </a:r>
            <a:r>
              <a:rPr lang="en-GB" altLang="it-IT" sz="2400" b="0" i="0" kern="0" dirty="0" err="1" smtClean="0">
                <a:latin typeface="Arial" pitchFamily="34" charset="0"/>
              </a:rPr>
              <a:t>RuleML</a:t>
            </a:r>
            <a:r>
              <a:rPr lang="en-GB" altLang="it-IT" sz="2400" b="0" i="0" kern="0" dirty="0" smtClean="0">
                <a:latin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Mapping to </a:t>
            </a:r>
            <a:r>
              <a:rPr lang="en-GB" altLang="it-IT" sz="2400" i="0" kern="0" dirty="0" err="1" smtClean="0">
                <a:latin typeface="Arial" pitchFamily="34" charset="0"/>
              </a:rPr>
              <a:t>Rdf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LegalRuleML metadata can be expressed in RDF for implementing Linked Data model.</a:t>
            </a:r>
            <a:endParaRPr lang="it-IT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FE197F-B5F5-4B98-B500-BEAE54C55D7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sz="2800" i="0" kern="0" smtClean="0"/>
              <a:t>Open Rule Architecture</a:t>
            </a:r>
            <a:endParaRPr lang="it-IT" altLang="it-IT" sz="2800" i="0" kern="0" dirty="0" smtClean="0"/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 flipV="1">
            <a:off x="1331913" y="3644900"/>
            <a:ext cx="792162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2411413" y="3500438"/>
            <a:ext cx="1081087" cy="504825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2555875" y="3068638"/>
            <a:ext cx="792163" cy="144462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V="1">
            <a:off x="1331913" y="3213100"/>
            <a:ext cx="719137" cy="64770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1258888" y="4365625"/>
            <a:ext cx="0" cy="719138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555875" y="3789363"/>
            <a:ext cx="0" cy="5762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 flipH="1">
            <a:off x="2771775" y="32131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 flipH="1">
            <a:off x="3348038" y="3429000"/>
            <a:ext cx="0" cy="136842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 flipH="1">
            <a:off x="3635375" y="4221163"/>
            <a:ext cx="0" cy="649287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>
            <a:off x="0" y="4508500"/>
            <a:ext cx="4716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cxnSp>
        <p:nvCxnSpPr>
          <p:cNvPr id="18446" name="AutoShape 13"/>
          <p:cNvCxnSpPr>
            <a:cxnSpLocks noChangeShapeType="1"/>
          </p:cNvCxnSpPr>
          <p:nvPr/>
        </p:nvCxnSpPr>
        <p:spPr bwMode="auto">
          <a:xfrm rot="5400000" flipH="1" flipV="1">
            <a:off x="2257426" y="4937125"/>
            <a:ext cx="144462" cy="2338387"/>
          </a:xfrm>
          <a:prstGeom prst="curvedConnector3">
            <a:avLst>
              <a:gd name="adj1" fmla="val -158241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7" name="AutoShape 14"/>
          <p:cNvCxnSpPr>
            <a:cxnSpLocks noChangeShapeType="1"/>
          </p:cNvCxnSpPr>
          <p:nvPr/>
        </p:nvCxnSpPr>
        <p:spPr bwMode="auto">
          <a:xfrm rot="16200000" flipH="1">
            <a:off x="2742406" y="5277645"/>
            <a:ext cx="288925" cy="1223962"/>
          </a:xfrm>
          <a:prstGeom prst="curvedConnector3">
            <a:avLst>
              <a:gd name="adj1" fmla="val 178569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8" name="Line 15"/>
          <p:cNvSpPr>
            <a:spLocks noChangeShapeType="1"/>
          </p:cNvSpPr>
          <p:nvPr/>
        </p:nvSpPr>
        <p:spPr bwMode="auto">
          <a:xfrm>
            <a:off x="0" y="2781300"/>
            <a:ext cx="4643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pic>
        <p:nvPicPr>
          <p:cNvPr id="18449" name="Picture 17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8476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18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65296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19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941888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20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22413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21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341438"/>
            <a:ext cx="1042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22" descr="ANd9GcQ8kWhZd1JZPSzLKDHvOvaoExhJITBC3YNQmBl4VZ_OuHiJ6xA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1042987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258888" y="2420938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2411413" y="2349500"/>
            <a:ext cx="0" cy="574675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3563938" y="2205038"/>
            <a:ext cx="0" cy="1008062"/>
          </a:xfrm>
          <a:prstGeom prst="line">
            <a:avLst/>
          </a:prstGeom>
          <a:noFill/>
          <a:ln w="28575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-36513" y="4581525"/>
            <a:ext cx="190976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Logic Rules</a:t>
            </a:r>
          </a:p>
        </p:txBody>
      </p:sp>
      <p:pic>
        <p:nvPicPr>
          <p:cNvPr id="18459" name="Picture 27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3988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Picture 28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84538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1" name="Picture 29" descr="ANd9GcSRTzZYwB3vwPpgukvAxpUo924KEx2Kfw2tBj-QIh-1EQwl9urBm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2895600"/>
            <a:ext cx="552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076700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3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500438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64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933825"/>
            <a:ext cx="5461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5940425" y="3068638"/>
            <a:ext cx="277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Linked Open Data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4925" y="884238"/>
            <a:ext cx="3600450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document in XML</a:t>
            </a: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4211638" y="2492375"/>
            <a:ext cx="1728787" cy="720725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>
            <a:off x="4356100" y="4076700"/>
            <a:ext cx="1411288" cy="0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4356100" y="4508500"/>
            <a:ext cx="1774825" cy="1096963"/>
          </a:xfrm>
          <a:prstGeom prst="lin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0" y="2852738"/>
            <a:ext cx="2398713" cy="457200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Legal Ontology</a:t>
            </a:r>
          </a:p>
        </p:txBody>
      </p:sp>
      <p:cxnSp>
        <p:nvCxnSpPr>
          <p:cNvPr id="18471" name="AutoShape 39"/>
          <p:cNvCxnSpPr>
            <a:cxnSpLocks noChangeShapeType="1"/>
            <a:stCxn id="18453" idx="3"/>
            <a:endCxn id="18454" idx="2"/>
          </p:cNvCxnSpPr>
          <p:nvPr/>
        </p:nvCxnSpPr>
        <p:spPr bwMode="auto">
          <a:xfrm>
            <a:off x="2878138" y="1863725"/>
            <a:ext cx="703262" cy="663575"/>
          </a:xfrm>
          <a:prstGeom prst="curvedConnector4">
            <a:avLst>
              <a:gd name="adj1" fmla="val 12639"/>
              <a:gd name="adj2" fmla="val 134208"/>
            </a:avLst>
          </a:prstGeom>
          <a:noFill/>
          <a:ln w="28575">
            <a:solidFill>
              <a:srgbClr val="FF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356100" y="1268413"/>
            <a:ext cx="4640263" cy="1135062"/>
          </a:xfrm>
          <a:prstGeom prst="rect">
            <a:avLst/>
          </a:prstGeom>
          <a:noFill/>
          <a:ln w="381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Combine rules with other dataset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Interoperability and interchange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200">
                <a:latin typeface="Arial" panose="020B0604020202020204" pitchFamily="34" charset="0"/>
              </a:rPr>
              <a:t>Retrieve rules and documents</a:t>
            </a:r>
          </a:p>
        </p:txBody>
      </p:sp>
      <p:sp>
        <p:nvSpPr>
          <p:cNvPr id="41" name="Line 41"/>
          <p:cNvSpPr>
            <a:spLocks noChangeShapeType="1"/>
          </p:cNvSpPr>
          <p:nvPr/>
        </p:nvSpPr>
        <p:spPr bwMode="auto">
          <a:xfrm flipV="1">
            <a:off x="4356100" y="5876925"/>
            <a:ext cx="1584325" cy="0"/>
          </a:xfrm>
          <a:prstGeom prst="line">
            <a:avLst/>
          </a:prstGeom>
          <a:ln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10800000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474" name="AutoShape 44"/>
          <p:cNvSpPr>
            <a:spLocks noChangeArrowheads="1"/>
          </p:cNvSpPr>
          <p:nvPr/>
        </p:nvSpPr>
        <p:spPr bwMode="auto">
          <a:xfrm rot="10800000">
            <a:off x="6156325" y="5300663"/>
            <a:ext cx="1225550" cy="1081087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ENGINE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5402263" y="2735263"/>
            <a:ext cx="1906587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Extraction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in RDF</a:t>
            </a:r>
          </a:p>
        </p:txBody>
      </p:sp>
      <p:sp>
        <p:nvSpPr>
          <p:cNvPr id="18476" name="CasellaDiTesto 43"/>
          <p:cNvSpPr txBox="1">
            <a:spLocks noChangeArrowheads="1"/>
          </p:cNvSpPr>
          <p:nvPr/>
        </p:nvSpPr>
        <p:spPr bwMode="auto">
          <a:xfrm>
            <a:off x="3613150" y="2771775"/>
            <a:ext cx="13684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7" name="CasellaDiTesto 44"/>
          <p:cNvSpPr txBox="1">
            <a:spLocks noChangeArrowheads="1"/>
          </p:cNvSpPr>
          <p:nvPr/>
        </p:nvSpPr>
        <p:spPr bwMode="auto">
          <a:xfrm>
            <a:off x="3613150" y="4500563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Connection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800000"/>
                </a:solidFill>
                <a:latin typeface="Arial" panose="020B0604020202020204" pitchFamily="34" charset="0"/>
              </a:rPr>
              <a:t>with URI</a:t>
            </a:r>
            <a:endParaRPr lang="it-IT" altLang="en-US" sz="1600">
              <a:solidFill>
                <a:srgbClr val="800000"/>
              </a:solidFill>
              <a:latin typeface="Arial" panose="020B0604020202020204" pitchFamily="34" charset="0"/>
            </a:endParaRPr>
          </a:p>
        </p:txBody>
      </p:sp>
      <p:sp>
        <p:nvSpPr>
          <p:cNvPr id="18478" name="CasellaDiTesto 45"/>
          <p:cNvSpPr txBox="1">
            <a:spLocks noChangeArrowheads="1"/>
          </p:cNvSpPr>
          <p:nvPr/>
        </p:nvSpPr>
        <p:spPr bwMode="auto">
          <a:xfrm>
            <a:off x="4029075" y="6013450"/>
            <a:ext cx="18843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Application Level</a:t>
            </a:r>
            <a:endParaRPr lang="it-IT" altLang="en-US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47FA79-F149-4B32-9826-F26D1FF7E66C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Language Design Principles</a:t>
            </a:r>
            <a:endParaRPr lang="it-IT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68413"/>
            <a:ext cx="8229600" cy="48625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Minimality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requires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provides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only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 small set of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needed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constructs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Referential</a:t>
            </a: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transparency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means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that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construct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always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expresses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same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semantics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regardless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context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E.g.,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obligation</a:t>
            </a:r>
            <a:endParaRPr lang="it-IT" altLang="it-IT" sz="2400" b="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Orthogonality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constructs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are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independent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each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thuspermitting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their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systematic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combination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E.g.,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jurisdiction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and authority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Pattern-</a:t>
            </a: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design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design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patterns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are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distillation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common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wisdom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organizing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structural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parts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grammar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and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constraints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 E.g.,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Associations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collection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Association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400" b="0" i="0" kern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for a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defines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for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describing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including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syntactic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400" b="0" i="0" kern="0" dirty="0" err="1" smtClean="0">
                <a:latin typeface="Arial" pitchFamily="34" charset="0"/>
                <a:cs typeface="Arial" pitchFamily="34" charset="0"/>
              </a:rPr>
              <a:t>categories</a:t>
            </a:r>
            <a:r>
              <a:rPr lang="it-IT" altLang="it-IT" sz="2400" b="0" i="0" kern="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FBA24-434A-480A-8B4D-7BC1EBE0475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smtClean="0"/>
              <a:t>RuleML/LegalRuleML XML Design principle</a:t>
            </a:r>
            <a:endParaRPr lang="it-IT" altLang="it-IT" i="0" kern="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endParaRPr lang="it-IT" altLang="it-IT" sz="260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There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distinction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type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role</a:t>
            </a:r>
            <a:r>
              <a:rPr lang="it-IT" altLang="it-IT" sz="26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also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called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name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</a:t>
            </a:r>
          </a:p>
          <a:p>
            <a:pPr eaLnBrk="1" hangingPunct="1">
              <a:defRPr/>
            </a:pP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starts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an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upper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900" i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altLang="it-IT" sz="1900" i="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Jurisdiction</a:t>
            </a:r>
            <a:r>
              <a:rPr lang="it-IT" altLang="it-IT" sz="1900" i="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with a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lower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case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letter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900" i="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altLang="it-IT" sz="1900" i="0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hasJurisdiction</a:t>
            </a:r>
            <a:r>
              <a:rPr lang="it-IT" altLang="it-IT" sz="1900" i="0" kern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hangingPunct="1">
              <a:defRPr/>
            </a:pP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metamodel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edge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elements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correspond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relationships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members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these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2600" b="0" i="0" kern="0" dirty="0" err="1" smtClean="0">
                <a:latin typeface="Arial" pitchFamily="34" charset="0"/>
                <a:cs typeface="Arial" pitchFamily="34" charset="0"/>
              </a:rPr>
              <a:t>classes</a:t>
            </a:r>
            <a:r>
              <a:rPr lang="it-IT" altLang="it-IT" sz="2600" b="0" i="0" kern="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24579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6963"/>
              <a:gd name="adj6" fmla="val -3404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24580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1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2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3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179923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4584" name="AutoShape 11"/>
          <p:cNvSpPr>
            <a:spLocks/>
          </p:cNvSpPr>
          <p:nvPr/>
        </p:nvSpPr>
        <p:spPr bwMode="auto">
          <a:xfrm flipV="1">
            <a:off x="6802438" y="2276475"/>
            <a:ext cx="2233612" cy="1008063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29759"/>
              <a:gd name="adj6" fmla="val -4087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Statement Context parameters like agents, times, sources, strength</a:t>
            </a:r>
          </a:p>
        </p:txBody>
      </p:sp>
      <p:sp>
        <p:nvSpPr>
          <p:cNvPr id="24585" name="AutoShape 12"/>
          <p:cNvSpPr>
            <a:spLocks/>
          </p:cNvSpPr>
          <p:nvPr/>
        </p:nvSpPr>
        <p:spPr bwMode="auto">
          <a:xfrm flipV="1">
            <a:off x="6877050" y="3789363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72588"/>
              <a:gd name="adj6" fmla="val -32273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Association to Statements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24586" name="AutoShape 13"/>
          <p:cNvSpPr>
            <a:spLocks/>
          </p:cNvSpPr>
          <p:nvPr/>
        </p:nvSpPr>
        <p:spPr bwMode="auto">
          <a:xfrm flipV="1">
            <a:off x="6154738" y="53752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31329"/>
              <a:gd name="adj6" fmla="val -30634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Rules, Facts, …</a:t>
            </a:r>
          </a:p>
        </p:txBody>
      </p:sp>
      <p:sp>
        <p:nvSpPr>
          <p:cNvPr id="24587" name="TextBox 1"/>
          <p:cNvSpPr txBox="1">
            <a:spLocks noChangeArrowheads="1"/>
          </p:cNvSpPr>
          <p:nvPr/>
        </p:nvSpPr>
        <p:spPr bwMode="auto">
          <a:xfrm>
            <a:off x="673100" y="1557338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Metadata</a:t>
            </a:r>
          </a:p>
        </p:txBody>
      </p:sp>
      <p:sp>
        <p:nvSpPr>
          <p:cNvPr id="24588" name="TextBox 2"/>
          <p:cNvSpPr txBox="1">
            <a:spLocks noChangeArrowheads="1"/>
          </p:cNvSpPr>
          <p:nvPr/>
        </p:nvSpPr>
        <p:spPr bwMode="auto">
          <a:xfrm>
            <a:off x="744422" y="2165350"/>
            <a:ext cx="11400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Context</a:t>
            </a:r>
            <a:endParaRPr lang="en-US" altLang="en-US" sz="2000" dirty="0"/>
          </a:p>
        </p:txBody>
      </p:sp>
      <p:sp>
        <p:nvSpPr>
          <p:cNvPr id="24589" name="TextBox 3"/>
          <p:cNvSpPr txBox="1">
            <a:spLocks noChangeArrowheads="1"/>
          </p:cNvSpPr>
          <p:nvPr/>
        </p:nvSpPr>
        <p:spPr bwMode="auto">
          <a:xfrm>
            <a:off x="646113" y="5375275"/>
            <a:ext cx="156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Statements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663083" y="2740918"/>
            <a:ext cx="16385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/>
              <a:t>Association</a:t>
            </a:r>
            <a:endParaRPr lang="en-US" altLang="en-US" sz="2000" dirty="0"/>
          </a:p>
        </p:txBody>
      </p:sp>
      <p:sp>
        <p:nvSpPr>
          <p:cNvPr id="15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FBA24-434A-480A-8B4D-7BC1EBE0475B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8"/>
          <p:cNvSpPr>
            <a:spLocks noChangeArrowheads="1"/>
          </p:cNvSpPr>
          <p:nvPr/>
        </p:nvSpPr>
        <p:spPr bwMode="auto">
          <a:xfrm flipV="1">
            <a:off x="6443662" y="519112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</a:t>
            </a:r>
            <a:r>
              <a:rPr lang="it-IT" altLang="it-IT" sz="1600" dirty="0">
                <a:latin typeface="Arial" panose="020B0604020202020204" pitchFamily="34" charset="0"/>
              </a:rPr>
              <a:t>of rule1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563562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Approach</a:t>
            </a:r>
            <a:endParaRPr lang="it-IT" altLang="it-IT" dirty="0" smtClean="0"/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4932363" y="1672977"/>
            <a:ext cx="3671887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4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rule1"&gt;</a:t>
            </a:r>
            <a:endParaRPr lang="en-US" altLang="it-IT" sz="14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31" name="Line 11"/>
          <p:cNvSpPr>
            <a:spLocks noChangeShapeType="1"/>
          </p:cNvSpPr>
          <p:nvPr/>
        </p:nvSpPr>
        <p:spPr bwMode="auto">
          <a:xfrm flipV="1">
            <a:off x="2530475" y="2341562"/>
            <a:ext cx="2401888" cy="871537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2" name="Text Box 14"/>
          <p:cNvSpPr txBox="1">
            <a:spLocks noChangeArrowheads="1"/>
          </p:cNvSpPr>
          <p:nvPr/>
        </p:nvSpPr>
        <p:spPr bwMode="auto">
          <a:xfrm>
            <a:off x="2453008" y="5124450"/>
            <a:ext cx="5646097" cy="707886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Multiple rules as (alternative</a:t>
            </a:r>
            <a:r>
              <a:rPr lang="en-GB" altLang="it-IT" sz="2000" dirty="0" smtClean="0">
                <a:latin typeface="Arial" panose="020B0604020202020204" pitchFamily="34" charset="0"/>
              </a:rPr>
              <a:t>) interpretations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of </a:t>
            </a:r>
            <a:r>
              <a:rPr lang="en-GB" altLang="it-IT" sz="2000" dirty="0">
                <a:latin typeface="Arial" panose="020B0604020202020204" pitchFamily="34" charset="0"/>
              </a:rPr>
              <a:t>the same text</a:t>
            </a:r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5148263" y="3329161"/>
            <a:ext cx="3671887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key=":rule2"&gt;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634" name="Line 33"/>
          <p:cNvSpPr>
            <a:spLocks noChangeShapeType="1"/>
          </p:cNvSpPr>
          <p:nvPr/>
        </p:nvSpPr>
        <p:spPr bwMode="auto">
          <a:xfrm>
            <a:off x="2530475" y="3290888"/>
            <a:ext cx="2617788" cy="76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6635" name="AutoShape 18"/>
          <p:cNvSpPr>
            <a:spLocks noChangeArrowheads="1"/>
          </p:cNvSpPr>
          <p:nvPr/>
        </p:nvSpPr>
        <p:spPr bwMode="auto">
          <a:xfrm flipV="1">
            <a:off x="6443662" y="981075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rule2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7652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3" name="Line 13"/>
          <p:cNvSpPr>
            <a:spLocks noChangeShapeType="1"/>
          </p:cNvSpPr>
          <p:nvPr/>
        </p:nvSpPr>
        <p:spPr bwMode="auto">
          <a:xfrm flipV="1">
            <a:off x="3563938" y="3789363"/>
            <a:ext cx="1512887" cy="6477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4918075" y="3283099"/>
            <a:ext cx="4006850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4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rule3"&gt;</a:t>
            </a:r>
            <a:endParaRPr lang="en-US" altLang="it-IT" sz="14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655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of rule3</a:t>
            </a:r>
          </a:p>
        </p:txBody>
      </p:sp>
      <p:sp>
        <p:nvSpPr>
          <p:cNvPr id="27656" name="Text Box 14"/>
          <p:cNvSpPr txBox="1">
            <a:spLocks noChangeArrowheads="1"/>
          </p:cNvSpPr>
          <p:nvPr/>
        </p:nvSpPr>
        <p:spPr bwMode="auto">
          <a:xfrm>
            <a:off x="2747963" y="5060950"/>
            <a:ext cx="4340225" cy="40005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>
                <a:latin typeface="Arial" panose="020B0604020202020204" pitchFamily="34" charset="0"/>
              </a:rPr>
              <a:t>Multiple sources 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8676" name="Line 12"/>
          <p:cNvSpPr>
            <a:spLocks noChangeShapeType="1"/>
          </p:cNvSpPr>
          <p:nvPr/>
        </p:nvSpPr>
        <p:spPr bwMode="auto">
          <a:xfrm>
            <a:off x="3563938" y="3068638"/>
            <a:ext cx="1512887" cy="3603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003800" y="3300413"/>
            <a:ext cx="3671888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4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rule4"&gt;</a:t>
            </a:r>
            <a:endParaRPr lang="en-US" altLang="it-IT" sz="14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678" name="AutoShape 20"/>
          <p:cNvSpPr>
            <a:spLocks noChangeArrowheads="1"/>
          </p:cNvSpPr>
          <p:nvPr/>
        </p:nvSpPr>
        <p:spPr bwMode="auto">
          <a:xfrm flipV="1">
            <a:off x="6764338" y="2636838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3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79" name="AutoShape 22"/>
          <p:cNvSpPr>
            <a:spLocks noChangeArrowheads="1"/>
          </p:cNvSpPr>
          <p:nvPr/>
        </p:nvSpPr>
        <p:spPr bwMode="auto">
          <a:xfrm flipV="1">
            <a:off x="6757988" y="2139950"/>
            <a:ext cx="2160587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2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0" name="AutoShape 23"/>
          <p:cNvSpPr>
            <a:spLocks noChangeArrowheads="1"/>
          </p:cNvSpPr>
          <p:nvPr/>
        </p:nvSpPr>
        <p:spPr bwMode="auto">
          <a:xfrm flipV="1">
            <a:off x="6765925" y="1670050"/>
            <a:ext cx="2160588" cy="431800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 err="1" smtClean="0">
                <a:latin typeface="Arial" panose="020B0604020202020204" pitchFamily="34" charset="0"/>
              </a:rPr>
              <a:t>Context</a:t>
            </a:r>
            <a:r>
              <a:rPr lang="it-IT" altLang="it-IT" sz="1600" dirty="0" smtClean="0">
                <a:latin typeface="Arial" panose="020B0604020202020204" pitchFamily="34" charset="0"/>
              </a:rPr>
              <a:t> 1 </a:t>
            </a:r>
            <a:r>
              <a:rPr lang="it-IT" altLang="it-IT" sz="1600" dirty="0">
                <a:latin typeface="Arial" panose="020B0604020202020204" pitchFamily="34" charset="0"/>
              </a:rPr>
              <a:t>of </a:t>
            </a:r>
            <a:r>
              <a:rPr lang="it-IT" altLang="it-IT" sz="1600" dirty="0" smtClean="0">
                <a:latin typeface="Arial" panose="020B0604020202020204" pitchFamily="34" charset="0"/>
              </a:rPr>
              <a:t>rule4</a:t>
            </a: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1695883" y="5060950"/>
            <a:ext cx="6444393" cy="40011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Multiple </a:t>
            </a:r>
            <a:r>
              <a:rPr lang="en-GB" altLang="it-IT" sz="2000" dirty="0" smtClean="0">
                <a:latin typeface="Arial" panose="020B0604020202020204" pitchFamily="34" charset="0"/>
              </a:rPr>
              <a:t>contexts (interpretations) </a:t>
            </a:r>
            <a:r>
              <a:rPr lang="en-GB" altLang="it-IT" sz="2000" dirty="0">
                <a:latin typeface="Arial" panose="020B0604020202020204" pitchFamily="34" charset="0"/>
              </a:rPr>
              <a:t>for the same rule</a:t>
            </a: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95288" y="128588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</a:t>
            </a:r>
            <a:r>
              <a:rPr lang="it-IT" altLang="it-IT" i="0" kern="0" dirty="0" err="1" smtClean="0"/>
              <a:t>Approach</a:t>
            </a:r>
            <a:endParaRPr lang="it-IT" altLang="it-IT" i="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2"/>
          <p:cNvSpPr txBox="1">
            <a:spLocks noChangeArrowheads="1"/>
          </p:cNvSpPr>
          <p:nvPr/>
        </p:nvSpPr>
        <p:spPr bwMode="auto">
          <a:xfrm>
            <a:off x="5148263" y="1830388"/>
            <a:ext cx="3671887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=":rule2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4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….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4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699" name="Line 33"/>
          <p:cNvSpPr>
            <a:spLocks noChangeShapeType="1"/>
          </p:cNvSpPr>
          <p:nvPr/>
        </p:nvSpPr>
        <p:spPr bwMode="auto">
          <a:xfrm flipV="1">
            <a:off x="3348038" y="2732152"/>
            <a:ext cx="1800225" cy="235303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00" name="AutoShape 18"/>
          <p:cNvSpPr>
            <a:spLocks noChangeArrowheads="1"/>
          </p:cNvSpPr>
          <p:nvPr/>
        </p:nvSpPr>
        <p:spPr bwMode="auto">
          <a:xfrm flipV="1">
            <a:off x="6516688" y="1268413"/>
            <a:ext cx="2311400" cy="431800"/>
          </a:xfrm>
          <a:prstGeom prst="roundRect">
            <a:avLst>
              <a:gd name="adj" fmla="val 16667"/>
            </a:avLst>
          </a:prstGeom>
          <a:solidFill>
            <a:srgbClr val="66FF33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T1 of rule2</a:t>
            </a: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28588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Approach</a:t>
            </a:r>
            <a:endParaRPr lang="it-IT" altLang="it-IT" dirty="0" smtClean="0"/>
          </a:p>
        </p:txBody>
      </p:sp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55650" y="1196975"/>
            <a:ext cx="332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</p:txBody>
      </p:sp>
      <p:sp>
        <p:nvSpPr>
          <p:cNvPr id="29704" name="Text Box 10"/>
          <p:cNvSpPr txBox="1">
            <a:spLocks noChangeArrowheads="1"/>
          </p:cNvSpPr>
          <p:nvPr/>
        </p:nvSpPr>
        <p:spPr bwMode="auto">
          <a:xfrm>
            <a:off x="5003800" y="5245100"/>
            <a:ext cx="3671888" cy="1169551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=":rule2-v2"&gt;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….</a:t>
            </a:r>
            <a:r>
              <a:rPr lang="en-US" altLang="it-IT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400" i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it-IT" sz="1400" i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4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4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4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705" name="AutoShape 21"/>
          <p:cNvSpPr>
            <a:spLocks noChangeArrowheads="1"/>
          </p:cNvSpPr>
          <p:nvPr/>
        </p:nvSpPr>
        <p:spPr bwMode="auto">
          <a:xfrm flipV="1">
            <a:off x="6227763" y="4653136"/>
            <a:ext cx="2449512" cy="431800"/>
          </a:xfrm>
          <a:prstGeom prst="roundRect">
            <a:avLst>
              <a:gd name="adj" fmla="val 16667"/>
            </a:avLst>
          </a:prstGeom>
          <a:solidFill>
            <a:srgbClr val="00FF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 T2 of rule2-v2</a:t>
            </a:r>
          </a:p>
        </p:txBody>
      </p:sp>
      <p:sp>
        <p:nvSpPr>
          <p:cNvPr id="29706" name="Oval 26"/>
          <p:cNvSpPr>
            <a:spLocks noChangeArrowheads="1"/>
          </p:cNvSpPr>
          <p:nvPr/>
        </p:nvSpPr>
        <p:spPr bwMode="auto">
          <a:xfrm>
            <a:off x="6300192" y="5157192"/>
            <a:ext cx="1964995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29707" name="Text Box 28"/>
          <p:cNvSpPr txBox="1">
            <a:spLocks noChangeArrowheads="1"/>
          </p:cNvSpPr>
          <p:nvPr/>
        </p:nvSpPr>
        <p:spPr bwMode="auto">
          <a:xfrm>
            <a:off x="9715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08" name="Text Box 31"/>
          <p:cNvSpPr txBox="1">
            <a:spLocks noChangeArrowheads="1"/>
          </p:cNvSpPr>
          <p:nvPr/>
        </p:nvSpPr>
        <p:spPr bwMode="auto">
          <a:xfrm>
            <a:off x="32035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  <p:pic>
        <p:nvPicPr>
          <p:cNvPr id="29709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052513"/>
            <a:ext cx="3968750" cy="56372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710" name="Line 29"/>
          <p:cNvSpPr>
            <a:spLocks noChangeShapeType="1"/>
          </p:cNvSpPr>
          <p:nvPr/>
        </p:nvSpPr>
        <p:spPr bwMode="auto">
          <a:xfrm>
            <a:off x="3348038" y="5229225"/>
            <a:ext cx="1801812" cy="5762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29711" name="Text Box 14"/>
          <p:cNvSpPr txBox="1">
            <a:spLocks noChangeArrowheads="1"/>
          </p:cNvSpPr>
          <p:nvPr/>
        </p:nvSpPr>
        <p:spPr bwMode="auto">
          <a:xfrm>
            <a:off x="3862388" y="3656013"/>
            <a:ext cx="4319587" cy="706437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>
                <a:latin typeface="Arial" panose="020B0604020202020204" pitchFamily="34" charset="0"/>
              </a:rPr>
              <a:t>Versioning of the rules according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to updates </a:t>
            </a:r>
            <a:r>
              <a:rPr lang="en-GB" altLang="it-IT" sz="2000" dirty="0">
                <a:latin typeface="Arial" panose="020B0604020202020204" pitchFamily="34" charset="0"/>
              </a:rPr>
              <a:t>of the law</a:t>
            </a:r>
          </a:p>
        </p:txBody>
      </p:sp>
      <p:sp>
        <p:nvSpPr>
          <p:cNvPr id="29712" name="Text Box 28"/>
          <p:cNvSpPr txBox="1">
            <a:spLocks noChangeArrowheads="1"/>
          </p:cNvSpPr>
          <p:nvPr/>
        </p:nvSpPr>
        <p:spPr bwMode="auto">
          <a:xfrm>
            <a:off x="1123950" y="1412875"/>
            <a:ext cx="3327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Digital Millennium Copyright Act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NEW VERSION</a:t>
            </a:r>
          </a:p>
        </p:txBody>
      </p:sp>
      <p:sp>
        <p:nvSpPr>
          <p:cNvPr id="29713" name="Text Box 31"/>
          <p:cNvSpPr txBox="1">
            <a:spLocks noChangeArrowheads="1"/>
          </p:cNvSpPr>
          <p:nvPr/>
        </p:nvSpPr>
        <p:spPr bwMode="auto">
          <a:xfrm>
            <a:off x="3355975" y="1052513"/>
            <a:ext cx="8509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18" name="Oval 26"/>
          <p:cNvSpPr>
            <a:spLocks noChangeArrowheads="1"/>
          </p:cNvSpPr>
          <p:nvPr/>
        </p:nvSpPr>
        <p:spPr bwMode="auto">
          <a:xfrm>
            <a:off x="6516216" y="1772816"/>
            <a:ext cx="1521569" cy="431800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Metadata</a:t>
            </a:r>
            <a:endParaRPr lang="it-IT" altLang="it-IT" dirty="0" smtClean="0"/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35B12C-F76C-43D1-891F-47601253E48F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TC</a:t>
            </a:r>
          </a:p>
        </p:txBody>
      </p:sp>
      <p:pic>
        <p:nvPicPr>
          <p:cNvPr id="9220" name="Picture 5" descr="ANd9GcRBXkCISqOeRQ4pHWzLpLC5FPNdhvt-yjxQ7PMisnWwSpdm8i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1655763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ANd9GcQwbaXo0W_6q_Kpr6souRvoEpM_wi68ibj1OMYjcr9oWgndK5TF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705100"/>
            <a:ext cx="2230438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9" descr="ANd9GcTcvfFUrZZkleV-cAf70B92xAcSLhlQ4zTu1JfK89XVRzQAu6K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50850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11" descr="Harold Bol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4076700"/>
            <a:ext cx="1646237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3" descr="ANd9GcTnvhSpsW6pIWC72nPwA_I2LU6VVaFAmAitiscHISaezYbuG7D8M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420938"/>
            <a:ext cx="16795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5" descr="ANd9GcSrO6MaPWhCW46hqNAJ3KXLD1AuDsCvfNOc9EX0I6FtNX1OR_Sj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76250"/>
            <a:ext cx="16811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6"/>
          <p:cNvSpPr txBox="1">
            <a:spLocks noChangeArrowheads="1"/>
          </p:cNvSpPr>
          <p:nvPr/>
        </p:nvSpPr>
        <p:spPr bwMode="auto">
          <a:xfrm>
            <a:off x="3040063" y="1023938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9227" name="Text Box 17"/>
          <p:cNvSpPr txBox="1">
            <a:spLocks noChangeArrowheads="1"/>
          </p:cNvSpPr>
          <p:nvPr/>
        </p:nvSpPr>
        <p:spPr bwMode="auto">
          <a:xfrm>
            <a:off x="315913" y="2997200"/>
            <a:ext cx="1971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Monica Palmirani,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CIRSFID, UniBO</a:t>
            </a:r>
          </a:p>
        </p:txBody>
      </p:sp>
      <p:sp>
        <p:nvSpPr>
          <p:cNvPr id="9228" name="Text Box 18"/>
          <p:cNvSpPr txBox="1">
            <a:spLocks noChangeArrowheads="1"/>
          </p:cNvSpPr>
          <p:nvPr/>
        </p:nvSpPr>
        <p:spPr bwMode="auto">
          <a:xfrm>
            <a:off x="2597150" y="4792663"/>
            <a:ext cx="2095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Guido Governatori,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NICTA, Australia</a:t>
            </a:r>
          </a:p>
        </p:txBody>
      </p:sp>
      <p:sp>
        <p:nvSpPr>
          <p:cNvPr id="9229" name="Text Box 19"/>
          <p:cNvSpPr txBox="1">
            <a:spLocks noChangeArrowheads="1"/>
          </p:cNvSpPr>
          <p:nvPr/>
        </p:nvSpPr>
        <p:spPr bwMode="auto">
          <a:xfrm>
            <a:off x="4692650" y="6237288"/>
            <a:ext cx="2046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Harold Boley, UNB </a:t>
            </a:r>
          </a:p>
        </p:txBody>
      </p:sp>
      <p:sp>
        <p:nvSpPr>
          <p:cNvPr id="9230" name="Text Box 20"/>
          <p:cNvSpPr txBox="1">
            <a:spLocks noChangeArrowheads="1"/>
          </p:cNvSpPr>
          <p:nvPr/>
        </p:nvSpPr>
        <p:spPr bwMode="auto">
          <a:xfrm>
            <a:off x="204788" y="6165850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Tara Athan, Athan Services</a:t>
            </a:r>
          </a:p>
        </p:txBody>
      </p:sp>
      <p:sp>
        <p:nvSpPr>
          <p:cNvPr id="9231" name="Text Box 21"/>
          <p:cNvSpPr txBox="1">
            <a:spLocks noChangeArrowheads="1"/>
          </p:cNvSpPr>
          <p:nvPr/>
        </p:nvSpPr>
        <p:spPr bwMode="auto">
          <a:xfrm>
            <a:off x="6965950" y="4797425"/>
            <a:ext cx="18208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Adrian Paschke,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Uni. Berlin</a:t>
            </a:r>
          </a:p>
        </p:txBody>
      </p:sp>
      <p:sp>
        <p:nvSpPr>
          <p:cNvPr id="9232" name="Text Box 22"/>
          <p:cNvSpPr txBox="1">
            <a:spLocks noChangeArrowheads="1"/>
          </p:cNvSpPr>
          <p:nvPr/>
        </p:nvSpPr>
        <p:spPr bwMode="auto">
          <a:xfrm>
            <a:off x="4922838" y="2781300"/>
            <a:ext cx="1560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Adam Wyner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Uni. Aberdeen</a:t>
            </a:r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958850" y="3500438"/>
            <a:ext cx="703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4" name="Text Box 24"/>
          <p:cNvSpPr txBox="1">
            <a:spLocks noChangeArrowheads="1"/>
          </p:cNvSpPr>
          <p:nvPr/>
        </p:nvSpPr>
        <p:spPr bwMode="auto">
          <a:xfrm>
            <a:off x="3348038" y="5373688"/>
            <a:ext cx="703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Chair</a:t>
            </a:r>
          </a:p>
        </p:txBody>
      </p:sp>
      <p:sp>
        <p:nvSpPr>
          <p:cNvPr id="9235" name="Text Box 25"/>
          <p:cNvSpPr txBox="1">
            <a:spLocks noChangeArrowheads="1"/>
          </p:cNvSpPr>
          <p:nvPr/>
        </p:nvSpPr>
        <p:spPr bwMode="auto">
          <a:xfrm>
            <a:off x="7326313" y="5300663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Secretary</a:t>
            </a:r>
          </a:p>
        </p:txBody>
      </p:sp>
      <p:sp>
        <p:nvSpPr>
          <p:cNvPr id="9236" name="Text Box 26"/>
          <p:cNvSpPr txBox="1">
            <a:spLocks noChangeArrowheads="1"/>
          </p:cNvSpPr>
          <p:nvPr/>
        </p:nvSpPr>
        <p:spPr bwMode="auto">
          <a:xfrm>
            <a:off x="5148263" y="3284538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dirty="0">
                <a:latin typeface="Arial" panose="020B0604020202020204" pitchFamily="34" charset="0"/>
              </a:rPr>
              <a:t>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60350"/>
            <a:ext cx="8229600" cy="1139825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Statements</a:t>
            </a:r>
            <a:endParaRPr lang="it-IT" altLang="it-IT" dirty="0" smtClean="0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=":rule1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1749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=":rule2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Context</a:t>
            </a:r>
            <a:endParaRPr lang="it-IT" altLang="it-IT" dirty="0" smtClean="0"/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95288" y="5421313"/>
            <a:ext cx="4321175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key=":rule1"&gt;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827088" y="3875088"/>
            <a:ext cx="1873250" cy="147732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 dirty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 dirty="0">
                <a:latin typeface="Arial" panose="020B0604020202020204" pitchFamily="34" charset="0"/>
              </a:rPr>
              <a:t>association of metadata with </a:t>
            </a:r>
            <a:r>
              <a:rPr lang="en-US" altLang="it-IT" sz="1800" i="0" dirty="0" smtClean="0">
                <a:latin typeface="Arial" panose="020B0604020202020204" pitchFamily="34" charset="0"/>
              </a:rPr>
              <a:t>statements</a:t>
            </a:r>
            <a:endParaRPr lang="en-US" altLang="it-IT" sz="1800" i="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it-IT" sz="1800" i="0" dirty="0">
              <a:latin typeface="Arial" panose="020B0604020202020204" pitchFamily="34" charset="0"/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971550" y="908050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Agents, Figures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2771775" y="3875088"/>
            <a:ext cx="1944688" cy="1477328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 dirty="0">
                <a:latin typeface="Arial" panose="020B0604020202020204" pitchFamily="34" charset="0"/>
              </a:rPr>
              <a:t>Context different author association of metadata with </a:t>
            </a:r>
            <a:r>
              <a:rPr lang="en-US" altLang="it-IT" sz="1800" i="0" dirty="0" smtClean="0">
                <a:latin typeface="Arial" panose="020B0604020202020204" pitchFamily="34" charset="0"/>
              </a:rPr>
              <a:t>statements</a:t>
            </a:r>
            <a:endParaRPr lang="en-US" altLang="it-IT" sz="1800" i="0" dirty="0">
              <a:latin typeface="Arial" panose="020B0604020202020204" pitchFamily="34" charset="0"/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4787900" y="3875088"/>
            <a:ext cx="1981200" cy="1570037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600" i="0">
                <a:latin typeface="Arial" panose="020B0604020202020204" pitchFamily="34" charset="0"/>
              </a:rPr>
              <a:t>Context different time and jurisdiction association of metadata with rules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6804025" y="3862388"/>
            <a:ext cx="2071688" cy="1477962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1800" i="0">
                <a:latin typeface="Arial" panose="020B0604020202020204" pitchFamily="34" charset="0"/>
              </a:rPr>
              <a:t>association of alternative interpretations of the same text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4787900" y="5421313"/>
            <a:ext cx="4284663" cy="107721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</a:t>
            </a:r>
            <a:r>
              <a:rPr lang="en-US" altLang="it-IT" sz="1600" i="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rule2"&gt;</a:t>
            </a:r>
            <a:endParaRPr lang="en-US" altLang="it-IT" sz="1600" i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16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16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12863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defTabSz="457200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it-IT" sz="2800" smtClean="0"/>
              <a:t>Document Structure:</a:t>
            </a:r>
            <a:br>
              <a:rPr lang="en-US" altLang="it-IT" sz="2800" smtClean="0"/>
            </a:br>
            <a:r>
              <a:rPr lang="en-US" altLang="it-IT" sz="2800" smtClean="0"/>
              <a:t>Metadata, Contexts, Statements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idx="2"/>
          </p:nvPr>
        </p:nvSpPr>
        <p:spPr>
          <a:xfrm>
            <a:off x="179388" y="1125538"/>
            <a:ext cx="8964612" cy="55435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indent="-341313" defTabSz="457200" eaLnBrk="1" hangingPunct="1">
              <a:lnSpc>
                <a:spcPct val="8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lrml:LegalRuleML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lrml:References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  &lt;Reference&gt; ...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	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lrml:References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...</a:t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lrml:Context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key=":ruleInfo1-v2"&gt;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lrml:Association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lrml:appliesSource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keyref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=":sec2.1-list1-itm31-par1-v2"/&gt;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lrml:toTarget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keyref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=":rulebase1-v2"/&gt;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lrml:Association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lrml:Context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/>
            </a:r>
            <a:br>
              <a:rPr lang="en-US" altLang="it-IT" sz="1900" b="1" dirty="0" smtClean="0">
                <a:latin typeface="Courier New" panose="02070309020205020404" pitchFamily="49" charset="0"/>
              </a:rPr>
            </a:br>
            <a:r>
              <a:rPr lang="en-US" altLang="it-IT" sz="1900" b="1" dirty="0" smtClean="0">
                <a:latin typeface="Courier New" panose="02070309020205020404" pitchFamily="49" charset="0"/>
              </a:rPr>
              <a:t>  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lrml:hasStatements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key=":rulebase-v2"&gt;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lrml:ConstitutiveStatement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 key=":rule1a-v2"&gt;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ruleml:if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 ...&lt;/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ruleml:if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	&lt;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ruleml:then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&gt;...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ruleml:then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		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lrml:ConstitutiveStatement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    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lrml:hasStatements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&gt;...</a:t>
            </a:r>
          </a:p>
          <a:p>
            <a:pPr indent="-341313" defTabSz="457200" eaLnBrk="1" hangingPunct="1">
              <a:lnSpc>
                <a:spcPct val="7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it-IT" sz="1900" b="1" dirty="0" smtClean="0">
                <a:latin typeface="Courier New" panose="02070309020205020404" pitchFamily="49" charset="0"/>
              </a:rPr>
              <a:t>	&lt;/</a:t>
            </a:r>
            <a:r>
              <a:rPr lang="en-US" altLang="it-IT" sz="1900" b="1" dirty="0" err="1" smtClean="0">
                <a:latin typeface="Courier New" panose="02070309020205020404" pitchFamily="49" charset="0"/>
              </a:rPr>
              <a:t>lrml:LegalRuleML</a:t>
            </a:r>
            <a:r>
              <a:rPr lang="en-US" altLang="it-IT" sz="1900" b="1" dirty="0" smtClean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3796" name="AutoShape 6"/>
          <p:cNvSpPr>
            <a:spLocks/>
          </p:cNvSpPr>
          <p:nvPr/>
        </p:nvSpPr>
        <p:spPr bwMode="auto">
          <a:xfrm flipV="1">
            <a:off x="5576888" y="1196975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6917"/>
              <a:gd name="adj5" fmla="val -11890"/>
              <a:gd name="adj6" fmla="val -9490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>
                <a:latin typeface="Arial" panose="020B0604020202020204" pitchFamily="34" charset="0"/>
              </a:rPr>
              <a:t>Textual References</a:t>
            </a:r>
          </a:p>
        </p:txBody>
      </p:sp>
      <p:sp>
        <p:nvSpPr>
          <p:cNvPr id="33797" name="AutoShape 7"/>
          <p:cNvSpPr>
            <a:spLocks noChangeArrowheads="1"/>
          </p:cNvSpPr>
          <p:nvPr/>
        </p:nvSpPr>
        <p:spPr bwMode="auto">
          <a:xfrm>
            <a:off x="468313" y="1341438"/>
            <a:ext cx="4391025" cy="8636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8" name="AutoShape 8"/>
          <p:cNvSpPr>
            <a:spLocks noChangeArrowheads="1"/>
          </p:cNvSpPr>
          <p:nvPr/>
        </p:nvSpPr>
        <p:spPr bwMode="auto">
          <a:xfrm>
            <a:off x="395288" y="2205038"/>
            <a:ext cx="8281987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799" name="AutoShape 9"/>
          <p:cNvSpPr>
            <a:spLocks noChangeArrowheads="1"/>
          </p:cNvSpPr>
          <p:nvPr/>
        </p:nvSpPr>
        <p:spPr bwMode="auto">
          <a:xfrm>
            <a:off x="539750" y="2636838"/>
            <a:ext cx="7920038" cy="1655762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0" name="AutoShape 10"/>
          <p:cNvSpPr>
            <a:spLocks noChangeArrowheads="1"/>
          </p:cNvSpPr>
          <p:nvPr/>
        </p:nvSpPr>
        <p:spPr bwMode="auto">
          <a:xfrm>
            <a:off x="468313" y="4510088"/>
            <a:ext cx="8207375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3801" name="AutoShape 11"/>
          <p:cNvSpPr>
            <a:spLocks/>
          </p:cNvSpPr>
          <p:nvPr/>
        </p:nvSpPr>
        <p:spPr bwMode="auto">
          <a:xfrm flipV="1">
            <a:off x="6802438" y="1773238"/>
            <a:ext cx="2233612" cy="1008062"/>
          </a:xfrm>
          <a:prstGeom prst="borderCallout2">
            <a:avLst>
              <a:gd name="adj1" fmla="val 88657"/>
              <a:gd name="adj2" fmla="val -3412"/>
              <a:gd name="adj3" fmla="val 88657"/>
              <a:gd name="adj4" fmla="val -19833"/>
              <a:gd name="adj5" fmla="val -11918"/>
              <a:gd name="adj6" fmla="val -51381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 smtClean="0">
                <a:latin typeface="Arial" panose="020B0604020202020204" pitchFamily="34" charset="0"/>
              </a:rPr>
              <a:t>Statement Context </a:t>
            </a:r>
            <a:r>
              <a:rPr lang="en-GB" altLang="it-IT" sz="1600" dirty="0">
                <a:latin typeface="Arial" panose="020B0604020202020204" pitchFamily="34" charset="0"/>
              </a:rPr>
              <a:t>parameters like agents, times, sources</a:t>
            </a:r>
          </a:p>
        </p:txBody>
      </p:sp>
      <p:sp>
        <p:nvSpPr>
          <p:cNvPr id="33802" name="AutoShape 12"/>
          <p:cNvSpPr>
            <a:spLocks/>
          </p:cNvSpPr>
          <p:nvPr/>
        </p:nvSpPr>
        <p:spPr bwMode="auto">
          <a:xfrm flipV="1">
            <a:off x="6877050" y="3932238"/>
            <a:ext cx="2090738" cy="1152525"/>
          </a:xfrm>
          <a:prstGeom prst="borderCallout2">
            <a:avLst>
              <a:gd name="adj1" fmla="val 90079"/>
              <a:gd name="adj2" fmla="val -3648"/>
              <a:gd name="adj3" fmla="val 90079"/>
              <a:gd name="adj4" fmla="val -16176"/>
              <a:gd name="adj5" fmla="val 125123"/>
              <a:gd name="adj6" fmla="val -8723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Association to Statements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>
                <a:latin typeface="Arial" panose="020B0604020202020204" pitchFamily="34" charset="0"/>
              </a:rPr>
              <a:t>N:M relationship</a:t>
            </a:r>
          </a:p>
        </p:txBody>
      </p:sp>
      <p:sp>
        <p:nvSpPr>
          <p:cNvPr id="33803" name="AutoShape 13"/>
          <p:cNvSpPr>
            <a:spLocks/>
          </p:cNvSpPr>
          <p:nvPr/>
        </p:nvSpPr>
        <p:spPr bwMode="auto">
          <a:xfrm flipV="1">
            <a:off x="6154738" y="5951686"/>
            <a:ext cx="2233612" cy="501650"/>
          </a:xfrm>
          <a:prstGeom prst="borderCallout2">
            <a:avLst>
              <a:gd name="adj1" fmla="val 77213"/>
              <a:gd name="adj2" fmla="val -3412"/>
              <a:gd name="adj3" fmla="val 77213"/>
              <a:gd name="adj4" fmla="val -15426"/>
              <a:gd name="adj5" fmla="val 112615"/>
              <a:gd name="adj6" fmla="val -3284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1600" dirty="0" smtClean="0">
                <a:latin typeface="Arial" panose="020B0604020202020204" pitchFamily="34" charset="0"/>
              </a:rPr>
              <a:t>Statements</a:t>
            </a:r>
            <a:endParaRPr lang="en-GB" altLang="it-IT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endParaRPr lang="it-IT" altLang="it-IT" dirty="0" smtClean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71550" y="5084763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ruleml:Rule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key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=":rule1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ruleml:if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 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...&lt;/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ruleml:if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ruleml:then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&gt;... </a:t>
            </a: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ruleml:then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Arial" panose="020B0604020202020204" pitchFamily="34" charset="0"/>
              </a:rPr>
              <a:t>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Arial" panose="020B0604020202020204" pitchFamily="34" charset="0"/>
              </a:rPr>
              <a:t>ruleml:Rule</a:t>
            </a: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&gt;...</a:t>
            </a:r>
            <a:endParaRPr lang="it-IT" altLang="it-IT" sz="2000" dirty="0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971550" y="4149725"/>
            <a:ext cx="7489825" cy="1015663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bridge between metadata and 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             interpretation of rules</a:t>
            </a: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Legal Statements and References (2/2)</a:t>
            </a:r>
            <a:endParaRPr lang="it-IT" altLang="it-IT" sz="2800" smtClean="0"/>
          </a:p>
        </p:txBody>
      </p:sp>
      <p:sp>
        <p:nvSpPr>
          <p:cNvPr id="3686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052513"/>
            <a:ext cx="8424862" cy="2405062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1" dirty="0" smtClean="0">
                <a:latin typeface="Courier New" panose="02070309020205020404" pitchFamily="49" charset="0"/>
              </a:rPr>
              <a:t>&lt;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lrml:LegalSources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&gt;</a:t>
            </a:r>
          </a:p>
          <a:p>
            <a:pPr lvl="1" eaLnBrk="1" hangingPunct="1">
              <a:buNone/>
            </a:pPr>
            <a:r>
              <a:rPr lang="it-IT" altLang="it-IT" sz="2400" b="1" dirty="0" smtClean="0">
                <a:latin typeface="Courier New" panose="02070309020205020404" pitchFamily="49" charset="0"/>
              </a:rPr>
              <a:t>&lt;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lrml:LegalSource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key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=":ref1</a:t>
            </a:r>
            <a:r>
              <a:rPr lang="it-IT" altLang="it-IT" sz="2400" b="1" dirty="0">
                <a:latin typeface="Courier New" panose="02070309020205020404" pitchFamily="49" charset="0"/>
              </a:rPr>
              <a:t>"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sameAs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="http://www.law.cornell.edu/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uscode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/text/17/504#psection-1"/&gt;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b="1" dirty="0" smtClean="0">
                <a:latin typeface="Courier New" panose="02070309020205020404" pitchFamily="49" charset="0"/>
              </a:rPr>
              <a:t>&lt;/</a:t>
            </a:r>
            <a:r>
              <a:rPr lang="it-IT" altLang="it-IT" sz="2400" b="1" dirty="0" err="1" smtClean="0">
                <a:latin typeface="Courier New" panose="02070309020205020404" pitchFamily="49" charset="0"/>
              </a:rPr>
              <a:t>lrml:LegalSources</a:t>
            </a:r>
            <a:r>
              <a:rPr lang="it-IT" altLang="it-IT" sz="2400" b="1" dirty="0" smtClean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468313" y="3789363"/>
            <a:ext cx="8424862" cy="2735262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</a:rPr>
              <a:t>&lt;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lrml:References</a:t>
            </a:r>
            <a:r>
              <a:rPr lang="it-IT" altLang="it-IT" sz="2200" i="0" dirty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2200" i="0" dirty="0">
                <a:latin typeface="Courier New" panose="02070309020205020404" pitchFamily="49" charset="0"/>
              </a:rPr>
              <a:t>	&lt;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lrml:Reference</a:t>
            </a:r>
            <a:r>
              <a:rPr lang="it-IT" altLang="it-IT" sz="2200" i="0" dirty="0">
                <a:latin typeface="Courier New" panose="02070309020205020404" pitchFamily="49" charset="0"/>
              </a:rPr>
              <a:t> 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refersTo</a:t>
            </a:r>
            <a:r>
              <a:rPr lang="it-IT" altLang="it-IT" sz="2200" i="0" dirty="0" smtClean="0">
                <a:latin typeface="Courier New" panose="02070309020205020404" pitchFamily="49" charset="0"/>
              </a:rPr>
              <a:t>=":ref2</a:t>
            </a:r>
            <a:r>
              <a:rPr lang="it-IT" altLang="it-IT" sz="2200" i="0" dirty="0">
                <a:latin typeface="Courier New" panose="02070309020205020404" pitchFamily="49" charset="0"/>
              </a:rPr>
              <a:t>" 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refID</a:t>
            </a:r>
            <a:r>
              <a:rPr lang="it-IT" altLang="it-IT" sz="2200" i="0" dirty="0">
                <a:latin typeface="Courier New" panose="02070309020205020404" pitchFamily="49" charset="0"/>
              </a:rPr>
              <a:t>="/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us</a:t>
            </a:r>
            <a:r>
              <a:rPr lang="it-IT" altLang="it-IT" sz="2200" i="0" dirty="0">
                <a:latin typeface="Courier New" panose="02070309020205020404" pitchFamily="49" charset="0"/>
              </a:rPr>
              <a:t>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USCode</a:t>
            </a:r>
            <a:r>
              <a:rPr lang="it-IT" altLang="it-IT" sz="2200" i="0" dirty="0">
                <a:latin typeface="Courier New" panose="02070309020205020404" pitchFamily="49" charset="0"/>
              </a:rPr>
              <a:t>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eng</a:t>
            </a:r>
            <a:r>
              <a:rPr lang="it-IT" altLang="it-IT" sz="2200" i="0" dirty="0">
                <a:latin typeface="Courier New" panose="02070309020205020404" pitchFamily="49" charset="0"/>
              </a:rPr>
              <a:t>@/main#title17-sec504-clsc-pnt1" 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refIDSystemName</a:t>
            </a:r>
            <a:r>
              <a:rPr lang="it-IT" altLang="it-IT" sz="2200" i="0" dirty="0">
                <a:latin typeface="Courier New" panose="02070309020205020404" pitchFamily="49" charset="0"/>
              </a:rPr>
              <a:t>="AkomaNtoso2.0-2012-10"/&gt;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</a:rPr>
              <a:t>&lt;/</a:t>
            </a:r>
            <a:r>
              <a:rPr lang="it-IT" altLang="it-IT" sz="2200" i="0" dirty="0" err="1">
                <a:latin typeface="Courier New" panose="02070309020205020404" pitchFamily="49" charset="0"/>
              </a:rPr>
              <a:t>lrml:References</a:t>
            </a:r>
            <a:r>
              <a:rPr lang="it-IT" altLang="it-IT" sz="2200" i="0" dirty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6869" name="Oval 12"/>
          <p:cNvSpPr>
            <a:spLocks noChangeArrowheads="1"/>
          </p:cNvSpPr>
          <p:nvPr/>
        </p:nvSpPr>
        <p:spPr bwMode="auto">
          <a:xfrm>
            <a:off x="899592" y="1448594"/>
            <a:ext cx="5528196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0" name="Oval 13"/>
          <p:cNvSpPr>
            <a:spLocks noChangeArrowheads="1"/>
          </p:cNvSpPr>
          <p:nvPr/>
        </p:nvSpPr>
        <p:spPr bwMode="auto">
          <a:xfrm>
            <a:off x="683568" y="4149080"/>
            <a:ext cx="5616624" cy="576262"/>
          </a:xfrm>
          <a:prstGeom prst="ellipse">
            <a:avLst/>
          </a:prstGeom>
          <a:noFill/>
          <a:ln w="2857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36871" name="Text Box 14"/>
          <p:cNvSpPr txBox="1">
            <a:spLocks noChangeArrowheads="1"/>
          </p:cNvSpPr>
          <p:nvPr/>
        </p:nvSpPr>
        <p:spPr bwMode="auto">
          <a:xfrm>
            <a:off x="6732588" y="109537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URI</a:t>
            </a:r>
          </a:p>
        </p:txBody>
      </p:sp>
      <p:sp>
        <p:nvSpPr>
          <p:cNvPr id="36872" name="Text Box 15"/>
          <p:cNvSpPr txBox="1">
            <a:spLocks noChangeArrowheads="1"/>
          </p:cNvSpPr>
          <p:nvPr/>
        </p:nvSpPr>
        <p:spPr bwMode="auto">
          <a:xfrm>
            <a:off x="6427788" y="393382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>
                <a:latin typeface="Arial" panose="020B0604020202020204" pitchFamily="34" charset="0"/>
              </a:rPr>
              <a:t>Non-URI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t-IT" sz="2800" smtClean="0"/>
              <a:t>Temporal Events and Temporal Situations</a:t>
            </a:r>
            <a:endParaRPr lang="it-IT" altLang="it-IT" sz="28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8424862" cy="1944886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&lt;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lrml:TimeInstants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	&lt;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ruleml:Time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key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=":t1"&gt;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		&lt;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ruleml:Data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 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xsi:type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="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xs:date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>
                <a:latin typeface="Courier New" panose="02070309020205020404" pitchFamily="49" charset="0"/>
              </a:rPr>
              <a:t> 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         &gt;1978-01-01&lt;/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ruleml:Data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	&lt;/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ruleml:Time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b="1" dirty="0" smtClean="0">
                <a:latin typeface="Courier New" panose="02070309020205020404" pitchFamily="49" charset="0"/>
              </a:rPr>
              <a:t>&lt;/</a:t>
            </a:r>
            <a:r>
              <a:rPr lang="it-IT" altLang="it-IT" sz="1500" b="1" dirty="0" err="1" smtClean="0">
                <a:latin typeface="Courier New" panose="02070309020205020404" pitchFamily="49" charset="0"/>
              </a:rPr>
              <a:t>lrml:TimeInstants</a:t>
            </a:r>
            <a:r>
              <a:rPr lang="it-IT" altLang="it-IT" sz="1500" b="1" dirty="0" smtClean="0">
                <a:latin typeface="Courier New" panose="02070309020205020404" pitchFamily="49" charset="0"/>
              </a:rPr>
              <a:t>&gt;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68313" y="2995811"/>
            <a:ext cx="8424862" cy="3528814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&lt;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lrml:TemporalCharacteristics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key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=":tblock1</a:t>
            </a:r>
            <a:r>
              <a:rPr lang="it-IT" altLang="it-IT" sz="1500" i="0" dirty="0">
                <a:latin typeface="Courier New" panose="02070309020205020404" pitchFamily="49" charset="0"/>
              </a:rPr>
              <a:t>"&gt;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&lt;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  <a:endParaRPr lang="it-IT" altLang="it-IT" sz="1500" i="0" dirty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lrml:forRuleStatus</a:t>
            </a: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iri="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status:Efficacious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lrml:hasStatusDevelopment</a:t>
            </a:r>
            <a:r>
              <a:rPr lang="it-IT" altLang="it-IT" sz="1500" i="0" dirty="0">
                <a:latin typeface="Courier New" panose="02070309020205020404" pitchFamily="49" charset="0"/>
              </a:rPr>
              <a:t> iri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dev:Starts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lrml:atTimeInstant</a:t>
            </a: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keyref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=":</a:t>
            </a:r>
            <a:r>
              <a:rPr lang="it-IT" altLang="it-IT" sz="1500" i="0" dirty="0">
                <a:latin typeface="Courier New" panose="02070309020205020404" pitchFamily="49" charset="0"/>
              </a:rPr>
              <a:t>t1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&lt;/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lrml:forRuleStatus</a:t>
            </a:r>
            <a:r>
              <a:rPr lang="it-IT" altLang="it-IT" sz="1500" i="0" dirty="0">
                <a:latin typeface="Courier New" panose="02070309020205020404" pitchFamily="49" charset="0"/>
              </a:rPr>
              <a:t> iri="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status:Efficacious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"/&gt;</a:t>
            </a:r>
            <a:endParaRPr lang="it-IT" altLang="it-IT" sz="1500" i="0" dirty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lrml:hasStatusDevelopment</a:t>
            </a:r>
            <a:r>
              <a:rPr lang="it-IT" altLang="it-IT" sz="1500" i="0" dirty="0">
                <a:latin typeface="Courier New" panose="02070309020205020404" pitchFamily="49" charset="0"/>
              </a:rPr>
              <a:t> iri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dev:End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   &lt;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lrml:atTimeInstant</a:t>
            </a:r>
            <a:r>
              <a:rPr lang="it-IT" altLang="it-IT" sz="1500" i="0" dirty="0">
                <a:latin typeface="Courier New" panose="02070309020205020404" pitchFamily="49" charset="0"/>
              </a:rPr>
              <a:t> 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keyref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=":t2</a:t>
            </a:r>
            <a:r>
              <a:rPr lang="it-IT" altLang="it-IT" sz="1500" i="0" dirty="0">
                <a:latin typeface="Courier New" panose="02070309020205020404" pitchFamily="49" charset="0"/>
              </a:rPr>
              <a:t>"/&gt;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  &lt;/</a:t>
            </a:r>
            <a:r>
              <a:rPr lang="it-IT" altLang="it-IT" sz="1500" i="0" dirty="0" err="1">
                <a:latin typeface="Courier New" panose="02070309020205020404" pitchFamily="49" charset="0"/>
              </a:rPr>
              <a:t>lrml:TemporalCharacteristic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</a:p>
          <a:p>
            <a:pPr eaLnBrk="1" hangingPunct="1">
              <a:buNone/>
            </a:pPr>
            <a:r>
              <a:rPr lang="it-IT" altLang="it-IT" sz="1500" i="0" dirty="0" smtClean="0">
                <a:latin typeface="Courier New" panose="02070309020205020404" pitchFamily="49" charset="0"/>
              </a:rPr>
              <a:t>&lt;/</a:t>
            </a:r>
            <a:r>
              <a:rPr lang="it-IT" altLang="it-IT" sz="1500" i="0" dirty="0" err="1" smtClean="0">
                <a:latin typeface="Courier New" panose="02070309020205020404" pitchFamily="49" charset="0"/>
              </a:rPr>
              <a:t>lrml:TemporalCharacteristics</a:t>
            </a:r>
            <a:r>
              <a:rPr lang="it-IT" altLang="it-IT" sz="1500" i="0" dirty="0" smtClean="0">
                <a:latin typeface="Courier New" panose="02070309020205020404" pitchFamily="49" charset="0"/>
              </a:rPr>
              <a:t>&gt;</a:t>
            </a:r>
            <a:endParaRPr lang="it-IT" altLang="it-IT" sz="1500" i="0" dirty="0">
              <a:latin typeface="Courier New" panose="02070309020205020404" pitchFamily="49" charset="0"/>
            </a:endParaRPr>
          </a:p>
          <a:p>
            <a:pPr eaLnBrk="1" hangingPunct="1">
              <a:buNone/>
            </a:pPr>
            <a:endParaRPr lang="it-IT" altLang="it-IT" sz="1800" i="0" dirty="0">
              <a:latin typeface="Courier New" panose="02070309020205020404" pitchFamily="49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3203848" y="1417638"/>
            <a:ext cx="1224136" cy="2731442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 flipV="1">
            <a:off x="7127875" y="3429000"/>
            <a:ext cx="2016125" cy="1081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Type of event: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In force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Efficacy</a:t>
            </a:r>
          </a:p>
        </p:txBody>
      </p:sp>
      <p:sp>
        <p:nvSpPr>
          <p:cNvPr id="37895" name="AutoShape 9"/>
          <p:cNvSpPr>
            <a:spLocks noChangeArrowheads="1"/>
          </p:cNvSpPr>
          <p:nvPr/>
        </p:nvSpPr>
        <p:spPr bwMode="auto">
          <a:xfrm flipV="1">
            <a:off x="6443663" y="1200249"/>
            <a:ext cx="2700337" cy="9350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Event that define the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validity of the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r>
              <a:rPr lang="it-IT" altLang="it-IT" dirty="0" smtClean="0"/>
              <a:t>: </a:t>
            </a:r>
            <a:r>
              <a:rPr lang="it-IT" altLang="it-IT" dirty="0" err="1" smtClean="0"/>
              <a:t>rules</a:t>
            </a:r>
            <a:endParaRPr lang="it-IT" altLang="it-IT" dirty="0" smtClean="0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98525" y="5013325"/>
            <a:ext cx="7489825" cy="1323439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key=":rule1"&gt;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...&lt;/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ruleml:if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&gt;...&lt;/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ruleml:then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0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altLang="it-IT" sz="2000" i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ruleml:Rule</a:t>
            </a:r>
            <a:r>
              <a:rPr lang="en-US" altLang="it-IT" sz="2000" i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&gt;...</a:t>
            </a:r>
            <a:endParaRPr lang="it-IT" altLang="it-IT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1015663"/>
          </a:xfrm>
          <a:prstGeom prst="rect">
            <a:avLst/>
          </a:prstGeom>
          <a:solidFill>
            <a:srgbClr val="DDDDDD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	bridge between metadata and 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Arial" panose="020B0604020202020204" pitchFamily="34" charset="0"/>
              </a:rPr>
              <a:t>             interpretation of rules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</a:t>
            </a:r>
            <a:r>
              <a:rPr lang="en-US" altLang="ja-JP" sz="2600" dirty="0" err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licence</a:t>
            </a:r>
            <a:r>
              <a:rPr lang="en-US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dirty="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dirty="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Deontic operators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Obligation +: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not 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Prohibition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to which a Bearer is legally bound, and if it is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achieved</a:t>
            </a:r>
            <a:r>
              <a:rPr lang="en-US" altLang="it-IT" sz="2200" dirty="0" smtClean="0">
                <a:latin typeface="Arial" panose="020B0604020202020204" pitchFamily="34" charset="0"/>
              </a:rPr>
              <a:t> or performed results in a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Violation</a:t>
            </a:r>
            <a:r>
              <a:rPr lang="en-US" altLang="it-IT" sz="22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Permission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a Deontic Specification for a state, an act, or a course of action </a:t>
            </a:r>
            <a:r>
              <a:rPr lang="en-US" altLang="it-IT" sz="2200" dirty="0" smtClean="0">
                <a:latin typeface="Arial" panose="020B0604020202020204" pitchFamily="34" charset="0"/>
              </a:rPr>
              <a:t>where the Bearer has no Obligation or Prohibition to the contrary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.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Right +</a:t>
            </a:r>
            <a:r>
              <a:rPr lang="en-US" altLang="it-IT" sz="2200" b="1" dirty="0" smtClean="0">
                <a:latin typeface="Arial" panose="020B0604020202020204" pitchFamily="34" charset="0"/>
              </a:rPr>
              <a:t>:</a:t>
            </a:r>
            <a:r>
              <a:rPr lang="en-US" altLang="it-IT" sz="2200" dirty="0" smtClean="0">
                <a:latin typeface="Arial" panose="020B0604020202020204" pitchFamily="34" charset="0"/>
              </a:rPr>
              <a:t> a Deontic Specification that gives a Permission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to a party</a:t>
            </a:r>
            <a:r>
              <a:rPr lang="en-US" altLang="it-IT" sz="2200" dirty="0" smtClean="0">
                <a:latin typeface="Arial" panose="020B0604020202020204" pitchFamily="34" charset="0"/>
              </a:rPr>
              <a:t> (the Bearer) and implies there are Obligations or Prohibitions </a:t>
            </a:r>
            <a:r>
              <a:rPr lang="en-US" altLang="it-IT" sz="2200" dirty="0" smtClean="0">
                <a:solidFill>
                  <a:srgbClr val="0000CC"/>
                </a:solidFill>
                <a:latin typeface="Arial" panose="020B0604020202020204" pitchFamily="34" charset="0"/>
              </a:rPr>
              <a:t>on other parties</a:t>
            </a:r>
            <a:r>
              <a:rPr lang="en-US" altLang="it-IT" sz="2200" dirty="0" smtClean="0">
                <a:latin typeface="Arial" panose="020B0604020202020204" pitchFamily="34" charset="0"/>
              </a:rPr>
              <a:t> (the </a:t>
            </a:r>
            <a:r>
              <a:rPr lang="en-US" altLang="it-IT" sz="2200" dirty="0" err="1" smtClean="0">
                <a:latin typeface="Arial" panose="020B0604020202020204" pitchFamily="34" charset="0"/>
              </a:rPr>
              <a:t>AuxiliaryParty</a:t>
            </a:r>
            <a:r>
              <a:rPr lang="en-US" altLang="it-IT" sz="2200" dirty="0" smtClean="0">
                <a:latin typeface="Arial" panose="020B0604020202020204" pitchFamily="34" charset="0"/>
              </a:rPr>
              <a:t>) such that the Bearer can (eventually) exercise the Right.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Deontic operators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689600"/>
          </a:xfrm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it-IT" sz="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Obligation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Prohibition </a:t>
            </a:r>
            <a:r>
              <a:rPr lang="en-US" altLang="it-IT" sz="2200" dirty="0" smtClean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Permission</a:t>
            </a:r>
            <a:endParaRPr lang="en-US" altLang="it-IT" sz="2200" b="1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it-IT" sz="2200" b="1" dirty="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t-IT" sz="22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Right</a:t>
            </a:r>
            <a:endParaRPr lang="en-US" altLang="it-IT" sz="2200" b="1" dirty="0" smtClean="0">
              <a:latin typeface="Arial" panose="020B0604020202020204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68313" y="4508401"/>
            <a:ext cx="8229600" cy="15128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A </a:t>
            </a:r>
            <a:r>
              <a:rPr lang="en-US" altLang="it-IT" sz="2400" b="0" i="0" dirty="0">
                <a:latin typeface="Arial" panose="020B0604020202020204" pitchFamily="34" charset="0"/>
              </a:rPr>
              <a:t>person must not engage in a credit activity. </a:t>
            </a:r>
            <a:r>
              <a:rPr lang="en-US" altLang="it-IT" sz="1800" i="0" dirty="0">
                <a:solidFill>
                  <a:srgbClr val="C00000"/>
                </a:solidFill>
                <a:latin typeface="Arial" panose="020B0604020202020204" pitchFamily="34" charset="0"/>
              </a:rPr>
              <a:t>P</a:t>
            </a:r>
            <a:r>
              <a:rPr lang="en-US" altLang="it-IT" sz="18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rohibition</a:t>
            </a:r>
            <a:endParaRPr lang="en-US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A person who </a:t>
            </a:r>
            <a:r>
              <a:rPr lang="en-US" altLang="it-IT" sz="2400" b="0" i="0" dirty="0">
                <a:latin typeface="Arial" panose="020B0604020202020204" pitchFamily="34" charset="0"/>
              </a:rPr>
              <a:t>has a financial </a:t>
            </a:r>
            <a:r>
              <a:rPr lang="en-US" altLang="it-IT" sz="2400" b="0" i="0" dirty="0" err="1">
                <a:latin typeface="Arial" panose="020B0604020202020204" pitchFamily="34" charset="0"/>
              </a:rPr>
              <a:t>licence</a:t>
            </a:r>
            <a:r>
              <a:rPr lang="en-US" altLang="it-IT" sz="2400" b="0" i="0" dirty="0">
                <a:latin typeface="Arial" panose="020B0604020202020204" pitchFamily="34" charset="0"/>
              </a:rPr>
              <a:t>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may </a:t>
            </a:r>
            <a:r>
              <a:rPr lang="en-US" altLang="it-IT" sz="2400" b="0" i="0" dirty="0">
                <a:latin typeface="Arial" panose="020B0604020202020204" pitchFamily="34" charset="0"/>
              </a:rPr>
              <a:t>engage in a credit activity. </a:t>
            </a:r>
            <a:r>
              <a:rPr lang="en-US" altLang="it-IT" sz="2000" i="0" dirty="0">
                <a:solidFill>
                  <a:srgbClr val="C00000"/>
                </a:solidFill>
                <a:latin typeface="Arial" panose="020B0604020202020204" pitchFamily="34" charset="0"/>
              </a:rPr>
              <a:t>P</a:t>
            </a:r>
            <a:r>
              <a:rPr lang="en-US" altLang="it-IT" sz="20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ermission</a:t>
            </a:r>
            <a:endParaRPr lang="it-IT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3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2555D6-067B-4883-84DE-339F34A07964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Outline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288" y="1196975"/>
            <a:ext cx="8208962" cy="525621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Introduction to LegalRuleML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Motivations, Goals, Principles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Design principles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LegalRuleML main blocks: meta, context, rules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Legal Statements and References 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Temporal Events and Temporal Situations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Deontic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Penalty and Reparation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Defeasible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Alternatives</a:t>
            </a:r>
          </a:p>
          <a:p>
            <a:pPr lvl="2" eaLnBrk="1" hangingPunct="1">
              <a:defRPr/>
            </a:pPr>
            <a:r>
              <a:rPr lang="en-US" altLang="it-IT" sz="2000" b="0" i="0" kern="0" dirty="0" smtClean="0">
                <a:latin typeface="Arial" pitchFamily="34" charset="0"/>
              </a:rPr>
              <a:t>Metadata (Authority, Jurisdiction, Actor, Figure, Roles)</a:t>
            </a:r>
          </a:p>
          <a:p>
            <a:pPr lvl="1" eaLnBrk="1" hangingPunct="1">
              <a:defRPr/>
            </a:pPr>
            <a:r>
              <a:rPr lang="en-US" altLang="it-IT" sz="2400" b="0" i="0" kern="0" dirty="0" smtClean="0">
                <a:latin typeface="Arial" pitchFamily="34" charset="0"/>
              </a:rPr>
              <a:t>Future work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it-IT" sz="24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Metamodel in RDFS</a:t>
            </a:r>
            <a:br>
              <a:rPr lang="it-IT" altLang="it-IT" smtClean="0"/>
            </a:br>
            <a:r>
              <a:rPr lang="en-US" altLang="it-IT" smtClean="0"/>
              <a:t>Partial Metamodel for Deontic Concepts</a:t>
            </a:r>
            <a:endParaRPr lang="it-IT" altLang="en-US" smtClean="0"/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EF1EF4-2D09-4CAC-97D4-A369CBCF0A2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0538" y="6165850"/>
            <a:ext cx="82296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1800" b="0" i="0" kern="0" dirty="0" smtClean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b="0" i="0" kern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it-IT" altLang="it-IT" b="0" i="0" kern="0" dirty="0" smtClean="0"/>
          </a:p>
        </p:txBody>
      </p:sp>
      <p:pic>
        <p:nvPicPr>
          <p:cNvPr id="204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8718550" cy="461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egnaposto contenuto 2"/>
          <p:cNvSpPr txBox="1">
            <a:spLocks/>
          </p:cNvSpPr>
          <p:nvPr/>
        </p:nvSpPr>
        <p:spPr bwMode="auto">
          <a:xfrm>
            <a:off x="468313" y="1125538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endParaRPr lang="it-IT" altLang="it-IT" sz="1800" b="0" i="0" kern="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mtClean="0"/>
              <a:t>Penalty and Reparation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18487" cy="2952750"/>
          </a:xfrm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b="1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PenaltyStatement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 Legal Statement of a sanction (e.g. a punishment or a correction).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it-IT" sz="5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solidFill>
                  <a:schemeClr val="tx2"/>
                </a:solidFill>
                <a:latin typeface="Arial" panose="020B0604020202020204" pitchFamily="34" charset="0"/>
              </a:rPr>
              <a:t>Reparation +</a:t>
            </a:r>
            <a:r>
              <a:rPr lang="en-US" altLang="it-IT" sz="2200" b="1" smtClean="0">
                <a:latin typeface="Arial" panose="020B0604020202020204" pitchFamily="34" charset="0"/>
              </a:rPr>
              <a:t>:</a:t>
            </a:r>
            <a:r>
              <a:rPr lang="en-US" altLang="it-IT" sz="2200" smtClean="0">
                <a:latin typeface="Arial" panose="020B0604020202020204" pitchFamily="34" charset="0"/>
              </a:rPr>
              <a:t> an indication that a PenaltyStatement is linked with a PrescriptiveStatement, meaning that a sanction may apply when the PrescriptiveStatement entails a Deontic Specification, and there is a Violation of the Deontic Specification.</a:t>
            </a:r>
            <a:endParaRPr lang="it-IT" altLang="it-IT" sz="2200" smtClean="0">
              <a:latin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 flipV="1">
            <a:off x="827088" y="1196975"/>
            <a:ext cx="1512887" cy="576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Penalty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132138" y="1412875"/>
            <a:ext cx="576262" cy="2873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339975" y="1557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3708400" y="15573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endParaRPr 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 flipV="1">
            <a:off x="4356100" y="1196975"/>
            <a:ext cx="3671888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PrescriptiveStatement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751138" y="782638"/>
            <a:ext cx="1776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it-IT" sz="2400">
                <a:latin typeface="Arial" panose="020B0604020202020204" pitchFamily="34" charset="0"/>
              </a:rPr>
              <a:t>Reparation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468313" y="5013325"/>
            <a:ext cx="8218487" cy="158432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endParaRPr lang="en-US" altLang="it-IT" sz="2200" b="0" i="0" dirty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200" b="0" i="0" dirty="0">
                <a:latin typeface="Arial" panose="020B0604020202020204" pitchFamily="34" charset="0"/>
              </a:rPr>
              <a:t>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penalty</a:t>
            </a:r>
            <a:r>
              <a:rPr lang="en-US" altLang="it-IT" sz="2200" b="0" i="0" dirty="0">
                <a:latin typeface="Arial" panose="020B0604020202020204" pitchFamily="34" charset="0"/>
              </a:rPr>
              <a:t> of 200 criminal unit is a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reparation</a:t>
            </a:r>
            <a:r>
              <a:rPr lang="en-US" altLang="it-IT" sz="2200" b="0" i="0" dirty="0">
                <a:latin typeface="Arial" panose="020B0604020202020204" pitchFamily="34" charset="0"/>
              </a:rPr>
              <a:t> for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violating</a:t>
            </a:r>
            <a:r>
              <a:rPr lang="en-US" altLang="it-IT" sz="2200" b="0" i="0" dirty="0">
                <a:latin typeface="Arial" panose="020B0604020202020204" pitchFamily="34" charset="0"/>
              </a:rPr>
              <a:t> the </a:t>
            </a:r>
            <a:r>
              <a:rPr lang="en-US" altLang="it-IT" sz="2200" b="0" i="0" dirty="0">
                <a:solidFill>
                  <a:schemeClr val="tx2"/>
                </a:solidFill>
                <a:latin typeface="Arial" panose="020B0604020202020204" pitchFamily="34" charset="0"/>
              </a:rPr>
              <a:t>prohibition</a:t>
            </a:r>
            <a:r>
              <a:rPr lang="en-US" altLang="it-IT" sz="2200" b="0" i="0" dirty="0">
                <a:latin typeface="Arial" panose="020B0604020202020204" pitchFamily="34" charset="0"/>
              </a:rPr>
              <a:t> on engaging in a credit activity without a financial </a:t>
            </a:r>
            <a:r>
              <a:rPr lang="en-US" altLang="it-IT" sz="2200" b="0" i="0" dirty="0" err="1" smtClean="0">
                <a:latin typeface="Arial" panose="020B0604020202020204" pitchFamily="34" charset="0"/>
              </a:rPr>
              <a:t>licence</a:t>
            </a:r>
            <a:r>
              <a:rPr lang="en-US" altLang="it-IT" sz="2200" b="0" i="0" dirty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mtClean="0"/>
              <a:t>Partial Metamodel for </a:t>
            </a:r>
            <a:r>
              <a:rPr lang="it-IT" altLang="it-IT" smtClean="0"/>
              <a:t>Statements Concepts</a:t>
            </a:r>
            <a:br>
              <a:rPr lang="it-IT" altLang="it-IT" smtClean="0"/>
            </a:br>
            <a:endParaRPr lang="it-IT" altLang="en-US" smtClean="0"/>
          </a:p>
        </p:txBody>
      </p:sp>
      <p:sp>
        <p:nvSpPr>
          <p:cNvPr id="2253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altLang="en-US" smtClean="0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15B86C-4649-4E4F-A48E-664081BE4EE8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8412163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323528" y="6127675"/>
            <a:ext cx="8229600" cy="3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altLang="it-IT" sz="1800" b="0" i="0" kern="0" dirty="0" smtClean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b="0" i="0" kern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Defeasibility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2476500"/>
          </a:xfrm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always head 	           body -&gt; head 	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strict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sometimes head 	body =&gt; head 	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defeasible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body not complement head 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body </a:t>
            </a:r>
            <a:r>
              <a:rPr lang="it-IT" altLang="it-IT" smtClean="0">
                <a:solidFill>
                  <a:srgbClr val="0000CC"/>
                </a:solidFill>
              </a:rPr>
              <a:t>~</a:t>
            </a:r>
            <a:r>
              <a:rPr lang="it-IT" altLang="it-IT" sz="2400" smtClean="0">
                <a:solidFill>
                  <a:srgbClr val="0000CC"/>
                </a:solidFill>
                <a:latin typeface="Arial" panose="020B0604020202020204" pitchFamily="34" charset="0"/>
              </a:rPr>
              <a:t>&gt; head</a:t>
            </a:r>
            <a:r>
              <a:rPr lang="it-IT" altLang="it-IT" sz="2400" smtClean="0">
                <a:latin typeface="Arial" panose="020B0604020202020204" pitchFamily="34" charset="0"/>
              </a:rPr>
              <a:t>           </a:t>
            </a:r>
            <a:r>
              <a:rPr lang="it-IT" altLang="it-IT" sz="2400" i="1" smtClean="0">
                <a:solidFill>
                  <a:schemeClr val="tx2"/>
                </a:solidFill>
                <a:latin typeface="Arial" panose="020B0604020202020204" pitchFamily="34" charset="0"/>
              </a:rPr>
              <a:t>defeater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smtClean="0">
                <a:latin typeface="Arial" panose="020B0604020202020204" pitchFamily="34" charset="0"/>
              </a:rPr>
              <a:t>R2 &gt; R1 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468313" y="3573463"/>
            <a:ext cx="8229600" cy="1512887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R1: A person must not engage in a credit activity. </a:t>
            </a:r>
            <a:r>
              <a:rPr lang="en-US" altLang="it-IT" sz="18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defeasible</a:t>
            </a:r>
            <a:endParaRPr lang="en-US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 dirty="0">
                <a:latin typeface="Arial" panose="020B0604020202020204" pitchFamily="34" charset="0"/>
              </a:rPr>
              <a:t> R2: </a:t>
            </a:r>
            <a:r>
              <a:rPr lang="en-US" altLang="it-IT" sz="2400" b="0" i="0" dirty="0" smtClean="0">
                <a:latin typeface="Arial" panose="020B0604020202020204" pitchFamily="34" charset="0"/>
              </a:rPr>
              <a:t>However, if </a:t>
            </a:r>
            <a:r>
              <a:rPr lang="en-US" altLang="it-IT" sz="2400" b="0" i="0" dirty="0">
                <a:latin typeface="Arial" panose="020B0604020202020204" pitchFamily="34" charset="0"/>
              </a:rPr>
              <a:t>the person has a financial </a:t>
            </a:r>
            <a:r>
              <a:rPr lang="en-US" altLang="it-IT" sz="2400" b="0" i="0" dirty="0" err="1">
                <a:latin typeface="Arial" panose="020B0604020202020204" pitchFamily="34" charset="0"/>
              </a:rPr>
              <a:t>licence</a:t>
            </a:r>
            <a:r>
              <a:rPr lang="en-US" altLang="it-IT" sz="2400" b="0" i="0" dirty="0">
                <a:latin typeface="Arial" panose="020B0604020202020204" pitchFamily="34" charset="0"/>
              </a:rPr>
              <a:t> they may engage in a credit activity. </a:t>
            </a:r>
            <a:r>
              <a:rPr lang="en-US" altLang="it-IT" sz="2000" i="0" dirty="0">
                <a:solidFill>
                  <a:srgbClr val="C00000"/>
                </a:solidFill>
                <a:latin typeface="Arial" panose="020B0604020202020204" pitchFamily="34" charset="0"/>
              </a:rPr>
              <a:t>d</a:t>
            </a:r>
            <a:r>
              <a:rPr lang="en-US" altLang="it-IT" sz="2000" i="0" dirty="0" smtClean="0">
                <a:solidFill>
                  <a:srgbClr val="C00000"/>
                </a:solidFill>
                <a:latin typeface="Arial" panose="020B0604020202020204" pitchFamily="34" charset="0"/>
              </a:rPr>
              <a:t>efeasible exception</a:t>
            </a:r>
            <a:endParaRPr lang="it-IT" altLang="it-IT" sz="2400" i="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468313" y="5300663"/>
            <a:ext cx="8229600" cy="151288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it-IT" altLang="it-IT" sz="22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lrml:hasQualification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	&lt;</a:t>
            </a:r>
            <a:r>
              <a:rPr lang="it-IT" altLang="it-IT" sz="22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lrml:Overrides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 over</a:t>
            </a:r>
            <a:r>
              <a:rPr lang="it-IT" altLang="it-IT" sz="22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=":R2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" under</a:t>
            </a:r>
            <a:r>
              <a:rPr lang="it-IT" altLang="it-IT" sz="22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=":R1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it-IT" altLang="it-IT" sz="22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lrml:hasQualification</a:t>
            </a:r>
            <a:r>
              <a:rPr lang="it-IT" altLang="it-IT" sz="22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323528" y="6078538"/>
            <a:ext cx="8229600" cy="39766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t-IT" sz="1800" dirty="0">
                <a:latin typeface="Arial" pitchFamily="34" charset="0"/>
                <a:cs typeface="Arial" pitchFamily="34" charset="0"/>
              </a:rPr>
              <a:t>LegalRuleML classes are shown with blue fill, LegalRuleML properties with pink fill, RuleML classes with orange fill</a:t>
            </a:r>
            <a:endParaRPr lang="it-IT" altLang="it-IT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8091A9-8997-4992-BB74-00BF3CD711D3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it-IT" sz="2800" i="0" kern="0" smtClean="0"/>
              <a:t>Partial Metamodel for Defeasible Concepts </a:t>
            </a:r>
            <a:r>
              <a:rPr lang="it-IT" altLang="it-IT" sz="2800" i="0" kern="0" smtClean="0"/>
              <a:t/>
            </a:r>
            <a:br>
              <a:rPr lang="it-IT" altLang="it-IT" sz="2800" i="0" kern="0" smtClean="0"/>
            </a:br>
            <a:endParaRPr lang="it-IT" altLang="it-IT" sz="2800" i="0" kern="0" dirty="0" smtClean="0"/>
          </a:p>
        </p:txBody>
      </p:sp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41463"/>
            <a:ext cx="8683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Example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unless the person holds a licence </a:t>
            </a: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ja-JP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i="1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ja-JP" sz="2600"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smtClean="0"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 rot="10800000">
            <a:off x="3708400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P2</a:t>
            </a: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 rot="10800000">
            <a:off x="5724525" y="49418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P3</a:t>
            </a: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0800000">
            <a:off x="4427538" y="566102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P4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 rot="10800000">
            <a:off x="2771775" y="42211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P1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10800000">
            <a:off x="2268538" y="27082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 rot="10800000">
            <a:off x="6516688" y="3716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1116013" y="2997200"/>
            <a:ext cx="6624637" cy="431800"/>
          </a:xfrm>
          <a:prstGeom prst="rect">
            <a:avLst/>
          </a:prstGeom>
          <a:solidFill>
            <a:srgbClr val="FFCCCC">
              <a:alpha val="1490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827088" y="3429000"/>
            <a:ext cx="5616575" cy="576263"/>
          </a:xfrm>
          <a:prstGeom prst="rect">
            <a:avLst/>
          </a:prstGeom>
          <a:solidFill>
            <a:srgbClr val="FFCCCC">
              <a:alpha val="36862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modelling</a:t>
            </a:r>
            <a:endParaRPr lang="it-IT" altLang="it-IT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At a given time t=2009, the author Guido, the authority “</a:t>
            </a:r>
            <a:r>
              <a:rPr lang="en-GB" altLang="ja-JP" sz="24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400" dirty="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ps1: Person(x) =&gt; [FORB]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4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ps2: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HasLicence</a:t>
            </a:r>
            <a:r>
              <a:rPr lang="en-GB" altLang="it-IT" sz="2400" dirty="0" smtClean="0">
                <a:latin typeface="Arial" panose="020B0604020202020204" pitchFamily="34" charset="0"/>
              </a:rPr>
              <a:t>(x) =&gt; [PERM]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4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pen1: [OBL]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PayCivilUnits</a:t>
            </a:r>
            <a:r>
              <a:rPr lang="en-GB" altLang="it-IT" sz="2400" dirty="0" smtClean="0">
                <a:latin typeface="Arial" panose="020B0604020202020204" pitchFamily="34" charset="0"/>
              </a:rPr>
              <a:t>(x,2000)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pen2: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[OBL]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PayPenalUnits</a:t>
            </a:r>
            <a:r>
              <a:rPr lang="en-GB" altLang="it-IT" sz="2400" dirty="0" smtClean="0">
                <a:latin typeface="Arial" panose="020B0604020202020204" pitchFamily="34" charset="0"/>
              </a:rPr>
              <a:t>(x,200),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[OBL] Imprisonment(x,2y),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[OBL] </a:t>
            </a:r>
            <a:r>
              <a:rPr lang="en-GB" altLang="it-IT" sz="2400" dirty="0" err="1" smtClean="0">
                <a:latin typeface="Arial" panose="020B0604020202020204" pitchFamily="34" charset="0"/>
              </a:rPr>
              <a:t>PayPenaltyUnitsPlusImprisonment</a:t>
            </a:r>
            <a:r>
              <a:rPr lang="en-GB" altLang="it-IT" sz="2400" dirty="0" smtClean="0">
                <a:latin typeface="Arial" panose="020B0604020202020204" pitchFamily="34" charset="0"/>
              </a:rPr>
              <a:t>(x,200,2y)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400" dirty="0" smtClean="0">
                <a:latin typeface="Arial" panose="020B0604020202020204" pitchFamily="34" charset="0"/>
              </a:rPr>
              <a:t>rep2: [Violation]ps1, pen2</a:t>
            </a:r>
          </a:p>
          <a:p>
            <a:pPr eaLnBrk="1" hangingPunct="1">
              <a:lnSpc>
                <a:spcPct val="90000"/>
              </a:lnSpc>
            </a:pPr>
            <a:endParaRPr lang="en-GB" altLang="it-IT" sz="24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it-IT" sz="2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main</a:t>
            </a:r>
            <a:r>
              <a:rPr lang="it-IT" altLang="it-IT" dirty="0" smtClean="0"/>
              <a:t> </a:t>
            </a:r>
            <a:r>
              <a:rPr lang="it-IT" altLang="it-IT" dirty="0" err="1" smtClean="0"/>
              <a:t>blocks</a:t>
            </a:r>
            <a:endParaRPr lang="it-IT" altLang="it-IT" dirty="0" smtClean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98525" y="5132536"/>
            <a:ext cx="7489825" cy="1320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ruleml:Rule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 key=":rule1</a:t>
            </a:r>
            <a:r>
              <a:rPr lang="en-US" altLang="it-IT" sz="2000" i="0" dirty="0">
                <a:solidFill>
                  <a:schemeClr val="folHlink"/>
                </a:solidFill>
                <a:latin typeface="Courier New" panose="02070309020205020404" pitchFamily="49" charset="0"/>
              </a:rPr>
              <a:t>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 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ruleml:if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 ...&lt;/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ruleml:if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  <a:endParaRPr lang="en-US" altLang="it-IT" sz="2000" i="0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  &lt;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ruleml:then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&gt;...&lt;/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ruleml:then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</a:t>
            </a:r>
            <a:endParaRPr lang="en-US" altLang="it-IT" sz="2000" i="0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&lt;/</a:t>
            </a:r>
            <a:r>
              <a:rPr lang="en-US" altLang="it-IT" sz="2000" i="0" dirty="0" err="1" smtClean="0">
                <a:solidFill>
                  <a:schemeClr val="folHlink"/>
                </a:solidFill>
                <a:latin typeface="Courier New" panose="02070309020205020404" pitchFamily="49" charset="0"/>
              </a:rPr>
              <a:t>ruleml:Rule</a:t>
            </a:r>
            <a:r>
              <a:rPr lang="en-US" altLang="it-IT" sz="2000" i="0" dirty="0" smtClean="0">
                <a:solidFill>
                  <a:schemeClr val="folHlink"/>
                </a:solidFill>
                <a:latin typeface="Courier New" panose="02070309020205020404" pitchFamily="49" charset="0"/>
              </a:rPr>
              <a:t>&gt;...</a:t>
            </a:r>
            <a:endParaRPr lang="it-IT" altLang="it-IT" sz="2000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971550" y="4076700"/>
            <a:ext cx="7489825" cy="1015663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latin typeface="Arial" panose="020B0604020202020204" pitchFamily="34" charset="0"/>
              </a:rPr>
              <a:t>Context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latin typeface="Arial" panose="020B0604020202020204" pitchFamily="34" charset="0"/>
              </a:rPr>
              <a:t>	bridge between metadata and </a:t>
            </a:r>
            <a:r>
              <a:rPr lang="en-US" altLang="it-IT" sz="2000" i="0" dirty="0" smtClean="0">
                <a:latin typeface="Arial" panose="020B0604020202020204" pitchFamily="34" charset="0"/>
              </a:rPr>
              <a:t>rules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 dirty="0">
                <a:latin typeface="Arial" panose="020B0604020202020204" pitchFamily="34" charset="0"/>
              </a:rPr>
              <a:t> </a:t>
            </a:r>
            <a:r>
              <a:rPr lang="en-US" altLang="it-IT" sz="2000" i="0" dirty="0" smtClean="0">
                <a:latin typeface="Arial" panose="020B0604020202020204" pitchFamily="34" charset="0"/>
              </a:rPr>
              <a:t>            interpretation of rules</a:t>
            </a:r>
            <a:endParaRPr lang="en-US" altLang="it-IT" sz="2000" i="0" dirty="0">
              <a:latin typeface="Arial" panose="020B0604020202020204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1550" y="1052513"/>
            <a:ext cx="7489825" cy="28448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Metadata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Legal Sources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References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Agents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Authority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Time Instants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Temporal Characteristics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Jurisdiction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2000" i="0">
                <a:solidFill>
                  <a:schemeClr val="folHlink"/>
                </a:solidFill>
                <a:latin typeface="Arial" panose="020B0604020202020204" pitchFamily="34" charset="0"/>
              </a:rPr>
              <a:t>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Alternatives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smtClean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12838"/>
            <a:ext cx="8496300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624AC6-9ECD-4959-B9F9-6D6A858B9226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Motivating </a:t>
            </a:r>
            <a:r>
              <a:rPr lang="en-US" altLang="it-IT" i="0" kern="0" dirty="0" smtClean="0"/>
              <a:t>Example</a:t>
            </a:r>
            <a:endParaRPr lang="en-US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National Consumer Credit Protection Act 2009:</a:t>
            </a:r>
            <a:b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Section 29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(Prohibition on engaging in credit activities without a licence)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(1) A person must not engage in a credit activity </a:t>
            </a:r>
            <a:r>
              <a:rPr lang="en-US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unless the person holds a </a:t>
            </a:r>
            <a:r>
              <a:rPr lang="en-AU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licence</a:t>
            </a:r>
            <a:r>
              <a:rPr lang="en-US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authorising the person to engage in the credit activity.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altLang="ja-JP" sz="2600" b="0" i="0" kern="0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Civil penalty: 2,000 penalty units.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</a:t>
            </a:r>
            <a:r>
              <a:rPr lang="en-GB" altLang="ja-JP" sz="2600" b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ja-JP" sz="2600" b="0" i="0" kern="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Criminal penalty: 200 penalty units, or 2 years imprisonment, or both.</a:t>
            </a:r>
            <a:endParaRPr lang="it-IT" altLang="it-IT" sz="2600" b="0" i="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Alternative interpretations of the same text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1412875"/>
            <a:ext cx="4464050" cy="2592388"/>
          </a:xfrm>
          <a:solidFill>
            <a:srgbClr val="EAEAEA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PayPenalUnits(x,200),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smtClean="0">
                <a:latin typeface="Arial" panose="020B0604020202020204" pitchFamily="34" charset="0"/>
              </a:rPr>
              <a:t>[</a:t>
            </a: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smtClean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3438" y="1412875"/>
            <a:ext cx="4427537" cy="25923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i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b="0" i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endParaRPr lang="en-GB" altLang="it-IT" sz="2000" b="0" i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    </a:t>
            </a:r>
            <a:r>
              <a:rPr lang="en-GB" altLang="it-IT" sz="2000" b="0" i="0">
                <a:latin typeface="Arial" panose="020B0604020202020204" pitchFamily="34" charset="0"/>
              </a:rPr>
              <a:t>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PayPenalUnits(x,200)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	[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b="0" i="0">
                <a:latin typeface="Arial" panose="020B0604020202020204" pitchFamily="34" charset="0"/>
              </a:rPr>
              <a:t>] PayPenaltyUnitsPlusImprisonment(x,200,2y)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b="0" i="0">
                <a:latin typeface="Arial" panose="020B0604020202020204" pitchFamily="34" charset="0"/>
              </a:rPr>
              <a:t> </a:t>
            </a:r>
            <a:r>
              <a:rPr lang="en-GB" altLang="it-IT" sz="2000" b="0" i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50181" name="Rectangle 6"/>
          <p:cNvSpPr>
            <a:spLocks noChangeArrowheads="1"/>
          </p:cNvSpPr>
          <p:nvPr/>
        </p:nvSpPr>
        <p:spPr bwMode="auto">
          <a:xfrm>
            <a:off x="71438" y="836613"/>
            <a:ext cx="8964612" cy="4333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it-IT" sz="2000" b="0" i="0">
                <a:latin typeface="Arial" panose="020B0604020202020204" pitchFamily="34" charset="0"/>
              </a:rPr>
              <a:t>Criminal penalty: 200 penalty units, or 2 years imprisonment, or both.</a:t>
            </a:r>
            <a:endParaRPr lang="en-GB" altLang="it-IT" sz="2000" b="0" i="0">
              <a:latin typeface="Arial" panose="020B0604020202020204" pitchFamily="34" charset="0"/>
            </a:endParaRPr>
          </a:p>
        </p:txBody>
      </p:sp>
      <p:sp>
        <p:nvSpPr>
          <p:cNvPr id="50182" name="Rectangle 8"/>
          <p:cNvSpPr>
            <a:spLocks noChangeArrowheads="1"/>
          </p:cNvSpPr>
          <p:nvPr/>
        </p:nvSpPr>
        <p:spPr bwMode="auto">
          <a:xfrm>
            <a:off x="0" y="4076700"/>
            <a:ext cx="8964613" cy="27813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Arial" panose="020B0604020202020204" pitchFamily="34" charset="0"/>
              </a:rPr>
              <a:t> 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lrml:Alternatives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key=":alt1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lrml:fromLegalSources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lrml:hasLegalSource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keyref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=":sec29-par3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	 &lt;/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lrml:fromLegalSources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lrml:hasAlternative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keyref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</a:t>
            </a:r>
            <a:r>
              <a:rPr lang="en-US" altLang="it-IT" sz="1600" i="0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pen2a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lrml:hasAlternative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it-IT" sz="1600" i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keyref</a:t>
            </a:r>
            <a:r>
              <a:rPr lang="en-US" altLang="it-IT" sz="1600" i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=":</a:t>
            </a:r>
            <a:r>
              <a:rPr lang="en-US" altLang="it-IT" sz="1600" i="0" dirty="0" smtClean="0">
                <a:solidFill>
                  <a:srgbClr val="00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pen2b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"/&gt;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altLang="it-IT" sz="1600" i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lrml:Alternatives</a:t>
            </a:r>
            <a:r>
              <a:rPr lang="en-US" altLang="it-IT" sz="1600" i="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GB" altLang="it-IT" sz="1600" i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183" name="AutoShape 9"/>
          <p:cNvSpPr>
            <a:spLocks noChangeArrowheads="1"/>
          </p:cNvSpPr>
          <p:nvPr/>
        </p:nvSpPr>
        <p:spPr bwMode="auto">
          <a:xfrm rot="10800000">
            <a:off x="7235825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Monica</a:t>
            </a:r>
          </a:p>
        </p:txBody>
      </p:sp>
      <p:sp>
        <p:nvSpPr>
          <p:cNvPr id="50184" name="AutoShape 10"/>
          <p:cNvSpPr>
            <a:spLocks noChangeArrowheads="1"/>
          </p:cNvSpPr>
          <p:nvPr/>
        </p:nvSpPr>
        <p:spPr bwMode="auto">
          <a:xfrm rot="10800000">
            <a:off x="2627313" y="1412875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Guido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LegalRuleML </a:t>
            </a:r>
            <a:r>
              <a:rPr lang="it-IT" altLang="it-IT" dirty="0" err="1" smtClean="0"/>
              <a:t>modelling</a:t>
            </a:r>
            <a:endParaRPr lang="it-IT" altLang="it-IT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At a given time t=2009, the author Guido, the authority “</a:t>
            </a:r>
            <a:r>
              <a:rPr lang="en-GB" altLang="ja-JP" sz="2000" dirty="0" smtClean="0">
                <a:latin typeface="Arial" panose="020B0604020202020204" pitchFamily="34" charset="0"/>
                <a:ea typeface="MS PGothic" panose="020B0600070205080204" pitchFamily="34" charset="-128"/>
              </a:rPr>
              <a:t>Consumer Credit Agency”</a:t>
            </a:r>
            <a:r>
              <a:rPr lang="en-GB" altLang="it-IT" sz="2000" dirty="0" smtClean="0">
                <a:latin typeface="Arial" panose="020B0604020202020204" pitchFamily="34" charset="0"/>
              </a:rPr>
              <a:t>, in the jurisdiction “Australia”, source text sec29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ps1: Person(x) =&gt; [FORB]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0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ps2: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HasLicence</a:t>
            </a:r>
            <a:r>
              <a:rPr lang="en-GB" altLang="it-IT" sz="2000" dirty="0" smtClean="0">
                <a:latin typeface="Arial" panose="020B0604020202020204" pitchFamily="34" charset="0"/>
              </a:rPr>
              <a:t>(x) =&gt; [PERM]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EngageCreditActivity</a:t>
            </a:r>
            <a:r>
              <a:rPr lang="en-GB" altLang="it-IT" sz="2000" dirty="0" smtClean="0">
                <a:latin typeface="Arial" panose="020B0604020202020204" pitchFamily="34" charset="0"/>
              </a:rPr>
              <a:t>(x)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ps2 &gt; ps1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pen1: [OBL]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PayCivilUnits</a:t>
            </a:r>
            <a:r>
              <a:rPr lang="en-GB" altLang="it-IT" sz="2000" dirty="0" smtClean="0">
                <a:latin typeface="Arial" panose="020B0604020202020204" pitchFamily="34" charset="0"/>
              </a:rPr>
              <a:t>(x,2000)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pen2a</a:t>
            </a:r>
            <a:r>
              <a:rPr lang="en-GB" altLang="it-IT" sz="2000" dirty="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SUBORDERLIST</a:t>
            </a:r>
            <a:r>
              <a:rPr lang="en-GB" altLang="it-IT" sz="2000" dirty="0" smtClean="0">
                <a:latin typeface="Arial" panose="020B0604020202020204" pitchFamily="34" charset="0"/>
              </a:rPr>
              <a:t> 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PayPenalUnits</a:t>
            </a:r>
            <a:r>
              <a:rPr lang="en-GB" altLang="it-IT" sz="2000" dirty="0" smtClean="0">
                <a:latin typeface="Arial" panose="020B0604020202020204" pitchFamily="34" charset="0"/>
              </a:rPr>
              <a:t>(x,200),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PayPenaltyUnitsPlusImprisonment</a:t>
            </a:r>
            <a:r>
              <a:rPr lang="en-GB" altLang="it-IT" sz="2000" dirty="0" smtClean="0">
                <a:latin typeface="Arial" panose="020B0604020202020204" pitchFamily="34" charset="0"/>
              </a:rPr>
              <a:t>(x,200,2y)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0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pen2b</a:t>
            </a:r>
            <a:r>
              <a:rPr lang="en-GB" altLang="it-IT" sz="2000" dirty="0" smtClean="0">
                <a:latin typeface="Arial" panose="020B0604020202020204" pitchFamily="34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OR</a:t>
            </a:r>
            <a:r>
              <a:rPr lang="en-GB" altLang="it-IT" sz="2000" dirty="0" smtClean="0">
                <a:latin typeface="Arial" panose="020B0604020202020204" pitchFamily="34" charset="0"/>
              </a:rPr>
              <a:t> 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GB" altLang="it-IT" sz="2000" dirty="0" smtClean="0">
                <a:latin typeface="Arial" panose="020B0604020202020204" pitchFamily="34" charset="0"/>
              </a:rPr>
              <a:t>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PayPenalUnits</a:t>
            </a:r>
            <a:r>
              <a:rPr lang="en-GB" altLang="it-IT" sz="2000" dirty="0" smtClean="0">
                <a:latin typeface="Arial" panose="020B0604020202020204" pitchFamily="34" charset="0"/>
              </a:rPr>
              <a:t>(x,200)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	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Imprisonment(x,2y),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it-IT" sz="2000" dirty="0" smtClean="0">
                <a:latin typeface="Arial" panose="020B0604020202020204" pitchFamily="34" charset="0"/>
              </a:rPr>
              <a:t>	[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</a:rPr>
              <a:t>OBL</a:t>
            </a:r>
            <a:r>
              <a:rPr lang="en-GB" altLang="it-IT" sz="2000" dirty="0" smtClean="0">
                <a:latin typeface="Arial" panose="020B0604020202020204" pitchFamily="34" charset="0"/>
              </a:rPr>
              <a:t>] </a:t>
            </a:r>
            <a:r>
              <a:rPr lang="en-GB" altLang="it-IT" sz="2000" dirty="0" err="1" smtClean="0">
                <a:latin typeface="Arial" panose="020B0604020202020204" pitchFamily="34" charset="0"/>
              </a:rPr>
              <a:t>PayPenaltyUnitsPlusImprisonment</a:t>
            </a:r>
            <a:r>
              <a:rPr lang="en-GB" altLang="it-IT" sz="2000" dirty="0" smtClean="0">
                <a:latin typeface="Arial" panose="020B0604020202020204" pitchFamily="34" charset="0"/>
              </a:rPr>
              <a:t>(x,200,2y) </a:t>
            </a:r>
            <a:r>
              <a:rPr lang="en-GB" altLang="it-IT" sz="20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dirty="0" smtClean="0">
                <a:latin typeface="Arial" panose="020B0604020202020204" pitchFamily="34" charset="0"/>
              </a:rPr>
              <a:t>rep1: [Violation]ps1, pen1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rep2a: [Violation]ps1, pen2a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it-IT" sz="2000" b="1" dirty="0" smtClean="0">
                <a:solidFill>
                  <a:srgbClr val="009900"/>
                </a:solidFill>
                <a:latin typeface="Arial" panose="020B0604020202020204" pitchFamily="34" charset="0"/>
              </a:rPr>
              <a:t>rep2b: [Violation]ps1, pen2b</a:t>
            </a:r>
          </a:p>
          <a:p>
            <a:pPr eaLnBrk="1" hangingPunct="1">
              <a:lnSpc>
                <a:spcPct val="80000"/>
              </a:lnSpc>
            </a:pPr>
            <a:endParaRPr lang="en-GB" altLang="it-IT" sz="2000" b="1" dirty="0" smtClean="0">
              <a:solidFill>
                <a:srgbClr val="009900"/>
              </a:solidFill>
              <a:latin typeface="Arial" panose="020B0604020202020204" pitchFamily="34" charset="0"/>
            </a:endParaRPr>
          </a:p>
        </p:txBody>
      </p:sp>
      <p:sp>
        <p:nvSpPr>
          <p:cNvPr id="51204" name="AutoShape 4"/>
          <p:cNvSpPr>
            <a:spLocks noChangeArrowheads="1"/>
          </p:cNvSpPr>
          <p:nvPr/>
        </p:nvSpPr>
        <p:spPr bwMode="auto">
          <a:xfrm rot="10800000">
            <a:off x="5292725" y="2997200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5" name="AutoShape 8"/>
          <p:cNvSpPr>
            <a:spLocks noChangeArrowheads="1"/>
          </p:cNvSpPr>
          <p:nvPr/>
        </p:nvSpPr>
        <p:spPr bwMode="auto">
          <a:xfrm rot="10800000">
            <a:off x="5364163" y="4652963"/>
            <a:ext cx="2951162" cy="360362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  <p:sp>
        <p:nvSpPr>
          <p:cNvPr id="51206" name="AutoShape 9"/>
          <p:cNvSpPr>
            <a:spLocks noChangeArrowheads="1"/>
          </p:cNvSpPr>
          <p:nvPr/>
        </p:nvSpPr>
        <p:spPr bwMode="auto">
          <a:xfrm rot="10800000">
            <a:off x="5292725" y="58769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Guido</a:t>
            </a:r>
          </a:p>
        </p:txBody>
      </p:sp>
      <p:sp>
        <p:nvSpPr>
          <p:cNvPr id="51207" name="AutoShape 10"/>
          <p:cNvSpPr>
            <a:spLocks noChangeArrowheads="1"/>
          </p:cNvSpPr>
          <p:nvPr/>
        </p:nvSpPr>
        <p:spPr bwMode="auto">
          <a:xfrm rot="10800000">
            <a:off x="5292725" y="6308725"/>
            <a:ext cx="2951163" cy="360363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Context_Author: Monica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pic>
        <p:nvPicPr>
          <p:cNvPr id="522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412875"/>
            <a:ext cx="8712200" cy="4795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it-IT" sz="3400" smtClean="0"/>
              <a:t>TCP Code C628:2012</a:t>
            </a:r>
            <a:endParaRPr lang="it-IT" altLang="it-IT" sz="34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altLang="it-IT" sz="21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 </a:t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</a:pPr>
            <a:endParaRPr lang="it-IT" altLang="it-IT" sz="21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it-IT" altLang="it-IT" sz="21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Customer’s response. 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0350"/>
            <a:ext cx="2484437" cy="14255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  <p:sp>
        <p:nvSpPr>
          <p:cNvPr id="53253" name="AutoShape 5"/>
          <p:cNvSpPr>
            <a:spLocks noChangeArrowheads="1"/>
          </p:cNvSpPr>
          <p:nvPr/>
        </p:nvSpPr>
        <p:spPr bwMode="auto">
          <a:xfrm rot="10800000">
            <a:off x="2484438" y="155733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 rot="10800000">
            <a:off x="2268538" y="6453188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R5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 rot="10800000">
            <a:off x="6804025" y="35734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53256" name="AutoShape 8"/>
          <p:cNvSpPr>
            <a:spLocks noChangeArrowheads="1"/>
          </p:cNvSpPr>
          <p:nvPr/>
        </p:nvSpPr>
        <p:spPr bwMode="auto">
          <a:xfrm rot="10800000">
            <a:off x="2268538" y="4292600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R3</a:t>
            </a: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 rot="10800000">
            <a:off x="2843213" y="5300663"/>
            <a:ext cx="1873250" cy="2889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>
                <a:latin typeface="Arial" panose="020B0604020202020204" pitchFamily="34" charset="0"/>
              </a:rPr>
              <a:t>R4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br>
              <a:rPr lang="it-IT" altLang="it-IT" sz="2600" smtClean="0"/>
            </a:br>
            <a:r>
              <a:rPr lang="fr-FR" altLang="it-IT" sz="2600" smtClean="0"/>
              <a:t>Telecommunications Consumer Protections Code C628:2012, Australia</a:t>
            </a:r>
            <a:endParaRPr lang="it-IT" altLang="it-IT" sz="26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52613"/>
            <a:ext cx="69850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b="1" i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Complaint </a:t>
            </a:r>
            <a:endParaRPr lang="it-IT" altLang="it-IT" sz="200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means an expression of dissatisfaction made to a Supplier in relation to its Telecommunications Products or the complaints handling process itself, where a response or Resolution is explicitly or implicitly expected by the Consumer.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0066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a provider to request a service or information or to request support is not necessarily a Complaint.</a:t>
            </a:r>
            <a:r>
              <a:rPr lang="it-IT" altLang="it-IT" sz="2000" smtClean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CC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 initial call to report a fault or service difficulty is not a Complaint.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sz="2000" smtClean="0">
                <a:solidFill>
                  <a:srgbClr val="6633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However, if a Customer advises that they want this initial call treated as a Complaint, the Supplier will also treat this initial call as a Complaint.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it-IT" altLang="it-IT" sz="2000" smtClean="0">
                <a:solidFill>
                  <a:srgbClr val="333333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If a Supplier is uncertain, a Supplier must ask a Customer if they wish to make a Complaint and must rely on the Customer‟s response</a:t>
            </a:r>
            <a:r>
              <a:rPr lang="it-IT" altLang="it-IT" sz="2000" smtClean="0">
                <a:solidFill>
                  <a:srgbClr val="0000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r>
              <a:rPr lang="it-IT" altLang="it-IT" sz="20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364163" y="1341438"/>
            <a:ext cx="2917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Assent: 30 May 2012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364163" y="1652588"/>
            <a:ext cx="3438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Registration: 11 July 2012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5364163" y="1917700"/>
            <a:ext cx="3562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Date of Efficacy: 1 September 2012</a:t>
            </a:r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0" y="1844675"/>
            <a:ext cx="4154488" cy="3937000"/>
            <a:chOff x="0" y="1162"/>
            <a:chExt cx="2617" cy="2480"/>
          </a:xfrm>
        </p:grpSpPr>
        <p:sp>
          <p:nvSpPr>
            <p:cNvPr id="55312" name="Text Box 8"/>
            <p:cNvSpPr txBox="1">
              <a:spLocks noChangeArrowheads="1"/>
            </p:cNvSpPr>
            <p:nvPr/>
          </p:nvSpPr>
          <p:spPr bwMode="auto">
            <a:xfrm>
              <a:off x="657" y="1162"/>
              <a:ext cx="6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sec2.1-v2</a:t>
              </a:r>
            </a:p>
          </p:txBody>
        </p:sp>
        <p:sp>
          <p:nvSpPr>
            <p:cNvPr id="55313" name="Text Box 9"/>
            <p:cNvSpPr txBox="1">
              <a:spLocks noChangeArrowheads="1"/>
            </p:cNvSpPr>
            <p:nvPr/>
          </p:nvSpPr>
          <p:spPr bwMode="auto">
            <a:xfrm>
              <a:off x="1247" y="1389"/>
              <a:ext cx="137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sec2.1-list1-itm31-v2</a:t>
              </a:r>
            </a:p>
          </p:txBody>
        </p:sp>
        <p:sp>
          <p:nvSpPr>
            <p:cNvPr id="55314" name="Text Box 10"/>
            <p:cNvSpPr txBox="1">
              <a:spLocks noChangeArrowheads="1"/>
            </p:cNvSpPr>
            <p:nvPr/>
          </p:nvSpPr>
          <p:spPr bwMode="auto">
            <a:xfrm>
              <a:off x="0" y="1797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par1-v2</a:t>
              </a:r>
            </a:p>
          </p:txBody>
        </p:sp>
        <p:sp>
          <p:nvSpPr>
            <p:cNvPr id="55315" name="Text Box 11"/>
            <p:cNvSpPr txBox="1">
              <a:spLocks noChangeArrowheads="1"/>
            </p:cNvSpPr>
            <p:nvPr/>
          </p:nvSpPr>
          <p:spPr bwMode="auto">
            <a:xfrm>
              <a:off x="0" y="2341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par2-v2</a:t>
              </a:r>
            </a:p>
          </p:txBody>
        </p:sp>
        <p:sp>
          <p:nvSpPr>
            <p:cNvPr id="55316" name="Text Box 12"/>
            <p:cNvSpPr txBox="1">
              <a:spLocks noChangeArrowheads="1"/>
            </p:cNvSpPr>
            <p:nvPr/>
          </p:nvSpPr>
          <p:spPr bwMode="auto">
            <a:xfrm>
              <a:off x="0" y="3430"/>
              <a:ext cx="57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1600" i="0">
                  <a:latin typeface="Arial" panose="020B0604020202020204" pitchFamily="34" charset="0"/>
                </a:rPr>
                <a:t>par3-v2</a:t>
              </a:r>
            </a:p>
          </p:txBody>
        </p:sp>
      </p:grpSp>
      <p:grpSp>
        <p:nvGrpSpPr>
          <p:cNvPr id="55304" name="Group 13"/>
          <p:cNvGrpSpPr>
            <a:grpSpLocks/>
          </p:cNvGrpSpPr>
          <p:nvPr/>
        </p:nvGrpSpPr>
        <p:grpSpPr bwMode="auto">
          <a:xfrm>
            <a:off x="7258050" y="2587625"/>
            <a:ext cx="1770063" cy="3494088"/>
            <a:chOff x="4572" y="1630"/>
            <a:chExt cx="1115" cy="2201"/>
          </a:xfrm>
        </p:grpSpPr>
        <p:sp>
          <p:nvSpPr>
            <p:cNvPr id="55306" name="Text Box 14"/>
            <p:cNvSpPr txBox="1">
              <a:spLocks noChangeArrowheads="1"/>
            </p:cNvSpPr>
            <p:nvPr/>
          </p:nvSpPr>
          <p:spPr bwMode="auto">
            <a:xfrm>
              <a:off x="4749" y="1630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rule1a</a:t>
              </a:r>
            </a:p>
          </p:txBody>
        </p:sp>
        <p:sp>
          <p:nvSpPr>
            <p:cNvPr id="55307" name="Text Box 15"/>
            <p:cNvSpPr txBox="1">
              <a:spLocks noChangeArrowheads="1"/>
            </p:cNvSpPr>
            <p:nvPr/>
          </p:nvSpPr>
          <p:spPr bwMode="auto">
            <a:xfrm>
              <a:off x="4824" y="2401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rule2</a:t>
              </a:r>
            </a:p>
          </p:txBody>
        </p:sp>
        <p:sp>
          <p:nvSpPr>
            <p:cNvPr id="55308" name="Text Box 16"/>
            <p:cNvSpPr txBox="1">
              <a:spLocks noChangeArrowheads="1"/>
            </p:cNvSpPr>
            <p:nvPr/>
          </p:nvSpPr>
          <p:spPr bwMode="auto">
            <a:xfrm>
              <a:off x="4824" y="2673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</a:t>
              </a:r>
            </a:p>
          </p:txBody>
        </p:sp>
        <p:sp>
          <p:nvSpPr>
            <p:cNvPr id="55309" name="Text Box 17"/>
            <p:cNvSpPr txBox="1">
              <a:spLocks noChangeArrowheads="1"/>
            </p:cNvSpPr>
            <p:nvPr/>
          </p:nvSpPr>
          <p:spPr bwMode="auto">
            <a:xfrm>
              <a:off x="4779" y="1993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</a:t>
              </a:r>
            </a:p>
          </p:txBody>
        </p:sp>
        <p:sp>
          <p:nvSpPr>
            <p:cNvPr id="55310" name="Text Box 18"/>
            <p:cNvSpPr txBox="1">
              <a:spLocks noChangeArrowheads="1"/>
            </p:cNvSpPr>
            <p:nvPr/>
          </p:nvSpPr>
          <p:spPr bwMode="auto">
            <a:xfrm>
              <a:off x="4572" y="3197"/>
              <a:ext cx="111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rule1b&lt;rule2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rule1b&lt;rule3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rule3&lt;rule4</a:t>
              </a:r>
            </a:p>
          </p:txBody>
        </p:sp>
        <p:sp>
          <p:nvSpPr>
            <p:cNvPr id="55311" name="Text Box 19"/>
            <p:cNvSpPr txBox="1">
              <a:spLocks noChangeArrowheads="1"/>
            </p:cNvSpPr>
            <p:nvPr/>
          </p:nvSpPr>
          <p:spPr bwMode="auto">
            <a:xfrm>
              <a:off x="4824" y="2870"/>
              <a:ext cx="4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Georgia" panose="02040502050405020303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Georgia" panose="02040502050405020303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Georgia" panose="02040502050405020303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Georgia" panose="02040502050405020303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it-IT" altLang="it-IT" sz="2000" i="0">
                  <a:latin typeface="Arial" panose="020B0604020202020204" pitchFamily="34" charset="0"/>
                </a:rPr>
                <a:t>rule4</a:t>
              </a:r>
            </a:p>
          </p:txBody>
        </p:sp>
      </p:grpSp>
      <p:sp>
        <p:nvSpPr>
          <p:cNvPr id="55305" name="Text Box 20"/>
          <p:cNvSpPr txBox="1">
            <a:spLocks noChangeArrowheads="1"/>
          </p:cNvSpPr>
          <p:nvPr/>
        </p:nvSpPr>
        <p:spPr bwMode="auto">
          <a:xfrm>
            <a:off x="6300788" y="6092825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600" i="0">
                <a:latin typeface="Arial" panose="020B0604020202020204" pitchFamily="34" charset="0"/>
              </a:rPr>
              <a:t>rule5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000" smtClean="0"/>
              <a:t>Complaint example from </a:t>
            </a:r>
            <a:br>
              <a:rPr lang="it-IT" altLang="it-IT" sz="3000" smtClean="0"/>
            </a:br>
            <a:r>
              <a:rPr lang="fr-FR" altLang="it-IT" sz="3000" smtClean="0"/>
              <a:t>TCP Code C628:2012, Australia</a:t>
            </a:r>
            <a:endParaRPr lang="it-IT" altLang="it-IT" sz="30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7638"/>
            <a:ext cx="8424863" cy="5440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lrml:hasStatements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rulebase1-v2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rule1b-v2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ruleml:if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rule1-atom2-v2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ruleml:Rel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iri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</a:t>
            </a:r>
            <a:r>
              <a:rPr lang="it-IT" altLang="it-IT" sz="17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rule1-rel2-v2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an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expression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of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dissatisfaction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made to a Supplier in relation to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its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Telecommunications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Products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or the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complaints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handling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process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itself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,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where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a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response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or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Resolution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is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explicitly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or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implicitly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expected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by the Consumer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ruleml:Rel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ruleml:if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ruleml:then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key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rule1-atom1-v2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ruleml:Rel</a:t>
            </a:r>
            <a:r>
              <a:rPr lang="it-IT" altLang="it-IT" sz="17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iri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="</a:t>
            </a:r>
            <a:r>
              <a:rPr lang="it-IT" altLang="it-IT" sz="1700" b="1" dirty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: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complaint-v2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"/&gt;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 &lt;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X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ruleml:Var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endParaRPr lang="it-IT" altLang="it-IT" sz="1700" b="1" dirty="0">
              <a:solidFill>
                <a:srgbClr val="00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ruleml:Atom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ruleml:then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lrml:ConstitutiveStatement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&lt;/</a:t>
            </a:r>
            <a:r>
              <a:rPr lang="it-IT" altLang="it-IT" sz="1700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lrml:hasStatements</a:t>
            </a:r>
            <a:r>
              <a:rPr lang="it-IT" altLang="it-IT" sz="17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&gt;</a:t>
            </a:r>
            <a:r>
              <a:rPr lang="it-IT" altLang="it-IT" sz="17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  <a:endParaRPr lang="it-IT" altLang="it-IT" sz="1700" b="1" dirty="0">
              <a:solidFill>
                <a:srgbClr val="00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 sz="1800" b="1" dirty="0" smtClean="0">
              <a:solidFill>
                <a:srgbClr val="0000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r>
              <a:rPr lang="fr-FR" altLang="it-IT" sz="2600" smtClean="0"/>
              <a:t>TCP Code C628:2012, Australia</a:t>
            </a:r>
            <a:endParaRPr lang="it-IT" altLang="it-IT" sz="2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3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lrml:PrescritiveStatement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uncertain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wishes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a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supplier-v2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:customer-v2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rule5-ob1-v2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ruleml:And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rule5-and1-v2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rule5-atom2-v2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rule5-rel2-v2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asks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they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rule5-atom3-v2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:rule5-rel3-v2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relies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on the </a:t>
            </a:r>
            <a:r>
              <a:rPr lang="it-IT" altLang="it-IT" sz="12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response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lrml:And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&lt;/</a:t>
            </a:r>
            <a:r>
              <a:rPr lang="it-IT" altLang="it-IT" sz="12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2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2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lrml:PrescriptiveStatement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r>
              <a:rPr lang="fr-FR" altLang="it-IT" sz="2600" smtClean="0"/>
              <a:t>TCP Code C628:2012, Australia</a:t>
            </a:r>
            <a:endParaRPr lang="it-IT" altLang="it-IT" sz="2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lrml:PrescritiveStatement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uncertain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wishes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endParaRPr lang="it-IT" altLang="it-IT" sz="1600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a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supplier-v2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type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:customer-v2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 …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lrml:PrescriptiveStatement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21680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2600" smtClean="0"/>
              <a:t>Complaint example from </a:t>
            </a:r>
            <a:r>
              <a:rPr lang="fr-FR" altLang="it-IT" sz="2600" smtClean="0"/>
              <a:t>TCP Code C628:2012, Australia</a:t>
            </a:r>
            <a:endParaRPr lang="it-IT" altLang="it-IT" sz="26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lrml:PrescritiveStatement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 …&lt;/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ruleml:if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rule5-ob1-v2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ruleml:And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rule5-and1-v2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rule5-atom2-v2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rule5-rel2-v2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asks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/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if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they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wish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to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make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 a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Complaint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key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=":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rule5-atom3-v2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 iri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="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:rule5-rel3-v2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"&gt;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relies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on the </a:t>
            </a:r>
            <a:r>
              <a:rPr lang="it-IT" altLang="it-IT" sz="1600" b="1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response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of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ruleml:Rel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   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C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ruleml:Var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ruleml:Atom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lrml:And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lrml:Obligation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ruleml:then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  <a:endParaRPr lang="it-IT" altLang="it-IT" sz="1600" b="1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&lt;/</a:t>
            </a:r>
            <a:r>
              <a:rPr lang="it-IT" altLang="it-IT" sz="16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lrml:PrescriptiveStatement</a:t>
            </a:r>
            <a:r>
              <a:rPr lang="it-IT" altLang="it-IT" sz="16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635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err="1" smtClean="0"/>
              <a:t>Defeasibility</a:t>
            </a:r>
            <a:endParaRPr lang="it-IT" altLang="it-IT" dirty="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820150" cy="5327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	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#rule2-v2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#rule1b-v2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“/&gt;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#rule3-v2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#rule1b-v2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#rule4-v2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#rule3-v2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  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lrml:Overrides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over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#rule5-v2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</a:t>
            </a:r>
            <a:r>
              <a:rPr lang="it-IT" altLang="it-IT" sz="2000" b="1" dirty="0" smtClean="0">
                <a:solidFill>
                  <a:srgbClr val="FF0000"/>
                </a:solidFill>
                <a:latin typeface="Courier New" panose="02070309020205020404" pitchFamily="49" charset="0"/>
                <a:ea typeface="Ariel"/>
                <a:cs typeface="Ariel"/>
              </a:rPr>
              <a:t> under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="</a:t>
            </a:r>
            <a:r>
              <a:rPr lang="it-IT" altLang="it-IT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Ariel"/>
                <a:cs typeface="Ariel"/>
              </a:rPr>
              <a:t>#rule3-v2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"/&gt;</a:t>
            </a:r>
            <a:endParaRPr lang="it-IT" altLang="it-IT" sz="2000" b="1" dirty="0" smtClean="0">
              <a:solidFill>
                <a:srgbClr val="000000"/>
              </a:solidFill>
              <a:latin typeface="Courier New" panose="02070309020205020404" pitchFamily="49" charset="0"/>
              <a:ea typeface="Ariel"/>
              <a:cs typeface="Ariel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&lt;/</a:t>
            </a:r>
            <a:r>
              <a:rPr lang="it-IT" altLang="it-IT" sz="2000" b="1" dirty="0" err="1" smtClean="0">
                <a:solidFill>
                  <a:srgbClr val="800000"/>
                </a:solidFill>
                <a:latin typeface="Courier New" panose="02070309020205020404" pitchFamily="49" charset="0"/>
                <a:ea typeface="Ariel"/>
                <a:cs typeface="Ariel"/>
              </a:rPr>
              <a:t>lrml:hasQualification</a:t>
            </a:r>
            <a:r>
              <a:rPr lang="it-IT" altLang="it-IT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Ariel"/>
                <a:cs typeface="Ariel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14B909-D8E6-4B33-9270-F85ACF61F77E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AU" altLang="it-IT" i="0" kern="0" dirty="0" smtClean="0"/>
              <a:t>Motivations</a:t>
            </a:r>
            <a:endParaRPr lang="en-AU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981075"/>
            <a:ext cx="82296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GB" altLang="it-IT" sz="2800" b="0" i="0" kern="0" dirty="0" smtClean="0">
                <a:solidFill>
                  <a:schemeClr val="tx2"/>
                </a:solidFill>
                <a:latin typeface="Arial" pitchFamily="34" charset="0"/>
              </a:rPr>
              <a:t>Legal texts</a:t>
            </a:r>
            <a:r>
              <a:rPr lang="en-GB" altLang="it-IT" sz="2800" b="0" i="0" kern="0" dirty="0" smtClean="0">
                <a:latin typeface="Arial" pitchFamily="34" charset="0"/>
              </a:rPr>
              <a:t> are the privileged sources for norms, guidelines and rules that often feed different concrete Web applications.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Legislative documents</a:t>
            </a:r>
            <a:r>
              <a:rPr lang="en-GB" altLang="it-IT" sz="2400" b="0" i="0" kern="0" dirty="0" smtClean="0">
                <a:latin typeface="Arial" pitchFamily="34" charset="0"/>
              </a:rPr>
              <a:t>, </a:t>
            </a: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Contracts</a:t>
            </a:r>
            <a:r>
              <a:rPr lang="en-GB" altLang="it-IT" sz="2400" b="0" i="0" kern="0" dirty="0" smtClean="0">
                <a:latin typeface="Arial" pitchFamily="34" charset="0"/>
              </a:rPr>
              <a:t>, </a:t>
            </a: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Judgements</a:t>
            </a:r>
            <a:r>
              <a:rPr lang="en-GB" altLang="it-IT" sz="2400" b="0" i="0" kern="0" dirty="0" smtClean="0">
                <a:latin typeface="Arial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solidFill>
                  <a:schemeClr val="tx2"/>
                </a:solidFill>
                <a:latin typeface="Arial" pitchFamily="34" charset="0"/>
              </a:rPr>
              <a:t>Guidelines</a:t>
            </a:r>
            <a:r>
              <a:rPr lang="en-GB" altLang="it-IT" sz="2400" b="0" i="0" kern="0" dirty="0" smtClean="0">
                <a:latin typeface="Arial" pitchFamily="34" charset="0"/>
              </a:rPr>
              <a:t> (Soft Law) in eGovernment, eJustice, eLegislation, eHealth, banks, assurances, credit card organizations, Cloud Computing, eCommerce, aviation and security domain etc.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altLang="it-IT" sz="2800" b="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Proper and expressive conceptual, machine readable models of norms</a:t>
            </a:r>
            <a:endParaRPr lang="en-GB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it-IT" sz="2800" smtClean="0"/>
              <a:t>#2-Copyright law: copyright infringement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25538"/>
            <a:ext cx="8064500" cy="2374900"/>
          </a:xfrm>
        </p:spPr>
        <p:txBody>
          <a:bodyPr/>
          <a:lstStyle/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US “Digital Millenium Act” and modifications</a:t>
            </a:r>
          </a:p>
          <a:p>
            <a:pPr eaLnBrk="1" hangingPunct="1"/>
            <a:r>
              <a:rPr lang="en-GB" altLang="it-IT" sz="2200" smtClean="0">
                <a:latin typeface="Arial" panose="020B0604020202020204" pitchFamily="34" charset="0"/>
              </a:rPr>
              <a:t>goal: in t</a:t>
            </a:r>
            <a:r>
              <a:rPr lang="en-GB" altLang="it-IT" sz="2200" baseline="-25000" smtClean="0">
                <a:latin typeface="Arial" panose="020B0604020202020204" pitchFamily="34" charset="0"/>
              </a:rPr>
              <a:t>x </a:t>
            </a:r>
            <a:r>
              <a:rPr lang="en-GB" altLang="it-IT" sz="2200" smtClean="0">
                <a:latin typeface="Arial" panose="020B0604020202020204" pitchFamily="34" charset="0"/>
              </a:rPr>
              <a:t>calculate the proper </a:t>
            </a:r>
            <a:r>
              <a:rPr lang="en-GB" altLang="it-IT" sz="2200" i="1" smtClean="0">
                <a:latin typeface="Arial" panose="020B0604020202020204" pitchFamily="34" charset="0"/>
              </a:rPr>
              <a:t>statutory damage</a:t>
            </a:r>
            <a:r>
              <a:rPr lang="en-GB" altLang="it-IT" sz="2200" smtClean="0">
                <a:latin typeface="Arial" panose="020B0604020202020204" pitchFamily="34" charset="0"/>
              </a:rPr>
              <a:t> in case of violation of the copyright taking in consideration all the exceptions and the modifications respect an fact.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17 USC Sec. 504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200" b="1" smtClean="0">
                <a:latin typeface="Arial" panose="020B0604020202020204" pitchFamily="34" charset="0"/>
              </a:rPr>
              <a:t>Remedies for infringement: Damages and profits</a:t>
            </a:r>
          </a:p>
          <a:p>
            <a:pPr eaLnBrk="1" hangingPunct="1"/>
            <a:endParaRPr lang="en-GB" altLang="it-IT" sz="2200" b="1" smtClean="0">
              <a:latin typeface="Arial" panose="020B0604020202020204" pitchFamily="34" charset="0"/>
            </a:endParaRPr>
          </a:p>
          <a:p>
            <a:pPr eaLnBrk="1" hangingPunct="1"/>
            <a:endParaRPr lang="en-GB" altLang="it-IT" sz="2200" smtClean="0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it-IT" sz="2200" smtClean="0">
              <a:latin typeface="Arial" panose="020B0604020202020204" pitchFamily="34" charset="0"/>
            </a:endParaRPr>
          </a:p>
        </p:txBody>
      </p:sp>
      <p:graphicFrame>
        <p:nvGraphicFramePr>
          <p:cNvPr id="647172" name="Group 4"/>
          <p:cNvGraphicFramePr>
            <a:graphicFrameLocks noGrp="1"/>
          </p:cNvGraphicFramePr>
          <p:nvPr>
            <p:ph sz="half" idx="2"/>
          </p:nvPr>
        </p:nvGraphicFramePr>
        <p:xfrm>
          <a:off x="250825" y="3644900"/>
          <a:ext cx="8893175" cy="2894018"/>
        </p:xfrm>
        <a:graphic>
          <a:graphicData uri="http://schemas.openxmlformats.org/drawingml/2006/table">
            <a:tbl>
              <a:tblPr/>
              <a:tblGrid>
                <a:gridCol w="1801813"/>
                <a:gridCol w="3527425"/>
                <a:gridCol w="3563937"/>
              </a:tblGrid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Enter in force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Interval of efficacy of the norm</a:t>
                      </a:r>
                      <a:endParaRPr kumimoji="0" lang="en-GB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Statutory Damages</a:t>
                      </a:r>
                      <a:endParaRPr kumimoji="0" lang="it-IT" altLang="it-I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40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19, 1976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[1976-10-19, March 1, 1989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$250 &lt;= statutoryDamages &lt;= $10,000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51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Oct. 31, 1988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[March 1, 1989, Dec. 9, 1999 [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$500 &lt;= statutoryDamages &lt;= $20,000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Dec. 9, 1999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[Dec. 9, 1999, ∞ </a:t>
                      </a:r>
                    </a:p>
                  </a:txBody>
                  <a:tcPr marT="45704" marB="4570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6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eorgia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t-I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$750 &lt;= statutoryDamages &lt;= $30,000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7164388" y="2492375"/>
            <a:ext cx="1878012" cy="831850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Three main 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315913"/>
            <a:ext cx="8497887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(c) </a:t>
            </a:r>
            <a:r>
              <a:rPr lang="en-US" altLang="it-IT" sz="20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(1) Except as provided by clause (2) of this subsection,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</a:t>
            </a:r>
            <a:r>
              <a:rPr lang="en-US" altLang="it-IT" sz="2000" smtClean="0">
                <a:latin typeface="Arial" panose="020B0604020202020204" pitchFamily="34" charset="0"/>
              </a:rPr>
              <a:t> may elect, at any time before final judgment is rendered, to recover, instead of actual damages and profits, an award of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statutory damages</a:t>
            </a:r>
            <a:r>
              <a:rPr lang="en-US" altLang="it-IT" sz="2000" smtClean="0">
                <a:latin typeface="Arial" panose="020B0604020202020204" pitchFamily="34" charset="0"/>
              </a:rPr>
              <a:t> for all infringements involved in the action, with respect to any one work, for which any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one infringer</a:t>
            </a:r>
            <a:r>
              <a:rPr lang="en-US" altLang="it-IT" sz="2000" smtClean="0">
                <a:latin typeface="Arial" panose="020B0604020202020204" pitchFamily="34" charset="0"/>
              </a:rPr>
              <a:t> is liable individually, or for which any two or more infringers are liable jointly and severally, in a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sum of not less than $250 or more than</a:t>
            </a:r>
            <a:r>
              <a:rPr lang="en-US" altLang="it-IT" sz="2000" smtClean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000" smtClean="0">
                <a:latin typeface="Arial" panose="020B0604020202020204" pitchFamily="34" charset="0"/>
              </a:rPr>
              <a:t> as the court considers just. For the purposes of this subsection, all the parts of a compilation or derivative work constitute one 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it-IT" sz="2000" smtClean="0">
                <a:latin typeface="Arial" panose="020B0604020202020204" pitchFamily="34" charset="0"/>
              </a:rPr>
              <a:t>(2)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copyright owner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infringement was committed</a:t>
            </a:r>
            <a:r>
              <a:rPr lang="en-US" altLang="it-IT" sz="2000" smtClean="0">
                <a:latin typeface="Arial" panose="020B0604020202020204" pitchFamily="34" charset="0"/>
              </a:rPr>
              <a:t>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willfully</a:t>
            </a:r>
            <a:r>
              <a:rPr lang="en-US" altLang="it-IT" sz="2000" smtClean="0">
                <a:latin typeface="Arial" panose="020B0604020202020204" pitchFamily="34" charset="0"/>
              </a:rPr>
              <a:t>, the court in its discretion may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increase</a:t>
            </a:r>
            <a:r>
              <a:rPr lang="en-US" altLang="it-IT" sz="2000" smtClean="0">
                <a:latin typeface="Arial" panose="020B0604020202020204" pitchFamily="34" charset="0"/>
              </a:rPr>
              <a:t> the award of statutory damages to a sum of not more than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$50,000</a:t>
            </a:r>
            <a:r>
              <a:rPr lang="en-US" altLang="it-IT" sz="2000" smtClean="0">
                <a:latin typeface="Arial" panose="020B0604020202020204" pitchFamily="34" charset="0"/>
              </a:rPr>
              <a:t>. In a case where the </a:t>
            </a:r>
            <a:r>
              <a:rPr lang="en-US" altLang="it-IT" sz="2000" b="1" smtClean="0">
                <a:solidFill>
                  <a:srgbClr val="0033CC"/>
                </a:solidFill>
                <a:latin typeface="Arial" panose="020B0604020202020204" pitchFamily="34" charset="0"/>
              </a:rPr>
              <a:t>infringer sustains the burden of proving</a:t>
            </a:r>
            <a:r>
              <a:rPr lang="en-US" altLang="it-IT" sz="2000" smtClean="0">
                <a:latin typeface="Arial" panose="020B0604020202020204" pitchFamily="34" charset="0"/>
              </a:rPr>
              <a:t>, and the court finds, that such </a:t>
            </a:r>
            <a:r>
              <a:rPr lang="en-US" altLang="it-IT" sz="2000" smtClean="0">
                <a:solidFill>
                  <a:srgbClr val="0033CC"/>
                </a:solidFill>
                <a:latin typeface="Arial" panose="020B0604020202020204" pitchFamily="34" charset="0"/>
              </a:rPr>
              <a:t>infringer was not aware and had no reason to believe that his or her acts constituted an infringement of copyright</a:t>
            </a:r>
            <a:r>
              <a:rPr lang="en-US" altLang="it-IT" sz="2000" smtClean="0">
                <a:latin typeface="Arial" panose="020B0604020202020204" pitchFamily="34" charset="0"/>
              </a:rPr>
              <a:t>, the court it its discretion may </a:t>
            </a:r>
            <a:r>
              <a:rPr lang="en-US" altLang="it-IT" sz="2000" b="1" smtClean="0">
                <a:solidFill>
                  <a:schemeClr val="tx2"/>
                </a:solidFill>
                <a:latin typeface="Arial" panose="020B0604020202020204" pitchFamily="34" charset="0"/>
              </a:rPr>
              <a:t>reduce</a:t>
            </a:r>
            <a:r>
              <a:rPr lang="en-US" altLang="it-IT" sz="2000" smtClean="0">
                <a:latin typeface="Arial" panose="020B0604020202020204" pitchFamily="34" charset="0"/>
              </a:rPr>
              <a:t> the </a:t>
            </a:r>
            <a:r>
              <a:rPr lang="en-US" altLang="it-IT" sz="2000" b="1" smtClean="0">
                <a:solidFill>
                  <a:srgbClr val="CC0000"/>
                </a:solidFill>
                <a:latin typeface="Arial" panose="020B0604020202020204" pitchFamily="34" charset="0"/>
              </a:rPr>
              <a:t>award of statutory damages to a sum of not less than $100</a:t>
            </a:r>
            <a:r>
              <a:rPr lang="en-US" altLang="it-IT" sz="2000" smtClean="0"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smtClean="0">
                <a:latin typeface="Arial" panose="020B0604020202020204" pitchFamily="34" charset="0"/>
              </a:rPr>
              <a:t>http://www.law.cornell.edu/uscode/text/17/504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826125" y="0"/>
            <a:ext cx="3317875" cy="46672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2400" i="0">
                <a:latin typeface="Arial" panose="020B0604020202020204" pitchFamily="34" charset="0"/>
              </a:rPr>
              <a:t>Version 1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15900" y="1190625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R1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19075" y="3092450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R2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19075" y="3811588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000" i="0">
                <a:latin typeface="Arial" panose="020B0604020202020204" pitchFamily="34" charset="0"/>
              </a:rPr>
              <a:t>R3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49275"/>
            <a:ext cx="8497887" cy="172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(c) </a:t>
            </a:r>
            <a:r>
              <a:rPr lang="en-US" altLang="it-IT" sz="2400" b="1" smtClean="0">
                <a:latin typeface="Arial" panose="020B0604020202020204" pitchFamily="34" charset="0"/>
              </a:rPr>
              <a:t>Statutory Damages</a:t>
            </a:r>
            <a:r>
              <a:rPr lang="en-US" altLang="it-IT" sz="2400" smtClean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smtClean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$250</a:t>
            </a:r>
            <a:r>
              <a:rPr lang="en-US" altLang="it-IT" sz="2400" smtClean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b="1" smtClean="0">
                <a:solidFill>
                  <a:srgbClr val="CC0000"/>
                </a:solidFill>
                <a:latin typeface="Arial" panose="020B0604020202020204" pitchFamily="34" charset="0"/>
              </a:rPr>
              <a:t>$10,000</a:t>
            </a:r>
            <a:r>
              <a:rPr lang="en-US" altLang="it-IT" sz="2400" smtClean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smtClean="0">
              <a:latin typeface="Arial" panose="020B0604020202020204" pitchFamily="34" charset="0"/>
            </a:endParaRP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724525" y="188913"/>
            <a:ext cx="3317875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1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[Jan. 1, 1978, March 1, 1989 [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23850" y="2636838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$500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$20,000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219700" y="2349500"/>
            <a:ext cx="3678238" cy="650875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2 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[March 1, 1989, Dec. 9, 1999 [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23850" y="4797425"/>
            <a:ext cx="8497888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(c) </a:t>
            </a:r>
            <a:r>
              <a:rPr lang="en-US" altLang="it-IT" sz="2400" i="0">
                <a:latin typeface="Arial" panose="020B0604020202020204" pitchFamily="34" charset="0"/>
              </a:rPr>
              <a:t>Statutory Damages</a:t>
            </a:r>
            <a:r>
              <a:rPr lang="en-US" altLang="it-IT" sz="2400" b="0" i="0">
                <a:latin typeface="Arial" panose="020B0604020202020204" pitchFamily="34" charset="0"/>
              </a:rPr>
              <a:t>. -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t-IT" sz="2400" b="0" i="0">
                <a:latin typeface="Arial" panose="020B0604020202020204" pitchFamily="34" charset="0"/>
              </a:rPr>
              <a:t>	The copyright owner may elect an award of statutory damages for infringements in a sum of not less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$750</a:t>
            </a:r>
            <a:r>
              <a:rPr lang="en-US" altLang="it-IT" sz="2400" b="0" i="0">
                <a:solidFill>
                  <a:srgbClr val="CC0000"/>
                </a:solidFill>
                <a:latin typeface="Arial" panose="020B0604020202020204" pitchFamily="34" charset="0"/>
              </a:rPr>
              <a:t> or more than </a:t>
            </a:r>
            <a:r>
              <a:rPr lang="en-US" altLang="it-IT" sz="2400" i="0">
                <a:solidFill>
                  <a:srgbClr val="CC0000"/>
                </a:solidFill>
                <a:latin typeface="Arial" panose="020B0604020202020204" pitchFamily="34" charset="0"/>
              </a:rPr>
              <a:t>$30,000</a:t>
            </a:r>
            <a:r>
              <a:rPr lang="en-US" altLang="it-IT" sz="2400" b="0" i="0">
                <a:latin typeface="Arial" panose="020B0604020202020204" pitchFamily="34" charset="0"/>
              </a:rPr>
              <a:t> as the court considers just.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it-IT" sz="2400" b="0" i="0">
              <a:latin typeface="Arial" panose="020B0604020202020204" pitchFamily="34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5580063" y="4508500"/>
            <a:ext cx="3317875" cy="681038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1800" i="0">
                <a:latin typeface="Arial" panose="020B0604020202020204" pitchFamily="34" charset="0"/>
              </a:rPr>
              <a:t>Version 3</a:t>
            </a:r>
            <a:br>
              <a:rPr lang="it-IT" altLang="it-IT" sz="1800" i="0">
                <a:latin typeface="Arial" panose="020B0604020202020204" pitchFamily="34" charset="0"/>
              </a:rPr>
            </a:br>
            <a:r>
              <a:rPr lang="it-IT" altLang="it-IT" sz="1800" i="0">
                <a:latin typeface="Arial" panose="020B0604020202020204" pitchFamily="34" charset="0"/>
              </a:rPr>
              <a:t>[Dec. 9, 1999, </a:t>
            </a:r>
            <a:r>
              <a:rPr lang="it-IT" altLang="it-IT" sz="2000" i="0">
                <a:latin typeface="Arial" panose="020B0604020202020204" pitchFamily="34" charset="0"/>
              </a:rPr>
              <a:t>∞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Rules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13787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piece of work is covered by copyright, then it is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C1: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infringer is defined as somebody who used a piece of work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when it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was forbidden to use 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it-IT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 504</a:t>
            </a:r>
          </a:p>
          <a:p>
            <a:pPr>
              <a:defRPr/>
            </a:pPr>
            <a:r>
              <a:rPr lang="en-US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copyright owner claims statutory damages then the penalty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infringer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to pay statutory damages of between $250 and $10,000.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copyright owner sustains the burden of proof and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infringer infringes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copyright willfully then the penalty for the infringer is to pay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statutory damages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between $250 and $50,000.</a:t>
            </a:r>
          </a:p>
          <a:p>
            <a:pPr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R4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infringer sustains the burden of proof and the infringer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infringes NOT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willfully then the penalty for the infringer is to pay statutory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damages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between $100 and $10,000.</a:t>
            </a:r>
          </a:p>
          <a:p>
            <a:pPr>
              <a:defRPr/>
            </a:pPr>
            <a:r>
              <a:rPr lang="it-IT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Defeasibility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it-IT" sz="22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2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altLang="it-IT" sz="2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Conclusion and Future plans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08962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LegalRuleML is an emerging XML standard for modelling legal rules oriented to the legal expert, that provides a compact and expressive syntax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RDF approach helps to foster the Open Rule Architecture in Linked Data and in Semantic Web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Last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integration with Reaction </a:t>
            </a:r>
            <a:r>
              <a:rPr lang="en-GB" altLang="it-IT" dirty="0" err="1" smtClean="0">
                <a:latin typeface="Arial" panose="020B0604020202020204" pitchFamily="34" charset="0"/>
              </a:rPr>
              <a:t>RuleML</a:t>
            </a:r>
            <a:endParaRPr lang="en-GB" altLang="it-IT" dirty="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err="1" smtClean="0">
                <a:latin typeface="Arial" panose="020B0604020202020204" pitchFamily="34" charset="0"/>
              </a:rPr>
              <a:t>metamodel</a:t>
            </a:r>
            <a:r>
              <a:rPr lang="en-GB" altLang="it-IT" dirty="0" smtClean="0">
                <a:latin typeface="Arial" panose="020B0604020202020204" pitchFamily="34" charset="0"/>
              </a:rPr>
              <a:t> for permitting export in RDF</a:t>
            </a:r>
          </a:p>
          <a:p>
            <a:pPr eaLnBrk="1" hangingPunct="1">
              <a:lnSpc>
                <a:spcPct val="90000"/>
              </a:lnSpc>
            </a:pPr>
            <a:r>
              <a:rPr lang="en-GB" altLang="it-IT" sz="2600" dirty="0" smtClean="0">
                <a:latin typeface="Arial" panose="020B0604020202020204" pitchFamily="34" charset="0"/>
              </a:rPr>
              <a:t>Future outcomes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extensibility mechanisms of the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parameters in the syntax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it-IT" dirty="0" smtClean="0">
                <a:latin typeface="Arial" panose="020B0604020202020204" pitchFamily="34" charset="0"/>
              </a:rPr>
              <a:t>case-law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Where to find material of the tutorial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80400" cy="5399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500" dirty="0" err="1" smtClean="0">
                <a:latin typeface="Arial" panose="020B0604020202020204" pitchFamily="34" charset="0"/>
              </a:rPr>
              <a:t>Schemas</a:t>
            </a:r>
            <a:r>
              <a:rPr lang="it-IT" altLang="it-IT" sz="2500" dirty="0" smtClean="0">
                <a:latin typeface="Arial" panose="020B0604020202020204" pitchFamily="34" charset="0"/>
              </a:rPr>
              <a:t> and </a:t>
            </a:r>
            <a:r>
              <a:rPr lang="it-IT" altLang="it-IT" sz="2500" dirty="0" err="1" smtClean="0">
                <a:latin typeface="Arial" panose="020B0604020202020204" pitchFamily="34" charset="0"/>
              </a:rPr>
              <a:t>Examples</a:t>
            </a:r>
            <a:r>
              <a:rPr lang="it-IT" altLang="it-IT" sz="2500" dirty="0" smtClean="0">
                <a:latin typeface="Arial" panose="020B0604020202020204" pitchFamily="34" charset="0"/>
              </a:rPr>
              <a:t> SVN: </a:t>
            </a:r>
            <a:r>
              <a:rPr lang="it-IT" altLang="it-IT" sz="2500" dirty="0" smtClean="0">
                <a:latin typeface="Arial" panose="020B0604020202020204" pitchFamily="34" charset="0"/>
                <a:hlinkClick r:id="rId2"/>
              </a:rPr>
              <a:t>https://tools.oasis-open.org/version-control/browse/wsvn/legalruleml/trunk/examples/approved/?opt=dir&amp;sc=1 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 smtClean="0">
                <a:latin typeface="Arial" panose="020B0604020202020204" pitchFamily="34" charset="0"/>
              </a:rPr>
              <a:t>XML </a:t>
            </a:r>
            <a:r>
              <a:rPr lang="it-IT" altLang="it-IT" sz="2500" dirty="0" err="1" smtClean="0">
                <a:latin typeface="Arial" panose="020B0604020202020204" pitchFamily="34" charset="0"/>
              </a:rPr>
              <a:t>schemas</a:t>
            </a:r>
            <a:r>
              <a:rPr lang="it-IT" altLang="it-IT" sz="2500" dirty="0" smtClean="0">
                <a:latin typeface="Arial" panose="020B0604020202020204" pitchFamily="34" charset="0"/>
              </a:rPr>
              <a:t>: </a:t>
            </a:r>
            <a:r>
              <a:rPr lang="it-IT" altLang="it-IT" sz="2500" dirty="0" smtClean="0">
                <a:latin typeface="Arial" panose="020B0604020202020204" pitchFamily="34" charset="0"/>
                <a:hlinkClick r:id="rId3"/>
              </a:rPr>
              <a:t>https://tools.oasis-open.org/version-control/browse/wsvn/legalruleml/trunk/schemas/xsd/?sc=1#_trunk_schemas_xsd_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 err="1" smtClean="0">
                <a:latin typeface="Arial" panose="020B0604020202020204" pitchFamily="34" charset="0"/>
              </a:rPr>
              <a:t>Documentation</a:t>
            </a:r>
            <a:r>
              <a:rPr lang="it-IT" altLang="it-IT" sz="2500" dirty="0" smtClean="0">
                <a:latin typeface="Arial" panose="020B0604020202020204" pitchFamily="34" charset="0"/>
              </a:rPr>
              <a:t> of the LegalRuleML TC: </a:t>
            </a:r>
            <a:r>
              <a:rPr lang="it-IT" altLang="it-IT" sz="2500" dirty="0" smtClean="0">
                <a:latin typeface="Arial" panose="020B0604020202020204" pitchFamily="34" charset="0"/>
                <a:hlinkClick r:id="rId4"/>
              </a:rPr>
              <a:t>https://www.oasis-open.org/committees/tc_home.php?wg_abbrev=legalruleml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altLang="it-IT" sz="2500" dirty="0" err="1" smtClean="0">
                <a:latin typeface="Arial" panose="020B0604020202020204" pitchFamily="34" charset="0"/>
              </a:rPr>
              <a:t>Glossary</a:t>
            </a:r>
            <a:r>
              <a:rPr lang="it-IT" altLang="it-IT" sz="2500" dirty="0" smtClean="0">
                <a:latin typeface="Arial" panose="020B0604020202020204" pitchFamily="34" charset="0"/>
              </a:rPr>
              <a:t>: </a:t>
            </a:r>
            <a:r>
              <a:rPr lang="it-IT" altLang="it-IT" sz="2500" dirty="0" smtClean="0">
                <a:latin typeface="Arial" panose="020B0604020202020204" pitchFamily="34" charset="0"/>
                <a:hlinkClick r:id="rId5"/>
              </a:rPr>
              <a:t>https://lists.oasis-open.org/archives/legalruleml/201408/msg00011/Glossary-v20.odt</a:t>
            </a:r>
            <a:endParaRPr lang="it-IT" altLang="it-IT" sz="25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it-IT" altLang="it-IT" sz="25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altLang="it-IT" dirty="0" smtClean="0">
              <a:solidFill>
                <a:srgbClr val="333333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Thank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you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for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your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 </a:t>
            </a:r>
            <a:r>
              <a:rPr lang="it-IT" altLang="it-IT" sz="4200" dirty="0" err="1" smtClean="0">
                <a:solidFill>
                  <a:srgbClr val="333333"/>
                </a:solidFill>
                <a:latin typeface="Garamond" panose="02020404030301010803" pitchFamily="18" charset="0"/>
              </a:rPr>
              <a:t>attention</a:t>
            </a:r>
            <a:r>
              <a:rPr lang="it-IT" altLang="it-IT" sz="4200" dirty="0" smtClean="0">
                <a:solidFill>
                  <a:srgbClr val="333333"/>
                </a:solidFill>
                <a:latin typeface="Garamond" panose="02020404030301010803" pitchFamily="18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3D77C0-6695-4585-8AA0-08EA6DA84047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Goal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8313" y="1196975"/>
            <a:ext cx="8229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altLang="it-IT" sz="2800" b="0" i="0" kern="0" dirty="0" smtClean="0">
                <a:latin typeface="Arial" pitchFamily="34" charset="0"/>
              </a:rPr>
              <a:t>The LegalRuleML TC, set up inside of OASIS at Jan 12, 2012 (</a:t>
            </a:r>
            <a:r>
              <a:rPr lang="en-GB" altLang="it-IT" sz="2800" b="0" i="0" kern="0" dirty="0" smtClean="0">
                <a:latin typeface="Arial" pitchFamily="34" charset="0"/>
                <a:hlinkClick r:id="rId2"/>
              </a:rPr>
              <a:t>www.oasis-open.org</a:t>
            </a:r>
            <a:r>
              <a:rPr lang="en-GB" altLang="it-IT" sz="2800" b="0" i="0" kern="0" dirty="0" smtClean="0">
                <a:latin typeface="Arial" pitchFamily="34" charset="0"/>
              </a:rPr>
              <a:t>) with 25 members, aims to produce a rule language for the legal domain: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dirty="0" smtClean="0">
                <a:latin typeface="Arial" pitchFamily="34" charset="0"/>
              </a:rPr>
              <a:t>Based on the legal textual norms</a:t>
            </a:r>
          </a:p>
          <a:p>
            <a:pPr marL="742950" lvl="1" indent="-285750" eaLnBrk="1" hangingPunct="1">
              <a:defRPr/>
            </a:pPr>
            <a:r>
              <a:rPr lang="en-GB" altLang="it-IT" sz="2800" b="0" i="0" kern="0" dirty="0" smtClean="0">
                <a:latin typeface="Arial" pitchFamily="34" charset="0"/>
              </a:rPr>
              <a:t>Oriented to legal professionals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Compact integrated annotation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Logic-neutral</a:t>
            </a:r>
          </a:p>
          <a:p>
            <a:pPr marL="742950" lvl="1" indent="-285750" eaLnBrk="1" hangingPunct="1">
              <a:defRPr/>
            </a:pPr>
            <a:r>
              <a:rPr lang="en-US" altLang="it-IT" sz="2800" b="0" i="0" kern="0" dirty="0" smtClean="0">
                <a:latin typeface="Arial" pitchFamily="34" charset="0"/>
              </a:rPr>
              <a:t>Flexible and extensible </a:t>
            </a:r>
          </a:p>
          <a:p>
            <a:pPr marL="742950" lvl="1" indent="-285750" eaLnBrk="1" hangingPunct="1">
              <a:buFont typeface="Wingdings" pitchFamily="2" charset="2"/>
              <a:buNone/>
              <a:defRPr/>
            </a:pPr>
            <a:endParaRPr lang="it-IT" altLang="it-IT" sz="2800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3996879" y="1255985"/>
            <a:ext cx="0" cy="9525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38" name="Slide Number Placeholder 4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82BFA15-1F89-4FBC-BE10-FDA0992DAA3C}" type="slidenum">
              <a:rPr lang="en-US" altLang="en-US" sz="1200" b="0" i="0">
                <a:solidFill>
                  <a:srgbClr val="9D001F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 b="0" i="0" dirty="0">
              <a:solidFill>
                <a:srgbClr val="9D001F"/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2771775" y="2540000"/>
            <a:ext cx="241300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600" dirty="0">
              <a:latin typeface="Arial" panose="020B0604020202020204" pitchFamily="34" charset="0"/>
            </a:endParaRPr>
          </a:p>
        </p:txBody>
      </p:sp>
      <p:sp>
        <p:nvSpPr>
          <p:cNvPr id="14342" name="Title 1"/>
          <p:cNvSpPr>
            <a:spLocks/>
          </p:cNvSpPr>
          <p:nvPr/>
        </p:nvSpPr>
        <p:spPr bwMode="auto">
          <a:xfrm>
            <a:off x="457200" y="457200"/>
            <a:ext cx="861060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669925" indent="-32543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022350" indent="-350838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339850" indent="-315913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1681163" indent="-339725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1383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5955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0527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509963" indent="-3397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it-IT" sz="3200" i="0" dirty="0">
                <a:solidFill>
                  <a:schemeClr val="tx2"/>
                </a:solidFill>
              </a:rPr>
              <a:t>RuleML Family of Sublanguages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4975399" y="5373216"/>
            <a:ext cx="820737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 dirty="0"/>
          </a:p>
        </p:txBody>
      </p:sp>
      <p:sp>
        <p:nvSpPr>
          <p:cNvPr id="9" name="TextBox 3"/>
          <p:cNvSpPr txBox="1"/>
          <p:nvPr/>
        </p:nvSpPr>
        <p:spPr>
          <a:xfrm>
            <a:off x="3276154" y="824185"/>
            <a:ext cx="1368425" cy="422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b="1" dirty="0" smtClean="0">
                <a:solidFill>
                  <a:srgbClr val="000000"/>
                </a:solidFill>
                <a:latin typeface="Calibri" pitchFamily="34" charset="0"/>
              </a:rPr>
              <a:t>RuleML</a:t>
            </a:r>
            <a:endParaRPr lang="en-US" altLang="en-US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939354" y="2210073"/>
            <a:ext cx="1582737" cy="3921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b="1" dirty="0" smtClean="0">
                <a:solidFill>
                  <a:srgbClr val="000000"/>
                </a:solidFill>
                <a:latin typeface="Calibri" pitchFamily="34" charset="0"/>
              </a:rPr>
              <a:t>Deliberation</a:t>
            </a:r>
          </a:p>
        </p:txBody>
      </p:sp>
      <p:sp>
        <p:nvSpPr>
          <p:cNvPr id="11" name="TextBox 5"/>
          <p:cNvSpPr txBox="1"/>
          <p:nvPr/>
        </p:nvSpPr>
        <p:spPr>
          <a:xfrm>
            <a:off x="5462141" y="2214835"/>
            <a:ext cx="1368425" cy="3921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b="1" smtClean="0">
                <a:solidFill>
                  <a:srgbClr val="000000"/>
                </a:solidFill>
                <a:latin typeface="Calibri" pitchFamily="34" charset="0"/>
              </a:rPr>
              <a:t>Reaction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5751066" y="3162573"/>
            <a:ext cx="792163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ECAP</a:t>
            </a:r>
          </a:p>
        </p:txBody>
      </p:sp>
      <p:sp>
        <p:nvSpPr>
          <p:cNvPr id="15" name="TextBox 10"/>
          <p:cNvSpPr txBox="1"/>
          <p:nvPr/>
        </p:nvSpPr>
        <p:spPr>
          <a:xfrm>
            <a:off x="4500116" y="3162573"/>
            <a:ext cx="865188" cy="338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 smtClean="0">
                <a:solidFill>
                  <a:srgbClr val="000000"/>
                </a:solidFill>
                <a:latin typeface="Calibri" pitchFamily="34" charset="0"/>
              </a:rPr>
              <a:t>KR</a:t>
            </a:r>
          </a:p>
        </p:txBody>
      </p:sp>
      <p:cxnSp>
        <p:nvCxnSpPr>
          <p:cNvPr id="16" name="Straight Connector 15"/>
          <p:cNvCxnSpPr>
            <a:cxnSpLocks noChangeShapeType="1"/>
            <a:endCxn id="10" idx="0"/>
          </p:cNvCxnSpPr>
          <p:nvPr/>
        </p:nvCxnSpPr>
        <p:spPr bwMode="auto">
          <a:xfrm flipH="1">
            <a:off x="1731516" y="1259160"/>
            <a:ext cx="1905000" cy="95091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4293741" y="1259160"/>
            <a:ext cx="1935163" cy="95567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H="1">
            <a:off x="4933504" y="2624410"/>
            <a:ext cx="1150937" cy="5254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  <a:stCxn id="11" idx="2"/>
            <a:endCxn id="12" idx="0"/>
          </p:cNvCxnSpPr>
          <p:nvPr/>
        </p:nvCxnSpPr>
        <p:spPr bwMode="auto">
          <a:xfrm>
            <a:off x="6146354" y="2606948"/>
            <a:ext cx="1587" cy="5556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64"/>
          <p:cNvSpPr txBox="1"/>
          <p:nvPr/>
        </p:nvSpPr>
        <p:spPr>
          <a:xfrm>
            <a:off x="1406079" y="2911748"/>
            <a:ext cx="647700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HOL</a:t>
            </a:r>
          </a:p>
        </p:txBody>
      </p:sp>
      <p:sp>
        <p:nvSpPr>
          <p:cNvPr id="21" name="TextBox 65"/>
          <p:cNvSpPr txBox="1"/>
          <p:nvPr/>
        </p:nvSpPr>
        <p:spPr>
          <a:xfrm>
            <a:off x="1402904" y="3511823"/>
            <a:ext cx="649287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FOL</a:t>
            </a:r>
          </a:p>
        </p:txBody>
      </p:sp>
      <p:cxnSp>
        <p:nvCxnSpPr>
          <p:cNvPr id="22" name="Straight Connector 21"/>
          <p:cNvCxnSpPr>
            <a:cxnSpLocks noChangeShapeType="1"/>
            <a:stCxn id="10" idx="2"/>
            <a:endCxn id="20" idx="0"/>
          </p:cNvCxnSpPr>
          <p:nvPr/>
        </p:nvCxnSpPr>
        <p:spPr bwMode="auto">
          <a:xfrm flipH="1">
            <a:off x="1729929" y="2602185"/>
            <a:ext cx="1587" cy="3095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  <a:stCxn id="20" idx="2"/>
            <a:endCxn id="21" idx="0"/>
          </p:cNvCxnSpPr>
          <p:nvPr/>
        </p:nvCxnSpPr>
        <p:spPr bwMode="auto">
          <a:xfrm flipH="1">
            <a:off x="1728341" y="3286398"/>
            <a:ext cx="1588" cy="2127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TextBox 84"/>
          <p:cNvSpPr txBox="1"/>
          <p:nvPr/>
        </p:nvSpPr>
        <p:spPr>
          <a:xfrm>
            <a:off x="1117154" y="4115073"/>
            <a:ext cx="1223962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Derivation</a:t>
            </a:r>
          </a:p>
        </p:txBody>
      </p:sp>
      <p:sp>
        <p:nvSpPr>
          <p:cNvPr id="25" name="TextBox 85"/>
          <p:cNvSpPr txBox="1"/>
          <p:nvPr/>
        </p:nvSpPr>
        <p:spPr>
          <a:xfrm>
            <a:off x="1152079" y="5521598"/>
            <a:ext cx="1152525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Hornlog</a:t>
            </a:r>
          </a:p>
        </p:txBody>
      </p:sp>
      <p:sp>
        <p:nvSpPr>
          <p:cNvPr id="26" name="TextBox 86"/>
          <p:cNvSpPr txBox="1"/>
          <p:nvPr/>
        </p:nvSpPr>
        <p:spPr>
          <a:xfrm>
            <a:off x="1152079" y="6221685"/>
            <a:ext cx="1152525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Datalog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4178101" y="1841327"/>
            <a:ext cx="0" cy="363537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lg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anchor="ctr"/>
          <a:lstStyle/>
          <a:p>
            <a:pPr algn="ctr" eaLnBrk="1" hangingPunct="1">
              <a:defRPr/>
            </a:pPr>
            <a:endParaRPr lang="it-IT" dirty="0"/>
          </a:p>
        </p:txBody>
      </p:sp>
      <p:sp>
        <p:nvSpPr>
          <p:cNvPr id="27" name="TextBox 87"/>
          <p:cNvSpPr txBox="1"/>
          <p:nvPr/>
        </p:nvSpPr>
        <p:spPr>
          <a:xfrm>
            <a:off x="107504" y="4791348"/>
            <a:ext cx="936625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Fact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3238301" y="1458739"/>
            <a:ext cx="1909763" cy="369332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800" dirty="0">
                <a:latin typeface="Calibri" panose="020F0502020204030204" pitchFamily="34" charset="0"/>
              </a:rPr>
              <a:t>LegalRuleML</a:t>
            </a:r>
          </a:p>
        </p:txBody>
      </p:sp>
      <p:sp>
        <p:nvSpPr>
          <p:cNvPr id="28" name="TextBox 88"/>
          <p:cNvSpPr txBox="1"/>
          <p:nvPr/>
        </p:nvSpPr>
        <p:spPr>
          <a:xfrm>
            <a:off x="2483991" y="4827860"/>
            <a:ext cx="1008063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Query</a:t>
            </a:r>
          </a:p>
        </p:txBody>
      </p:sp>
      <p:cxnSp>
        <p:nvCxnSpPr>
          <p:cNvPr id="29" name="Straight Connector 28"/>
          <p:cNvCxnSpPr>
            <a:cxnSpLocks noChangeShapeType="1"/>
            <a:stCxn id="21" idx="2"/>
            <a:endCxn id="24" idx="0"/>
          </p:cNvCxnSpPr>
          <p:nvPr/>
        </p:nvCxnSpPr>
        <p:spPr bwMode="auto">
          <a:xfrm>
            <a:off x="1727548" y="3873773"/>
            <a:ext cx="1587" cy="2413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endCxn id="27" idx="0"/>
          </p:cNvCxnSpPr>
          <p:nvPr/>
        </p:nvCxnSpPr>
        <p:spPr>
          <a:xfrm rot="10800000" flipV="1">
            <a:off x="575816" y="4483373"/>
            <a:ext cx="1044575" cy="295275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 noChangeShapeType="1"/>
            <a:stCxn id="24" idx="2"/>
            <a:endCxn id="25" idx="0"/>
          </p:cNvCxnSpPr>
          <p:nvPr/>
        </p:nvCxnSpPr>
        <p:spPr bwMode="auto">
          <a:xfrm flipH="1">
            <a:off x="1728342" y="4453627"/>
            <a:ext cx="793" cy="106797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endCxn id="28" idx="0"/>
          </p:cNvCxnSpPr>
          <p:nvPr/>
        </p:nvCxnSpPr>
        <p:spPr>
          <a:xfrm>
            <a:off x="1836291" y="4483373"/>
            <a:ext cx="1152525" cy="331787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 noChangeShapeType="1"/>
            <a:stCxn id="25" idx="2"/>
            <a:endCxn id="26" idx="0"/>
          </p:cNvCxnSpPr>
          <p:nvPr/>
        </p:nvCxnSpPr>
        <p:spPr bwMode="auto">
          <a:xfrm>
            <a:off x="1728341" y="5896248"/>
            <a:ext cx="0" cy="312737"/>
          </a:xfrm>
          <a:prstGeom prst="line">
            <a:avLst/>
          </a:prstGeom>
          <a:noFill/>
          <a:ln w="19050" cap="rnd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200"/>
          <p:cNvSpPr txBox="1"/>
          <p:nvPr/>
        </p:nvSpPr>
        <p:spPr>
          <a:xfrm>
            <a:off x="4573141" y="4640535"/>
            <a:ext cx="1419225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Trigger (EA)</a:t>
            </a:r>
          </a:p>
        </p:txBody>
      </p:sp>
      <p:cxnSp>
        <p:nvCxnSpPr>
          <p:cNvPr id="35" name="Straight Connector 34"/>
          <p:cNvCxnSpPr>
            <a:cxnSpLocks noChangeShapeType="1"/>
            <a:stCxn id="41" idx="2"/>
            <a:endCxn id="34" idx="0"/>
          </p:cNvCxnSpPr>
          <p:nvPr/>
        </p:nvCxnSpPr>
        <p:spPr bwMode="auto">
          <a:xfrm flipH="1">
            <a:off x="5282754" y="4211910"/>
            <a:ext cx="865187" cy="415925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205"/>
          <p:cNvSpPr txBox="1"/>
          <p:nvPr/>
        </p:nvSpPr>
        <p:spPr>
          <a:xfrm>
            <a:off x="6949629" y="3162573"/>
            <a:ext cx="863600" cy="338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dirty="0" smtClean="0">
                <a:solidFill>
                  <a:srgbClr val="000000"/>
                </a:solidFill>
                <a:latin typeface="Calibri" pitchFamily="34" charset="0"/>
              </a:rPr>
              <a:t>CEP </a:t>
            </a:r>
          </a:p>
        </p:txBody>
      </p: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>
            <a:off x="6228904" y="2624410"/>
            <a:ext cx="1152525" cy="525463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37"/>
          <p:cNvCxnSpPr/>
          <p:nvPr/>
        </p:nvCxnSpPr>
        <p:spPr>
          <a:xfrm flipV="1">
            <a:off x="5004941" y="5720035"/>
            <a:ext cx="863600" cy="1588"/>
          </a:xfrm>
          <a:prstGeom prst="line">
            <a:avLst/>
          </a:prstGeom>
          <a:ln w="22225">
            <a:solidFill>
              <a:schemeClr val="tx1"/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56"/>
          <p:cNvSpPr txBox="1">
            <a:spLocks noChangeArrowheads="1"/>
          </p:cNvSpPr>
          <p:nvPr/>
        </p:nvSpPr>
        <p:spPr bwMode="auto">
          <a:xfrm>
            <a:off x="6228184" y="5229200"/>
            <a:ext cx="2403475" cy="149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 smtClean="0">
                <a:latin typeface="Arial" panose="020B0604020202020204" pitchFamily="34" charset="0"/>
              </a:rPr>
              <a:t>Extension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00" b="1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 err="1" smtClean="0">
                <a:latin typeface="Arial" panose="020B0604020202020204" pitchFamily="34" charset="0"/>
              </a:rPr>
              <a:t>subClassOf</a:t>
            </a:r>
            <a:r>
              <a:rPr lang="en-US" altLang="en-US" sz="1300" b="1" dirty="0">
                <a:latin typeface="Arial" panose="020B0604020202020204" pitchFamily="34" charset="0"/>
              </a:rPr>
              <a:t/>
            </a:r>
            <a:br>
              <a:rPr lang="en-US" altLang="en-US" sz="1300" b="1" dirty="0">
                <a:latin typeface="Arial" panose="020B0604020202020204" pitchFamily="34" charset="0"/>
              </a:rPr>
            </a:br>
            <a:endParaRPr lang="en-US" altLang="en-US" sz="13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>
                <a:latin typeface="Arial" panose="020B0604020202020204" pitchFamily="34" charset="0"/>
              </a:rPr>
              <a:t>Overlaps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300" b="1" dirty="0">
                <a:latin typeface="Arial" panose="020B0604020202020204" pitchFamily="34" charset="0"/>
              </a:rPr>
              <a:t>Syntactic specialization of 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5004941" y="6510610"/>
            <a:ext cx="863600" cy="1588"/>
          </a:xfrm>
          <a:prstGeom prst="line">
            <a:avLst/>
          </a:prstGeom>
          <a:ln w="22225">
            <a:solidFill>
              <a:schemeClr val="tx1"/>
            </a:solidFill>
            <a:prstDash val="sysDot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53"/>
          <p:cNvSpPr txBox="1"/>
          <p:nvPr/>
        </p:nvSpPr>
        <p:spPr>
          <a:xfrm>
            <a:off x="5787579" y="3837260"/>
            <a:ext cx="719137" cy="361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 smtClean="0">
                <a:solidFill>
                  <a:srgbClr val="000000"/>
                </a:solidFill>
                <a:latin typeface="Calibri" pitchFamily="34" charset="0"/>
              </a:rPr>
              <a:t>ECA</a:t>
            </a:r>
          </a:p>
        </p:txBody>
      </p:sp>
      <p:sp>
        <p:nvSpPr>
          <p:cNvPr id="42" name="TextBox 59"/>
          <p:cNvSpPr txBox="1"/>
          <p:nvPr/>
        </p:nvSpPr>
        <p:spPr>
          <a:xfrm>
            <a:off x="6228904" y="4640535"/>
            <a:ext cx="1800225" cy="33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Production (CA)</a:t>
            </a:r>
          </a:p>
        </p:txBody>
      </p:sp>
      <p:cxnSp>
        <p:nvCxnSpPr>
          <p:cNvPr id="43" name="Straight Connector 42"/>
          <p:cNvCxnSpPr>
            <a:cxnSpLocks noChangeShapeType="1"/>
            <a:stCxn id="12" idx="2"/>
            <a:endCxn id="41" idx="0"/>
          </p:cNvCxnSpPr>
          <p:nvPr/>
        </p:nvCxnSpPr>
        <p:spPr bwMode="auto">
          <a:xfrm>
            <a:off x="6147941" y="3537223"/>
            <a:ext cx="0" cy="287337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43"/>
          <p:cNvCxnSpPr>
            <a:cxnSpLocks noChangeShapeType="1"/>
            <a:stCxn id="41" idx="2"/>
            <a:endCxn id="42" idx="0"/>
          </p:cNvCxnSpPr>
          <p:nvPr/>
        </p:nvCxnSpPr>
        <p:spPr bwMode="auto">
          <a:xfrm>
            <a:off x="6147941" y="4211910"/>
            <a:ext cx="981075" cy="415925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 type="arrow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52"/>
          <p:cNvSpPr txBox="1"/>
          <p:nvPr/>
        </p:nvSpPr>
        <p:spPr>
          <a:xfrm>
            <a:off x="3276154" y="2225948"/>
            <a:ext cx="1439862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altLang="en-US" b="1" dirty="0" smtClean="0">
                <a:solidFill>
                  <a:srgbClr val="000000"/>
                </a:solidFill>
                <a:latin typeface="Calibri" pitchFamily="34" charset="0"/>
              </a:rPr>
              <a:t>Consumer</a:t>
            </a:r>
          </a:p>
        </p:txBody>
      </p:sp>
      <p:cxnSp>
        <p:nvCxnSpPr>
          <p:cNvPr id="47" name="Elbow Connector 46"/>
          <p:cNvCxnSpPr>
            <a:cxnSpLocks noChangeShapeType="1"/>
          </p:cNvCxnSpPr>
          <p:nvPr/>
        </p:nvCxnSpPr>
        <p:spPr bwMode="auto">
          <a:xfrm flipV="1">
            <a:off x="4716016" y="2345010"/>
            <a:ext cx="746125" cy="13493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Elbow Connector 47"/>
          <p:cNvCxnSpPr>
            <a:cxnSpLocks noChangeShapeType="1"/>
          </p:cNvCxnSpPr>
          <p:nvPr/>
        </p:nvCxnSpPr>
        <p:spPr bwMode="auto">
          <a:xfrm flipH="1" flipV="1">
            <a:off x="2517329" y="2351360"/>
            <a:ext cx="746125" cy="13493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Straight Connector 48"/>
          <p:cNvCxnSpPr/>
          <p:nvPr/>
        </p:nvCxnSpPr>
        <p:spPr>
          <a:xfrm flipH="1">
            <a:off x="2061716" y="3414985"/>
            <a:ext cx="2438400" cy="687388"/>
          </a:xfrm>
          <a:prstGeom prst="line">
            <a:avLst/>
          </a:prstGeom>
          <a:ln w="19050">
            <a:solidFill>
              <a:schemeClr val="tx1"/>
            </a:solidFill>
            <a:prstDash val="sysDot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cxnSpLocks noChangeShapeType="1"/>
          </p:cNvCxnSpPr>
          <p:nvPr/>
        </p:nvCxnSpPr>
        <p:spPr bwMode="auto">
          <a:xfrm flipV="1">
            <a:off x="4977954" y="6088335"/>
            <a:ext cx="890587" cy="13493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tx1"/>
            </a:solidFill>
            <a:prstDash val="dash"/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9867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850F0F-65BE-4A2F-845F-426F21D74DA0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it-IT" altLang="en-US" sz="1200" dirty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AU" altLang="it-IT" i="0" kern="0" dirty="0" smtClean="0"/>
              <a:t>Main</a:t>
            </a:r>
            <a:r>
              <a:rPr lang="it-IT" altLang="it-IT" i="0" kern="0" dirty="0" smtClean="0"/>
              <a:t> </a:t>
            </a:r>
            <a:r>
              <a:rPr lang="en-AU" altLang="it-IT" i="0" kern="0" dirty="0" smtClean="0"/>
              <a:t>Requirements</a:t>
            </a:r>
            <a:endParaRPr lang="en-AU" altLang="it-IT" i="0" kern="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8313" y="1125538"/>
            <a:ext cx="8229600" cy="52562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AU" altLang="it-IT" b="0" i="0" kern="0" dirty="0" smtClean="0">
                <a:latin typeface="Arial" pitchFamily="34" charset="0"/>
              </a:rPr>
              <a:t>Support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smtClean="0">
                <a:latin typeface="Arial" pitchFamily="34" charset="0"/>
              </a:rPr>
              <a:t>for </a:t>
            </a:r>
            <a:r>
              <a:rPr lang="en-AU" altLang="it-IT" b="0" i="0" kern="0" dirty="0" smtClean="0">
                <a:latin typeface="Arial" pitchFamily="34" charset="0"/>
              </a:rPr>
              <a:t>modelling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en-AU" altLang="it-IT" b="0" i="0" kern="0" dirty="0" smtClean="0">
                <a:latin typeface="Arial" pitchFamily="34" charset="0"/>
              </a:rPr>
              <a:t>different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types</a:t>
            </a:r>
            <a:r>
              <a:rPr lang="it-IT" altLang="it-IT" b="0" i="0" kern="0" dirty="0" smtClean="0">
                <a:latin typeface="Arial" pitchFamily="34" charset="0"/>
              </a:rPr>
              <a:t> of </a:t>
            </a:r>
            <a:r>
              <a:rPr lang="it-IT" altLang="it-IT" b="0" i="0" kern="0" dirty="0" err="1" smtClean="0">
                <a:latin typeface="Arial" pitchFamily="34" charset="0"/>
              </a:rPr>
              <a:t>statements</a:t>
            </a:r>
            <a:r>
              <a:rPr lang="it-IT" altLang="it-IT" b="0" i="0" kern="0" dirty="0" smtClean="0">
                <a:latin typeface="Arial" pitchFamily="34" charset="0"/>
              </a:rPr>
              <a:t>: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Constitutive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definitions</a:t>
            </a:r>
            <a:r>
              <a:rPr lang="it-IT" altLang="it-IT" b="0" i="0" kern="0" dirty="0" smtClean="0">
                <a:latin typeface="Arial" pitchFamily="34" charset="0"/>
              </a:rPr>
              <a:t>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Prescriptive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r>
              <a:rPr lang="it-IT" altLang="it-IT" b="0" i="0" kern="0" dirty="0" smtClean="0">
                <a:latin typeface="Arial" pitchFamily="34" charset="0"/>
              </a:rPr>
              <a:t> (e.g. </a:t>
            </a:r>
            <a:r>
              <a:rPr lang="it-IT" altLang="it-IT" b="0" i="0" kern="0" dirty="0" err="1" smtClean="0">
                <a:latin typeface="Arial" pitchFamily="34" charset="0"/>
              </a:rPr>
              <a:t>obligation</a:t>
            </a:r>
            <a:r>
              <a:rPr lang="it-IT" altLang="it-IT" b="0" i="0" kern="0" dirty="0" smtClean="0">
                <a:latin typeface="Arial" pitchFamily="34" charset="0"/>
              </a:rPr>
              <a:t>, </a:t>
            </a:r>
            <a:r>
              <a:rPr lang="it-IT" altLang="it-IT" b="0" i="0" kern="0" dirty="0" err="1" smtClean="0">
                <a:latin typeface="Arial" pitchFamily="34" charset="0"/>
              </a:rPr>
              <a:t>permission</a:t>
            </a:r>
            <a:r>
              <a:rPr lang="it-IT" altLang="it-IT" b="0" i="0" kern="0" dirty="0" smtClean="0">
                <a:latin typeface="Arial" pitchFamily="34" charset="0"/>
              </a:rPr>
              <a:t>, etc.)</a:t>
            </a:r>
          </a:p>
          <a:p>
            <a:pPr lvl="1"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Facts</a:t>
            </a:r>
            <a:r>
              <a:rPr lang="it-IT" altLang="it-IT" b="0" i="0" kern="0" dirty="0" smtClean="0">
                <a:latin typeface="Arial" pitchFamily="34" charset="0"/>
              </a:rPr>
              <a:t> …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isomorphism</a:t>
            </a:r>
            <a:r>
              <a:rPr lang="it-IT" altLang="it-IT" b="0" i="0" kern="0" dirty="0" smtClean="0">
                <a:latin typeface="Arial" pitchFamily="34" charset="0"/>
              </a:rPr>
              <a:t> [</a:t>
            </a:r>
            <a:r>
              <a:rPr lang="it-IT" altLang="it-IT" b="0" i="0" kern="0" dirty="0" err="1" smtClean="0">
                <a:latin typeface="Arial" pitchFamily="34" charset="0"/>
              </a:rPr>
              <a:t>Bench-Capon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Coenen</a:t>
            </a:r>
            <a:r>
              <a:rPr lang="it-IT" altLang="it-IT" b="0" i="0" kern="0" dirty="0" smtClean="0">
                <a:latin typeface="Arial" pitchFamily="34" charset="0"/>
              </a:rPr>
              <a:t>, 1992]</a:t>
            </a:r>
          </a:p>
          <a:p>
            <a:pPr eaLnBrk="1" hangingPunct="1">
              <a:defRPr/>
            </a:pPr>
            <a:r>
              <a:rPr lang="it-IT" altLang="it-IT" b="0" i="0" kern="0" dirty="0" err="1" smtClean="0">
                <a:latin typeface="Arial" pitchFamily="34" charset="0"/>
              </a:rPr>
              <a:t>Implement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defeasibility</a:t>
            </a:r>
            <a:r>
              <a:rPr lang="it-IT" altLang="it-IT" b="0" i="0" kern="0" dirty="0" smtClean="0">
                <a:latin typeface="Arial" pitchFamily="34" charset="0"/>
              </a:rPr>
              <a:t> [Gordon, 1995, </a:t>
            </a:r>
            <a:r>
              <a:rPr lang="it-IT" altLang="it-IT" b="0" i="0" kern="0" dirty="0" err="1" smtClean="0">
                <a:latin typeface="Arial" pitchFamily="34" charset="0"/>
              </a:rPr>
              <a:t>Prakken</a:t>
            </a:r>
            <a:r>
              <a:rPr lang="it-IT" altLang="it-IT" b="0" i="0" kern="0" dirty="0" smtClean="0">
                <a:latin typeface="Arial" pitchFamily="34" charset="0"/>
              </a:rPr>
              <a:t> and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1996, </a:t>
            </a:r>
            <a:r>
              <a:rPr lang="it-IT" altLang="it-IT" b="0" i="0" kern="0" dirty="0" err="1" smtClean="0">
                <a:latin typeface="Arial" pitchFamily="34" charset="0"/>
              </a:rPr>
              <a:t>Sartor</a:t>
            </a:r>
            <a:r>
              <a:rPr lang="it-IT" altLang="it-IT" b="0" i="0" kern="0" dirty="0" smtClean="0">
                <a:latin typeface="Arial" pitchFamily="34" charset="0"/>
              </a:rPr>
              <a:t>, 2005]</a:t>
            </a:r>
          </a:p>
          <a:p>
            <a:pPr eaLnBrk="1" hangingPunct="1">
              <a:defRPr/>
            </a:pPr>
            <a:r>
              <a:rPr lang="it-IT" altLang="it-IT" b="0" i="0" kern="0" dirty="0" smtClean="0">
                <a:latin typeface="Arial" pitchFamily="34" charset="0"/>
              </a:rPr>
              <a:t>Model </a:t>
            </a:r>
            <a:r>
              <a:rPr lang="it-IT" altLang="it-IT" b="0" i="0" kern="0" dirty="0" err="1" smtClean="0">
                <a:latin typeface="Arial" pitchFamily="34" charset="0"/>
              </a:rPr>
              <a:t>legal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procedural</a:t>
            </a:r>
            <a:r>
              <a:rPr lang="it-IT" altLang="it-IT" b="0" i="0" kern="0" dirty="0" smtClean="0">
                <a:latin typeface="Arial" pitchFamily="34" charset="0"/>
              </a:rPr>
              <a:t> </a:t>
            </a:r>
            <a:r>
              <a:rPr lang="it-IT" altLang="it-IT" b="0" i="0" kern="0" dirty="0" err="1" smtClean="0">
                <a:latin typeface="Arial" pitchFamily="34" charset="0"/>
              </a:rPr>
              <a:t>rules</a:t>
            </a:r>
            <a:endParaRPr lang="it-IT" altLang="it-IT" b="0" i="0" kern="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A3B3ED-9254-477F-9F44-A93D70EC5AA2}" type="slidenum">
              <a:rPr lang="it-IT" altLang="en-U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it-IT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it-IT" altLang="it-IT" i="0" kern="0" dirty="0" smtClean="0"/>
              <a:t>LegalRuleML Design </a:t>
            </a:r>
            <a:r>
              <a:rPr lang="it-IT" altLang="it-IT" i="0" kern="0" dirty="0" err="1" smtClean="0"/>
              <a:t>Principles</a:t>
            </a:r>
            <a:r>
              <a:rPr lang="it-IT" altLang="it-IT" i="0" kern="0" dirty="0" smtClean="0"/>
              <a:t> (1/2)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0825" y="836613"/>
            <a:ext cx="8642350" cy="55435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Multiple Semantic Annotations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A legal rule may have multiple semantic annotations where each annotation can represent a different legal interpretation.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Each such annotation can appear in a separate annotation block as internal or external metadata. </a:t>
            </a:r>
            <a:endParaRPr lang="en-GB" altLang="it-IT" sz="200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Tracking the LegalRuleML Creators</a:t>
            </a:r>
            <a:r>
              <a:rPr lang="en-GB" altLang="it-IT" sz="2400" b="0" i="0" kern="0" dirty="0" smtClean="0">
                <a:latin typeface="Arial" pitchFamily="34" charset="0"/>
              </a:rPr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As part of the provenance information, a LegalRuleML document or any of its fragments can be associated with its creators. </a:t>
            </a:r>
            <a:endParaRPr lang="en-GB" altLang="it-IT" sz="200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it-IT" sz="2400" i="0" kern="0" dirty="0" smtClean="0">
                <a:latin typeface="Arial" pitchFamily="34" charset="0"/>
              </a:rPr>
              <a:t>Linking Rules and Provisions:</a:t>
            </a:r>
            <a:endParaRPr lang="en-GB" altLang="it-IT" sz="2400" b="0" i="0" kern="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includes a mechanism, based on IRI, that allows N:M relationships among the rules and the textual provisions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avoiding redundancy in the IRI definition and errors in the associations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altLang="it-IT" sz="2400" b="0" i="0" kern="0" dirty="0" smtClean="0">
                <a:latin typeface="Arial" pitchFamily="34" charset="0"/>
              </a:rPr>
              <a:t>LegalRuleML is independent respect any Legal Document XML standard, IRI naming convention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ordi">
  <a:themeElements>
    <a:clrScheme name="">
      <a:dk1>
        <a:srgbClr val="000000"/>
      </a:dk1>
      <a:lt1>
        <a:srgbClr val="FFFFFF"/>
      </a:lt1>
      <a:dk2>
        <a:srgbClr val="A50021"/>
      </a:dk2>
      <a:lt2>
        <a:srgbClr val="666699"/>
      </a:lt2>
      <a:accent1>
        <a:srgbClr val="336699"/>
      </a:accent1>
      <a:accent2>
        <a:srgbClr val="0099CC"/>
      </a:accent2>
      <a:accent3>
        <a:srgbClr val="FFFFFF"/>
      </a:accent3>
      <a:accent4>
        <a:srgbClr val="000000"/>
      </a:accent4>
      <a:accent5>
        <a:srgbClr val="ADB8CA"/>
      </a:accent5>
      <a:accent6>
        <a:srgbClr val="008AB9"/>
      </a:accent6>
      <a:hlink>
        <a:srgbClr val="4C6D80"/>
      </a:hlink>
      <a:folHlink>
        <a:srgbClr val="B2B2B2"/>
      </a:folHlink>
    </a:clrScheme>
    <a:fontScheme name="1_Bordi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10800000"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6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Bordi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rdi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0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66FF33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B8FFAD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FFAAB8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2">
        <a:dk1>
          <a:srgbClr val="336699"/>
        </a:dk1>
        <a:lt1>
          <a:srgbClr val="FFFFFF"/>
        </a:lt1>
        <a:dk2>
          <a:srgbClr val="CC0000"/>
        </a:dk2>
        <a:lt2>
          <a:srgbClr val="666699"/>
        </a:lt2>
        <a:accent1>
          <a:srgbClr val="FF0066"/>
        </a:accent1>
        <a:accent2>
          <a:srgbClr val="FF66CC"/>
        </a:accent2>
        <a:accent3>
          <a:srgbClr val="FFFFFF"/>
        </a:accent3>
        <a:accent4>
          <a:srgbClr val="2A5682"/>
        </a:accent4>
        <a:accent5>
          <a:srgbClr val="FFAAB8"/>
        </a:accent5>
        <a:accent6>
          <a:srgbClr val="E75C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3">
        <a:dk1>
          <a:srgbClr val="336699"/>
        </a:dk1>
        <a:lt1>
          <a:srgbClr val="FFFFFF"/>
        </a:lt1>
        <a:dk2>
          <a:srgbClr val="003366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4">
        <a:dk1>
          <a:srgbClr val="336699"/>
        </a:dk1>
        <a:lt1>
          <a:srgbClr val="FFFFFF"/>
        </a:lt1>
        <a:dk2>
          <a:srgbClr val="FF3399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5">
        <a:dk1>
          <a:srgbClr val="336699"/>
        </a:dk1>
        <a:lt1>
          <a:srgbClr val="FFFFFF"/>
        </a:lt1>
        <a:dk2>
          <a:srgbClr val="3333CC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rdi 16">
        <a:dk1>
          <a:srgbClr val="336699"/>
        </a:dk1>
        <a:lt1>
          <a:srgbClr val="FFFFFF"/>
        </a:lt1>
        <a:dk2>
          <a:srgbClr val="FF0000"/>
        </a:dk2>
        <a:lt2>
          <a:srgbClr val="666699"/>
        </a:lt2>
        <a:accent1>
          <a:srgbClr val="336699"/>
        </a:accent1>
        <a:accent2>
          <a:srgbClr val="0099CC"/>
        </a:accent2>
        <a:accent3>
          <a:srgbClr val="FFFFFF"/>
        </a:accent3>
        <a:accent4>
          <a:srgbClr val="2A5682"/>
        </a:accent4>
        <a:accent5>
          <a:srgbClr val="ADB8CA"/>
        </a:accent5>
        <a:accent6>
          <a:srgbClr val="008AB9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Jurix_2009</Template>
  <TotalTime>0</TotalTime>
  <Words>3089</Words>
  <Application>Microsoft Office PowerPoint</Application>
  <PresentationFormat>On-screen Show (4:3)</PresentationFormat>
  <Paragraphs>701</Paragraphs>
  <Slides>56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8" baseType="lpstr">
      <vt:lpstr>Arial Unicode MS</vt:lpstr>
      <vt:lpstr>MS Mincho</vt:lpstr>
      <vt:lpstr>MS PGothic</vt:lpstr>
      <vt:lpstr>Arial</vt:lpstr>
      <vt:lpstr>Ariel</vt:lpstr>
      <vt:lpstr>Calibri</vt:lpstr>
      <vt:lpstr>Century Gothic</vt:lpstr>
      <vt:lpstr>Courier New</vt:lpstr>
      <vt:lpstr>Garamond</vt:lpstr>
      <vt:lpstr>Georgia</vt:lpstr>
      <vt:lpstr>Wingdings</vt:lpstr>
      <vt:lpstr>1_Bordi</vt:lpstr>
      <vt:lpstr>OASIS LegalRuleML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Document Structure: Metadata, Contexts, Statements</vt:lpstr>
      <vt:lpstr>LegalRuleML Approach</vt:lpstr>
      <vt:lpstr>PowerPoint Presentation</vt:lpstr>
      <vt:lpstr>PowerPoint Presentation</vt:lpstr>
      <vt:lpstr>LegalRuleML Approach</vt:lpstr>
      <vt:lpstr>LegalRuleML main blocks: Metadata</vt:lpstr>
      <vt:lpstr>LegalRuleML main blocks: Statements</vt:lpstr>
      <vt:lpstr>LegalRuleML main blocks: Context</vt:lpstr>
      <vt:lpstr>Document Structure: Metadata, Contexts, Statements</vt:lpstr>
      <vt:lpstr>LegalRuleML main blocks</vt:lpstr>
      <vt:lpstr>Legal Statements and References (2/2)</vt:lpstr>
      <vt:lpstr>Temporal Events and Temporal Situations</vt:lpstr>
      <vt:lpstr>LegalRuleML main blocks: rules</vt:lpstr>
      <vt:lpstr>Example</vt:lpstr>
      <vt:lpstr>Deontic operators</vt:lpstr>
      <vt:lpstr>Deontic operators</vt:lpstr>
      <vt:lpstr>Metamodel in RDFS Partial Metamodel for Deontic Concepts</vt:lpstr>
      <vt:lpstr>Penalty and Reparation</vt:lpstr>
      <vt:lpstr>Partial Metamodel for Statements Concepts </vt:lpstr>
      <vt:lpstr>Defeasibility</vt:lpstr>
      <vt:lpstr>PowerPoint Presentation</vt:lpstr>
      <vt:lpstr>Example</vt:lpstr>
      <vt:lpstr>Example</vt:lpstr>
      <vt:lpstr>LegalRuleML modelling</vt:lpstr>
      <vt:lpstr>LegalRuleML main blocks</vt:lpstr>
      <vt:lpstr>Alternatives</vt:lpstr>
      <vt:lpstr>Alternative interpretations of the same text</vt:lpstr>
      <vt:lpstr>LegalRuleML modelling</vt:lpstr>
      <vt:lpstr>TCP Code C628:2012</vt:lpstr>
      <vt:lpstr>TCP Code C628:2012</vt:lpstr>
      <vt:lpstr>Complaint example from  Telecommunications Consumer Protections Code C628:2012, Australia</vt:lpstr>
      <vt:lpstr>Complaint example from  TCP Code C628:2012, Australia</vt:lpstr>
      <vt:lpstr>Complaint example from TCP Code C628:2012, Australia</vt:lpstr>
      <vt:lpstr>Complaint example from TCP Code C628:2012, Australia</vt:lpstr>
      <vt:lpstr>Complaint example from TCP Code C628:2012, Australia</vt:lpstr>
      <vt:lpstr>Defeasibility</vt:lpstr>
      <vt:lpstr>#2-Copyright law: copyright infringement</vt:lpstr>
      <vt:lpstr>PowerPoint Presentation</vt:lpstr>
      <vt:lpstr>PowerPoint Presentation</vt:lpstr>
      <vt:lpstr>Rules</vt:lpstr>
      <vt:lpstr>Conclusion and Future plans</vt:lpstr>
      <vt:lpstr>Where to find material of the tutorial</vt:lpstr>
      <vt:lpstr>PowerPoint Presentation</vt:lpstr>
    </vt:vector>
  </TitlesOfParts>
  <Company>Università di Bologna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MetaLex/CEN Extension</dc:title>
  <dc:creator>Palmirani</dc:creator>
  <cp:lastModifiedBy>Schäfermeier, Ralph</cp:lastModifiedBy>
  <cp:revision>1077</cp:revision>
  <dcterms:created xsi:type="dcterms:W3CDTF">2008-02-12T15:12:24Z</dcterms:created>
  <dcterms:modified xsi:type="dcterms:W3CDTF">2015-07-28T12:27:17Z</dcterms:modified>
</cp:coreProperties>
</file>