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5" r:id="rId4"/>
    <p:sldId id="274" r:id="rId5"/>
    <p:sldId id="281" r:id="rId6"/>
    <p:sldId id="269" r:id="rId7"/>
    <p:sldId id="268" r:id="rId8"/>
    <p:sldId id="267" r:id="rId9"/>
    <p:sldId id="264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383"/>
    <a:srgbClr val="0099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5807B-D8DA-4051-814D-F19EEAB04EF8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7FF1D72-FED0-40F3-9D45-29EBB4DF2026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Promoting Your Work</a:t>
          </a:r>
          <a:endParaRPr lang="en-US" sz="2000" dirty="0">
            <a:solidFill>
              <a:schemeClr val="tx1"/>
            </a:solidFill>
          </a:endParaRPr>
        </a:p>
      </dgm:t>
    </dgm:pt>
    <dgm:pt modelId="{75DF3428-6F08-4BCE-A5EA-EA83595A3B31}" type="parTrans" cxnId="{CA978735-2C22-44CC-A44C-C5DF35338EC5}">
      <dgm:prSet/>
      <dgm:spPr/>
      <dgm:t>
        <a:bodyPr/>
        <a:lstStyle/>
        <a:p>
          <a:endParaRPr lang="en-US"/>
        </a:p>
      </dgm:t>
    </dgm:pt>
    <dgm:pt modelId="{843A2C1F-C016-4E19-8D95-D635D770BE11}" type="sibTrans" cxnId="{CA978735-2C22-44CC-A44C-C5DF35338EC5}">
      <dgm:prSet/>
      <dgm:spPr/>
      <dgm:t>
        <a:bodyPr/>
        <a:lstStyle/>
        <a:p>
          <a:endParaRPr lang="en-US"/>
        </a:p>
      </dgm:t>
    </dgm:pt>
    <dgm:pt modelId="{2CDADFDB-FD24-48CF-914A-9653C0581D1E}">
      <dgm:prSet phldrT="[Text]" custT="1"/>
      <dgm:spPr/>
      <dgm:t>
        <a:bodyPr/>
        <a:lstStyle/>
        <a:p>
          <a:r>
            <a:rPr lang="en-US" sz="1500" dirty="0" smtClean="0"/>
            <a:t>TC Web Site </a:t>
          </a:r>
          <a:r>
            <a:rPr lang="en-US" sz="1200" dirty="0" smtClean="0"/>
            <a:t>(Public and Members-Only)</a:t>
          </a:r>
          <a:endParaRPr lang="en-US" sz="1200" dirty="0"/>
        </a:p>
      </dgm:t>
    </dgm:pt>
    <dgm:pt modelId="{F08408A2-A91D-4161-8E47-CB191E62C077}" type="parTrans" cxnId="{0C3A6FC7-FDF9-4C5A-82EB-607AED8928BB}">
      <dgm:prSet/>
      <dgm:spPr/>
      <dgm:t>
        <a:bodyPr/>
        <a:lstStyle/>
        <a:p>
          <a:endParaRPr lang="en-US"/>
        </a:p>
      </dgm:t>
    </dgm:pt>
    <dgm:pt modelId="{FD5BDDA8-8B3F-4D25-A5F2-5F6936C636CE}" type="sibTrans" cxnId="{0C3A6FC7-FDF9-4C5A-82EB-607AED8928BB}">
      <dgm:prSet/>
      <dgm:spPr/>
      <dgm:t>
        <a:bodyPr/>
        <a:lstStyle/>
        <a:p>
          <a:endParaRPr lang="en-US"/>
        </a:p>
      </dgm:t>
    </dgm:pt>
    <dgm:pt modelId="{2E9586D4-7E98-4CE9-AF23-71727D3BED80}">
      <dgm:prSet phldrT="[Text]"/>
      <dgm:spPr/>
      <dgm:t>
        <a:bodyPr/>
        <a:lstStyle/>
        <a:p>
          <a:r>
            <a:rPr lang="en-US" dirty="0" smtClean="0"/>
            <a:t>FAQ</a:t>
          </a:r>
          <a:endParaRPr lang="en-US" dirty="0"/>
        </a:p>
      </dgm:t>
    </dgm:pt>
    <dgm:pt modelId="{CE974438-AFAD-44EC-8828-A493888F9299}" type="parTrans" cxnId="{849BF8DE-4EDD-47D4-AF9C-F2DFFF937041}">
      <dgm:prSet/>
      <dgm:spPr/>
      <dgm:t>
        <a:bodyPr/>
        <a:lstStyle/>
        <a:p>
          <a:endParaRPr lang="en-US"/>
        </a:p>
      </dgm:t>
    </dgm:pt>
    <dgm:pt modelId="{74F5B1DA-4331-4B9B-B5FF-909B797A1BA0}" type="sibTrans" cxnId="{849BF8DE-4EDD-47D4-AF9C-F2DFFF937041}">
      <dgm:prSet/>
      <dgm:spPr/>
      <dgm:t>
        <a:bodyPr/>
        <a:lstStyle/>
        <a:p>
          <a:endParaRPr lang="en-US"/>
        </a:p>
      </dgm:t>
    </dgm:pt>
    <dgm:pt modelId="{BBDBF9CC-1155-4286-925C-0750FA9424B5}">
      <dgm:prSet phldrT="[Text]"/>
      <dgm:spPr/>
      <dgm:t>
        <a:bodyPr/>
        <a:lstStyle/>
        <a:p>
          <a:r>
            <a:rPr lang="en-US" dirty="0" smtClean="0"/>
            <a:t>LinkedIn Discussion</a:t>
          </a:r>
          <a:endParaRPr lang="en-US" dirty="0"/>
        </a:p>
      </dgm:t>
    </dgm:pt>
    <dgm:pt modelId="{3E13E299-C0C6-4E10-8DB2-732083792CAF}" type="parTrans" cxnId="{35342C96-4DBA-4A3D-AC67-F6E4871AD31A}">
      <dgm:prSet/>
      <dgm:spPr/>
      <dgm:t>
        <a:bodyPr/>
        <a:lstStyle/>
        <a:p>
          <a:endParaRPr lang="en-US"/>
        </a:p>
      </dgm:t>
    </dgm:pt>
    <dgm:pt modelId="{689DC980-92C8-4E70-84AB-8291D3EBE3CF}" type="sibTrans" cxnId="{35342C96-4DBA-4A3D-AC67-F6E4871AD31A}">
      <dgm:prSet/>
      <dgm:spPr/>
      <dgm:t>
        <a:bodyPr/>
        <a:lstStyle/>
        <a:p>
          <a:endParaRPr lang="en-US"/>
        </a:p>
      </dgm:t>
    </dgm:pt>
    <dgm:pt modelId="{E3E1BFF7-3AE5-410C-9F11-7EA523E8483E}">
      <dgm:prSet phldrT="[Text]"/>
      <dgm:spPr/>
      <dgm:t>
        <a:bodyPr/>
        <a:lstStyle/>
        <a:p>
          <a:r>
            <a:rPr lang="en-US" dirty="0" smtClean="0"/>
            <a:t>Press Release</a:t>
          </a:r>
          <a:endParaRPr lang="en-US" dirty="0"/>
        </a:p>
      </dgm:t>
    </dgm:pt>
    <dgm:pt modelId="{541CAA53-FE4D-40D9-8FFB-074B9BC67466}" type="parTrans" cxnId="{CA686D51-3F40-4D97-81BC-550A65787A6D}">
      <dgm:prSet/>
      <dgm:spPr/>
      <dgm:t>
        <a:bodyPr/>
        <a:lstStyle/>
        <a:p>
          <a:endParaRPr lang="en-US"/>
        </a:p>
      </dgm:t>
    </dgm:pt>
    <dgm:pt modelId="{B23DD1DB-E06B-4F6F-B9F1-CC7E25DA5566}" type="sibTrans" cxnId="{CA686D51-3F40-4D97-81BC-550A65787A6D}">
      <dgm:prSet/>
      <dgm:spPr/>
      <dgm:t>
        <a:bodyPr/>
        <a:lstStyle/>
        <a:p>
          <a:endParaRPr lang="en-US"/>
        </a:p>
      </dgm:t>
    </dgm:pt>
    <dgm:pt modelId="{71067E1D-242F-495D-8EE1-775558A80C65}">
      <dgm:prSet phldrT="[Text]"/>
      <dgm:spPr/>
      <dgm:t>
        <a:bodyPr/>
        <a:lstStyle/>
        <a:p>
          <a:r>
            <a:rPr lang="en-US" dirty="0" smtClean="0"/>
            <a:t>Webinar</a:t>
          </a:r>
          <a:endParaRPr lang="en-US" dirty="0"/>
        </a:p>
      </dgm:t>
    </dgm:pt>
    <dgm:pt modelId="{4B3753B0-336E-4E09-BAA8-EC5314C937E9}" type="parTrans" cxnId="{8CC26084-A2DF-478A-BC37-1CCAF50F075A}">
      <dgm:prSet/>
      <dgm:spPr/>
      <dgm:t>
        <a:bodyPr/>
        <a:lstStyle/>
        <a:p>
          <a:endParaRPr lang="en-US"/>
        </a:p>
      </dgm:t>
    </dgm:pt>
    <dgm:pt modelId="{58F957DC-2205-4EB2-BCAD-5FD2BB9F1038}" type="sibTrans" cxnId="{8CC26084-A2DF-478A-BC37-1CCAF50F075A}">
      <dgm:prSet/>
      <dgm:spPr/>
      <dgm:t>
        <a:bodyPr/>
        <a:lstStyle/>
        <a:p>
          <a:endParaRPr lang="en-US"/>
        </a:p>
      </dgm:t>
    </dgm:pt>
    <dgm:pt modelId="{A2377C47-4FDB-43E7-9003-4ABA742F550D}">
      <dgm:prSet phldrT="[Text]"/>
      <dgm:spPr/>
      <dgm:t>
        <a:bodyPr/>
        <a:lstStyle/>
        <a:p>
          <a:r>
            <a:rPr lang="en-US" dirty="0" err="1" smtClean="0"/>
            <a:t>Interop</a:t>
          </a:r>
          <a:r>
            <a:rPr lang="en-US" dirty="0" smtClean="0"/>
            <a:t> Demos</a:t>
          </a:r>
          <a:endParaRPr lang="en-US" dirty="0"/>
        </a:p>
      </dgm:t>
    </dgm:pt>
    <dgm:pt modelId="{31AD3903-29B4-4FA9-94BF-4080C25734F9}" type="parTrans" cxnId="{27948EE6-1DFD-40A6-BE50-F0935B1DD190}">
      <dgm:prSet/>
      <dgm:spPr/>
      <dgm:t>
        <a:bodyPr/>
        <a:lstStyle/>
        <a:p>
          <a:endParaRPr lang="en-US"/>
        </a:p>
      </dgm:t>
    </dgm:pt>
    <dgm:pt modelId="{C58AC2D4-D494-4357-9294-D6A81F9FEC3D}" type="sibTrans" cxnId="{27948EE6-1DFD-40A6-BE50-F0935B1DD190}">
      <dgm:prSet/>
      <dgm:spPr/>
      <dgm:t>
        <a:bodyPr/>
        <a:lstStyle/>
        <a:p>
          <a:endParaRPr lang="en-US"/>
        </a:p>
      </dgm:t>
    </dgm:pt>
    <dgm:pt modelId="{2CACB45D-ECAE-4485-8DB4-BF9175E37274}">
      <dgm:prSet phldrT="[Text]"/>
      <dgm:spPr/>
      <dgm:t>
        <a:bodyPr/>
        <a:lstStyle/>
        <a:p>
          <a:endParaRPr lang="en-US"/>
        </a:p>
      </dgm:t>
    </dgm:pt>
    <dgm:pt modelId="{3527BE0B-0B8A-4C5D-B13D-D1D3A5FA1888}" type="parTrans" cxnId="{1B048CBD-3818-4750-98A5-BC98D4FED0CF}">
      <dgm:prSet/>
      <dgm:spPr/>
      <dgm:t>
        <a:bodyPr/>
        <a:lstStyle/>
        <a:p>
          <a:endParaRPr lang="en-US"/>
        </a:p>
      </dgm:t>
    </dgm:pt>
    <dgm:pt modelId="{E5AE2875-673E-4AC3-8AD0-5D0C53CFE891}" type="sibTrans" cxnId="{1B048CBD-3818-4750-98A5-BC98D4FED0CF}">
      <dgm:prSet/>
      <dgm:spPr/>
      <dgm:t>
        <a:bodyPr/>
        <a:lstStyle/>
        <a:p>
          <a:endParaRPr lang="en-US"/>
        </a:p>
      </dgm:t>
    </dgm:pt>
    <dgm:pt modelId="{A9E945B9-2CB6-46D4-B93F-2C01FA695FD8}" type="pres">
      <dgm:prSet presAssocID="{2685807B-D8DA-4051-814D-F19EEAB04EF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439D23-FFA5-4570-A012-8FB090570185}" type="pres">
      <dgm:prSet presAssocID="{77FF1D72-FED0-40F3-9D45-29EBB4DF202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8F48473-35A4-449B-8E6E-391F42E0D7D7}" type="pres">
      <dgm:prSet presAssocID="{2CDADFDB-FD24-48CF-914A-9653C0581D1E}" presName="Accent1" presStyleCnt="0"/>
      <dgm:spPr/>
    </dgm:pt>
    <dgm:pt modelId="{46FE65F1-DE3A-4571-9CC0-DCD0AAD25963}" type="pres">
      <dgm:prSet presAssocID="{2CDADFDB-FD24-48CF-914A-9653C0581D1E}" presName="Accent" presStyleLbl="bgShp" presStyleIdx="0" presStyleCnt="6"/>
      <dgm:spPr/>
    </dgm:pt>
    <dgm:pt modelId="{50760132-C00C-4BD9-B502-854EEED38C26}" type="pres">
      <dgm:prSet presAssocID="{2CDADFDB-FD24-48CF-914A-9653C0581D1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63C49-2650-454C-9B6F-F5E4072E9AF9}" type="pres">
      <dgm:prSet presAssocID="{2E9586D4-7E98-4CE9-AF23-71727D3BED80}" presName="Accent2" presStyleCnt="0"/>
      <dgm:spPr/>
    </dgm:pt>
    <dgm:pt modelId="{857EBA28-4EDF-4261-AE94-2CBCD5C64F93}" type="pres">
      <dgm:prSet presAssocID="{2E9586D4-7E98-4CE9-AF23-71727D3BED80}" presName="Accent" presStyleLbl="bgShp" presStyleIdx="1" presStyleCnt="6"/>
      <dgm:spPr/>
    </dgm:pt>
    <dgm:pt modelId="{0EE07B40-94B0-4B32-9FCA-ABF68DCA61C8}" type="pres">
      <dgm:prSet presAssocID="{2E9586D4-7E98-4CE9-AF23-71727D3BED8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12023-6479-47C6-87D3-803204375A17}" type="pres">
      <dgm:prSet presAssocID="{BBDBF9CC-1155-4286-925C-0750FA9424B5}" presName="Accent3" presStyleCnt="0"/>
      <dgm:spPr/>
    </dgm:pt>
    <dgm:pt modelId="{60430BBA-41E9-430C-B51A-2F907E850F6D}" type="pres">
      <dgm:prSet presAssocID="{BBDBF9CC-1155-4286-925C-0750FA9424B5}" presName="Accent" presStyleLbl="bgShp" presStyleIdx="2" presStyleCnt="6"/>
      <dgm:spPr/>
    </dgm:pt>
    <dgm:pt modelId="{E2378981-4DF9-446E-B632-DC6473E1598C}" type="pres">
      <dgm:prSet presAssocID="{BBDBF9CC-1155-4286-925C-0750FA9424B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3F0A3-048D-412F-BC38-B55D31D6F39E}" type="pres">
      <dgm:prSet presAssocID="{E3E1BFF7-3AE5-410C-9F11-7EA523E8483E}" presName="Accent4" presStyleCnt="0"/>
      <dgm:spPr/>
    </dgm:pt>
    <dgm:pt modelId="{D6278634-DA33-44A8-A07B-750A6ED08D2E}" type="pres">
      <dgm:prSet presAssocID="{E3E1BFF7-3AE5-410C-9F11-7EA523E8483E}" presName="Accent" presStyleLbl="bgShp" presStyleIdx="3" presStyleCnt="6"/>
      <dgm:spPr/>
    </dgm:pt>
    <dgm:pt modelId="{517B003D-D979-49DD-8290-B116ADF81A34}" type="pres">
      <dgm:prSet presAssocID="{E3E1BFF7-3AE5-410C-9F11-7EA523E8483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45EC0-B410-4DDE-B5A1-5796A88A208C}" type="pres">
      <dgm:prSet presAssocID="{71067E1D-242F-495D-8EE1-775558A80C65}" presName="Accent5" presStyleCnt="0"/>
      <dgm:spPr/>
    </dgm:pt>
    <dgm:pt modelId="{A1788A67-E813-4DC5-BF7A-0293B6B3A996}" type="pres">
      <dgm:prSet presAssocID="{71067E1D-242F-495D-8EE1-775558A80C65}" presName="Accent" presStyleLbl="bgShp" presStyleIdx="4" presStyleCnt="6"/>
      <dgm:spPr/>
    </dgm:pt>
    <dgm:pt modelId="{463D4E02-5DC9-420C-B03D-BDE32C251520}" type="pres">
      <dgm:prSet presAssocID="{71067E1D-242F-495D-8EE1-775558A80C6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78319-ACA7-4C99-8DF5-47EB73FB9250}" type="pres">
      <dgm:prSet presAssocID="{A2377C47-4FDB-43E7-9003-4ABA742F550D}" presName="Accent6" presStyleCnt="0"/>
      <dgm:spPr/>
    </dgm:pt>
    <dgm:pt modelId="{5677EFD3-F22B-43B7-A1CF-2D9328F2D632}" type="pres">
      <dgm:prSet presAssocID="{A2377C47-4FDB-43E7-9003-4ABA742F550D}" presName="Accent" presStyleLbl="bgShp" presStyleIdx="5" presStyleCnt="6"/>
      <dgm:spPr/>
    </dgm:pt>
    <dgm:pt modelId="{4345FA7B-BBC0-40B9-8D8F-B08A95B53E96}" type="pres">
      <dgm:prSet presAssocID="{A2377C47-4FDB-43E7-9003-4ABA742F550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8127F-B72B-4E3E-A442-733E0E7C950E}" type="presOf" srcId="{2CDADFDB-FD24-48CF-914A-9653C0581D1E}" destId="{50760132-C00C-4BD9-B502-854EEED38C26}" srcOrd="0" destOrd="0" presId="urn:microsoft.com/office/officeart/2011/layout/HexagonRadial"/>
    <dgm:cxn modelId="{1B048CBD-3818-4750-98A5-BC98D4FED0CF}" srcId="{77FF1D72-FED0-40F3-9D45-29EBB4DF2026}" destId="{2CACB45D-ECAE-4485-8DB4-BF9175E37274}" srcOrd="6" destOrd="0" parTransId="{3527BE0B-0B8A-4C5D-B13D-D1D3A5FA1888}" sibTransId="{E5AE2875-673E-4AC3-8AD0-5D0C53CFE891}"/>
    <dgm:cxn modelId="{27948EE6-1DFD-40A6-BE50-F0935B1DD190}" srcId="{77FF1D72-FED0-40F3-9D45-29EBB4DF2026}" destId="{A2377C47-4FDB-43E7-9003-4ABA742F550D}" srcOrd="5" destOrd="0" parTransId="{31AD3903-29B4-4FA9-94BF-4080C25734F9}" sibTransId="{C58AC2D4-D494-4357-9294-D6A81F9FEC3D}"/>
    <dgm:cxn modelId="{AD080E66-84C8-4241-B5ED-F5A2A027A1B2}" type="presOf" srcId="{71067E1D-242F-495D-8EE1-775558A80C65}" destId="{463D4E02-5DC9-420C-B03D-BDE32C251520}" srcOrd="0" destOrd="0" presId="urn:microsoft.com/office/officeart/2011/layout/HexagonRadial"/>
    <dgm:cxn modelId="{FEF537BD-2B1C-4DE1-80D7-A091E8AAB69D}" type="presOf" srcId="{BBDBF9CC-1155-4286-925C-0750FA9424B5}" destId="{E2378981-4DF9-446E-B632-DC6473E1598C}" srcOrd="0" destOrd="0" presId="urn:microsoft.com/office/officeart/2011/layout/HexagonRadial"/>
    <dgm:cxn modelId="{CA978735-2C22-44CC-A44C-C5DF35338EC5}" srcId="{2685807B-D8DA-4051-814D-F19EEAB04EF8}" destId="{77FF1D72-FED0-40F3-9D45-29EBB4DF2026}" srcOrd="0" destOrd="0" parTransId="{75DF3428-6F08-4BCE-A5EA-EA83595A3B31}" sibTransId="{843A2C1F-C016-4E19-8D95-D635D770BE11}"/>
    <dgm:cxn modelId="{35342C96-4DBA-4A3D-AC67-F6E4871AD31A}" srcId="{77FF1D72-FED0-40F3-9D45-29EBB4DF2026}" destId="{BBDBF9CC-1155-4286-925C-0750FA9424B5}" srcOrd="2" destOrd="0" parTransId="{3E13E299-C0C6-4E10-8DB2-732083792CAF}" sibTransId="{689DC980-92C8-4E70-84AB-8291D3EBE3CF}"/>
    <dgm:cxn modelId="{849BF8DE-4EDD-47D4-AF9C-F2DFFF937041}" srcId="{77FF1D72-FED0-40F3-9D45-29EBB4DF2026}" destId="{2E9586D4-7E98-4CE9-AF23-71727D3BED80}" srcOrd="1" destOrd="0" parTransId="{CE974438-AFAD-44EC-8828-A493888F9299}" sibTransId="{74F5B1DA-4331-4B9B-B5FF-909B797A1BA0}"/>
    <dgm:cxn modelId="{8CC26084-A2DF-478A-BC37-1CCAF50F075A}" srcId="{77FF1D72-FED0-40F3-9D45-29EBB4DF2026}" destId="{71067E1D-242F-495D-8EE1-775558A80C65}" srcOrd="4" destOrd="0" parTransId="{4B3753B0-336E-4E09-BAA8-EC5314C937E9}" sibTransId="{58F957DC-2205-4EB2-BCAD-5FD2BB9F1038}"/>
    <dgm:cxn modelId="{0C3A6FC7-FDF9-4C5A-82EB-607AED8928BB}" srcId="{77FF1D72-FED0-40F3-9D45-29EBB4DF2026}" destId="{2CDADFDB-FD24-48CF-914A-9653C0581D1E}" srcOrd="0" destOrd="0" parTransId="{F08408A2-A91D-4161-8E47-CB191E62C077}" sibTransId="{FD5BDDA8-8B3F-4D25-A5F2-5F6936C636CE}"/>
    <dgm:cxn modelId="{DC028AF9-D27A-4B0A-87CF-674FD5FF68A2}" type="presOf" srcId="{2E9586D4-7E98-4CE9-AF23-71727D3BED80}" destId="{0EE07B40-94B0-4B32-9FCA-ABF68DCA61C8}" srcOrd="0" destOrd="0" presId="urn:microsoft.com/office/officeart/2011/layout/HexagonRadial"/>
    <dgm:cxn modelId="{D8E10BC0-580E-4A6F-B387-BA485F9D8B6E}" type="presOf" srcId="{2685807B-D8DA-4051-814D-F19EEAB04EF8}" destId="{A9E945B9-2CB6-46D4-B93F-2C01FA695FD8}" srcOrd="0" destOrd="0" presId="urn:microsoft.com/office/officeart/2011/layout/HexagonRadial"/>
    <dgm:cxn modelId="{8473EB98-B671-4367-A3E8-8C3CE98238D6}" type="presOf" srcId="{77FF1D72-FED0-40F3-9D45-29EBB4DF2026}" destId="{9C439D23-FFA5-4570-A012-8FB090570185}" srcOrd="0" destOrd="0" presId="urn:microsoft.com/office/officeart/2011/layout/HexagonRadial"/>
    <dgm:cxn modelId="{DCEA56D3-61C0-4F12-B26E-65B1DDA99445}" type="presOf" srcId="{E3E1BFF7-3AE5-410C-9F11-7EA523E8483E}" destId="{517B003D-D979-49DD-8290-B116ADF81A34}" srcOrd="0" destOrd="0" presId="urn:microsoft.com/office/officeart/2011/layout/HexagonRadial"/>
    <dgm:cxn modelId="{F921D935-C2FE-47A3-8CE3-C0BD6F29B294}" type="presOf" srcId="{A2377C47-4FDB-43E7-9003-4ABA742F550D}" destId="{4345FA7B-BBC0-40B9-8D8F-B08A95B53E96}" srcOrd="0" destOrd="0" presId="urn:microsoft.com/office/officeart/2011/layout/HexagonRadial"/>
    <dgm:cxn modelId="{CA686D51-3F40-4D97-81BC-550A65787A6D}" srcId="{77FF1D72-FED0-40F3-9D45-29EBB4DF2026}" destId="{E3E1BFF7-3AE5-410C-9F11-7EA523E8483E}" srcOrd="3" destOrd="0" parTransId="{541CAA53-FE4D-40D9-8FFB-074B9BC67466}" sibTransId="{B23DD1DB-E06B-4F6F-B9F1-CC7E25DA5566}"/>
    <dgm:cxn modelId="{9E5BBD5B-8077-4AD9-A0F1-45307CBE58D4}" type="presParOf" srcId="{A9E945B9-2CB6-46D4-B93F-2C01FA695FD8}" destId="{9C439D23-FFA5-4570-A012-8FB090570185}" srcOrd="0" destOrd="0" presId="urn:microsoft.com/office/officeart/2011/layout/HexagonRadial"/>
    <dgm:cxn modelId="{6065DDC9-EBBB-414D-8F9C-A91E7626740D}" type="presParOf" srcId="{A9E945B9-2CB6-46D4-B93F-2C01FA695FD8}" destId="{68F48473-35A4-449B-8E6E-391F42E0D7D7}" srcOrd="1" destOrd="0" presId="urn:microsoft.com/office/officeart/2011/layout/HexagonRadial"/>
    <dgm:cxn modelId="{8F8A6752-9DDD-4773-B929-7185890EDEB4}" type="presParOf" srcId="{68F48473-35A4-449B-8E6E-391F42E0D7D7}" destId="{46FE65F1-DE3A-4571-9CC0-DCD0AAD25963}" srcOrd="0" destOrd="0" presId="urn:microsoft.com/office/officeart/2011/layout/HexagonRadial"/>
    <dgm:cxn modelId="{1B6D2F30-1D51-44F0-9C5C-91844E1041F4}" type="presParOf" srcId="{A9E945B9-2CB6-46D4-B93F-2C01FA695FD8}" destId="{50760132-C00C-4BD9-B502-854EEED38C26}" srcOrd="2" destOrd="0" presId="urn:microsoft.com/office/officeart/2011/layout/HexagonRadial"/>
    <dgm:cxn modelId="{F5C9C4B2-EE3E-485C-AE8E-506647EF9918}" type="presParOf" srcId="{A9E945B9-2CB6-46D4-B93F-2C01FA695FD8}" destId="{BC663C49-2650-454C-9B6F-F5E4072E9AF9}" srcOrd="3" destOrd="0" presId="urn:microsoft.com/office/officeart/2011/layout/HexagonRadial"/>
    <dgm:cxn modelId="{9A9026EC-C49A-4F9F-8317-5CF73C405C21}" type="presParOf" srcId="{BC663C49-2650-454C-9B6F-F5E4072E9AF9}" destId="{857EBA28-4EDF-4261-AE94-2CBCD5C64F93}" srcOrd="0" destOrd="0" presId="urn:microsoft.com/office/officeart/2011/layout/HexagonRadial"/>
    <dgm:cxn modelId="{656EEA5A-7A4A-4D09-A30F-D7C3E78503FD}" type="presParOf" srcId="{A9E945B9-2CB6-46D4-B93F-2C01FA695FD8}" destId="{0EE07B40-94B0-4B32-9FCA-ABF68DCA61C8}" srcOrd="4" destOrd="0" presId="urn:microsoft.com/office/officeart/2011/layout/HexagonRadial"/>
    <dgm:cxn modelId="{7661D095-DEEE-4D05-A982-E9A67241C0C5}" type="presParOf" srcId="{A9E945B9-2CB6-46D4-B93F-2C01FA695FD8}" destId="{13412023-6479-47C6-87D3-803204375A17}" srcOrd="5" destOrd="0" presId="urn:microsoft.com/office/officeart/2011/layout/HexagonRadial"/>
    <dgm:cxn modelId="{D28415BE-3CAB-4B51-BE25-96885297A6D5}" type="presParOf" srcId="{13412023-6479-47C6-87D3-803204375A17}" destId="{60430BBA-41E9-430C-B51A-2F907E850F6D}" srcOrd="0" destOrd="0" presId="urn:microsoft.com/office/officeart/2011/layout/HexagonRadial"/>
    <dgm:cxn modelId="{DBE6C69D-5BE4-4110-BE67-7A858474E3BD}" type="presParOf" srcId="{A9E945B9-2CB6-46D4-B93F-2C01FA695FD8}" destId="{E2378981-4DF9-446E-B632-DC6473E1598C}" srcOrd="6" destOrd="0" presId="urn:microsoft.com/office/officeart/2011/layout/HexagonRadial"/>
    <dgm:cxn modelId="{B3BB262D-B3AB-448C-AA69-DB3736CE5942}" type="presParOf" srcId="{A9E945B9-2CB6-46D4-B93F-2C01FA695FD8}" destId="{8823F0A3-048D-412F-BC38-B55D31D6F39E}" srcOrd="7" destOrd="0" presId="urn:microsoft.com/office/officeart/2011/layout/HexagonRadial"/>
    <dgm:cxn modelId="{1D791A17-8038-4141-AD15-CAC99C85E63C}" type="presParOf" srcId="{8823F0A3-048D-412F-BC38-B55D31D6F39E}" destId="{D6278634-DA33-44A8-A07B-750A6ED08D2E}" srcOrd="0" destOrd="0" presId="urn:microsoft.com/office/officeart/2011/layout/HexagonRadial"/>
    <dgm:cxn modelId="{4222F901-2D7B-4390-AD78-590ABAB1C89F}" type="presParOf" srcId="{A9E945B9-2CB6-46D4-B93F-2C01FA695FD8}" destId="{517B003D-D979-49DD-8290-B116ADF81A34}" srcOrd="8" destOrd="0" presId="urn:microsoft.com/office/officeart/2011/layout/HexagonRadial"/>
    <dgm:cxn modelId="{7FBEBFE2-109E-4FCB-AE64-B6E6F1350951}" type="presParOf" srcId="{A9E945B9-2CB6-46D4-B93F-2C01FA695FD8}" destId="{4CB45EC0-B410-4DDE-B5A1-5796A88A208C}" srcOrd="9" destOrd="0" presId="urn:microsoft.com/office/officeart/2011/layout/HexagonRadial"/>
    <dgm:cxn modelId="{B72B0EE7-AF2A-4BF7-989E-D1F063CA41BF}" type="presParOf" srcId="{4CB45EC0-B410-4DDE-B5A1-5796A88A208C}" destId="{A1788A67-E813-4DC5-BF7A-0293B6B3A996}" srcOrd="0" destOrd="0" presId="urn:microsoft.com/office/officeart/2011/layout/HexagonRadial"/>
    <dgm:cxn modelId="{C573B7F4-3FA6-4B26-80B2-7767BA8D0B3C}" type="presParOf" srcId="{A9E945B9-2CB6-46D4-B93F-2C01FA695FD8}" destId="{463D4E02-5DC9-420C-B03D-BDE32C251520}" srcOrd="10" destOrd="0" presId="urn:microsoft.com/office/officeart/2011/layout/HexagonRadial"/>
    <dgm:cxn modelId="{103C4D7C-BDC7-44D1-8CF0-A9CB0900ADB7}" type="presParOf" srcId="{A9E945B9-2CB6-46D4-B93F-2C01FA695FD8}" destId="{42978319-ACA7-4C99-8DF5-47EB73FB9250}" srcOrd="11" destOrd="0" presId="urn:microsoft.com/office/officeart/2011/layout/HexagonRadial"/>
    <dgm:cxn modelId="{CDA44928-10E2-4161-99CB-635A6FBB7D6C}" type="presParOf" srcId="{42978319-ACA7-4C99-8DF5-47EB73FB9250}" destId="{5677EFD3-F22B-43B7-A1CF-2D9328F2D632}" srcOrd="0" destOrd="0" presId="urn:microsoft.com/office/officeart/2011/layout/HexagonRadial"/>
    <dgm:cxn modelId="{6C341079-3676-4596-AC8F-6DD9AF1DE167}" type="presParOf" srcId="{A9E945B9-2CB6-46D4-B93F-2C01FA695FD8}" destId="{4345FA7B-BBC0-40B9-8D8F-B08A95B53E9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32C9C-2996-49D5-A66F-C1E9986418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E11C5-BD2B-44CF-B982-8FCEED7711C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Submit Statement of Support to Convener (if not already done)</a:t>
          </a:r>
          <a:endParaRPr lang="en-US" dirty="0"/>
        </a:p>
      </dgm:t>
    </dgm:pt>
    <dgm:pt modelId="{F0DF7510-A924-4E7F-AAA5-A30E305A2661}" type="parTrans" cxnId="{3843C307-6A98-4E27-9B81-F2760680C168}">
      <dgm:prSet/>
      <dgm:spPr/>
      <dgm:t>
        <a:bodyPr/>
        <a:lstStyle/>
        <a:p>
          <a:endParaRPr lang="en-US"/>
        </a:p>
      </dgm:t>
    </dgm:pt>
    <dgm:pt modelId="{14E2AD06-7779-4D57-B76C-D876F0020893}" type="sibTrans" cxnId="{3843C307-6A98-4E27-9B81-F2760680C168}">
      <dgm:prSet/>
      <dgm:spPr/>
      <dgm:t>
        <a:bodyPr/>
        <a:lstStyle/>
        <a:p>
          <a:endParaRPr lang="en-US"/>
        </a:p>
      </dgm:t>
    </dgm:pt>
    <dgm:pt modelId="{D909687F-7D81-4683-97D8-54429203F59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Join TC no later than 7 days prior to first TC meeting to secure voting rights</a:t>
          </a:r>
        </a:p>
      </dgm:t>
    </dgm:pt>
    <dgm:pt modelId="{198FF355-ABA9-416E-AA2B-A92F291E3F3C}" type="parTrans" cxnId="{C8A0722D-05ED-4D82-98D9-0418FE54A9E6}">
      <dgm:prSet/>
      <dgm:spPr/>
      <dgm:t>
        <a:bodyPr/>
        <a:lstStyle/>
        <a:p>
          <a:endParaRPr lang="en-US"/>
        </a:p>
      </dgm:t>
    </dgm:pt>
    <dgm:pt modelId="{B831B53E-4CBA-4829-8AD6-52F389B9E0B6}" type="sibTrans" cxnId="{C8A0722D-05ED-4D82-98D9-0418FE54A9E6}">
      <dgm:prSet/>
      <dgm:spPr/>
      <dgm:t>
        <a:bodyPr/>
        <a:lstStyle/>
        <a:p>
          <a:endParaRPr lang="en-US"/>
        </a:p>
      </dgm:t>
    </dgm:pt>
    <dgm:pt modelId="{645AF6DF-9E28-4C04-9376-D1DE5F7A433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Post TC chair/co-chair nominations to TC list or at first meeting </a:t>
          </a:r>
        </a:p>
      </dgm:t>
    </dgm:pt>
    <dgm:pt modelId="{49BD0169-6BCE-4153-967E-01DFF9BE256A}" type="parTrans" cxnId="{50D8D604-D1AF-47CD-8CA0-88DABB736A4A}">
      <dgm:prSet/>
      <dgm:spPr/>
      <dgm:t>
        <a:bodyPr/>
        <a:lstStyle/>
        <a:p>
          <a:endParaRPr lang="en-US"/>
        </a:p>
      </dgm:t>
    </dgm:pt>
    <dgm:pt modelId="{254B3728-DBCF-46FC-A20B-AC874B63BE6E}" type="sibTrans" cxnId="{50D8D604-D1AF-47CD-8CA0-88DABB736A4A}">
      <dgm:prSet/>
      <dgm:spPr/>
      <dgm:t>
        <a:bodyPr/>
        <a:lstStyle/>
        <a:p>
          <a:endParaRPr lang="en-US"/>
        </a:p>
      </dgm:t>
    </dgm:pt>
    <dgm:pt modelId="{52268901-2016-4CFE-87A2-94A8AF141BA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Tweet, blog, post to Twitter, LinkedIn…</a:t>
          </a:r>
        </a:p>
      </dgm:t>
    </dgm:pt>
    <dgm:pt modelId="{4044DD5E-2D68-40C8-92BE-B229127168EE}" type="parTrans" cxnId="{9311CB86-D515-4532-8CBF-9A8EA1494F5A}">
      <dgm:prSet/>
      <dgm:spPr/>
      <dgm:t>
        <a:bodyPr/>
        <a:lstStyle/>
        <a:p>
          <a:endParaRPr lang="en-US"/>
        </a:p>
      </dgm:t>
    </dgm:pt>
    <dgm:pt modelId="{9AB41977-BA9B-4EC7-99DB-8D296B6816A1}" type="sibTrans" cxnId="{9311CB86-D515-4532-8CBF-9A8EA1494F5A}">
      <dgm:prSet/>
      <dgm:spPr/>
      <dgm:t>
        <a:bodyPr/>
        <a:lstStyle/>
        <a:p>
          <a:endParaRPr lang="en-US"/>
        </a:p>
      </dgm:t>
    </dgm:pt>
    <dgm:pt modelId="{D2BE2C18-9450-41A5-B5F6-6BD540DCE49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Invite or recommend other potential participants</a:t>
          </a:r>
        </a:p>
      </dgm:t>
    </dgm:pt>
    <dgm:pt modelId="{0F6A5D56-11F3-4EDB-A54C-A847D9F1B2D4}" type="parTrans" cxnId="{8E3F2370-4784-4E8A-BC0B-B73B4D00592A}">
      <dgm:prSet/>
      <dgm:spPr/>
      <dgm:t>
        <a:bodyPr/>
        <a:lstStyle/>
        <a:p>
          <a:endParaRPr lang="en-US"/>
        </a:p>
      </dgm:t>
    </dgm:pt>
    <dgm:pt modelId="{EE2E6024-19B3-45B7-8EB4-58EB7EB9B314}" type="sibTrans" cxnId="{8E3F2370-4784-4E8A-BC0B-B73B4D00592A}">
      <dgm:prSet/>
      <dgm:spPr/>
      <dgm:t>
        <a:bodyPr/>
        <a:lstStyle/>
        <a:p>
          <a:endParaRPr lang="en-US"/>
        </a:p>
      </dgm:t>
    </dgm:pt>
    <dgm:pt modelId="{5084B59D-A1FF-4646-AA07-3F2E80A396C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Use TC list for chair nominations, scheduling; </a:t>
          </a:r>
          <a:r>
            <a:rPr lang="en-US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No work until 1</a:t>
          </a:r>
          <a:r>
            <a:rPr lang="en-US" b="1" baseline="300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st</a:t>
          </a:r>
          <a:r>
            <a:rPr lang="en-US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 meeting</a:t>
          </a:r>
        </a:p>
      </dgm:t>
    </dgm:pt>
    <dgm:pt modelId="{9CADCAF1-2689-4F27-A17E-E1734F8312E3}" type="parTrans" cxnId="{F6FE3573-A89D-4C6F-A5CF-B8136EC1C28E}">
      <dgm:prSet/>
      <dgm:spPr/>
      <dgm:t>
        <a:bodyPr/>
        <a:lstStyle/>
        <a:p>
          <a:endParaRPr lang="en-US"/>
        </a:p>
      </dgm:t>
    </dgm:pt>
    <dgm:pt modelId="{5211A2AB-FCE6-4EF3-BB1E-F479630AF369}" type="sibTrans" cxnId="{F6FE3573-A89D-4C6F-A5CF-B8136EC1C28E}">
      <dgm:prSet/>
      <dgm:spPr/>
      <dgm:t>
        <a:bodyPr/>
        <a:lstStyle/>
        <a:p>
          <a:endParaRPr lang="en-US"/>
        </a:p>
      </dgm:t>
    </dgm:pt>
    <dgm:pt modelId="{F2098C60-A4F1-4B56-A9E5-FA7C42D4E311}" type="pres">
      <dgm:prSet presAssocID="{87532C9C-2996-49D5-A66F-C1E99864189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DF672D-A6EF-4578-B60C-BD90AF1E0183}" type="pres">
      <dgm:prSet presAssocID="{87532C9C-2996-49D5-A66F-C1E998641896}" presName="Name1" presStyleCnt="0"/>
      <dgm:spPr/>
    </dgm:pt>
    <dgm:pt modelId="{0A0AC4EE-13B6-4380-81FE-55C5BC01F5AF}" type="pres">
      <dgm:prSet presAssocID="{87532C9C-2996-49D5-A66F-C1E998641896}" presName="cycle" presStyleCnt="0"/>
      <dgm:spPr/>
    </dgm:pt>
    <dgm:pt modelId="{B179765A-385E-4E3C-80A7-494973F081D1}" type="pres">
      <dgm:prSet presAssocID="{87532C9C-2996-49D5-A66F-C1E998641896}" presName="srcNode" presStyleLbl="node1" presStyleIdx="0" presStyleCnt="6"/>
      <dgm:spPr/>
    </dgm:pt>
    <dgm:pt modelId="{B35CDB49-7D2F-4A32-A4F6-B0097F3DFF24}" type="pres">
      <dgm:prSet presAssocID="{87532C9C-2996-49D5-A66F-C1E998641896}" presName="conn" presStyleLbl="parChTrans1D2" presStyleIdx="0" presStyleCnt="1"/>
      <dgm:spPr/>
      <dgm:t>
        <a:bodyPr/>
        <a:lstStyle/>
        <a:p>
          <a:endParaRPr lang="en-US"/>
        </a:p>
      </dgm:t>
    </dgm:pt>
    <dgm:pt modelId="{AB941185-FC40-42AC-959A-199FDAFB2FC2}" type="pres">
      <dgm:prSet presAssocID="{87532C9C-2996-49D5-A66F-C1E998641896}" presName="extraNode" presStyleLbl="node1" presStyleIdx="0" presStyleCnt="6"/>
      <dgm:spPr/>
    </dgm:pt>
    <dgm:pt modelId="{512376B3-3904-42C8-B9ED-EED6590742E4}" type="pres">
      <dgm:prSet presAssocID="{87532C9C-2996-49D5-A66F-C1E998641896}" presName="dstNode" presStyleLbl="node1" presStyleIdx="0" presStyleCnt="6"/>
      <dgm:spPr/>
    </dgm:pt>
    <dgm:pt modelId="{F117DCDC-0D43-4421-A801-D03206A17D47}" type="pres">
      <dgm:prSet presAssocID="{EF5E11C5-BD2B-44CF-B982-8FCEED7711C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0746B-6A49-41A7-ADA3-22119814B691}" type="pres">
      <dgm:prSet presAssocID="{EF5E11C5-BD2B-44CF-B982-8FCEED7711C1}" presName="accent_1" presStyleCnt="0"/>
      <dgm:spPr/>
    </dgm:pt>
    <dgm:pt modelId="{44CE0F94-BD07-4382-88FE-BA9E77973D34}" type="pres">
      <dgm:prSet presAssocID="{EF5E11C5-BD2B-44CF-B982-8FCEED7711C1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89544F3-A4AB-42FB-8B3E-5BCAAED516B3}" type="pres">
      <dgm:prSet presAssocID="{D909687F-7D81-4683-97D8-54429203F59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4AA45-F220-4688-BD53-6C2827E7A417}" type="pres">
      <dgm:prSet presAssocID="{D909687F-7D81-4683-97D8-54429203F599}" presName="accent_2" presStyleCnt="0"/>
      <dgm:spPr/>
    </dgm:pt>
    <dgm:pt modelId="{A06750E7-9AF3-4E32-B182-E3044F5F0DA9}" type="pres">
      <dgm:prSet presAssocID="{D909687F-7D81-4683-97D8-54429203F599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191B12-0FEC-4960-8B9D-B1AFE4B1499E}" type="pres">
      <dgm:prSet presAssocID="{645AF6DF-9E28-4C04-9376-D1DE5F7A433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3E98D-484A-42B0-978F-0F0C5281DA8F}" type="pres">
      <dgm:prSet presAssocID="{645AF6DF-9E28-4C04-9376-D1DE5F7A4332}" presName="accent_3" presStyleCnt="0"/>
      <dgm:spPr/>
    </dgm:pt>
    <dgm:pt modelId="{9F504909-3960-4BA9-A186-830DFE6199AA}" type="pres">
      <dgm:prSet presAssocID="{645AF6DF-9E28-4C04-9376-D1DE5F7A4332}" presName="accentRepeatNode" presStyleLbl="solidFgAcc1" presStyleIdx="2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6F24FB4-A234-400A-A803-E2C50899C135}" type="pres">
      <dgm:prSet presAssocID="{52268901-2016-4CFE-87A2-94A8AF141BA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BFD24-F1BB-4511-A1AD-2C517493EEA2}" type="pres">
      <dgm:prSet presAssocID="{52268901-2016-4CFE-87A2-94A8AF141BAE}" presName="accent_4" presStyleCnt="0"/>
      <dgm:spPr/>
    </dgm:pt>
    <dgm:pt modelId="{D36C0259-4351-492F-9A9B-AFFA4782A64D}" type="pres">
      <dgm:prSet presAssocID="{52268901-2016-4CFE-87A2-94A8AF141BAE}" presName="accentRepeatNode" presStyleLbl="solidFgAcc1" presStyleIdx="3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AA9083-58C0-4F27-84E1-A69E18B64B78}" type="pres">
      <dgm:prSet presAssocID="{5084B59D-A1FF-4646-AA07-3F2E80A396C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291C6-7CFD-4143-BD5B-15EDA0689C68}" type="pres">
      <dgm:prSet presAssocID="{5084B59D-A1FF-4646-AA07-3F2E80A396CA}" presName="accent_5" presStyleCnt="0"/>
      <dgm:spPr/>
    </dgm:pt>
    <dgm:pt modelId="{3EAE507D-C7B3-45D1-BBA1-6BC4ED731B83}" type="pres">
      <dgm:prSet presAssocID="{5084B59D-A1FF-4646-AA07-3F2E80A396CA}" presName="accentRepeatNode" presStyleLbl="solidFgAcc1" presStyleIdx="4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5ED189-05AF-44A9-96A8-AF3150D1C2FB}" type="pres">
      <dgm:prSet presAssocID="{D2BE2C18-9450-41A5-B5F6-6BD540DCE4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D6CAC-A960-465D-A776-436706C315C4}" type="pres">
      <dgm:prSet presAssocID="{D2BE2C18-9450-41A5-B5F6-6BD540DCE499}" presName="accent_6" presStyleCnt="0"/>
      <dgm:spPr/>
    </dgm:pt>
    <dgm:pt modelId="{D75B4DDF-43F2-473E-903A-B0FE8767318E}" type="pres">
      <dgm:prSet presAssocID="{D2BE2C18-9450-41A5-B5F6-6BD540DCE499}" presName="accentRepeatNode" presStyleLbl="solidFgAcc1" presStyleIdx="5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6FE3573-A89D-4C6F-A5CF-B8136EC1C28E}" srcId="{87532C9C-2996-49D5-A66F-C1E998641896}" destId="{5084B59D-A1FF-4646-AA07-3F2E80A396CA}" srcOrd="4" destOrd="0" parTransId="{9CADCAF1-2689-4F27-A17E-E1734F8312E3}" sibTransId="{5211A2AB-FCE6-4EF3-BB1E-F479630AF369}"/>
    <dgm:cxn modelId="{7D222701-444E-4E7C-B49E-50BA3A80EDA4}" type="presOf" srcId="{645AF6DF-9E28-4C04-9376-D1DE5F7A4332}" destId="{42191B12-0FEC-4960-8B9D-B1AFE4B1499E}" srcOrd="0" destOrd="0" presId="urn:microsoft.com/office/officeart/2008/layout/VerticalCurvedList"/>
    <dgm:cxn modelId="{BB9047D5-B348-4EBD-AFA2-80FFB410833F}" type="presOf" srcId="{EF5E11C5-BD2B-44CF-B982-8FCEED7711C1}" destId="{F117DCDC-0D43-4421-A801-D03206A17D47}" srcOrd="0" destOrd="0" presId="urn:microsoft.com/office/officeart/2008/layout/VerticalCurvedList"/>
    <dgm:cxn modelId="{50D8D604-D1AF-47CD-8CA0-88DABB736A4A}" srcId="{87532C9C-2996-49D5-A66F-C1E998641896}" destId="{645AF6DF-9E28-4C04-9376-D1DE5F7A4332}" srcOrd="2" destOrd="0" parTransId="{49BD0169-6BCE-4153-967E-01DFF9BE256A}" sibTransId="{254B3728-DBCF-46FC-A20B-AC874B63BE6E}"/>
    <dgm:cxn modelId="{8E3F2370-4784-4E8A-BC0B-B73B4D00592A}" srcId="{87532C9C-2996-49D5-A66F-C1E998641896}" destId="{D2BE2C18-9450-41A5-B5F6-6BD540DCE499}" srcOrd="5" destOrd="0" parTransId="{0F6A5D56-11F3-4EDB-A54C-A847D9F1B2D4}" sibTransId="{EE2E6024-19B3-45B7-8EB4-58EB7EB9B314}"/>
    <dgm:cxn modelId="{C8A0722D-05ED-4D82-98D9-0418FE54A9E6}" srcId="{87532C9C-2996-49D5-A66F-C1E998641896}" destId="{D909687F-7D81-4683-97D8-54429203F599}" srcOrd="1" destOrd="0" parTransId="{198FF355-ABA9-416E-AA2B-A92F291E3F3C}" sibTransId="{B831B53E-4CBA-4829-8AD6-52F389B9E0B6}"/>
    <dgm:cxn modelId="{250934D2-B6BB-41BA-8CDD-9ECBB45AF86C}" type="presOf" srcId="{5084B59D-A1FF-4646-AA07-3F2E80A396CA}" destId="{FDAA9083-58C0-4F27-84E1-A69E18B64B78}" srcOrd="0" destOrd="0" presId="urn:microsoft.com/office/officeart/2008/layout/VerticalCurvedList"/>
    <dgm:cxn modelId="{6242E838-CE5A-4E6B-8782-CB69BD8009B7}" type="presOf" srcId="{D909687F-7D81-4683-97D8-54429203F599}" destId="{889544F3-A4AB-42FB-8B3E-5BCAAED516B3}" srcOrd="0" destOrd="0" presId="urn:microsoft.com/office/officeart/2008/layout/VerticalCurvedList"/>
    <dgm:cxn modelId="{D576DC8F-14FB-43A1-8744-7198E271A613}" type="presOf" srcId="{87532C9C-2996-49D5-A66F-C1E998641896}" destId="{F2098C60-A4F1-4B56-A9E5-FA7C42D4E311}" srcOrd="0" destOrd="0" presId="urn:microsoft.com/office/officeart/2008/layout/VerticalCurvedList"/>
    <dgm:cxn modelId="{BC9CA194-0D78-45F5-A96A-C30C92B05D39}" type="presOf" srcId="{D2BE2C18-9450-41A5-B5F6-6BD540DCE499}" destId="{E65ED189-05AF-44A9-96A8-AF3150D1C2FB}" srcOrd="0" destOrd="0" presId="urn:microsoft.com/office/officeart/2008/layout/VerticalCurvedList"/>
    <dgm:cxn modelId="{B86226BF-6F0B-488A-89C9-DE7595503785}" type="presOf" srcId="{14E2AD06-7779-4D57-B76C-D876F0020893}" destId="{B35CDB49-7D2F-4A32-A4F6-B0097F3DFF24}" srcOrd="0" destOrd="0" presId="urn:microsoft.com/office/officeart/2008/layout/VerticalCurvedList"/>
    <dgm:cxn modelId="{DD98CFBF-6381-471D-9266-22148217FA18}" type="presOf" srcId="{52268901-2016-4CFE-87A2-94A8AF141BAE}" destId="{06F24FB4-A234-400A-A803-E2C50899C135}" srcOrd="0" destOrd="0" presId="urn:microsoft.com/office/officeart/2008/layout/VerticalCurvedList"/>
    <dgm:cxn modelId="{3843C307-6A98-4E27-9B81-F2760680C168}" srcId="{87532C9C-2996-49D5-A66F-C1E998641896}" destId="{EF5E11C5-BD2B-44CF-B982-8FCEED7711C1}" srcOrd="0" destOrd="0" parTransId="{F0DF7510-A924-4E7F-AAA5-A30E305A2661}" sibTransId="{14E2AD06-7779-4D57-B76C-D876F0020893}"/>
    <dgm:cxn modelId="{9311CB86-D515-4532-8CBF-9A8EA1494F5A}" srcId="{87532C9C-2996-49D5-A66F-C1E998641896}" destId="{52268901-2016-4CFE-87A2-94A8AF141BAE}" srcOrd="3" destOrd="0" parTransId="{4044DD5E-2D68-40C8-92BE-B229127168EE}" sibTransId="{9AB41977-BA9B-4EC7-99DB-8D296B6816A1}"/>
    <dgm:cxn modelId="{BB62C67B-BCF3-4386-BDC6-697322C55596}" type="presParOf" srcId="{F2098C60-A4F1-4B56-A9E5-FA7C42D4E311}" destId="{EBDF672D-A6EF-4578-B60C-BD90AF1E0183}" srcOrd="0" destOrd="0" presId="urn:microsoft.com/office/officeart/2008/layout/VerticalCurvedList"/>
    <dgm:cxn modelId="{F0D96189-55AD-478B-9CA7-7A78AD0E95FF}" type="presParOf" srcId="{EBDF672D-A6EF-4578-B60C-BD90AF1E0183}" destId="{0A0AC4EE-13B6-4380-81FE-55C5BC01F5AF}" srcOrd="0" destOrd="0" presId="urn:microsoft.com/office/officeart/2008/layout/VerticalCurvedList"/>
    <dgm:cxn modelId="{9828DFC6-FDF2-4D30-A1E4-4441F9372681}" type="presParOf" srcId="{0A0AC4EE-13B6-4380-81FE-55C5BC01F5AF}" destId="{B179765A-385E-4E3C-80A7-494973F081D1}" srcOrd="0" destOrd="0" presId="urn:microsoft.com/office/officeart/2008/layout/VerticalCurvedList"/>
    <dgm:cxn modelId="{92270DE5-099B-41F7-88CA-1055CA88946C}" type="presParOf" srcId="{0A0AC4EE-13B6-4380-81FE-55C5BC01F5AF}" destId="{B35CDB49-7D2F-4A32-A4F6-B0097F3DFF24}" srcOrd="1" destOrd="0" presId="urn:microsoft.com/office/officeart/2008/layout/VerticalCurvedList"/>
    <dgm:cxn modelId="{445B7355-20F4-4B6F-910E-F726CCE4E24F}" type="presParOf" srcId="{0A0AC4EE-13B6-4380-81FE-55C5BC01F5AF}" destId="{AB941185-FC40-42AC-959A-199FDAFB2FC2}" srcOrd="2" destOrd="0" presId="urn:microsoft.com/office/officeart/2008/layout/VerticalCurvedList"/>
    <dgm:cxn modelId="{7D8BE6FD-FB8D-4349-9630-5D05A473054D}" type="presParOf" srcId="{0A0AC4EE-13B6-4380-81FE-55C5BC01F5AF}" destId="{512376B3-3904-42C8-B9ED-EED6590742E4}" srcOrd="3" destOrd="0" presId="urn:microsoft.com/office/officeart/2008/layout/VerticalCurvedList"/>
    <dgm:cxn modelId="{F3728F9C-90B4-4754-B7C6-F13E9CB39EB1}" type="presParOf" srcId="{EBDF672D-A6EF-4578-B60C-BD90AF1E0183}" destId="{F117DCDC-0D43-4421-A801-D03206A17D47}" srcOrd="1" destOrd="0" presId="urn:microsoft.com/office/officeart/2008/layout/VerticalCurvedList"/>
    <dgm:cxn modelId="{E1AB1DAA-D31D-4A80-AA7E-A1A448D79172}" type="presParOf" srcId="{EBDF672D-A6EF-4578-B60C-BD90AF1E0183}" destId="{0040746B-6A49-41A7-ADA3-22119814B691}" srcOrd="2" destOrd="0" presId="urn:microsoft.com/office/officeart/2008/layout/VerticalCurvedList"/>
    <dgm:cxn modelId="{C8F92E97-3C69-491A-B676-9E398858E525}" type="presParOf" srcId="{0040746B-6A49-41A7-ADA3-22119814B691}" destId="{44CE0F94-BD07-4382-88FE-BA9E77973D34}" srcOrd="0" destOrd="0" presId="urn:microsoft.com/office/officeart/2008/layout/VerticalCurvedList"/>
    <dgm:cxn modelId="{22A41397-F6EC-4C9C-B3F4-E226C1124143}" type="presParOf" srcId="{EBDF672D-A6EF-4578-B60C-BD90AF1E0183}" destId="{889544F3-A4AB-42FB-8B3E-5BCAAED516B3}" srcOrd="3" destOrd="0" presId="urn:microsoft.com/office/officeart/2008/layout/VerticalCurvedList"/>
    <dgm:cxn modelId="{1F659B68-8F85-454F-9213-057AB6825851}" type="presParOf" srcId="{EBDF672D-A6EF-4578-B60C-BD90AF1E0183}" destId="{9D54AA45-F220-4688-BD53-6C2827E7A417}" srcOrd="4" destOrd="0" presId="urn:microsoft.com/office/officeart/2008/layout/VerticalCurvedList"/>
    <dgm:cxn modelId="{5EF5E8EF-F70F-402D-8849-791FED6B645F}" type="presParOf" srcId="{9D54AA45-F220-4688-BD53-6C2827E7A417}" destId="{A06750E7-9AF3-4E32-B182-E3044F5F0DA9}" srcOrd="0" destOrd="0" presId="urn:microsoft.com/office/officeart/2008/layout/VerticalCurvedList"/>
    <dgm:cxn modelId="{173C460C-E5CA-4010-837B-D81D276B4CAC}" type="presParOf" srcId="{EBDF672D-A6EF-4578-B60C-BD90AF1E0183}" destId="{42191B12-0FEC-4960-8B9D-B1AFE4B1499E}" srcOrd="5" destOrd="0" presId="urn:microsoft.com/office/officeart/2008/layout/VerticalCurvedList"/>
    <dgm:cxn modelId="{FF744366-6CEE-4D8C-A401-0B6AFF610E77}" type="presParOf" srcId="{EBDF672D-A6EF-4578-B60C-BD90AF1E0183}" destId="{EED3E98D-484A-42B0-978F-0F0C5281DA8F}" srcOrd="6" destOrd="0" presId="urn:microsoft.com/office/officeart/2008/layout/VerticalCurvedList"/>
    <dgm:cxn modelId="{9AED01CF-69A1-4735-8F21-8691D6386DD9}" type="presParOf" srcId="{EED3E98D-484A-42B0-978F-0F0C5281DA8F}" destId="{9F504909-3960-4BA9-A186-830DFE6199AA}" srcOrd="0" destOrd="0" presId="urn:microsoft.com/office/officeart/2008/layout/VerticalCurvedList"/>
    <dgm:cxn modelId="{1A8520C1-7717-4045-8B91-990DF113D456}" type="presParOf" srcId="{EBDF672D-A6EF-4578-B60C-BD90AF1E0183}" destId="{06F24FB4-A234-400A-A803-E2C50899C135}" srcOrd="7" destOrd="0" presId="urn:microsoft.com/office/officeart/2008/layout/VerticalCurvedList"/>
    <dgm:cxn modelId="{F832200A-0724-497F-ABA8-2480D0F3DD67}" type="presParOf" srcId="{EBDF672D-A6EF-4578-B60C-BD90AF1E0183}" destId="{267BFD24-F1BB-4511-A1AD-2C517493EEA2}" srcOrd="8" destOrd="0" presId="urn:microsoft.com/office/officeart/2008/layout/VerticalCurvedList"/>
    <dgm:cxn modelId="{1D4FB295-3A28-42E7-BD41-2EDA19AECD3E}" type="presParOf" srcId="{267BFD24-F1BB-4511-A1AD-2C517493EEA2}" destId="{D36C0259-4351-492F-9A9B-AFFA4782A64D}" srcOrd="0" destOrd="0" presId="urn:microsoft.com/office/officeart/2008/layout/VerticalCurvedList"/>
    <dgm:cxn modelId="{4A6DAF88-B7D6-4069-B984-221FBA28D668}" type="presParOf" srcId="{EBDF672D-A6EF-4578-B60C-BD90AF1E0183}" destId="{FDAA9083-58C0-4F27-84E1-A69E18B64B78}" srcOrd="9" destOrd="0" presId="urn:microsoft.com/office/officeart/2008/layout/VerticalCurvedList"/>
    <dgm:cxn modelId="{04A7EDE4-86D6-47BF-8745-506832AC110B}" type="presParOf" srcId="{EBDF672D-A6EF-4578-B60C-BD90AF1E0183}" destId="{6CF291C6-7CFD-4143-BD5B-15EDA0689C68}" srcOrd="10" destOrd="0" presId="urn:microsoft.com/office/officeart/2008/layout/VerticalCurvedList"/>
    <dgm:cxn modelId="{B740F9FD-2EA5-447D-A900-188D2E1A62EE}" type="presParOf" srcId="{6CF291C6-7CFD-4143-BD5B-15EDA0689C68}" destId="{3EAE507D-C7B3-45D1-BBA1-6BC4ED731B83}" srcOrd="0" destOrd="0" presId="urn:microsoft.com/office/officeart/2008/layout/VerticalCurvedList"/>
    <dgm:cxn modelId="{A86AD044-AAC6-4A18-9E0C-F8DF8F22BB33}" type="presParOf" srcId="{EBDF672D-A6EF-4578-B60C-BD90AF1E0183}" destId="{E65ED189-05AF-44A9-96A8-AF3150D1C2FB}" srcOrd="11" destOrd="0" presId="urn:microsoft.com/office/officeart/2008/layout/VerticalCurvedList"/>
    <dgm:cxn modelId="{6F612F21-B1B0-441A-873B-027B8268643C}" type="presParOf" srcId="{EBDF672D-A6EF-4578-B60C-BD90AF1E0183}" destId="{C66D6CAC-A960-465D-A776-436706C315C4}" srcOrd="12" destOrd="0" presId="urn:microsoft.com/office/officeart/2008/layout/VerticalCurvedList"/>
    <dgm:cxn modelId="{1ECBB555-F3BB-4495-9252-80F5C8478F16}" type="presParOf" srcId="{C66D6CAC-A960-465D-A776-436706C315C4}" destId="{D75B4DDF-43F2-473E-903A-B0FE876731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9D23-FFA5-4570-A012-8FB090570185}">
      <dsp:nvSpPr>
        <dsp:cNvPr id="0" name=""/>
        <dsp:cNvSpPr/>
      </dsp:nvSpPr>
      <dsp:spPr>
        <a:xfrm>
          <a:off x="3558526" y="1630451"/>
          <a:ext cx="2072374" cy="179268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Promoting Your Work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901947" y="1927525"/>
        <a:ext cx="1385532" cy="1198540"/>
      </dsp:txXfrm>
    </dsp:sp>
    <dsp:sp modelId="{857EBA28-4EDF-4261-AE94-2CBCD5C64F93}">
      <dsp:nvSpPr>
        <dsp:cNvPr id="0" name=""/>
        <dsp:cNvSpPr/>
      </dsp:nvSpPr>
      <dsp:spPr>
        <a:xfrm>
          <a:off x="4856231" y="772771"/>
          <a:ext cx="781900" cy="67371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60132-C00C-4BD9-B502-854EEED38C26}">
      <dsp:nvSpPr>
        <dsp:cNvPr id="0" name=""/>
        <dsp:cNvSpPr/>
      </dsp:nvSpPr>
      <dsp:spPr>
        <a:xfrm>
          <a:off x="3749422" y="0"/>
          <a:ext cx="1698296" cy="14692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TC Web Site </a:t>
          </a:r>
          <a:r>
            <a:rPr lang="en-US" sz="1200" kern="1200" dirty="0" smtClean="0"/>
            <a:t>(Public and Members-Only)</a:t>
          </a:r>
          <a:endParaRPr lang="en-US" sz="1200" kern="1200" dirty="0"/>
        </a:p>
      </dsp:txBody>
      <dsp:txXfrm>
        <a:off x="4030866" y="243482"/>
        <a:ext cx="1135408" cy="982261"/>
      </dsp:txXfrm>
    </dsp:sp>
    <dsp:sp modelId="{60430BBA-41E9-430C-B51A-2F907E850F6D}">
      <dsp:nvSpPr>
        <dsp:cNvPr id="0" name=""/>
        <dsp:cNvSpPr/>
      </dsp:nvSpPr>
      <dsp:spPr>
        <a:xfrm>
          <a:off x="5768771" y="2032252"/>
          <a:ext cx="781900" cy="67371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7B40-94B0-4B32-9FCA-ABF68DCA61C8}">
      <dsp:nvSpPr>
        <dsp:cNvPr id="0" name=""/>
        <dsp:cNvSpPr/>
      </dsp:nvSpPr>
      <dsp:spPr>
        <a:xfrm>
          <a:off x="5306957" y="903672"/>
          <a:ext cx="1698296" cy="14692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FAQ</a:t>
          </a:r>
          <a:endParaRPr lang="en-US" sz="2000" kern="1200" dirty="0"/>
        </a:p>
      </dsp:txBody>
      <dsp:txXfrm>
        <a:off x="5588401" y="1147154"/>
        <a:ext cx="1135408" cy="982261"/>
      </dsp:txXfrm>
    </dsp:sp>
    <dsp:sp modelId="{D6278634-DA33-44A8-A07B-750A6ED08D2E}">
      <dsp:nvSpPr>
        <dsp:cNvPr id="0" name=""/>
        <dsp:cNvSpPr/>
      </dsp:nvSpPr>
      <dsp:spPr>
        <a:xfrm>
          <a:off x="5134862" y="3453969"/>
          <a:ext cx="781900" cy="67371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78981-4DF9-446E-B632-DC6473E1598C}">
      <dsp:nvSpPr>
        <dsp:cNvPr id="0" name=""/>
        <dsp:cNvSpPr/>
      </dsp:nvSpPr>
      <dsp:spPr>
        <a:xfrm>
          <a:off x="5306957" y="2680187"/>
          <a:ext cx="1698296" cy="14692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785909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LinkedIn Discussion</a:t>
          </a:r>
          <a:endParaRPr lang="en-US" sz="2000" kern="1200" dirty="0"/>
        </a:p>
      </dsp:txBody>
      <dsp:txXfrm>
        <a:off x="5588401" y="2923669"/>
        <a:ext cx="1135408" cy="982261"/>
      </dsp:txXfrm>
    </dsp:sp>
    <dsp:sp modelId="{A1788A67-E813-4DC5-BF7A-0293B6B3A996}">
      <dsp:nvSpPr>
        <dsp:cNvPr id="0" name=""/>
        <dsp:cNvSpPr/>
      </dsp:nvSpPr>
      <dsp:spPr>
        <a:xfrm>
          <a:off x="3562383" y="3601549"/>
          <a:ext cx="781900" cy="67371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B003D-D979-49DD-8290-B116ADF81A34}">
      <dsp:nvSpPr>
        <dsp:cNvPr id="0" name=""/>
        <dsp:cNvSpPr/>
      </dsp:nvSpPr>
      <dsp:spPr>
        <a:xfrm>
          <a:off x="3749422" y="3584871"/>
          <a:ext cx="1698296" cy="14692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2678863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Press Release</a:t>
          </a:r>
          <a:endParaRPr lang="en-US" sz="2000" kern="1200" dirty="0"/>
        </a:p>
      </dsp:txBody>
      <dsp:txXfrm>
        <a:off x="4030866" y="3828353"/>
        <a:ext cx="1135408" cy="982261"/>
      </dsp:txXfrm>
    </dsp:sp>
    <dsp:sp modelId="{5677EFD3-F22B-43B7-A1CF-2D9328F2D632}">
      <dsp:nvSpPr>
        <dsp:cNvPr id="0" name=""/>
        <dsp:cNvSpPr/>
      </dsp:nvSpPr>
      <dsp:spPr>
        <a:xfrm>
          <a:off x="2634900" y="2342573"/>
          <a:ext cx="781900" cy="673711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D4E02-5DC9-420C-B03D-BDE32C251520}">
      <dsp:nvSpPr>
        <dsp:cNvPr id="0" name=""/>
        <dsp:cNvSpPr/>
      </dsp:nvSpPr>
      <dsp:spPr>
        <a:xfrm>
          <a:off x="2184656" y="2681198"/>
          <a:ext cx="1698296" cy="14692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3571817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Webinar</a:t>
          </a:r>
          <a:endParaRPr lang="en-US" sz="2000" kern="1200" dirty="0"/>
        </a:p>
      </dsp:txBody>
      <dsp:txXfrm>
        <a:off x="2466100" y="2924680"/>
        <a:ext cx="1135408" cy="982261"/>
      </dsp:txXfrm>
    </dsp:sp>
    <dsp:sp modelId="{4345FA7B-BBC0-40B9-8D8F-B08A95B53E96}">
      <dsp:nvSpPr>
        <dsp:cNvPr id="0" name=""/>
        <dsp:cNvSpPr/>
      </dsp:nvSpPr>
      <dsp:spPr>
        <a:xfrm>
          <a:off x="2184656" y="901650"/>
          <a:ext cx="1698296" cy="146922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Interop</a:t>
          </a:r>
          <a:r>
            <a:rPr lang="en-US" sz="2000" kern="1200" dirty="0" smtClean="0"/>
            <a:t> Demos</a:t>
          </a:r>
          <a:endParaRPr lang="en-US" sz="2000" kern="1200" dirty="0"/>
        </a:p>
      </dsp:txBody>
      <dsp:txXfrm>
        <a:off x="2466100" y="1145132"/>
        <a:ext cx="1135408" cy="982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CDB49-7D2F-4A32-A4F6-B0097F3DFF24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7DCDC-0D43-4421-A801-D03206A17D47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Submit Statement of Support to Convener (if not already done)</a:t>
          </a:r>
          <a:endParaRPr lang="en-US" sz="1800" kern="1200" dirty="0"/>
        </a:p>
      </dsp:txBody>
      <dsp:txXfrm>
        <a:off x="364315" y="238337"/>
        <a:ext cx="7802801" cy="476493"/>
      </dsp:txXfrm>
    </dsp:sp>
    <dsp:sp modelId="{44CE0F94-BD07-4382-88FE-BA9E77973D34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544F3-A4AB-42FB-8B3E-5BCAAED516B3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Join TC no later than 7 days prior to first TC meeting to secure voting rights</a:t>
          </a:r>
        </a:p>
      </dsp:txBody>
      <dsp:txXfrm>
        <a:off x="756263" y="952986"/>
        <a:ext cx="7410853" cy="476493"/>
      </dsp:txXfrm>
    </dsp:sp>
    <dsp:sp modelId="{A06750E7-9AF3-4E32-B182-E3044F5F0DA9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91B12-0FEC-4960-8B9D-B1AFE4B1499E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Post TC chair/co-chair nominations to TC list or at first meeting </a:t>
          </a:r>
        </a:p>
      </dsp:txBody>
      <dsp:txXfrm>
        <a:off x="935492" y="1667636"/>
        <a:ext cx="7231625" cy="476493"/>
      </dsp:txXfrm>
    </dsp:sp>
    <dsp:sp modelId="{9F504909-3960-4BA9-A186-830DFE6199AA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24FB4-A234-400A-A803-E2C50899C135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Tweet, blog, post to Twitter, LinkedIn…</a:t>
          </a:r>
        </a:p>
      </dsp:txBody>
      <dsp:txXfrm>
        <a:off x="935492" y="2381833"/>
        <a:ext cx="7231625" cy="476493"/>
      </dsp:txXfrm>
    </dsp:sp>
    <dsp:sp modelId="{D36C0259-4351-492F-9A9B-AFFA4782A64D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A9083-58C0-4F27-84E1-A69E18B64B78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TC list for chair nominations, scheduling; </a:t>
          </a:r>
          <a:r>
            <a:rPr lang="en-US" sz="1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No work until 1</a:t>
          </a:r>
          <a:r>
            <a:rPr lang="en-US" sz="1800" b="1" kern="1200" baseline="300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st</a:t>
          </a:r>
          <a:r>
            <a:rPr lang="en-US" sz="18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 meeting</a:t>
          </a:r>
        </a:p>
      </dsp:txBody>
      <dsp:txXfrm>
        <a:off x="756263" y="3096482"/>
        <a:ext cx="7410853" cy="476493"/>
      </dsp:txXfrm>
    </dsp:sp>
    <dsp:sp modelId="{3EAE507D-C7B3-45D1-BBA1-6BC4ED731B83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ED189-05AF-44A9-96A8-AF3150D1C2FB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Invite or recommend other potential participants</a:t>
          </a:r>
        </a:p>
      </dsp:txBody>
      <dsp:txXfrm>
        <a:off x="364315" y="3811132"/>
        <a:ext cx="7802801" cy="476493"/>
      </dsp:txXfrm>
    </dsp:sp>
    <dsp:sp modelId="{D75B4DDF-43F2-473E-903A-B0FE8767318E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092C4-4FFE-C043-AF5E-2AA0D00B4415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D26CC-703B-5040-8652-3DCA22AC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5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2EB7-1F28-0C49-A699-0B23D70FB241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0E65-0E3C-084B-A4BD-CB9321956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7CD5-5C03-A146-A43F-FE6214436562}" type="datetime1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BC02-4E70-1D44-8A40-AD356C2B1794}" type="datetime1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1557-41EB-384F-9018-8C69CF9A353E}" type="datetime1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96" y="129359"/>
            <a:ext cx="8229600" cy="1143000"/>
          </a:xfrm>
        </p:spPr>
        <p:txBody>
          <a:bodyPr/>
          <a:lstStyle>
            <a:lvl1pPr algn="l">
              <a:defRPr>
                <a:solidFill>
                  <a:srgbClr val="009999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84383"/>
                </a:solidFill>
              </a:defRPr>
            </a:lvl1pPr>
            <a:lvl2pPr>
              <a:defRPr>
                <a:solidFill>
                  <a:srgbClr val="584383"/>
                </a:solidFill>
              </a:defRPr>
            </a:lvl2pPr>
            <a:lvl3pPr>
              <a:defRPr>
                <a:solidFill>
                  <a:srgbClr val="584383"/>
                </a:solidFill>
              </a:defRPr>
            </a:lvl3pPr>
            <a:lvl4pPr>
              <a:defRPr>
                <a:solidFill>
                  <a:srgbClr val="584383"/>
                </a:solidFill>
              </a:defRPr>
            </a:lvl4pPr>
            <a:lvl5pPr>
              <a:defRPr>
                <a:solidFill>
                  <a:srgbClr val="58438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0FC3-45CC-9547-9FF4-09D33BBC20A2}" type="datetime1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56" y="6178817"/>
            <a:ext cx="647344" cy="6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1B9D-19AB-3749-B791-5C7FBBA4F716}" type="datetime1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4633-772D-C442-9F6B-507A0903350A}" type="datetime1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D642-CCD8-A24D-B4E9-FDDACFAB6BDA}" type="datetime1">
              <a:rPr lang="en-US" smtClean="0"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D2EF-9DEF-4D4E-A886-8A104EFF43F5}" type="datetime1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8395-C1F9-D44D-A446-EA05B1188E77}" type="datetime1">
              <a:rPr lang="en-US" smtClean="0"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2721-64EF-AC4D-AD0B-1E328271CB46}" type="datetime1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591A-04BF-9D43-8911-D3A4EBCCBAF2}" type="datetime1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243E-825F-234E-91F1-6957445D88E3}" type="datetime1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9D26-1485-7C4C-85B1-628A2662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.geyer@oasis-open.org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et.ensign@oasis-ope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sts.oasis-open.org/archives/oasis-charter-discus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asis-open.org/policies-guidelines/tc-proces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158" y="287112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9999"/>
                </a:solidFill>
                <a:latin typeface="Cambria" pitchFamily="18" charset="0"/>
              </a:rPr>
              <a:t>OCPP Technical </a:t>
            </a:r>
            <a:r>
              <a:rPr lang="en-US" dirty="0" smtClean="0">
                <a:solidFill>
                  <a:srgbClr val="009999"/>
                </a:solidFill>
                <a:latin typeface="Cambria" pitchFamily="18" charset="0"/>
              </a:rPr>
              <a:t>Committee</a:t>
            </a:r>
            <a:br>
              <a:rPr lang="en-US" dirty="0" smtClean="0">
                <a:solidFill>
                  <a:srgbClr val="009999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009999"/>
                </a:solidFill>
                <a:latin typeface="Cambria" pitchFamily="18" charset="0"/>
              </a:rPr>
              <a:t>Convener Call </a:t>
            </a:r>
            <a:endParaRPr lang="en-US" sz="4900" dirty="0">
              <a:solidFill>
                <a:srgbClr val="009999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14795"/>
            <a:ext cx="6400800" cy="10939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14 July 2016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35" y="1358662"/>
            <a:ext cx="3602736" cy="9448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1" y="-163681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Convener’s Duties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5515" y="1842212"/>
            <a:ext cx="7885568" cy="4613202"/>
            <a:chOff x="-766341" y="756798"/>
            <a:chExt cx="11879268" cy="4613202"/>
          </a:xfrm>
        </p:grpSpPr>
        <p:sp>
          <p:nvSpPr>
            <p:cNvPr id="5" name="Freeform 4"/>
            <p:cNvSpPr/>
            <p:nvPr/>
          </p:nvSpPr>
          <p:spPr>
            <a:xfrm>
              <a:off x="-766341" y="756798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24570" rIns="10795" bIns="324568" numCol="1" spcCol="1270" anchor="ctr" anchorCtr="0">
              <a:noAutofit/>
            </a:bodyPr>
            <a:lstStyle/>
            <a:p>
              <a:pPr lvl="0" algn="ctr" defTabSz="755650">
                <a:spcBef>
                  <a:spcPct val="0"/>
                </a:spcBef>
              </a:pPr>
              <a:r>
                <a:rPr lang="en-US" sz="1400" b="1" kern="1200" dirty="0" smtClean="0"/>
                <a:t>Call for Comment </a:t>
              </a:r>
              <a:endParaRPr lang="en-US" sz="1400" b="1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6862" y="756801"/>
              <a:ext cx="8976064" cy="596950"/>
            </a:xfrm>
            <a:custGeom>
              <a:avLst/>
              <a:gdLst>
                <a:gd name="connsiteX0" fmla="*/ 97173 w 583029"/>
                <a:gd name="connsiteY0" fmla="*/ 0 h 9376225"/>
                <a:gd name="connsiteX1" fmla="*/ 485856 w 583029"/>
                <a:gd name="connsiteY1" fmla="*/ 0 h 9376225"/>
                <a:gd name="connsiteX2" fmla="*/ 583029 w 583029"/>
                <a:gd name="connsiteY2" fmla="*/ 97173 h 9376225"/>
                <a:gd name="connsiteX3" fmla="*/ 583029 w 583029"/>
                <a:gd name="connsiteY3" fmla="*/ 9376225 h 9376225"/>
                <a:gd name="connsiteX4" fmla="*/ 583029 w 583029"/>
                <a:gd name="connsiteY4" fmla="*/ 9376225 h 9376225"/>
                <a:gd name="connsiteX5" fmla="*/ 0 w 583029"/>
                <a:gd name="connsiteY5" fmla="*/ 9376225 h 9376225"/>
                <a:gd name="connsiteX6" fmla="*/ 0 w 583029"/>
                <a:gd name="connsiteY6" fmla="*/ 9376225 h 9376225"/>
                <a:gd name="connsiteX7" fmla="*/ 0 w 583029"/>
                <a:gd name="connsiteY7" fmla="*/ 97173 h 9376225"/>
                <a:gd name="connsiteX8" fmla="*/ 97173 w 583029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029" h="9376225">
                  <a:moveTo>
                    <a:pt x="583029" y="1562734"/>
                  </a:moveTo>
                  <a:lnTo>
                    <a:pt x="583029" y="7813491"/>
                  </a:lnTo>
                  <a:cubicBezTo>
                    <a:pt x="583029" y="8676558"/>
                    <a:pt x="580324" y="9376217"/>
                    <a:pt x="5769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987" y="8"/>
                  </a:lnTo>
                  <a:cubicBezTo>
                    <a:pt x="580324" y="8"/>
                    <a:pt x="583029" y="699667"/>
                    <a:pt x="583029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36080" rIns="36080" bIns="36082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009999"/>
                  </a:solidFill>
                  <a:latin typeface="+mj-lt"/>
                </a:rPr>
                <a:t>Subscribe to oasis-charter-discuss </a:t>
              </a:r>
              <a:r>
                <a:rPr lang="en-US" sz="1200" dirty="0" smtClean="0">
                  <a:solidFill>
                    <a:srgbClr val="009999"/>
                  </a:solidFill>
                  <a:latin typeface="+mj-lt"/>
                </a:rPr>
                <a:t>list</a:t>
              </a:r>
              <a:endParaRPr lang="en-US" sz="1200" kern="1200" dirty="0">
                <a:solidFill>
                  <a:srgbClr val="009999"/>
                </a:solidFill>
                <a:latin typeface="+mj-lt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009999"/>
                  </a:solidFill>
                  <a:latin typeface="+mj-lt"/>
                </a:rPr>
                <a:t>Respond directly to each post, acknowledging receipt</a:t>
              </a:r>
              <a:endParaRPr lang="en-US" sz="1200" kern="1200" dirty="0">
                <a:solidFill>
                  <a:srgbClr val="009999"/>
                </a:solidFill>
                <a:latin typeface="+mj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766341" y="1570330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744128"/>
                <a:satOff val="4483"/>
                <a:lumOff val="359"/>
                <a:alphaOff val="0"/>
              </a:schemeClr>
            </a:lnRef>
            <a:fillRef idx="1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1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Convener Call </a:t>
              </a:r>
              <a:endParaRPr lang="en-US" sz="14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36860" y="1570332"/>
              <a:ext cx="8976065" cy="648769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744128"/>
                <a:satOff val="4483"/>
                <a:lumOff val="3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6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584383"/>
                  </a:solidFill>
                </a:rPr>
                <a:t>Prepare summary of comments received (in advance of call)</a:t>
              </a:r>
              <a:endParaRPr lang="en-US" sz="1200" kern="1200" dirty="0">
                <a:solidFill>
                  <a:srgbClr val="584383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584383"/>
                  </a:solidFill>
                </a:rPr>
                <a:t>Discuss and document resolution of each comment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rgbClr val="584383"/>
                  </a:solidFill>
                </a:rPr>
                <a:t>P</a:t>
              </a:r>
              <a:r>
                <a:rPr lang="en-US" sz="1200" kern="1200" dirty="0" smtClean="0">
                  <a:solidFill>
                    <a:srgbClr val="584383"/>
                  </a:solidFill>
                </a:rPr>
                <a:t>ost Comment Resolution Log no </a:t>
              </a:r>
              <a:r>
                <a:rPr lang="en-US" sz="1200" dirty="0" smtClean="0">
                  <a:solidFill>
                    <a:srgbClr val="584383"/>
                  </a:solidFill>
                </a:rPr>
                <a:t>later </a:t>
              </a:r>
              <a:r>
                <a:rPr lang="en-US" sz="1200" kern="1200" dirty="0" smtClean="0">
                  <a:solidFill>
                    <a:srgbClr val="584383"/>
                  </a:solidFill>
                </a:rPr>
                <a:t>than 28 days from </a:t>
              </a:r>
              <a:r>
                <a:rPr lang="en-US" sz="1200" kern="1200" dirty="0" err="1" smtClean="0">
                  <a:solidFill>
                    <a:srgbClr val="584383"/>
                  </a:solidFill>
                </a:rPr>
                <a:t>CfC</a:t>
              </a:r>
              <a:r>
                <a:rPr lang="en-US" sz="1200" kern="1200" dirty="0" smtClean="0">
                  <a:solidFill>
                    <a:srgbClr val="584383"/>
                  </a:solidFill>
                </a:rPr>
                <a:t> start</a:t>
              </a:r>
              <a:endParaRPr lang="en-US" sz="1200" kern="1200" dirty="0">
                <a:solidFill>
                  <a:srgbClr val="584383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766341" y="2383862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Final Charter</a:t>
              </a:r>
              <a:endParaRPr lang="en-US" sz="14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860" y="2383864"/>
              <a:ext cx="8976065" cy="650049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6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584383"/>
                  </a:solidFill>
                  <a:latin typeface="+mj-lt"/>
                </a:rPr>
                <a:t>Update charter per Comment Resolution Log (if appropriate)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rgbClr val="584383"/>
                  </a:solidFill>
                  <a:latin typeface="+mj-lt"/>
                </a:rPr>
                <a:t>Compile </a:t>
              </a:r>
              <a:r>
                <a:rPr lang="en-US" sz="1200" kern="1200" dirty="0" smtClean="0">
                  <a:solidFill>
                    <a:srgbClr val="584383"/>
                  </a:solidFill>
                  <a:latin typeface="+mj-lt"/>
                </a:rPr>
                <a:t>final TC Proposers list with Statements of Support</a:t>
              </a:r>
              <a:endParaRPr lang="en-US" sz="1200" kern="1200" dirty="0">
                <a:solidFill>
                  <a:srgbClr val="584383"/>
                </a:solidFill>
                <a:latin typeface="+mj-lt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584383"/>
                  </a:solidFill>
                  <a:latin typeface="+mj-lt"/>
                </a:rPr>
                <a:t>Submit to TC Admin within 5 days of Convener Call</a:t>
              </a:r>
              <a:endParaRPr lang="en-US" sz="1200" kern="1200" dirty="0">
                <a:solidFill>
                  <a:srgbClr val="584383"/>
                </a:solidFill>
                <a:latin typeface="+mj-l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766341" y="3197394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1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Call for Participation </a:t>
              </a:r>
              <a:endParaRPr lang="en-US" sz="14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6861" y="3197395"/>
              <a:ext cx="8976065" cy="1130224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6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200" dirty="0">
                  <a:solidFill>
                    <a:schemeClr val="accent4">
                      <a:lumMod val="75000"/>
                    </a:schemeClr>
                  </a:solidFill>
                </a:rPr>
                <a:t>Join TC online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chemeClr val="accent4">
                      <a:lumMod val="75000"/>
                    </a:schemeClr>
                  </a:solidFill>
                </a:rPr>
                <a:t>Post or update Discussion on LinkedIn </a:t>
              </a:r>
              <a:r>
                <a:rPr lang="en-US" sz="1200" dirty="0" smtClean="0">
                  <a:solidFill>
                    <a:schemeClr val="accent4">
                      <a:lumMod val="75000"/>
                    </a:schemeClr>
                  </a:solidFill>
                </a:rPr>
                <a:t>OASIS </a:t>
              </a:r>
              <a:r>
                <a:rPr lang="en-US" sz="1200" kern="1200" dirty="0" smtClean="0">
                  <a:solidFill>
                    <a:schemeClr val="accent4">
                      <a:lumMod val="75000"/>
                    </a:schemeClr>
                  </a:solidFill>
                </a:rPr>
                <a:t>Group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chemeClr val="accent4">
                      <a:lumMod val="75000"/>
                    </a:schemeClr>
                  </a:solidFill>
                </a:rPr>
                <a:t>Prepare FAQ (or delegate to other TC Proposer), submit to Communications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chemeClr val="accent4">
                      <a:lumMod val="75000"/>
                    </a:schemeClr>
                  </a:solidFill>
                </a:rPr>
                <a:t>Nominate yourself or others for chair/co-chairs via TC mailing list or at 1</a:t>
              </a:r>
              <a:r>
                <a:rPr lang="en-US" sz="1200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st</a:t>
              </a:r>
              <a:r>
                <a:rPr lang="en-US" sz="1200" dirty="0" smtClean="0">
                  <a:solidFill>
                    <a:schemeClr val="accent4">
                      <a:lumMod val="75000"/>
                    </a:schemeClr>
                  </a:solidFill>
                </a:rPr>
                <a:t> meeting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chemeClr val="accent4">
                      <a:lumMod val="75000"/>
                    </a:schemeClr>
                  </a:solidFill>
                </a:rPr>
                <a:t>Work with TC Admin to draft agenda for 1</a:t>
              </a:r>
              <a:r>
                <a:rPr lang="en-US" sz="1200" kern="1200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st</a:t>
              </a:r>
              <a:r>
                <a:rPr lang="en-US" sz="1200" kern="1200" dirty="0" smtClean="0">
                  <a:solidFill>
                    <a:schemeClr val="accent4">
                      <a:lumMod val="75000"/>
                    </a:schemeClr>
                  </a:solidFill>
                </a:rPr>
                <a:t> meeting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-766339" y="4473503"/>
              <a:ext cx="2822119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1</a:t>
              </a:r>
              <a:r>
                <a:rPr lang="en-US" sz="1400" b="1" kern="1200" baseline="30000" dirty="0" smtClean="0"/>
                <a:t>st</a:t>
              </a:r>
              <a:r>
                <a:rPr lang="en-US" sz="1400" b="1" kern="1200" dirty="0" smtClean="0"/>
                <a:t> TC Meeting</a:t>
              </a:r>
              <a:endParaRPr lang="en-US" sz="1400" b="1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36862" y="4473503"/>
              <a:ext cx="8976065" cy="582724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7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584383"/>
                  </a:solidFill>
                  <a:latin typeface="+mj-lt"/>
                </a:rPr>
                <a:t>Convene meeting</a:t>
              </a:r>
              <a:endParaRPr lang="en-US" sz="1200" kern="1200" dirty="0">
                <a:solidFill>
                  <a:srgbClr val="584383"/>
                </a:solidFill>
                <a:latin typeface="+mj-lt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584383"/>
                  </a:solidFill>
                  <a:latin typeface="+mj-lt"/>
                </a:rPr>
                <a:t>Conduct election of chair/co-chairs</a:t>
              </a:r>
              <a:endParaRPr lang="en-US" sz="1200" kern="1200" dirty="0">
                <a:solidFill>
                  <a:srgbClr val="584383"/>
                </a:solidFill>
                <a:latin typeface="+mj-lt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2352687" y="883515"/>
            <a:ext cx="5958394" cy="827590"/>
          </a:xfrm>
          <a:custGeom>
            <a:avLst/>
            <a:gdLst>
              <a:gd name="connsiteX0" fmla="*/ 97173 w 583029"/>
              <a:gd name="connsiteY0" fmla="*/ 0 h 9376225"/>
              <a:gd name="connsiteX1" fmla="*/ 485856 w 583029"/>
              <a:gd name="connsiteY1" fmla="*/ 0 h 9376225"/>
              <a:gd name="connsiteX2" fmla="*/ 583029 w 583029"/>
              <a:gd name="connsiteY2" fmla="*/ 97173 h 9376225"/>
              <a:gd name="connsiteX3" fmla="*/ 583029 w 583029"/>
              <a:gd name="connsiteY3" fmla="*/ 9376225 h 9376225"/>
              <a:gd name="connsiteX4" fmla="*/ 583029 w 583029"/>
              <a:gd name="connsiteY4" fmla="*/ 9376225 h 9376225"/>
              <a:gd name="connsiteX5" fmla="*/ 0 w 583029"/>
              <a:gd name="connsiteY5" fmla="*/ 9376225 h 9376225"/>
              <a:gd name="connsiteX6" fmla="*/ 0 w 583029"/>
              <a:gd name="connsiteY6" fmla="*/ 9376225 h 9376225"/>
              <a:gd name="connsiteX7" fmla="*/ 0 w 583029"/>
              <a:gd name="connsiteY7" fmla="*/ 97173 h 9376225"/>
              <a:gd name="connsiteX8" fmla="*/ 97173 w 583029"/>
              <a:gd name="connsiteY8" fmla="*/ 0 h 93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029" h="9376225">
                <a:moveTo>
                  <a:pt x="583029" y="1562734"/>
                </a:moveTo>
                <a:lnTo>
                  <a:pt x="583029" y="7813491"/>
                </a:lnTo>
                <a:cubicBezTo>
                  <a:pt x="583029" y="8676558"/>
                  <a:pt x="580324" y="9376217"/>
                  <a:pt x="576987" y="9376217"/>
                </a:cubicBezTo>
                <a:lnTo>
                  <a:pt x="0" y="9376217"/>
                </a:lnTo>
                <a:lnTo>
                  <a:pt x="0" y="9376217"/>
                </a:lnTo>
                <a:lnTo>
                  <a:pt x="0" y="8"/>
                </a:lnTo>
                <a:lnTo>
                  <a:pt x="0" y="8"/>
                </a:lnTo>
                <a:lnTo>
                  <a:pt x="576987" y="8"/>
                </a:lnTo>
                <a:cubicBezTo>
                  <a:pt x="580324" y="8"/>
                  <a:pt x="583029" y="699667"/>
                  <a:pt x="583029" y="1562734"/>
                </a:cubicBez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5" tIns="36080" rIns="36080" bIns="36082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rgbClr val="009999"/>
                </a:solidFill>
              </a:rPr>
              <a:t>Draft charter in collaboration with potential TC Proposers</a:t>
            </a:r>
            <a:endParaRPr lang="en-US" sz="1200" kern="1200" dirty="0">
              <a:solidFill>
                <a:srgbClr val="009999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rgbClr val="009999"/>
                </a:solidFill>
              </a:rPr>
              <a:t>Identify at least 5 TC Proposers (from at least 2 organizational members)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dirty="0" smtClean="0">
                <a:solidFill>
                  <a:srgbClr val="009999"/>
                </a:solidFill>
              </a:rPr>
              <a:t>Collect Statements of Support from TC Proposers’ Primary Reps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rgbClr val="009999"/>
                </a:solidFill>
              </a:rPr>
              <a:t>Submit draft charter to TC Admin</a:t>
            </a:r>
            <a:endParaRPr lang="en-US" sz="1200" kern="1200" dirty="0">
              <a:solidFill>
                <a:srgbClr val="009999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25514" y="883514"/>
            <a:ext cx="1873349" cy="896497"/>
          </a:xfrm>
          <a:custGeom>
            <a:avLst/>
            <a:gdLst>
              <a:gd name="connsiteX0" fmla="*/ 0 w 896496"/>
              <a:gd name="connsiteY0" fmla="*/ 0 h 627547"/>
              <a:gd name="connsiteX1" fmla="*/ 582723 w 896496"/>
              <a:gd name="connsiteY1" fmla="*/ 0 h 627547"/>
              <a:gd name="connsiteX2" fmla="*/ 896496 w 896496"/>
              <a:gd name="connsiteY2" fmla="*/ 313774 h 627547"/>
              <a:gd name="connsiteX3" fmla="*/ 582723 w 896496"/>
              <a:gd name="connsiteY3" fmla="*/ 627547 h 627547"/>
              <a:gd name="connsiteX4" fmla="*/ 0 w 896496"/>
              <a:gd name="connsiteY4" fmla="*/ 627547 h 627547"/>
              <a:gd name="connsiteX5" fmla="*/ 313774 w 896496"/>
              <a:gd name="connsiteY5" fmla="*/ 313774 h 627547"/>
              <a:gd name="connsiteX6" fmla="*/ 0 w 896496"/>
              <a:gd name="connsiteY6" fmla="*/ 0 h 6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496" h="627547">
                <a:moveTo>
                  <a:pt x="896495" y="0"/>
                </a:moveTo>
                <a:lnTo>
                  <a:pt x="896495" y="407906"/>
                </a:lnTo>
                <a:lnTo>
                  <a:pt x="448247" y="627547"/>
                </a:lnTo>
                <a:lnTo>
                  <a:pt x="1" y="407906"/>
                </a:lnTo>
                <a:lnTo>
                  <a:pt x="1" y="0"/>
                </a:lnTo>
                <a:lnTo>
                  <a:pt x="448247" y="219642"/>
                </a:lnTo>
                <a:lnTo>
                  <a:pt x="89649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24570" rIns="10795" bIns="324568" numCol="1" spcCol="1270" anchor="ctr" anchorCtr="0">
            <a:noAutofit/>
          </a:bodyPr>
          <a:lstStyle/>
          <a:p>
            <a:pPr lvl="0" algn="ctr" defTabSz="755650">
              <a:spcBef>
                <a:spcPct val="0"/>
              </a:spcBef>
            </a:pPr>
            <a:r>
              <a:rPr lang="en-US" sz="1400" b="1" kern="1200" dirty="0" smtClean="0"/>
              <a:t>Draft Charter</a:t>
            </a:r>
            <a:endParaRPr lang="en-US" sz="1400" b="1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6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96" y="597876"/>
            <a:ext cx="8229600" cy="11430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4926" y="2227152"/>
            <a:ext cx="28856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 Admin:</a:t>
            </a:r>
          </a:p>
          <a:p>
            <a:r>
              <a:rPr lang="en-US" dirty="0" smtClean="0"/>
              <a:t>Chet Ensign</a:t>
            </a:r>
          </a:p>
          <a:p>
            <a:r>
              <a:rPr lang="en-US" dirty="0">
                <a:hlinkClick r:id="rId2"/>
              </a:rPr>
              <a:t>c</a:t>
            </a:r>
            <a:r>
              <a:rPr lang="en-US" dirty="0" smtClean="0">
                <a:hlinkClick r:id="rId2"/>
              </a:rPr>
              <a:t>het.ensign@oasis-open.org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Communications, Recruiting:</a:t>
            </a:r>
          </a:p>
          <a:p>
            <a:r>
              <a:rPr lang="en-US" dirty="0" smtClean="0"/>
              <a:t>Carol Geyer</a:t>
            </a:r>
          </a:p>
          <a:p>
            <a:r>
              <a:rPr lang="en-US" dirty="0" smtClean="0">
                <a:hlinkClick r:id="rId3"/>
              </a:rPr>
              <a:t>carol.geyer@oasis-open.org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2" y="2227152"/>
            <a:ext cx="1351984" cy="1326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0" y="4412371"/>
            <a:ext cx="1389190" cy="12517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4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 call </a:t>
            </a:r>
          </a:p>
          <a:p>
            <a:r>
              <a:rPr lang="en-US" dirty="0" smtClean="0"/>
              <a:t>Member Comment Review</a:t>
            </a:r>
          </a:p>
          <a:p>
            <a:r>
              <a:rPr lang="en-US" dirty="0" smtClean="0"/>
              <a:t>TC Launch Timeline</a:t>
            </a:r>
          </a:p>
          <a:p>
            <a:r>
              <a:rPr lang="en-US" dirty="0" smtClean="0"/>
              <a:t>TC Resources</a:t>
            </a:r>
          </a:p>
          <a:p>
            <a:r>
              <a:rPr lang="en-US" dirty="0" smtClean="0"/>
              <a:t>Promotion</a:t>
            </a:r>
            <a:endParaRPr lang="en-US" dirty="0"/>
          </a:p>
          <a:p>
            <a:r>
              <a:rPr lang="en-US" dirty="0" smtClean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5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Comment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9" y="1600201"/>
            <a:ext cx="7251825" cy="48059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Public archive of member comments</a:t>
            </a:r>
            <a:br>
              <a:rPr lang="en-US" sz="2800" dirty="0" smtClean="0"/>
            </a:br>
            <a:r>
              <a:rPr lang="en-US" sz="2000" dirty="0" smtClean="0">
                <a:solidFill>
                  <a:srgbClr val="009999"/>
                </a:solidFill>
                <a:hlinkClick r:id="rId2"/>
              </a:rPr>
              <a:t>http</a:t>
            </a:r>
            <a:r>
              <a:rPr lang="en-US" sz="2000" dirty="0">
                <a:solidFill>
                  <a:srgbClr val="009999"/>
                </a:solidFill>
                <a:hlinkClick r:id="rId2"/>
              </a:rPr>
              <a:t>://lists.oasis-open.org/archives/oasis-charter-discuss</a:t>
            </a:r>
            <a:r>
              <a:rPr lang="en-US" sz="2000" dirty="0" smtClean="0">
                <a:solidFill>
                  <a:srgbClr val="009999"/>
                </a:solidFill>
                <a:hlinkClick r:id="rId2"/>
              </a:rPr>
              <a:t>/</a:t>
            </a:r>
            <a:endParaRPr lang="en-US" sz="2000" dirty="0">
              <a:solidFill>
                <a:srgbClr val="009999"/>
              </a:solidFill>
            </a:endParaRPr>
          </a:p>
          <a:p>
            <a:r>
              <a:rPr lang="en-US" sz="2800" dirty="0" smtClean="0"/>
              <a:t>Call for Comments ended </a:t>
            </a:r>
            <a:r>
              <a:rPr lang="en-US" sz="2800" dirty="0" smtClean="0"/>
              <a:t>12 July 2016</a:t>
            </a:r>
            <a:endParaRPr lang="en-US" sz="2800" dirty="0"/>
          </a:p>
          <a:p>
            <a:pPr lvl="1"/>
            <a:r>
              <a:rPr lang="en-US" sz="2400" dirty="0" smtClean="0"/>
              <a:t>Comments were received</a:t>
            </a:r>
            <a:endParaRPr lang="en-US" sz="2400" dirty="0" smtClean="0"/>
          </a:p>
          <a:p>
            <a:pPr lvl="1"/>
            <a:r>
              <a:rPr lang="en-US" sz="2400" dirty="0" smtClean="0"/>
              <a:t>Conveners to prepare a comment resolution log and final version of the charter prior to the Call for Participation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1" y="-16368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TC Launch Timeline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7737" y="2006705"/>
            <a:ext cx="7215611" cy="4145862"/>
            <a:chOff x="-766341" y="2388625"/>
            <a:chExt cx="10870008" cy="4145862"/>
          </a:xfrm>
        </p:grpSpPr>
        <p:sp>
          <p:nvSpPr>
            <p:cNvPr id="5" name="Freeform 4"/>
            <p:cNvSpPr/>
            <p:nvPr/>
          </p:nvSpPr>
          <p:spPr>
            <a:xfrm>
              <a:off x="-766341" y="2388625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96" tIns="324570" rIns="10795" bIns="324568" numCol="1" spcCol="1270" anchor="ctr" anchorCtr="0">
              <a:noAutofit/>
            </a:bodyPr>
            <a:lstStyle/>
            <a:p>
              <a:pPr lvl="0" algn="ctr" defTabSz="755650">
                <a:spcBef>
                  <a:spcPct val="0"/>
                </a:spcBef>
              </a:pPr>
              <a:r>
                <a:rPr lang="en-US" sz="1400" b="1" kern="1200" dirty="0" smtClean="0"/>
                <a:t>Call for Comment </a:t>
              </a:r>
              <a:endParaRPr lang="en-US" sz="1400" b="1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6862" y="2388627"/>
              <a:ext cx="7966803" cy="583029"/>
            </a:xfrm>
            <a:custGeom>
              <a:avLst/>
              <a:gdLst>
                <a:gd name="connsiteX0" fmla="*/ 97173 w 583029"/>
                <a:gd name="connsiteY0" fmla="*/ 0 h 9376225"/>
                <a:gd name="connsiteX1" fmla="*/ 485856 w 583029"/>
                <a:gd name="connsiteY1" fmla="*/ 0 h 9376225"/>
                <a:gd name="connsiteX2" fmla="*/ 583029 w 583029"/>
                <a:gd name="connsiteY2" fmla="*/ 97173 h 9376225"/>
                <a:gd name="connsiteX3" fmla="*/ 583029 w 583029"/>
                <a:gd name="connsiteY3" fmla="*/ 9376225 h 9376225"/>
                <a:gd name="connsiteX4" fmla="*/ 583029 w 583029"/>
                <a:gd name="connsiteY4" fmla="*/ 9376225 h 9376225"/>
                <a:gd name="connsiteX5" fmla="*/ 0 w 583029"/>
                <a:gd name="connsiteY5" fmla="*/ 9376225 h 9376225"/>
                <a:gd name="connsiteX6" fmla="*/ 0 w 583029"/>
                <a:gd name="connsiteY6" fmla="*/ 9376225 h 9376225"/>
                <a:gd name="connsiteX7" fmla="*/ 0 w 583029"/>
                <a:gd name="connsiteY7" fmla="*/ 97173 h 9376225"/>
                <a:gd name="connsiteX8" fmla="*/ 97173 w 583029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029" h="9376225">
                  <a:moveTo>
                    <a:pt x="583029" y="1562734"/>
                  </a:moveTo>
                  <a:lnTo>
                    <a:pt x="583029" y="7813491"/>
                  </a:lnTo>
                  <a:cubicBezTo>
                    <a:pt x="583029" y="8676558"/>
                    <a:pt x="580324" y="9376217"/>
                    <a:pt x="5769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987" y="8"/>
                  </a:lnTo>
                  <a:cubicBezTo>
                    <a:pt x="580324" y="8"/>
                    <a:pt x="583029" y="699667"/>
                    <a:pt x="583029" y="156273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36080" rIns="36080" bIns="36082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009999"/>
                  </a:solidFill>
                </a:rPr>
                <a:t>14-day </a:t>
              </a:r>
              <a:r>
                <a:rPr lang="en-US" sz="1200" dirty="0" smtClean="0">
                  <a:solidFill>
                    <a:srgbClr val="009999"/>
                  </a:solidFill>
                </a:rPr>
                <a:t>review by 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OASIS membership at-large</a:t>
              </a:r>
              <a:endParaRPr lang="en-US" sz="1200" kern="1200" dirty="0">
                <a:solidFill>
                  <a:srgbClr val="009999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Issued by TC Admin </a:t>
              </a:r>
              <a:r>
                <a:rPr lang="en-US" sz="12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29 June</a:t>
              </a: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</a:rPr>
                <a:t>, </a:t>
              </a: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</a:rPr>
                <a:t>ended </a:t>
              </a: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</a:rPr>
                <a:t>12 July</a:t>
              </a:r>
              <a:endParaRPr lang="en-US" sz="12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766341" y="3202157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4">
                <a:hueOff val="-744128"/>
                <a:satOff val="4483"/>
                <a:lumOff val="359"/>
                <a:alphaOff val="0"/>
              </a:schemeClr>
            </a:lnRef>
            <a:fillRef idx="1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1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Convener Call </a:t>
              </a:r>
              <a:endParaRPr lang="en-US" sz="14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36862" y="3202159"/>
              <a:ext cx="7966805" cy="582723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4">
                <a:hueOff val="-744128"/>
                <a:satOff val="4483"/>
                <a:lumOff val="3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6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009999"/>
                  </a:solidFill>
                </a:rPr>
                <a:t>Convener, TC Proposers review member comments, finalize charter</a:t>
              </a:r>
              <a:endParaRPr lang="en-US" sz="1200" kern="1200" dirty="0">
                <a:solidFill>
                  <a:srgbClr val="009999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</a:rPr>
                <a:t>14 July</a:t>
              </a:r>
              <a:endParaRPr lang="en-US" sz="12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766341" y="4015689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Comment Log &amp; </a:t>
              </a:r>
              <a:br>
                <a:rPr lang="en-US" sz="1400" b="1" kern="1200" dirty="0" smtClean="0"/>
              </a:br>
              <a:r>
                <a:rPr lang="en-US" sz="1400" b="1" kern="1200" dirty="0" smtClean="0"/>
                <a:t>Final Charter</a:t>
              </a:r>
              <a:endParaRPr lang="en-US" sz="14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862" y="4015691"/>
              <a:ext cx="7966805" cy="582723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6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kern="1200" dirty="0" smtClean="0">
                  <a:solidFill>
                    <a:srgbClr val="009999"/>
                  </a:solidFill>
                </a:rPr>
                <a:t>Due </a:t>
              </a:r>
              <a:r>
                <a:rPr lang="en-US" sz="1200" dirty="0" smtClean="0">
                  <a:solidFill>
                    <a:srgbClr val="009999"/>
                  </a:solidFill>
                </a:rPr>
                <a:t>to TC Admin no later than </a:t>
              </a:r>
              <a:r>
                <a:rPr lang="en-US" sz="1200" dirty="0" smtClean="0">
                  <a:solidFill>
                    <a:srgbClr val="009999"/>
                  </a:solidFill>
                </a:rPr>
                <a:t>24 July</a:t>
              </a:r>
              <a:endParaRPr lang="en-US" sz="1200" dirty="0" smtClean="0">
                <a:solidFill>
                  <a:srgbClr val="009999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</a:rPr>
                <a:t>Convener may request a single, 10-day extension</a:t>
              </a:r>
              <a:endParaRPr lang="en-US" sz="12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766341" y="4829221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1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Call for Participation </a:t>
              </a:r>
              <a:endParaRPr lang="en-US" sz="14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6862" y="4829222"/>
              <a:ext cx="7966805" cy="582723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6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rgbClr val="009999"/>
                  </a:solidFill>
                </a:rPr>
                <a:t>Minimum </a:t>
              </a:r>
              <a:r>
                <a:rPr lang="en-US" sz="1200" dirty="0" smtClean="0">
                  <a:solidFill>
                    <a:srgbClr val="009999"/>
                  </a:solidFill>
                </a:rPr>
                <a:t>45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-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day 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before 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first meeting 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(</a:t>
              </a:r>
              <a:r>
                <a:rPr lang="en-US" sz="1200" dirty="0" smtClean="0">
                  <a:solidFill>
                    <a:srgbClr val="009999"/>
                  </a:solidFill>
                </a:rPr>
                <a:t>face-to-face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) </a:t>
              </a:r>
              <a:endParaRPr lang="en-US" sz="1200" kern="1200" dirty="0">
                <a:solidFill>
                  <a:srgbClr val="009999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</a:rPr>
                <a:t>Latest possible date 26 July </a:t>
              </a:r>
              <a:endParaRPr lang="en-US" sz="12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-766341" y="5637990"/>
              <a:ext cx="2822120" cy="896497"/>
            </a:xfrm>
            <a:custGeom>
              <a:avLst/>
              <a:gdLst>
                <a:gd name="connsiteX0" fmla="*/ 0 w 896496"/>
                <a:gd name="connsiteY0" fmla="*/ 0 h 627547"/>
                <a:gd name="connsiteX1" fmla="*/ 582723 w 896496"/>
                <a:gd name="connsiteY1" fmla="*/ 0 h 627547"/>
                <a:gd name="connsiteX2" fmla="*/ 896496 w 896496"/>
                <a:gd name="connsiteY2" fmla="*/ 313774 h 627547"/>
                <a:gd name="connsiteX3" fmla="*/ 582723 w 896496"/>
                <a:gd name="connsiteY3" fmla="*/ 627547 h 627547"/>
                <a:gd name="connsiteX4" fmla="*/ 0 w 896496"/>
                <a:gd name="connsiteY4" fmla="*/ 627547 h 627547"/>
                <a:gd name="connsiteX5" fmla="*/ 313774 w 896496"/>
                <a:gd name="connsiteY5" fmla="*/ 313774 h 627547"/>
                <a:gd name="connsiteX6" fmla="*/ 0 w 896496"/>
                <a:gd name="connsiteY6" fmla="*/ 0 h 62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6496" h="627547">
                  <a:moveTo>
                    <a:pt x="896495" y="0"/>
                  </a:moveTo>
                  <a:lnTo>
                    <a:pt x="896495" y="407906"/>
                  </a:lnTo>
                  <a:lnTo>
                    <a:pt x="448247" y="627547"/>
                  </a:lnTo>
                  <a:lnTo>
                    <a:pt x="1" y="407906"/>
                  </a:lnTo>
                  <a:lnTo>
                    <a:pt x="1" y="0"/>
                  </a:lnTo>
                  <a:lnTo>
                    <a:pt x="448247" y="219642"/>
                  </a:lnTo>
                  <a:lnTo>
                    <a:pt x="896495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1" tIns="317585" rIns="3810" bIns="31758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1</a:t>
              </a:r>
              <a:r>
                <a:rPr lang="en-US" sz="1400" b="1" kern="1200" baseline="30000" dirty="0" smtClean="0"/>
                <a:t>st</a:t>
              </a:r>
              <a:r>
                <a:rPr lang="en-US" sz="1400" b="1" kern="1200" dirty="0" smtClean="0"/>
                <a:t> TC Meeting</a:t>
              </a:r>
              <a:endParaRPr lang="en-US" sz="1400" b="1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36863" y="5637990"/>
              <a:ext cx="7966804" cy="582724"/>
            </a:xfrm>
            <a:custGeom>
              <a:avLst/>
              <a:gdLst>
                <a:gd name="connsiteX0" fmla="*/ 97122 w 582723"/>
                <a:gd name="connsiteY0" fmla="*/ 0 h 9376225"/>
                <a:gd name="connsiteX1" fmla="*/ 485601 w 582723"/>
                <a:gd name="connsiteY1" fmla="*/ 0 h 9376225"/>
                <a:gd name="connsiteX2" fmla="*/ 582723 w 582723"/>
                <a:gd name="connsiteY2" fmla="*/ 97122 h 9376225"/>
                <a:gd name="connsiteX3" fmla="*/ 582723 w 582723"/>
                <a:gd name="connsiteY3" fmla="*/ 9376225 h 9376225"/>
                <a:gd name="connsiteX4" fmla="*/ 582723 w 582723"/>
                <a:gd name="connsiteY4" fmla="*/ 9376225 h 9376225"/>
                <a:gd name="connsiteX5" fmla="*/ 0 w 582723"/>
                <a:gd name="connsiteY5" fmla="*/ 9376225 h 9376225"/>
                <a:gd name="connsiteX6" fmla="*/ 0 w 582723"/>
                <a:gd name="connsiteY6" fmla="*/ 9376225 h 9376225"/>
                <a:gd name="connsiteX7" fmla="*/ 0 w 582723"/>
                <a:gd name="connsiteY7" fmla="*/ 97122 h 9376225"/>
                <a:gd name="connsiteX8" fmla="*/ 97122 w 582723"/>
                <a:gd name="connsiteY8" fmla="*/ 0 h 93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23" h="9376225">
                  <a:moveTo>
                    <a:pt x="582723" y="1562734"/>
                  </a:moveTo>
                  <a:lnTo>
                    <a:pt x="582723" y="7813491"/>
                  </a:lnTo>
                  <a:cubicBezTo>
                    <a:pt x="582723" y="8676561"/>
                    <a:pt x="580021" y="9376217"/>
                    <a:pt x="576687" y="9376217"/>
                  </a:cubicBezTo>
                  <a:lnTo>
                    <a:pt x="0" y="9376217"/>
                  </a:lnTo>
                  <a:lnTo>
                    <a:pt x="0" y="93762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76687" y="8"/>
                  </a:lnTo>
                  <a:cubicBezTo>
                    <a:pt x="580021" y="8"/>
                    <a:pt x="582723" y="699664"/>
                    <a:pt x="582723" y="156273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6066" rIns="36066" bIns="36067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rgbClr val="009999"/>
                  </a:solidFill>
                </a:rPr>
                <a:t>Official TC launch, e</a:t>
              </a:r>
              <a:r>
                <a:rPr lang="en-US" sz="1200" kern="1200" dirty="0" smtClean="0">
                  <a:solidFill>
                    <a:srgbClr val="009999"/>
                  </a:solidFill>
                </a:rPr>
                <a:t>lections for chair/co-chairs</a:t>
              </a:r>
              <a:endParaRPr lang="en-US" sz="1200" kern="1200" dirty="0">
                <a:solidFill>
                  <a:srgbClr val="009999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dirty="0" smtClean="0">
                  <a:solidFill>
                    <a:schemeClr val="accent5">
                      <a:lumMod val="50000"/>
                    </a:schemeClr>
                  </a:solidFill>
                </a:rPr>
                <a:t>Earliest possible date 12 September</a:t>
              </a:r>
              <a:endParaRPr lang="en-US" sz="12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2814909" y="1226600"/>
            <a:ext cx="5288437" cy="583029"/>
          </a:xfrm>
          <a:custGeom>
            <a:avLst/>
            <a:gdLst>
              <a:gd name="connsiteX0" fmla="*/ 97173 w 583029"/>
              <a:gd name="connsiteY0" fmla="*/ 0 h 9376225"/>
              <a:gd name="connsiteX1" fmla="*/ 485856 w 583029"/>
              <a:gd name="connsiteY1" fmla="*/ 0 h 9376225"/>
              <a:gd name="connsiteX2" fmla="*/ 583029 w 583029"/>
              <a:gd name="connsiteY2" fmla="*/ 97173 h 9376225"/>
              <a:gd name="connsiteX3" fmla="*/ 583029 w 583029"/>
              <a:gd name="connsiteY3" fmla="*/ 9376225 h 9376225"/>
              <a:gd name="connsiteX4" fmla="*/ 583029 w 583029"/>
              <a:gd name="connsiteY4" fmla="*/ 9376225 h 9376225"/>
              <a:gd name="connsiteX5" fmla="*/ 0 w 583029"/>
              <a:gd name="connsiteY5" fmla="*/ 9376225 h 9376225"/>
              <a:gd name="connsiteX6" fmla="*/ 0 w 583029"/>
              <a:gd name="connsiteY6" fmla="*/ 9376225 h 9376225"/>
              <a:gd name="connsiteX7" fmla="*/ 0 w 583029"/>
              <a:gd name="connsiteY7" fmla="*/ 97173 h 9376225"/>
              <a:gd name="connsiteX8" fmla="*/ 97173 w 583029"/>
              <a:gd name="connsiteY8" fmla="*/ 0 h 93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029" h="9376225">
                <a:moveTo>
                  <a:pt x="583029" y="1562734"/>
                </a:moveTo>
                <a:lnTo>
                  <a:pt x="583029" y="7813491"/>
                </a:lnTo>
                <a:cubicBezTo>
                  <a:pt x="583029" y="8676558"/>
                  <a:pt x="580324" y="9376217"/>
                  <a:pt x="576987" y="9376217"/>
                </a:cubicBezTo>
                <a:lnTo>
                  <a:pt x="0" y="9376217"/>
                </a:lnTo>
                <a:lnTo>
                  <a:pt x="0" y="9376217"/>
                </a:lnTo>
                <a:lnTo>
                  <a:pt x="0" y="8"/>
                </a:lnTo>
                <a:lnTo>
                  <a:pt x="0" y="8"/>
                </a:lnTo>
                <a:lnTo>
                  <a:pt x="576987" y="8"/>
                </a:lnTo>
                <a:cubicBezTo>
                  <a:pt x="580324" y="8"/>
                  <a:pt x="583029" y="699667"/>
                  <a:pt x="583029" y="156273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5" tIns="36080" rIns="36080" bIns="36082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rgbClr val="009999"/>
                </a:solidFill>
              </a:rPr>
              <a:t>Statement of work, scope, and other requirements defined in </a:t>
            </a:r>
            <a:r>
              <a:rPr lang="en-US" sz="1200" kern="1200" dirty="0" smtClean="0">
                <a:solidFill>
                  <a:srgbClr val="009999"/>
                </a:solidFill>
                <a:hlinkClick r:id="rId2"/>
              </a:rPr>
              <a:t>TC Process</a:t>
            </a:r>
            <a:endParaRPr lang="en-US" sz="1200" kern="1200" dirty="0">
              <a:solidFill>
                <a:srgbClr val="009999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>
                <a:solidFill>
                  <a:schemeClr val="accent5">
                    <a:lumMod val="50000"/>
                  </a:schemeClr>
                </a:solidFill>
              </a:rPr>
              <a:t>Submitted by Convener to TC Admin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27 June</a:t>
            </a:r>
            <a:endParaRPr lang="en-US" sz="1200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87736" y="1226600"/>
            <a:ext cx="1873349" cy="896497"/>
          </a:xfrm>
          <a:custGeom>
            <a:avLst/>
            <a:gdLst>
              <a:gd name="connsiteX0" fmla="*/ 0 w 896496"/>
              <a:gd name="connsiteY0" fmla="*/ 0 h 627547"/>
              <a:gd name="connsiteX1" fmla="*/ 582723 w 896496"/>
              <a:gd name="connsiteY1" fmla="*/ 0 h 627547"/>
              <a:gd name="connsiteX2" fmla="*/ 896496 w 896496"/>
              <a:gd name="connsiteY2" fmla="*/ 313774 h 627547"/>
              <a:gd name="connsiteX3" fmla="*/ 582723 w 896496"/>
              <a:gd name="connsiteY3" fmla="*/ 627547 h 627547"/>
              <a:gd name="connsiteX4" fmla="*/ 0 w 896496"/>
              <a:gd name="connsiteY4" fmla="*/ 627547 h 627547"/>
              <a:gd name="connsiteX5" fmla="*/ 313774 w 896496"/>
              <a:gd name="connsiteY5" fmla="*/ 313774 h 627547"/>
              <a:gd name="connsiteX6" fmla="*/ 0 w 896496"/>
              <a:gd name="connsiteY6" fmla="*/ 0 h 6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6496" h="627547">
                <a:moveTo>
                  <a:pt x="896495" y="0"/>
                </a:moveTo>
                <a:lnTo>
                  <a:pt x="896495" y="407906"/>
                </a:lnTo>
                <a:lnTo>
                  <a:pt x="448247" y="627547"/>
                </a:lnTo>
                <a:lnTo>
                  <a:pt x="1" y="407906"/>
                </a:lnTo>
                <a:lnTo>
                  <a:pt x="1" y="0"/>
                </a:lnTo>
                <a:lnTo>
                  <a:pt x="448247" y="219642"/>
                </a:lnTo>
                <a:lnTo>
                  <a:pt x="89649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24570" rIns="10795" bIns="324568" numCol="1" spcCol="1270" anchor="ctr" anchorCtr="0">
            <a:noAutofit/>
          </a:bodyPr>
          <a:lstStyle/>
          <a:p>
            <a:pPr lvl="0" algn="ctr" defTabSz="755650">
              <a:spcBef>
                <a:spcPct val="0"/>
              </a:spcBef>
            </a:pPr>
            <a:r>
              <a:rPr lang="en-US" sz="1400" b="1" kern="1200" dirty="0" smtClean="0"/>
              <a:t>Draft Charter</a:t>
            </a:r>
            <a:endParaRPr lang="en-US" sz="1400" b="1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Launch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actions:</a:t>
            </a:r>
          </a:p>
          <a:p>
            <a:pPr lvl="1"/>
            <a:r>
              <a:rPr lang="en-US" dirty="0" smtClean="0"/>
              <a:t>Call for participation – no later </a:t>
            </a:r>
            <a:r>
              <a:rPr lang="en-US" dirty="0" smtClean="0"/>
              <a:t>than 26 July</a:t>
            </a:r>
            <a:endParaRPr lang="en-US" dirty="0" smtClean="0"/>
          </a:p>
          <a:p>
            <a:pPr lvl="1"/>
            <a:r>
              <a:rPr lang="en-US" dirty="0" smtClean="0"/>
              <a:t>Reminder of deadline to join with voting rights – </a:t>
            </a:r>
            <a:r>
              <a:rPr lang="en-US" dirty="0" smtClean="0"/>
              <a:t>10 days prior to 1</a:t>
            </a:r>
            <a:r>
              <a:rPr lang="en-US" baseline="30000" dirty="0" smtClean="0"/>
              <a:t>st</a:t>
            </a:r>
            <a:r>
              <a:rPr lang="en-US" dirty="0" smtClean="0"/>
              <a:t> meeting</a:t>
            </a:r>
            <a:endParaRPr lang="en-US" dirty="0" smtClean="0"/>
          </a:p>
          <a:p>
            <a:pPr lvl="1"/>
            <a:r>
              <a:rPr lang="en-US" dirty="0" smtClean="0"/>
              <a:t>Call for nominations for chair – </a:t>
            </a:r>
            <a:r>
              <a:rPr lang="en-US" dirty="0" smtClean="0"/>
              <a:t>9 days prior </a:t>
            </a:r>
            <a:endParaRPr lang="en-US" dirty="0" smtClean="0"/>
          </a:p>
          <a:p>
            <a:pPr lvl="1"/>
            <a:r>
              <a:rPr lang="en-US" dirty="0" smtClean="0"/>
              <a:t>Last day to join with voting rights – </a:t>
            </a:r>
            <a:r>
              <a:rPr lang="en-US" dirty="0" smtClean="0"/>
              <a:t>7 days prior</a:t>
            </a:r>
            <a:endParaRPr lang="en-US" dirty="0" smtClean="0"/>
          </a:p>
          <a:p>
            <a:pPr lvl="1"/>
            <a:r>
              <a:rPr lang="en-US" dirty="0" smtClean="0"/>
              <a:t>List of eligible voters to mailing list – </a:t>
            </a:r>
            <a:r>
              <a:rPr lang="en-US" dirty="0" smtClean="0"/>
              <a:t>6 days prior</a:t>
            </a:r>
            <a:endParaRPr lang="en-US" dirty="0" smtClean="0"/>
          </a:p>
          <a:p>
            <a:pPr lvl="1"/>
            <a:r>
              <a:rPr lang="en-US" dirty="0" smtClean="0"/>
              <a:t>Inaugural meeting – </a:t>
            </a:r>
            <a:r>
              <a:rPr lang="en-US" dirty="0" smtClean="0"/>
              <a:t>TBD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807"/>
            <a:ext cx="8324661" cy="50427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Members-only TC web site / collaboration tools (“</a:t>
            </a:r>
            <a:r>
              <a:rPr lang="en-US" dirty="0" err="1" smtClean="0"/>
              <a:t>Kavi</a:t>
            </a:r>
            <a:r>
              <a:rPr lang="en-US" dirty="0" smtClean="0"/>
              <a:t>”)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Only OASIS members may view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Public TC </a:t>
            </a:r>
            <a:r>
              <a:rPr lang="en-US" dirty="0"/>
              <a:t>web site </a:t>
            </a:r>
            <a:r>
              <a:rPr lang="en-US" dirty="0" smtClean="0"/>
              <a:t>(subset of Members-only)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TC mailing list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Publicly archived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Only TC Members may post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Only TC Members and Observers are subscribed (automatically)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TC comment list (non-member feedback to TC)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9999"/>
                </a:solidFill>
              </a:rPr>
              <a:t>TC wiki*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9999"/>
                </a:solidFill>
              </a:rPr>
              <a:t>JIRA issue tracking system*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9999"/>
                </a:solidFill>
              </a:rPr>
              <a:t>Version control system*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009999"/>
                </a:solidFill>
              </a:rPr>
              <a:t>*</a:t>
            </a:r>
            <a:r>
              <a:rPr lang="en-US" sz="2600" i="1" dirty="0" smtClean="0">
                <a:solidFill>
                  <a:srgbClr val="009999"/>
                </a:solidFill>
              </a:rPr>
              <a:t>Created upon request</a:t>
            </a:r>
            <a:endParaRPr lang="en-US" sz="2600" i="1" dirty="0">
              <a:solidFill>
                <a:srgbClr val="0099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19655"/>
              </p:ext>
            </p:extLst>
          </p:nvPr>
        </p:nvGraphicFramePr>
        <p:xfrm>
          <a:off x="-45911" y="857816"/>
          <a:ext cx="9189911" cy="505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5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OASIS Press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10" y="1699789"/>
            <a:ext cx="7283512" cy="4212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Must have at least 3 Sponsors</a:t>
            </a:r>
          </a:p>
          <a:p>
            <a:r>
              <a:rPr lang="en-US" sz="2800" dirty="0"/>
              <a:t>Chair(s) quoted on behalf of </a:t>
            </a:r>
            <a:r>
              <a:rPr lang="en-US" sz="2800" dirty="0" smtClean="0"/>
              <a:t>TC</a:t>
            </a:r>
          </a:p>
          <a:p>
            <a:r>
              <a:rPr lang="en-US" sz="2800" dirty="0" smtClean="0"/>
              <a:t>Sponsors featured and quoted in release</a:t>
            </a:r>
          </a:p>
          <a:p>
            <a:r>
              <a:rPr lang="en-US" sz="2800" dirty="0" smtClean="0"/>
              <a:t>Scheduled at least 7 days after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TC meeting</a:t>
            </a:r>
          </a:p>
          <a:p>
            <a:r>
              <a:rPr lang="en-US" sz="2800" dirty="0" smtClean="0"/>
              <a:t>Deadlines posted to TC list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Proposers’ Checklist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696558"/>
              </p:ext>
            </p:extLst>
          </p:nvPr>
        </p:nvGraphicFramePr>
        <p:xfrm>
          <a:off x="457200" y="141913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9D26-1485-7C4C-85B1-628A26625C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663</Words>
  <Application>Microsoft Macintosh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OCPP Technical Committee Convener Call </vt:lpstr>
      <vt:lpstr>Agenda</vt:lpstr>
      <vt:lpstr>Member Comment Review</vt:lpstr>
      <vt:lpstr>TC Launch Timeline</vt:lpstr>
      <vt:lpstr>TC Launch Timeline</vt:lpstr>
      <vt:lpstr>TC Resources</vt:lpstr>
      <vt:lpstr>PowerPoint Presentation</vt:lpstr>
      <vt:lpstr>OASIS Press Release</vt:lpstr>
      <vt:lpstr>TC Proposers’ Checklist</vt:lpstr>
      <vt:lpstr>Convener’s Duties</vt:lpstr>
      <vt:lpstr>Contact Information</vt:lpstr>
    </vt:vector>
  </TitlesOfParts>
  <Manager/>
  <Company>OASIS Open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XMILE OASIS Convener Calls</dc:title>
  <dc:subject/>
  <dc:creator>Chet Ensign</dc:creator>
  <cp:keywords/>
  <dc:description/>
  <cp:lastModifiedBy>Chet Ensign</cp:lastModifiedBy>
  <cp:revision>93</cp:revision>
  <dcterms:created xsi:type="dcterms:W3CDTF">2011-12-15T15:03:36Z</dcterms:created>
  <dcterms:modified xsi:type="dcterms:W3CDTF">2016-07-06T20:40:39Z</dcterms:modified>
  <cp:category/>
</cp:coreProperties>
</file>