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notesSlides/notesSlide2.xml" ContentType="application/vnd.openxmlformats-officedocument.presentationml.notesSlide+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455" r:id="rId1"/>
  </p:sldMasterIdLst>
  <p:notesMasterIdLst>
    <p:notesMasterId r:id="rId30"/>
  </p:notesMasterIdLst>
  <p:handoutMasterIdLst>
    <p:handoutMasterId r:id="rId31"/>
  </p:handoutMasterIdLst>
  <p:sldIdLst>
    <p:sldId id="256" r:id="rId2"/>
    <p:sldId id="278" r:id="rId3"/>
    <p:sldId id="257" r:id="rId4"/>
    <p:sldId id="259" r:id="rId5"/>
    <p:sldId id="260" r:id="rId6"/>
    <p:sldId id="261" r:id="rId7"/>
    <p:sldId id="282" r:id="rId8"/>
    <p:sldId id="262" r:id="rId9"/>
    <p:sldId id="258" r:id="rId10"/>
    <p:sldId id="265" r:id="rId11"/>
    <p:sldId id="266" r:id="rId12"/>
    <p:sldId id="267" r:id="rId13"/>
    <p:sldId id="268" r:id="rId14"/>
    <p:sldId id="269" r:id="rId15"/>
    <p:sldId id="270" r:id="rId16"/>
    <p:sldId id="271" r:id="rId17"/>
    <p:sldId id="281" r:id="rId18"/>
    <p:sldId id="273" r:id="rId19"/>
    <p:sldId id="280" r:id="rId20"/>
    <p:sldId id="283" r:id="rId21"/>
    <p:sldId id="279" r:id="rId22"/>
    <p:sldId id="274" r:id="rId23"/>
    <p:sldId id="275" r:id="rId24"/>
    <p:sldId id="277" r:id="rId25"/>
    <p:sldId id="276" r:id="rId26"/>
    <p:sldId id="272" r:id="rId27"/>
    <p:sldId id="263" r:id="rId28"/>
    <p:sldId id="264" r:id="rId29"/>
  </p:sldIdLst>
  <p:sldSz cx="9144000" cy="6858000" type="screen4x3"/>
  <p:notesSz cx="9236075" cy="7010400"/>
  <p:defaultTextStyle>
    <a:defPPr>
      <a:defRPr lang="en-GB"/>
    </a:defPPr>
    <a:lvl1pPr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p:defaultTextStyle>
  <p:extLst>
    <p:ext uri="{521415D9-36F7-43E2-AB2F-B90AF26B5E84}">
      <p14:sectionLst xmlns:p14="http://schemas.microsoft.com/office/powerpoint/2010/main">
        <p14:section name="Default Section" id="{8885A0FE-87B9-3C4E-9346-D9C9B534B953}">
          <p14:sldIdLst>
            <p14:sldId id="256"/>
            <p14:sldId id="278"/>
            <p14:sldId id="257"/>
            <p14:sldId id="259"/>
            <p14:sldId id="260"/>
            <p14:sldId id="261"/>
            <p14:sldId id="282"/>
            <p14:sldId id="262"/>
            <p14:sldId id="258"/>
            <p14:sldId id="265"/>
            <p14:sldId id="266"/>
            <p14:sldId id="267"/>
            <p14:sldId id="268"/>
            <p14:sldId id="269"/>
            <p14:sldId id="270"/>
            <p14:sldId id="271"/>
            <p14:sldId id="281"/>
            <p14:sldId id="273"/>
            <p14:sldId id="280"/>
            <p14:sldId id="283"/>
            <p14:sldId id="279"/>
            <p14:sldId id="274"/>
            <p14:sldId id="275"/>
            <p14:sldId id="277"/>
            <p14:sldId id="276"/>
            <p14:sldId id="272"/>
          </p14:sldIdLst>
        </p14:section>
        <p14:section name="Template slides" id="{9EA68908-ABA1-9640-854C-A6CE75675C14}">
          <p14:sldIdLst>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018" userDrawn="1">
          <p15:clr>
            <a:srgbClr val="A4A3A4"/>
          </p15:clr>
        </p15:guide>
        <p15:guide id="2" pos="2898" userDrawn="1">
          <p15:clr>
            <a:srgbClr val="A4A3A4"/>
          </p15:clr>
        </p15:guide>
        <p15:guide id="3" orient="horz" pos="2186" userDrawn="1">
          <p15:clr>
            <a:srgbClr val="A4A3A4"/>
          </p15:clr>
        </p15:guide>
        <p15:guide id="4" pos="286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Honey" initials="DH" lastIdx="12" clrIdx="0">
    <p:extLst>
      <p:ext uri="{19B8F6BF-5375-455C-9EA6-DF929625EA0E}">
        <p15:presenceInfo xmlns:p15="http://schemas.microsoft.com/office/powerpoint/2012/main" userId="S-1-5-21-2000478354-299502267-725345543-178105" providerId="AD"/>
      </p:ext>
    </p:extLst>
  </p:cmAuthor>
  <p:cmAuthor id="2" name="Nicholas Crossley" initials="NC" lastIdx="14" clrIdx="1">
    <p:extLst>
      <p:ext uri="{19B8F6BF-5375-455C-9EA6-DF929625EA0E}">
        <p15:presenceInfo xmlns:p15="http://schemas.microsoft.com/office/powerpoint/2012/main" userId="86180494-a627-4815-9fab-78c6556ba7d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0C0C0"/>
    <a:srgbClr val="FF9900"/>
    <a:srgbClr val="66CCFF"/>
    <a:srgbClr val="FF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02" autoAdjust="0"/>
    <p:restoredTop sz="78660" autoAdjust="0"/>
  </p:normalViewPr>
  <p:slideViewPr>
    <p:cSldViewPr>
      <p:cViewPr varScale="1">
        <p:scale>
          <a:sx n="93" d="100"/>
          <a:sy n="93" d="100"/>
        </p:scale>
        <p:origin x="1632" y="200"/>
      </p:cViewPr>
      <p:guideLst>
        <p:guide orient="horz" pos="2160"/>
        <p:guide pos="2880"/>
      </p:guideLst>
    </p:cSldViewPr>
  </p:slideViewPr>
  <p:outlineViewPr>
    <p:cViewPr varScale="1">
      <p:scale>
        <a:sx n="170" d="200"/>
        <a:sy n="170" d="200"/>
      </p:scale>
      <p:origin x="0" y="-534"/>
    </p:cViewPr>
  </p:outlineViewPr>
  <p:notesTextViewPr>
    <p:cViewPr>
      <p:scale>
        <a:sx n="1" d="1"/>
        <a:sy n="1" d="1"/>
      </p:scale>
      <p:origin x="0" y="0"/>
    </p:cViewPr>
  </p:notesTextViewPr>
  <p:sorterViewPr>
    <p:cViewPr>
      <p:scale>
        <a:sx n="113" d="100"/>
        <a:sy n="113" d="100"/>
      </p:scale>
      <p:origin x="0" y="0"/>
    </p:cViewPr>
  </p:sorterViewPr>
  <p:notesViewPr>
    <p:cSldViewPr>
      <p:cViewPr varScale="1">
        <p:scale>
          <a:sx n="59" d="100"/>
          <a:sy n="59" d="100"/>
        </p:scale>
        <p:origin x="-1752" y="-72"/>
      </p:cViewPr>
      <p:guideLst>
        <p:guide orient="horz" pos="2018"/>
        <p:guide pos="2898"/>
        <p:guide orient="horz" pos="2186"/>
        <p:guide pos="286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5-31T10:45:33.155" idx="7">
    <p:pos x="10" y="10"/>
    <p:text>From Jim: Should note that the sync point has to be maintained by the client.</p:text>
    <p:extLst>
      <p:ext uri="{C676402C-5697-4E1C-873F-D02D1690AC5C}">
        <p15:threadingInfo xmlns:p15="http://schemas.microsoft.com/office/powerpoint/2012/main" timeZoneBias="4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2" dt="2018-05-31T10:48:25.429" idx="10">
    <p:pos x="10" y="10"/>
    <p:text>At Jim's request</p:text>
    <p:extLst>
      <p:ext uri="{C676402C-5697-4E1C-873F-D02D1690AC5C}">
        <p15:threadingInfo xmlns:p15="http://schemas.microsoft.com/office/powerpoint/2012/main" timeZoneBias="4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2" dt="2018-06-06T17:49:57.015" idx="12">
    <p:pos x="4320" y="1187"/>
    <p:text>Jim suggests we consider this.</p:text>
    <p:extLst>
      <p:ext uri="{C676402C-5697-4E1C-873F-D02D1690AC5C}">
        <p15:threadingInfo xmlns:p15="http://schemas.microsoft.com/office/powerpoint/2012/main" timeZoneBias="4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2" dt="2018-05-31T10:47:53.527" idx="9">
    <p:pos x="3919" y="1807"/>
    <p:text>From Jim: Why is metadata any different than any other tracked resource? TRS provider provides it, and TRS consumer uses it any way it wants.</p:text>
    <p:extLst>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5-31T11:13:38.224" idx="3">
    <p:pos x="4509" y="2391"/>
    <p:text>Bullet 2 says read from newest to oldest change event. Bullet 4 says process from oldest to newest. This seems contradictory. Since there is no means to travese a change event log from oldest to newest, this implies a client has to construct such a list when reading newest to oldest.
I thought that LQE processed the events starting with the newest. One of the advantages of this approach is that once you have processed an event for some tracked resource, including performing a GET on the tracked resource if required, you can skip older events having to perform a GET for the same tracked resource.
An alternative approach is to traverse the change event log, building up a map of events by tracked resource URI, and then process the events by tracked resource.
Regardless of algorithm, do we expect clients to avoid having to perform multiple GETs of a particular tracked resource?</p:text>
    <p:extLst>
      <p:ext uri="{C676402C-5697-4E1C-873F-D02D1690AC5C}">
        <p15:threadingInfo xmlns:p15="http://schemas.microsoft.com/office/powerpoint/2012/main" timeZoneBias="-60"/>
      </p:ext>
    </p:extLst>
  </p:cm>
  <p:cm authorId="2" dt="2018-05-31T10:12:51.921" idx="5">
    <p:pos x="4509" y="2487"/>
    <p:text>This is the right algorithm. Text has been added to explain.</p:text>
    <p:extLst>
      <p:ext uri="{C676402C-5697-4E1C-873F-D02D1690AC5C}">
        <p15:threadingInfo xmlns:p15="http://schemas.microsoft.com/office/powerpoint/2012/main" timeZoneBias="420">
          <p15:parentCm authorId="1" idx="3"/>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5-31T11:12:22.587" idx="2">
    <p:pos x="4271" y="3334"/>
    <p:text>This is assuming the client reads the TRS at least every N days where N is the overlap between the base and change event log.</p:text>
    <p:extLst>
      <p:ext uri="{C676402C-5697-4E1C-873F-D02D1690AC5C}">
        <p15:threadingInfo xmlns:p15="http://schemas.microsoft.com/office/powerpoint/2012/main" timeZoneBias="-60"/>
      </p:ext>
    </p:extLst>
  </p:cm>
  <p:cm authorId="2" dt="2018-05-31T10:12:20.755" idx="4">
    <p:pos x="4271" y="3430"/>
    <p:text>Added a statement about this.</p:text>
    <p:extLst>
      <p:ext uri="{C676402C-5697-4E1C-873F-D02D1690AC5C}">
        <p15:threadingInfo xmlns:p15="http://schemas.microsoft.com/office/powerpoint/2012/main" timeZoneBias="420">
          <p15:parentCm authorId="1" idx="2"/>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5-31T11:28:37.887" idx="4">
    <p:pos x="4602" y="2636"/>
    <p:text>If a TRS provider keeps N days worth of change events after a base cutoff, TRS rebased consists of two separate actions:
1) Including an entry in a base page for an event that is older than the cutoff.
2) Removing TRS events processed by #1 when they are N days after #1.
The frequency of rebase then becomes unimportant providing that the TRS base exhibits stable paging.</p:text>
    <p:extLst>
      <p:ext uri="{C676402C-5697-4E1C-873F-D02D1690AC5C}">
        <p15:threadingInfo xmlns:p15="http://schemas.microsoft.com/office/powerpoint/2012/main" timeZoneBias="-60"/>
      </p:ext>
    </p:extLst>
  </p:cm>
  <p:cm authorId="2" dt="2018-05-31T10:11:19.971" idx="2">
    <p:pos x="4602" y="2732"/>
    <p:text>The issue is not in how the base is updated.</p:text>
    <p:extLst>
      <p:ext uri="{C676402C-5697-4E1C-873F-D02D1690AC5C}">
        <p15:threadingInfo xmlns:p15="http://schemas.microsoft.com/office/powerpoint/2012/main" timeZoneBias="420">
          <p15:parentCm authorId="1" idx="4"/>
        </p15:threadingInfo>
      </p:ext>
    </p:extLst>
  </p:cm>
  <p:cm authorId="1" dt="2018-05-31T11:32:42.650" idx="5">
    <p:pos x="5440" y="3328"/>
    <p:text>This seems like a complex solution. Perhaps this is only needed for TRS providers that do not offer stable paging of the base.</p:text>
    <p:extLst>
      <p:ext uri="{C676402C-5697-4E1C-873F-D02D1690AC5C}">
        <p15:threadingInfo xmlns:p15="http://schemas.microsoft.com/office/powerpoint/2012/main" timeZoneBias="-60"/>
      </p:ext>
    </p:extLst>
  </p:cm>
  <p:cm authorId="2" dt="2018-05-31T10:11:58.725" idx="3">
    <p:pos x="5440" y="3424"/>
    <p:text>Made it more clear that I do not recommend this - just including it because it was suggested by RTC and the LQE team.</p:text>
    <p:extLst>
      <p:ext uri="{C676402C-5697-4E1C-873F-D02D1690AC5C}">
        <p15:threadingInfo xmlns:p15="http://schemas.microsoft.com/office/powerpoint/2012/main" timeZoneBias="420">
          <p15:parentCm authorId="1" idx="5"/>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5-31T11:33:58.362" idx="7">
    <p:pos x="5370" y="1571"/>
    <p:text>I don't know of any CLM applications that do this. Are their any, and if so, what advantage might dynamic creation/deletion of TRSs provide?</p:text>
    <p:extLst>
      <p:ext uri="{C676402C-5697-4E1C-873F-D02D1690AC5C}">
        <p15:threadingInfo xmlns:p15="http://schemas.microsoft.com/office/powerpoint/2012/main" timeZoneBias="-60"/>
      </p:ext>
    </p:extLst>
  </p:cm>
  <p:cm authorId="2" dt="2018-05-31T10:10:53.447" idx="1">
    <p:pos x="5370" y="1667"/>
    <p:text>DOORS 9</p:text>
    <p:extLst>
      <p:ext uri="{C676402C-5697-4E1C-873F-D02D1690AC5C}">
        <p15:threadingInfo xmlns:p15="http://schemas.microsoft.com/office/powerpoint/2012/main" timeZoneBias="420">
          <p15:parentCm authorId="1" idx="7"/>
        </p15:threadingInfo>
      </p:ext>
    </p:extLst>
  </p:cm>
  <p:cm authorId="2" dt="2018-05-31T10:46:30.842" idx="8">
    <p:pos x="314" y="1728"/>
    <p:text>From Jim: bullet about discoverability</p:text>
    <p:extLst>
      <p:ext uri="{C676402C-5697-4E1C-873F-D02D1690AC5C}">
        <p15:threadingInfo xmlns:p15="http://schemas.microsoft.com/office/powerpoint/2012/main" timeZoneBias="4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5-31T11:36:55.224" idx="8">
    <p:pos x="314" y="2397"/>
    <p:text>An</p:text>
    <p:extLst>
      <p:ext uri="{C676402C-5697-4E1C-873F-D02D1690AC5C}">
        <p15:threadingInfo xmlns:p15="http://schemas.microsoft.com/office/powerpoint/2012/main" timeZoneBias="-60"/>
      </p:ext>
    </p:extLst>
  </p:cm>
  <p:cm authorId="1" dt="2018-05-31T11:38:26.808" idx="9">
    <p:pos x="314" y="2493"/>
    <p:text>An alternative approach is to: 
1) represent base members in persistence but not base pages.
2) use some kind of index for each base member that increases monotonically over time, similar to trs:order. This index need not be exposed in the RDF of a base page.
3) Use base page URIs with query parameters that specify the starting index.
This will also exhibit stable base paging because the next page URI is constructed at the time a base page is read and this depends on the starting index of the current basde page.</p:text>
    <p:extLst>
      <p:ext uri="{C676402C-5697-4E1C-873F-D02D1690AC5C}">
        <p15:threadingInfo xmlns:p15="http://schemas.microsoft.com/office/powerpoint/2012/main" timeZoneBias="-60">
          <p15:parentCm authorId="1" idx="8"/>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5-31T11:41:46.483" idx="10">
    <p:pos x="4311" y="2874"/>
    <p:text>What GCM's TRS does is that URI for change event log pages is to use the trs:order as a query parameter. This provides reasonably stable paging. If an old change event is deleted as part of a rebase, a request to get the next page responds with 200, but contains no change events and no previous page link. So the issue of 404 handling never arises for consumers of GCM's TRS.
I see you cover this on the next slide.</p:text>
    <p:extLst>
      <p:ext uri="{C676402C-5697-4E1C-873F-D02D1690AC5C}">
        <p15:threadingInfo xmlns:p15="http://schemas.microsoft.com/office/powerpoint/2012/main" timeZoneBias="-60"/>
      </p:ext>
    </p:extLst>
  </p:cm>
  <p:cm authorId="2" dt="2018-06-05T14:49:45.873" idx="11">
    <p:pos x="3840" y="1807"/>
    <p:text/>
    <p:extLst>
      <p:ext uri="{C676402C-5697-4E1C-873F-D02D1690AC5C}">
        <p15:threadingInfo xmlns:p15="http://schemas.microsoft.com/office/powerpoint/2012/main" timeZoneBias="4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8-05-31T11:46:07.372" idx="11">
    <p:pos x="3980" y="1623"/>
    <p:text>A TRS provider that dynamically constructs a TRS event change log has to run at least one query to determine whether something has changed. In such implementations, there appears to be little benefit in supporting If-None-Match. The TRS provider has to do a query to determine an etag, and cost of computing an etag dyanmically might negate the potential time saving.
What GCM does is to respond with a random etag and a no-caching response so that it always computes the TRS resource itself.</p:text>
    <p:extLst>
      <p:ext uri="{C676402C-5697-4E1C-873F-D02D1690AC5C}">
        <p15:threadingInfo xmlns:p15="http://schemas.microsoft.com/office/powerpoint/2012/main" timeZoneBias="-60"/>
      </p:ext>
    </p:extLst>
  </p:cm>
  <p:cm authorId="2" dt="2018-05-31T10:17:19.677" idx="6">
    <p:pos x="3980" y="1719"/>
    <p:text>Agreed - done.</p:text>
    <p:extLst>
      <p:ext uri="{C676402C-5697-4E1C-873F-D02D1690AC5C}">
        <p15:threadingInfo xmlns:p15="http://schemas.microsoft.com/office/powerpoint/2012/main" timeZoneBias="420">
          <p15:parentCm authorId="1" idx="11"/>
        </p15:threadingInfo>
      </p:ext>
    </p:extLst>
  </p:cm>
  <p:cm authorId="2" dt="2018-06-06T18:27:33.520" idx="14">
    <p:pos x="3055" y="698"/>
    <p:text>Andrew suggest SHOULD for etag on TRS</p:text>
    <p:extLst>
      <p:ext uri="{C676402C-5697-4E1C-873F-D02D1690AC5C}">
        <p15:threadingInfo xmlns:p15="http://schemas.microsoft.com/office/powerpoint/2012/main" timeZoneBias="4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2" dt="2018-06-06T18:10:41.465" idx="13">
    <p:pos x="10" y="10"/>
    <p:text>As suggested by David</p:text>
    <p:extLst>
      <p:ext uri="{C676402C-5697-4E1C-873F-D02D1690AC5C}">
        <p15:threadingInfo xmlns:p15="http://schemas.microsoft.com/office/powerpoint/2012/main" timeZoneBias="4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3136" cy="35184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30849" y="0"/>
            <a:ext cx="4003136" cy="351845"/>
          </a:xfrm>
          <a:prstGeom prst="rect">
            <a:avLst/>
          </a:prstGeom>
        </p:spPr>
        <p:txBody>
          <a:bodyPr vert="horz" lIns="91440" tIns="45720" rIns="91440" bIns="45720" rtlCol="0"/>
          <a:lstStyle>
            <a:lvl1pPr algn="r">
              <a:defRPr sz="1200"/>
            </a:lvl1pPr>
          </a:lstStyle>
          <a:p>
            <a:fld id="{9FA15ECC-733A-4007-951D-B7EE551B54A7}" type="datetimeFigureOut">
              <a:rPr lang="en-US" smtClean="0"/>
              <a:t>6/14/18</a:t>
            </a:fld>
            <a:endParaRPr lang="en-US" dirty="0"/>
          </a:p>
        </p:txBody>
      </p:sp>
      <p:sp>
        <p:nvSpPr>
          <p:cNvPr id="4" name="Footer Placeholder 3"/>
          <p:cNvSpPr>
            <a:spLocks noGrp="1"/>
          </p:cNvSpPr>
          <p:nvPr>
            <p:ph type="ftr" sz="quarter" idx="2"/>
          </p:nvPr>
        </p:nvSpPr>
        <p:spPr>
          <a:xfrm>
            <a:off x="1" y="6658555"/>
            <a:ext cx="4003136" cy="35184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30849" y="6658555"/>
            <a:ext cx="4003136" cy="351845"/>
          </a:xfrm>
          <a:prstGeom prst="rect">
            <a:avLst/>
          </a:prstGeom>
        </p:spPr>
        <p:txBody>
          <a:bodyPr vert="horz" lIns="91440" tIns="45720" rIns="91440" bIns="45720" rtlCol="0" anchor="b"/>
          <a:lstStyle>
            <a:lvl1pPr algn="r">
              <a:defRPr sz="1200"/>
            </a:lvl1pPr>
          </a:lstStyle>
          <a:p>
            <a:fld id="{74914264-242C-4752-AD11-320BE8D8028F}" type="slidenum">
              <a:rPr lang="en-US" smtClean="0"/>
              <a:t>‹#›</a:t>
            </a:fld>
            <a:endParaRPr lang="en-US" dirty="0"/>
          </a:p>
        </p:txBody>
      </p:sp>
    </p:spTree>
    <p:extLst>
      <p:ext uri="{BB962C8B-B14F-4D97-AF65-F5344CB8AC3E}">
        <p14:creationId xmlns:p14="http://schemas.microsoft.com/office/powerpoint/2010/main" val="2834609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2" y="1"/>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2" name="Rectangle 2"/>
          <p:cNvSpPr>
            <a:spLocks noGrp="1" noChangeArrowheads="1"/>
          </p:cNvSpPr>
          <p:nvPr>
            <p:ph type="dt"/>
          </p:nvPr>
        </p:nvSpPr>
        <p:spPr bwMode="auto">
          <a:xfrm>
            <a:off x="5230752" y="0"/>
            <a:ext cx="3998995" cy="349376"/>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ea typeface="Arial Unicode MS" pitchFamily="34" charset="-128"/>
                <a:cs typeface="Arial Unicode MS" pitchFamily="34" charset="-128"/>
              </a:defRPr>
            </a:lvl1pPr>
          </a:lstStyle>
          <a:p>
            <a:endParaRPr lang="en-US" altLang="en-US" dirty="0"/>
          </a:p>
        </p:txBody>
      </p:sp>
      <p:sp>
        <p:nvSpPr>
          <p:cNvPr id="23556" name="Rectangle 3"/>
          <p:cNvSpPr>
            <a:spLocks noGrp="1" noRot="1" noChangeAspect="1" noChangeArrowheads="1"/>
          </p:cNvSpPr>
          <p:nvPr>
            <p:ph type="sldImg"/>
          </p:nvPr>
        </p:nvSpPr>
        <p:spPr bwMode="auto">
          <a:xfrm>
            <a:off x="2863850" y="525463"/>
            <a:ext cx="3503613" cy="2627312"/>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4"/>
          <p:cNvSpPr>
            <a:spLocks noGrp="1" noChangeArrowheads="1"/>
          </p:cNvSpPr>
          <p:nvPr>
            <p:ph type="body"/>
          </p:nvPr>
        </p:nvSpPr>
        <p:spPr bwMode="auto">
          <a:xfrm>
            <a:off x="923818" y="3329910"/>
            <a:ext cx="7384220" cy="3152813"/>
          </a:xfrm>
          <a:prstGeom prst="rect">
            <a:avLst/>
          </a:prstGeom>
          <a:noFill/>
          <a:ln>
            <a:noFill/>
          </a:ln>
          <a:effectLst/>
          <a:extLst/>
        </p:spPr>
        <p:txBody>
          <a:bodyPr vert="horz" wrap="square" lIns="90000" tIns="46800" rIns="90000" bIns="46800" numCol="1" anchor="t" anchorCtr="0" compatLnSpc="1">
            <a:prstTxWarp prst="textNoShape">
              <a:avLst/>
            </a:prstTxWarp>
          </a:bodyPr>
          <a:lstStyle/>
          <a:p>
            <a:pPr lvl="0"/>
            <a:endParaRPr lang="en-US" altLang="en-US"/>
          </a:p>
        </p:txBody>
      </p:sp>
      <p:sp>
        <p:nvSpPr>
          <p:cNvPr id="23558" name="Text Box 5"/>
          <p:cNvSpPr txBox="1">
            <a:spLocks noChangeArrowheads="1"/>
          </p:cNvSpPr>
          <p:nvPr/>
        </p:nvSpPr>
        <p:spPr bwMode="auto">
          <a:xfrm>
            <a:off x="2" y="6657410"/>
            <a:ext cx="4001104" cy="35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1600">
                <a:solidFill>
                  <a:srgbClr val="000000"/>
                </a:solidFill>
                <a:round/>
                <a:headEnd/>
                <a:tailEnd/>
              </a14:hiddenLine>
            </a:ext>
          </a:extLst>
        </p:spPr>
        <p:txBody>
          <a:bodyPr wrap="none" anchor="ctr"/>
          <a:lstStyle/>
          <a:p>
            <a:pPr eaLnBrk="1" hangingPunct="1">
              <a:buClr>
                <a:srgbClr val="000000"/>
              </a:buClr>
              <a:buSzPct val="100000"/>
              <a:buFont typeface="Times New Roman" pitchFamily="18" charset="0"/>
              <a:buNone/>
            </a:pPr>
            <a:endParaRPr lang="en-US" altLang="en-US" dirty="0"/>
          </a:p>
        </p:txBody>
      </p:sp>
      <p:sp>
        <p:nvSpPr>
          <p:cNvPr id="4" name="Rectangle 6"/>
          <p:cNvSpPr>
            <a:spLocks noGrp="1" noChangeArrowheads="1"/>
          </p:cNvSpPr>
          <p:nvPr>
            <p:ph type="sldNum"/>
          </p:nvPr>
        </p:nvSpPr>
        <p:spPr bwMode="auto">
          <a:xfrm>
            <a:off x="5230752" y="6657410"/>
            <a:ext cx="3998995" cy="349376"/>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marL="358775" indent="-358775" algn="r" eaLnBrk="1" hangingPunct="1">
              <a:buClr>
                <a:srgbClr val="000000"/>
              </a:buClr>
              <a:buSzPct val="45000"/>
              <a:buFont typeface="Wingdings" pitchFamily="2" charset="2"/>
              <a:buNone/>
              <a:tabLst>
                <a:tab pos="723900" algn="l"/>
                <a:tab pos="1447800" algn="l"/>
                <a:tab pos="2171700" algn="l"/>
                <a:tab pos="2895600" algn="l"/>
              </a:tabLst>
              <a:defRPr sz="1200">
                <a:cs typeface="Arial" pitchFamily="34" charset="0"/>
              </a:defRPr>
            </a:lvl1pPr>
          </a:lstStyle>
          <a:p>
            <a:fld id="{6CF8D91E-A0E2-4B17-919B-64750CB7A9CE}" type="slidenum">
              <a:rPr lang="en-US" altLang="en-US"/>
              <a:pPr/>
              <a:t>‹#›</a:t>
            </a:fld>
            <a:endParaRPr lang="en-US" altLang="en-US" dirty="0"/>
          </a:p>
        </p:txBody>
      </p:sp>
    </p:spTree>
    <p:extLst>
      <p:ext uri="{BB962C8B-B14F-4D97-AF65-F5344CB8AC3E}">
        <p14:creationId xmlns:p14="http://schemas.microsoft.com/office/powerpoint/2010/main" val="638802445"/>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ＭＳ Ｐゴシック" charset="0"/>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rgbClr val="000000"/>
                </a:solidFill>
                <a:latin typeface="Times New Roman" pitchFamily="16" charset="0"/>
                <a:ea typeface="MS PGothic" pitchFamily="34" charset="-128"/>
                <a:cs typeface="ＭＳ Ｐゴシック" charset="0"/>
              </a:rPr>
              <a:t>I believe it is unacceptable for a client to need to re-read the base when the server rebases and/or truncates the change log, unless this happens extremely rarely - perhaps once per several years. Restarting processing of the entire base plus change log can take 4 weeks or more in some existing user installations of IBM's Requirement Management applications with many millions of requirements. Such users have been very unhappy if we tell them to rebuild the reporting index from scratch, and have their reports incomplete for the next month until the index catches up!</a:t>
            </a:r>
            <a:br>
              <a:rPr lang="en-US" dirty="0"/>
            </a:br>
            <a:br>
              <a:rPr lang="en-US" sz="1200" kern="1200" dirty="0">
                <a:solidFill>
                  <a:srgbClr val="000000"/>
                </a:solidFill>
                <a:latin typeface="Times New Roman" pitchFamily="16" charset="0"/>
                <a:ea typeface="MS PGothic" pitchFamily="34" charset="-128"/>
                <a:cs typeface="ＭＳ Ｐゴシック" charset="0"/>
              </a:rPr>
            </a:br>
            <a:r>
              <a:rPr lang="en-US" sz="1200" kern="1200" dirty="0">
                <a:solidFill>
                  <a:srgbClr val="000000"/>
                </a:solidFill>
                <a:latin typeface="Times New Roman" pitchFamily="16" charset="0"/>
                <a:ea typeface="MS PGothic" pitchFamily="34" charset="-128"/>
                <a:cs typeface="ＭＳ Ｐゴシック" charset="0"/>
              </a:rPr>
              <a:t>For this reason, I do not think it acceptable to replace all change log pages at the time of a rebase, unless old pages are also kept for a reasonable period of time (at least 15 days, and preferably double that). The proposal allows for this, but does not make it clear that implementations really should do this.</a:t>
            </a:r>
            <a:br>
              <a:rPr lang="en-US" dirty="0"/>
            </a:br>
            <a:br>
              <a:rPr lang="en-US" sz="1200" kern="1200" dirty="0">
                <a:solidFill>
                  <a:srgbClr val="000000"/>
                </a:solidFill>
                <a:latin typeface="Times New Roman" pitchFamily="16" charset="0"/>
                <a:ea typeface="MS PGothic" pitchFamily="34" charset="-128"/>
                <a:cs typeface="ＭＳ Ｐゴシック" charset="0"/>
              </a:rPr>
            </a:br>
            <a:r>
              <a:rPr lang="en-US" sz="1200" kern="1200" dirty="0">
                <a:solidFill>
                  <a:srgbClr val="000000"/>
                </a:solidFill>
                <a:latin typeface="Times New Roman" pitchFamily="16" charset="0"/>
                <a:ea typeface="MS PGothic" pitchFamily="34" charset="-128"/>
                <a:cs typeface="ＭＳ Ｐゴシック" charset="0"/>
              </a:rPr>
              <a:t>Under normal circumstances, the client should not need to re-read the base, and should be able to completely ignore the server's rebase procedure - it should not need to detect it, because normal processing of the change log should suffice.</a:t>
            </a:r>
            <a:br>
              <a:rPr lang="en-US" dirty="0"/>
            </a:br>
            <a:br>
              <a:rPr lang="en-US" sz="1200" kern="1200" dirty="0">
                <a:solidFill>
                  <a:srgbClr val="000000"/>
                </a:solidFill>
                <a:latin typeface="Times New Roman" pitchFamily="16" charset="0"/>
                <a:ea typeface="MS PGothic" pitchFamily="34" charset="-128"/>
                <a:cs typeface="ＭＳ Ｐゴシック" charset="0"/>
              </a:rPr>
            </a:br>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3</a:t>
            </a:fld>
            <a:endParaRPr lang="en-US" altLang="en-US" dirty="0"/>
          </a:p>
        </p:txBody>
      </p:sp>
    </p:spTree>
    <p:extLst>
      <p:ext uri="{BB962C8B-B14F-4D97-AF65-F5344CB8AC3E}">
        <p14:creationId xmlns:p14="http://schemas.microsoft.com/office/powerpoint/2010/main" val="3205842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fld id="{6CF8D91E-A0E2-4B17-919B-64750CB7A9CE}" type="slidenum">
              <a:rPr lang="en-US" altLang="en-US" smtClean="0"/>
              <a:pPr/>
              <a:t>15</a:t>
            </a:fld>
            <a:endParaRPr lang="en-US" altLang="en-US" dirty="0"/>
          </a:p>
        </p:txBody>
      </p:sp>
    </p:spTree>
    <p:extLst>
      <p:ext uri="{BB962C8B-B14F-4D97-AF65-F5344CB8AC3E}">
        <p14:creationId xmlns:p14="http://schemas.microsoft.com/office/powerpoint/2010/main" val="2052197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4"/>
          <p:cNvSpPr>
            <a:spLocks noChangeShapeType="1"/>
          </p:cNvSpPr>
          <p:nvPr/>
        </p:nvSpPr>
        <p:spPr bwMode="auto">
          <a:xfrm flipV="1">
            <a:off x="274638" y="105092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68611" name="Rectangle 3"/>
          <p:cNvSpPr>
            <a:spLocks noGrp="1" noChangeArrowheads="1"/>
          </p:cNvSpPr>
          <p:nvPr>
            <p:ph type="subTitle" idx="1"/>
          </p:nvPr>
        </p:nvSpPr>
        <p:spPr>
          <a:xfrm>
            <a:off x="182564" y="528640"/>
            <a:ext cx="7769225" cy="530225"/>
          </a:xfrm>
        </p:spPr>
        <p:txBody>
          <a:bodyPr anchor="b"/>
          <a:lstStyle>
            <a:lvl1pPr marL="0" indent="0">
              <a:buFont typeface="Wingdings" panose="05000000000000000000" pitchFamily="2" charset="2"/>
              <a:buNone/>
              <a:defRPr sz="1100"/>
            </a:lvl1pPr>
          </a:lstStyle>
          <a:p>
            <a:pPr lvl="0"/>
            <a:r>
              <a:rPr lang="en-US" noProof="0"/>
              <a:t>Click to edit Master subtitle style</a:t>
            </a:r>
          </a:p>
        </p:txBody>
      </p:sp>
      <p:sp>
        <p:nvSpPr>
          <p:cNvPr id="68643" name="Rectangle 35"/>
          <p:cNvSpPr>
            <a:spLocks noGrp="1" noChangeArrowheads="1"/>
          </p:cNvSpPr>
          <p:nvPr>
            <p:ph type="ctrTitle"/>
          </p:nvPr>
        </p:nvSpPr>
        <p:spPr>
          <a:xfrm>
            <a:off x="139701" y="1235077"/>
            <a:ext cx="6900863" cy="2193925"/>
          </a:xfrm>
        </p:spPr>
        <p:txBody>
          <a:bodyPr anchor="b"/>
          <a:lstStyle>
            <a:lvl1pPr>
              <a:defRPr sz="3500">
                <a:solidFill>
                  <a:schemeClr val="tx1"/>
                </a:solidFill>
              </a:defRPr>
            </a:lvl1pPr>
          </a:lstStyle>
          <a:p>
            <a:pPr lvl="0"/>
            <a:r>
              <a:rPr lang="en-US" noProof="0"/>
              <a:t>Click to edit Master title style</a:t>
            </a:r>
          </a:p>
        </p:txBody>
      </p:sp>
    </p:spTree>
    <p:extLst>
      <p:ext uri="{BB962C8B-B14F-4D97-AF65-F5344CB8AC3E}">
        <p14:creationId xmlns:p14="http://schemas.microsoft.com/office/powerpoint/2010/main" val="17145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82563" y="1600200"/>
            <a:ext cx="8686800" cy="47545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030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5"/>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1082968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563" y="1600200"/>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2163" y="1600201"/>
            <a:ext cx="4267200" cy="475456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0141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5910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349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82563" y="593725"/>
            <a:ext cx="8686800" cy="57610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0758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182563" y="1600200"/>
            <a:ext cx="8686800" cy="4754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p:txBody>
      </p:sp>
      <p:sp>
        <p:nvSpPr>
          <p:cNvPr id="1028" name="Line 4"/>
          <p:cNvSpPr>
            <a:spLocks noChangeShapeType="1"/>
          </p:cNvSpPr>
          <p:nvPr/>
        </p:nvSpPr>
        <p:spPr bwMode="auto">
          <a:xfrm flipV="1">
            <a:off x="274638" y="549275"/>
            <a:ext cx="85947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32" name="Rectangle 13"/>
          <p:cNvSpPr>
            <a:spLocks noGrp="1" noChangeArrowheads="1"/>
          </p:cNvSpPr>
          <p:nvPr>
            <p:ph type="title"/>
          </p:nvPr>
        </p:nvSpPr>
        <p:spPr bwMode="auto">
          <a:xfrm>
            <a:off x="182563" y="593725"/>
            <a:ext cx="8686800" cy="731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8" name="Rectangle 7"/>
          <p:cNvSpPr txBox="1">
            <a:spLocks noChangeArrowheads="1"/>
          </p:cNvSpPr>
          <p:nvPr userDrawn="1"/>
        </p:nvSpPr>
        <p:spPr>
          <a:xfrm>
            <a:off x="7567590" y="6462995"/>
            <a:ext cx="1305770" cy="274637"/>
          </a:xfrm>
          <a:prstGeom prst="rect">
            <a:avLst/>
          </a:prstGeom>
        </p:spPr>
        <p:txBody>
          <a:bodyPr anchor="ctr"/>
          <a:lstStyle>
            <a:defPPr>
              <a:defRPr lang="en-GB"/>
            </a:defPPr>
            <a:lvl1pPr algn="l" defTabSz="457200" rtl="0" eaLnBrk="0" fontAlgn="base" hangingPunct="0">
              <a:spcBef>
                <a:spcPct val="0"/>
              </a:spcBef>
              <a:spcAft>
                <a:spcPct val="0"/>
              </a:spcAft>
              <a:defRPr sz="1000" kern="1200">
                <a:solidFill>
                  <a:srgbClr val="000000"/>
                </a:solidFill>
                <a:latin typeface="Arial" pitchFamily="34" charset="0"/>
                <a:ea typeface="MS Gothic" pitchFamily="49" charset="-128"/>
                <a:cs typeface="+mn-cs"/>
              </a:defRPr>
            </a:lvl1pPr>
            <a:lvl2pPr marL="742950" indent="-28575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2pPr>
            <a:lvl3pPr marL="11430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3pPr>
            <a:lvl4pPr marL="16002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4pPr>
            <a:lvl5pPr marL="2057400" indent="-228600" algn="l" defTabSz="457200" rtl="0" eaLnBrk="0" fontAlgn="base" hangingPunct="0">
              <a:spcBef>
                <a:spcPct val="0"/>
              </a:spcBef>
              <a:spcAft>
                <a:spcPct val="0"/>
              </a:spcAft>
              <a:defRPr kern="1200">
                <a:solidFill>
                  <a:srgbClr val="000000"/>
                </a:solidFill>
                <a:latin typeface="Arial" pitchFamily="34" charset="0"/>
                <a:ea typeface="MS Gothic" pitchFamily="49" charset="-128"/>
                <a:cs typeface="+mn-cs"/>
              </a:defRPr>
            </a:lvl5pPr>
            <a:lvl6pPr marL="2286000" algn="l" defTabSz="914400" rtl="0" eaLnBrk="1" latinLnBrk="0" hangingPunct="1">
              <a:defRPr kern="1200">
                <a:solidFill>
                  <a:srgbClr val="000000"/>
                </a:solidFill>
                <a:latin typeface="Arial" pitchFamily="34" charset="0"/>
                <a:ea typeface="MS Gothic" pitchFamily="49" charset="-128"/>
                <a:cs typeface="+mn-cs"/>
              </a:defRPr>
            </a:lvl6pPr>
            <a:lvl7pPr marL="2743200" algn="l" defTabSz="914400" rtl="0" eaLnBrk="1" latinLnBrk="0" hangingPunct="1">
              <a:defRPr kern="1200">
                <a:solidFill>
                  <a:srgbClr val="000000"/>
                </a:solidFill>
                <a:latin typeface="Arial" pitchFamily="34" charset="0"/>
                <a:ea typeface="MS Gothic" pitchFamily="49" charset="-128"/>
                <a:cs typeface="+mn-cs"/>
              </a:defRPr>
            </a:lvl7pPr>
            <a:lvl8pPr marL="3200400" algn="l" defTabSz="914400" rtl="0" eaLnBrk="1" latinLnBrk="0" hangingPunct="1">
              <a:defRPr kern="1200">
                <a:solidFill>
                  <a:srgbClr val="000000"/>
                </a:solidFill>
                <a:latin typeface="Arial" pitchFamily="34" charset="0"/>
                <a:ea typeface="MS Gothic" pitchFamily="49" charset="-128"/>
                <a:cs typeface="+mn-cs"/>
              </a:defRPr>
            </a:lvl8pPr>
            <a:lvl9pPr marL="3657600" algn="l" defTabSz="914400" rtl="0" eaLnBrk="1" latinLnBrk="0" hangingPunct="1">
              <a:defRPr kern="1200">
                <a:solidFill>
                  <a:srgbClr val="000000"/>
                </a:solidFill>
                <a:latin typeface="Arial" pitchFamily="34" charset="0"/>
                <a:ea typeface="MS Gothic" pitchFamily="49" charset="-128"/>
                <a:cs typeface="+mn-cs"/>
              </a:defRPr>
            </a:lvl9pPr>
          </a:lstStyle>
          <a:p>
            <a:pPr algn="r">
              <a:defRPr/>
            </a:pPr>
            <a:r>
              <a:rPr lang="en-US" altLang="en-US" sz="900" kern="1200" dirty="0">
                <a:solidFill>
                  <a:srgbClr val="454545"/>
                </a:solidFill>
                <a:latin typeface="+mn-lt"/>
                <a:ea typeface="+mn-ea"/>
                <a:cs typeface="+mn-cs"/>
              </a:rPr>
              <a:t>Page </a:t>
            </a:r>
            <a:fld id="{4F42A140-7BB9-43CC-8727-12C0A1A62EFE}" type="slidenum">
              <a:rPr lang="en-US" altLang="en-US" sz="900" kern="1200" smtClean="0">
                <a:solidFill>
                  <a:srgbClr val="454545"/>
                </a:solidFill>
                <a:latin typeface="+mn-lt"/>
                <a:ea typeface="+mn-ea"/>
                <a:cs typeface="+mn-cs"/>
              </a:rPr>
              <a:pPr algn="r">
                <a:defRPr/>
              </a:pPr>
              <a:t>‹#›</a:t>
            </a:fld>
            <a:endParaRPr lang="en-US" altLang="en-US" sz="900" kern="1200" dirty="0">
              <a:solidFill>
                <a:srgbClr val="454545"/>
              </a:solidFill>
              <a:latin typeface="+mn-lt"/>
              <a:ea typeface="+mn-ea"/>
              <a:cs typeface="+mn-cs"/>
            </a:endParaRPr>
          </a:p>
        </p:txBody>
      </p:sp>
      <p:pic>
        <p:nvPicPr>
          <p:cNvPr id="9" name="Picture 19" descr="PNG logo for PPT_small size">
            <a:extLst>
              <a:ext uri="{FF2B5EF4-FFF2-40B4-BE49-F238E27FC236}">
                <a16:creationId xmlns:a16="http://schemas.microsoft.com/office/drawing/2014/main" id="{B9FC0124-A30A-1949-BA72-3F18FE4E7DDD}"/>
              </a:ext>
            </a:extLst>
          </p:cNvPr>
          <p:cNvPicPr>
            <a:picLocks noChangeAspect="1" noChangeArrowheads="1"/>
          </p:cNvPicPr>
          <p:nvPr userDrawn="1"/>
        </p:nvPicPr>
        <p:blipFill rotWithShape="1">
          <a:blip r:embed="rId9" cstate="screen">
            <a:extLst>
              <a:ext uri="{28A0092B-C50C-407E-A947-70E740481C1C}">
                <a14:useLocalDpi xmlns:a14="http://schemas.microsoft.com/office/drawing/2010/main"/>
              </a:ext>
            </a:extLst>
          </a:blip>
          <a:srcRect t="13918" b="15968"/>
          <a:stretch/>
        </p:blipFill>
        <p:spPr bwMode="auto">
          <a:xfrm>
            <a:off x="8220475" y="87765"/>
            <a:ext cx="655440" cy="3929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038333"/>
      </p:ext>
    </p:extLst>
  </p:cSld>
  <p:clrMap bg1="lt1" tx1="dk1" bg2="lt2" tx2="dk2" accent1="accent1" accent2="accent2" accent3="accent3" accent4="accent4" accent5="accent5" accent6="accent6" hlink="hlink" folHlink="folHlink"/>
  <p:sldLayoutIdLst>
    <p:sldLayoutId id="2147484456" r:id="rId1"/>
    <p:sldLayoutId id="2147484457" r:id="rId2"/>
    <p:sldLayoutId id="2147484458" r:id="rId3"/>
    <p:sldLayoutId id="2147484459" r:id="rId4"/>
    <p:sldLayoutId id="2147484461" r:id="rId5"/>
    <p:sldLayoutId id="2147484462" r:id="rId6"/>
    <p:sldLayoutId id="2147484467" r:id="rId7"/>
  </p:sldLayoutIdLst>
  <p:hf hdr="0" ftr="0" dt="0"/>
  <p:txStyles>
    <p:titleStyle>
      <a:lvl1pPr algn="l" rtl="0" eaLnBrk="1" fontAlgn="base" hangingPunct="1">
        <a:lnSpc>
          <a:spcPct val="90000"/>
        </a:lnSpc>
        <a:spcBef>
          <a:spcPct val="0"/>
        </a:spcBef>
        <a:spcAft>
          <a:spcPct val="0"/>
        </a:spcAft>
        <a:defRPr sz="2200" kern="1200">
          <a:solidFill>
            <a:schemeClr val="tx2"/>
          </a:solidFill>
          <a:latin typeface="+mj-lt"/>
          <a:ea typeface="MS PGothic" pitchFamily="34" charset="-128"/>
          <a:cs typeface="ＭＳ Ｐゴシック" charset="0"/>
        </a:defRPr>
      </a:lvl1pPr>
      <a:lvl2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2pPr>
      <a:lvl3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3pPr>
      <a:lvl4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4pPr>
      <a:lvl5pPr algn="l" rtl="0" eaLnBrk="1" fontAlgn="base" hangingPunct="1">
        <a:lnSpc>
          <a:spcPct val="90000"/>
        </a:lnSpc>
        <a:spcBef>
          <a:spcPct val="0"/>
        </a:spcBef>
        <a:spcAft>
          <a:spcPct val="0"/>
        </a:spcAft>
        <a:defRPr sz="2200">
          <a:solidFill>
            <a:schemeClr val="tx2"/>
          </a:solidFill>
          <a:latin typeface="Arial" panose="020B0604020202020204" pitchFamily="34" charset="0"/>
          <a:ea typeface="MS PGothic" pitchFamily="34" charset="-128"/>
          <a:cs typeface="ＭＳ Ｐゴシック" charset="0"/>
        </a:defRPr>
      </a:lvl5pPr>
      <a:lvl6pPr marL="457200" algn="l" rtl="0" eaLnBrk="1" fontAlgn="base" hangingPunct="1">
        <a:lnSpc>
          <a:spcPct val="90000"/>
        </a:lnSpc>
        <a:spcBef>
          <a:spcPct val="0"/>
        </a:spcBef>
        <a:spcAft>
          <a:spcPct val="0"/>
        </a:spcAft>
        <a:defRPr sz="2200">
          <a:solidFill>
            <a:schemeClr val="tx2"/>
          </a:solidFill>
          <a:latin typeface="Arial" panose="020B0604020202020204" pitchFamily="34" charset="0"/>
        </a:defRPr>
      </a:lvl6pPr>
      <a:lvl7pPr marL="914400" algn="l" rtl="0" eaLnBrk="1" fontAlgn="base" hangingPunct="1">
        <a:lnSpc>
          <a:spcPct val="90000"/>
        </a:lnSpc>
        <a:spcBef>
          <a:spcPct val="0"/>
        </a:spcBef>
        <a:spcAft>
          <a:spcPct val="0"/>
        </a:spcAft>
        <a:defRPr sz="2200">
          <a:solidFill>
            <a:schemeClr val="tx2"/>
          </a:solidFill>
          <a:latin typeface="Arial" panose="020B0604020202020204" pitchFamily="34" charset="0"/>
        </a:defRPr>
      </a:lvl7pPr>
      <a:lvl8pPr marL="1371600" algn="l" rtl="0" eaLnBrk="1" fontAlgn="base" hangingPunct="1">
        <a:lnSpc>
          <a:spcPct val="90000"/>
        </a:lnSpc>
        <a:spcBef>
          <a:spcPct val="0"/>
        </a:spcBef>
        <a:spcAft>
          <a:spcPct val="0"/>
        </a:spcAft>
        <a:defRPr sz="2200">
          <a:solidFill>
            <a:schemeClr val="tx2"/>
          </a:solidFill>
          <a:latin typeface="Arial" panose="020B0604020202020204" pitchFamily="34" charset="0"/>
        </a:defRPr>
      </a:lvl8pPr>
      <a:lvl9pPr marL="1828800" algn="l" rtl="0" eaLnBrk="1" fontAlgn="base" hangingPunct="1">
        <a:lnSpc>
          <a:spcPct val="90000"/>
        </a:lnSpc>
        <a:spcBef>
          <a:spcPct val="0"/>
        </a:spcBef>
        <a:spcAft>
          <a:spcPct val="0"/>
        </a:spcAft>
        <a:defRPr sz="2200">
          <a:solidFill>
            <a:schemeClr val="tx2"/>
          </a:solidFill>
          <a:latin typeface="Arial" panose="020B0604020202020204" pitchFamily="34" charset="0"/>
        </a:defRPr>
      </a:lvl9pPr>
    </p:titleStyle>
    <p:bodyStyle>
      <a:lvl1pPr marL="173038" indent="-173038" algn="l" rtl="0" eaLnBrk="1" fontAlgn="base" hangingPunct="1">
        <a:spcBef>
          <a:spcPct val="50000"/>
        </a:spcBef>
        <a:spcAft>
          <a:spcPct val="0"/>
        </a:spcAft>
        <a:buClr>
          <a:schemeClr val="tx1"/>
        </a:buClr>
        <a:buFont typeface="Wingdings" pitchFamily="2" charset="2"/>
        <a:buChar char="§"/>
        <a:defRPr sz="1600" kern="1200">
          <a:solidFill>
            <a:schemeClr val="tx1"/>
          </a:solidFill>
          <a:latin typeface="+mn-lt"/>
          <a:ea typeface="MS PGothic" pitchFamily="34" charset="-128"/>
          <a:cs typeface="ＭＳ Ｐゴシック" charset="0"/>
        </a:defRPr>
      </a:lvl1pPr>
      <a:lvl2pPr marL="509588" indent="-163513" algn="l" rtl="0" eaLnBrk="1" fontAlgn="base" hangingPunct="1">
        <a:spcBef>
          <a:spcPct val="0"/>
        </a:spcBef>
        <a:spcAft>
          <a:spcPct val="0"/>
        </a:spcAft>
        <a:buClr>
          <a:schemeClr val="tx1"/>
        </a:buClr>
        <a:buFont typeface="Arial" pitchFamily="34" charset="0"/>
        <a:buChar char="–"/>
        <a:defRPr sz="1600" kern="1200">
          <a:solidFill>
            <a:schemeClr val="tx1"/>
          </a:solidFill>
          <a:latin typeface="+mn-lt"/>
          <a:ea typeface="MS PGothic" pitchFamily="34" charset="-128"/>
          <a:cs typeface="+mn-cs"/>
        </a:defRPr>
      </a:lvl2pPr>
      <a:lvl3pPr marL="855663" indent="-173038" algn="l" rtl="0" eaLnBrk="1" fontAlgn="base" hangingPunct="1">
        <a:spcBef>
          <a:spcPct val="0"/>
        </a:spcBef>
        <a:spcAft>
          <a:spcPct val="0"/>
        </a:spcAft>
        <a:buClr>
          <a:schemeClr val="tx1"/>
        </a:buClr>
        <a:buChar char="•"/>
        <a:defRPr sz="1600" kern="1200">
          <a:solidFill>
            <a:schemeClr val="tx1"/>
          </a:solidFill>
          <a:latin typeface="+mn-lt"/>
          <a:ea typeface="MS PGothic" pitchFamily="34" charset="-128"/>
          <a:cs typeface="+mn-cs"/>
        </a:defRPr>
      </a:lvl3pPr>
      <a:lvl4pPr marL="1203325" indent="-173038" algn="l" rtl="0" eaLnBrk="1" fontAlgn="base" hangingPunct="1">
        <a:spcBef>
          <a:spcPct val="20000"/>
        </a:spcBef>
        <a:spcAft>
          <a:spcPct val="0"/>
        </a:spcAft>
        <a:buClr>
          <a:schemeClr val="bg1"/>
        </a:buClr>
        <a:defRPr sz="1600" kern="1200">
          <a:solidFill>
            <a:schemeClr val="bg1"/>
          </a:solidFill>
          <a:latin typeface="+mn-lt"/>
          <a:ea typeface="MS PGothic" pitchFamily="34" charset="-128"/>
          <a:cs typeface="+mn-cs"/>
        </a:defRPr>
      </a:lvl4pPr>
      <a:lvl5pPr marL="1539875" indent="-163513" algn="l" rtl="0" eaLnBrk="1" fontAlgn="base" hangingPunct="1">
        <a:spcBef>
          <a:spcPct val="20000"/>
        </a:spcBef>
        <a:spcAft>
          <a:spcPct val="0"/>
        </a:spcAft>
        <a:buClr>
          <a:schemeClr val="bg1"/>
        </a:buClr>
        <a:buChar char="»"/>
        <a:defRPr sz="1600" kern="1200">
          <a:solidFill>
            <a:schemeClr val="bg1"/>
          </a:solidFill>
          <a:latin typeface="+mn-lt"/>
          <a:ea typeface="MS PGothic"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hyperlink" Target="https://issues.oasis-open.org/browse/OSLCCORE-85"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xample.com/trs/base?order=345" TargetMode="External"/><Relationship Id="rId2" Type="http://schemas.openxmlformats.org/officeDocument/2006/relationships/hyperlink" Target="http://example.com/trs/base?order=145" TargetMode="External"/><Relationship Id="rId1" Type="http://schemas.openxmlformats.org/officeDocument/2006/relationships/slideLayout" Target="../slideLayouts/slideLayout2.xml"/><Relationship Id="rId4" Type="http://schemas.openxmlformats.org/officeDocument/2006/relationships/comments" Target="../comments/comment6.xml"/></Relationships>
</file>

<file path=ppt/slides/_rels/slide15.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xample.com/trs/changelog?order=145"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ssues.oasis-open.org/browse/OSLCCORE-169" TargetMode="External"/><Relationship Id="rId2" Type="http://schemas.openxmlformats.org/officeDocument/2006/relationships/hyperlink" Target="https://issues.oasis-open.org/browse/OSLCCORE-167" TargetMode="External"/><Relationship Id="rId1" Type="http://schemas.openxmlformats.org/officeDocument/2006/relationships/slideLayout" Target="../slideLayouts/slideLayout2.xml"/><Relationship Id="rId4" Type="http://schemas.openxmlformats.org/officeDocument/2006/relationships/comments" Target="../comments/comment8.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open-services.net/pipermail/oslc-core_open-services.net/2014-March/001747.html" TargetMode="External"/><Relationship Id="rId2" Type="http://schemas.openxmlformats.org/officeDocument/2006/relationships/hyperlink" Target="https://issues.oasis-open.org/browse/OSLCCORE-17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issues.oasis-open.org/browse/OSLCCORE-79" TargetMode="External"/><Relationship Id="rId2" Type="http://schemas.openxmlformats.org/officeDocument/2006/relationships/hyperlink" Target="https://issues.oasis-open.org/browse/OSLCCORE-82" TargetMode="External"/><Relationship Id="rId1" Type="http://schemas.openxmlformats.org/officeDocument/2006/relationships/slideLayout" Target="../slideLayouts/slideLayout2.xml"/><Relationship Id="rId4" Type="http://schemas.openxmlformats.org/officeDocument/2006/relationships/hyperlink" Target="https://issues.oasis-open.org/browse/OSLCCORE-68"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issues.oasis-open.org/browse/OSLCCORE-85" TargetMode="External"/><Relationship Id="rId2" Type="http://schemas.openxmlformats.org/officeDocument/2006/relationships/hyperlink" Target="https://issues.oasis-open.org/browse/OSLCCORE-71" TargetMode="External"/><Relationship Id="rId1" Type="http://schemas.openxmlformats.org/officeDocument/2006/relationships/slideLayout" Target="../slideLayouts/slideLayout2.xml"/><Relationship Id="rId6" Type="http://schemas.openxmlformats.org/officeDocument/2006/relationships/comments" Target="../comments/comment11.xml"/><Relationship Id="rId5" Type="http://schemas.openxmlformats.org/officeDocument/2006/relationships/hyperlink" Target="https://issues.oasis-open.org/browse/OSLCCORE-93" TargetMode="External"/><Relationship Id="rId4" Type="http://schemas.openxmlformats.org/officeDocument/2006/relationships/hyperlink" Target="https://issues.oasis-open.org/browse/OSLCCORE-86"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issues.oasis-open.org/browse/OSLCCORE-166" TargetMode="External"/><Relationship Id="rId2" Type="http://schemas.openxmlformats.org/officeDocument/2006/relationships/hyperlink" Target="https://issues.oasis-open.org/browse/OSLCCORE-16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issues.oasis-open.org/browse/OSLCCORE-16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6473D82-21D0-3C4C-8F1C-7164E80F791E}"/>
              </a:ext>
            </a:extLst>
          </p:cNvPr>
          <p:cNvSpPr>
            <a:spLocks noGrp="1"/>
          </p:cNvSpPr>
          <p:nvPr>
            <p:ph type="subTitle" idx="1"/>
          </p:nvPr>
        </p:nvSpPr>
        <p:spPr/>
        <p:txBody>
          <a:bodyPr/>
          <a:lstStyle/>
          <a:p>
            <a:r>
              <a:rPr lang="en-US" dirty="0"/>
              <a:t>OSLC Core Technical Committee</a:t>
            </a:r>
          </a:p>
        </p:txBody>
      </p:sp>
      <p:sp>
        <p:nvSpPr>
          <p:cNvPr id="3" name="Title 2">
            <a:extLst>
              <a:ext uri="{FF2B5EF4-FFF2-40B4-BE49-F238E27FC236}">
                <a16:creationId xmlns:a16="http://schemas.microsoft.com/office/drawing/2014/main" id="{E0A11BFA-C40F-9348-A78C-AAB745BBCDD5}"/>
              </a:ext>
            </a:extLst>
          </p:cNvPr>
          <p:cNvSpPr>
            <a:spLocks noGrp="1"/>
          </p:cNvSpPr>
          <p:nvPr>
            <p:ph type="ctrTitle"/>
          </p:nvPr>
        </p:nvSpPr>
        <p:spPr>
          <a:xfrm>
            <a:off x="139701" y="2378075"/>
            <a:ext cx="7708899" cy="2193925"/>
          </a:xfrm>
        </p:spPr>
        <p:txBody>
          <a:bodyPr/>
          <a:lstStyle/>
          <a:p>
            <a:r>
              <a:rPr lang="en-US" dirty="0"/>
              <a:t>TRS Specification and Design Issues</a:t>
            </a:r>
            <a:br>
              <a:rPr lang="en-US" dirty="0"/>
            </a:br>
            <a:br>
              <a:rPr lang="en-US" dirty="0"/>
            </a:br>
            <a:r>
              <a:rPr lang="en-US" sz="2400" i="1" dirty="0"/>
              <a:t>Nick Crossley</a:t>
            </a:r>
            <a:br>
              <a:rPr lang="en-US" sz="2400" i="1" dirty="0"/>
            </a:br>
            <a:r>
              <a:rPr lang="en-US" sz="2400" i="1" dirty="0"/>
              <a:t>May 24 2018</a:t>
            </a:r>
            <a:endParaRPr lang="en-US" i="1" dirty="0"/>
          </a:p>
        </p:txBody>
      </p:sp>
    </p:spTree>
    <p:extLst>
      <p:ext uri="{BB962C8B-B14F-4D97-AF65-F5344CB8AC3E}">
        <p14:creationId xmlns:p14="http://schemas.microsoft.com/office/powerpoint/2010/main" val="204845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a:xfrm>
            <a:off x="182563" y="1325564"/>
            <a:ext cx="8686800" cy="5029200"/>
          </a:xfrm>
        </p:spPr>
        <p:txBody>
          <a:bodyPr/>
          <a:lstStyle/>
          <a:p>
            <a:r>
              <a:rPr lang="en-US" dirty="0"/>
              <a:t>At time T2 the server decides to update the base &amp; prune the change log</a:t>
            </a:r>
          </a:p>
          <a:p>
            <a:pPr lvl="1"/>
            <a:r>
              <a:rPr lang="en-US" dirty="0"/>
              <a:t>The TRS base is updated, possibly to a new single base page B2</a:t>
            </a:r>
          </a:p>
          <a:p>
            <a:pPr lvl="1"/>
            <a:r>
              <a:rPr lang="en-US" dirty="0"/>
              <a:t>The cutoff in the first page of the base is set to the newest event at or before T2</a:t>
            </a:r>
          </a:p>
          <a:p>
            <a:pPr lvl="1"/>
            <a:r>
              <a:rPr lang="en-US" dirty="0"/>
              <a:t>The change log is truncated, discarding events older than T</a:t>
            </a:r>
            <a:r>
              <a:rPr lang="en-US" baseline="-25000" dirty="0"/>
              <a:t>d</a:t>
            </a:r>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pPr lvl="1"/>
            <a:endParaRPr lang="en-US" baseline="-25000" dirty="0"/>
          </a:p>
          <a:p>
            <a:r>
              <a:rPr lang="en-US" dirty="0"/>
              <a:t>At time T3, the client that started reading at time T1 completes its initial processing, and polls the TRS for changes newer than T</a:t>
            </a:r>
            <a:r>
              <a:rPr lang="en-US" baseline="-25000" dirty="0"/>
              <a:t>x</a:t>
            </a:r>
          </a:p>
          <a:p>
            <a:r>
              <a:rPr lang="en-US" dirty="0"/>
              <a:t>If T</a:t>
            </a:r>
            <a:r>
              <a:rPr lang="en-US" baseline="-25000" dirty="0"/>
              <a:t>d</a:t>
            </a:r>
            <a:r>
              <a:rPr lang="en-US" dirty="0"/>
              <a:t> is later than T</a:t>
            </a:r>
            <a:r>
              <a:rPr lang="en-US" baseline="-25000" dirty="0"/>
              <a:t>x</a:t>
            </a:r>
            <a:r>
              <a:rPr lang="en-US" dirty="0"/>
              <a:t>, the client has a problem – change events may be missing, and the sync event T</a:t>
            </a:r>
            <a:r>
              <a:rPr lang="en-US" baseline="-25000" dirty="0"/>
              <a:t>x</a:t>
            </a:r>
            <a:r>
              <a:rPr lang="en-US" dirty="0"/>
              <a:t> may not be found. The client then has to restart from scratch.</a:t>
            </a:r>
          </a:p>
          <a:p>
            <a:r>
              <a:rPr lang="en-US" dirty="0"/>
              <a:t>Note that how the base is updated makes no difference to the client – it has already read the base and is not expected to re-read it.</a:t>
            </a:r>
          </a:p>
        </p:txBody>
      </p:sp>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2</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2692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2590800"/>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2590800"/>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276600"/>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317329"/>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1943750" y="4058037"/>
            <a:ext cx="2173431" cy="12749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4214669" y="3983285"/>
            <a:ext cx="966931" cy="276999"/>
          </a:xfrm>
          <a:prstGeom prst="rect">
            <a:avLst/>
          </a:prstGeom>
          <a:noFill/>
        </p:spPr>
        <p:txBody>
          <a:bodyPr wrap="none" rtlCol="0">
            <a:spAutoFit/>
          </a:bodyPr>
          <a:lstStyle/>
          <a:p>
            <a:r>
              <a:rPr lang="en-US" sz="1200" dirty="0"/>
              <a:t>Change log</a:t>
            </a:r>
          </a:p>
        </p:txBody>
      </p:sp>
      <p:grpSp>
        <p:nvGrpSpPr>
          <p:cNvPr id="15" name="Group 14">
            <a:extLst>
              <a:ext uri="{FF2B5EF4-FFF2-40B4-BE49-F238E27FC236}">
                <a16:creationId xmlns:a16="http://schemas.microsoft.com/office/drawing/2014/main" id="{F010814C-3F76-774B-88A7-47775B787DFE}"/>
              </a:ext>
            </a:extLst>
          </p:cNvPr>
          <p:cNvGrpSpPr/>
          <p:nvPr/>
        </p:nvGrpSpPr>
        <p:grpSpPr>
          <a:xfrm>
            <a:off x="3949700" y="2590800"/>
            <a:ext cx="381000" cy="478333"/>
            <a:chOff x="381000" y="3733800"/>
            <a:chExt cx="381000" cy="478333"/>
          </a:xfrm>
        </p:grpSpPr>
        <p:sp>
          <p:nvSpPr>
            <p:cNvPr id="16" name="TextBox 15">
              <a:extLst>
                <a:ext uri="{FF2B5EF4-FFF2-40B4-BE49-F238E27FC236}">
                  <a16:creationId xmlns:a16="http://schemas.microsoft.com/office/drawing/2014/main" id="{39859751-0D54-6E45-959E-2A372D80804A}"/>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17" name="Straight Connector 16">
              <a:extLst>
                <a:ext uri="{FF2B5EF4-FFF2-40B4-BE49-F238E27FC236}">
                  <a16:creationId xmlns:a16="http://schemas.microsoft.com/office/drawing/2014/main" id="{1F13D233-CBFC-804E-9953-759B8D0B8141}"/>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 name="Straight Connector 17">
            <a:extLst>
              <a:ext uri="{FF2B5EF4-FFF2-40B4-BE49-F238E27FC236}">
                <a16:creationId xmlns:a16="http://schemas.microsoft.com/office/drawing/2014/main" id="{06605974-37F3-3A40-B33C-A0FCAD714138}"/>
              </a:ext>
            </a:extLst>
          </p:cNvPr>
          <p:cNvCxnSpPr>
            <a:cxnSpLocks/>
          </p:cNvCxnSpPr>
          <p:nvPr/>
        </p:nvCxnSpPr>
        <p:spPr bwMode="auto">
          <a:xfrm>
            <a:off x="1066800" y="3640117"/>
            <a:ext cx="20574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06298511-7738-194C-B16F-24B90C137173}"/>
              </a:ext>
            </a:extLst>
          </p:cNvPr>
          <p:cNvSpPr txBox="1"/>
          <p:nvPr/>
        </p:nvSpPr>
        <p:spPr>
          <a:xfrm>
            <a:off x="1752600" y="3680846"/>
            <a:ext cx="381000" cy="274638"/>
          </a:xfrm>
          <a:prstGeom prst="rect">
            <a:avLst/>
          </a:prstGeom>
          <a:noFill/>
        </p:spPr>
        <p:txBody>
          <a:bodyPr wrap="square" rtlCol="0">
            <a:spAutoFit/>
          </a:bodyPr>
          <a:lstStyle/>
          <a:p>
            <a:r>
              <a:rPr lang="en-US" sz="1200" dirty="0"/>
              <a:t>T</a:t>
            </a:r>
            <a:r>
              <a:rPr lang="en-US" sz="1200" baseline="-25000" dirty="0"/>
              <a:t>d</a:t>
            </a:r>
          </a:p>
        </p:txBody>
      </p:sp>
      <p:grpSp>
        <p:nvGrpSpPr>
          <p:cNvPr id="22" name="Group 21">
            <a:extLst>
              <a:ext uri="{FF2B5EF4-FFF2-40B4-BE49-F238E27FC236}">
                <a16:creationId xmlns:a16="http://schemas.microsoft.com/office/drawing/2014/main" id="{CFCD9529-D09D-604C-853B-9A1251675723}"/>
              </a:ext>
            </a:extLst>
          </p:cNvPr>
          <p:cNvGrpSpPr/>
          <p:nvPr/>
        </p:nvGrpSpPr>
        <p:grpSpPr>
          <a:xfrm>
            <a:off x="4914900" y="2590800"/>
            <a:ext cx="381000" cy="478333"/>
            <a:chOff x="381000" y="3733800"/>
            <a:chExt cx="381000" cy="478333"/>
          </a:xfrm>
        </p:grpSpPr>
        <p:sp>
          <p:nvSpPr>
            <p:cNvPr id="23" name="TextBox 22">
              <a:extLst>
                <a:ext uri="{FF2B5EF4-FFF2-40B4-BE49-F238E27FC236}">
                  <a16:creationId xmlns:a16="http://schemas.microsoft.com/office/drawing/2014/main" id="{B4B6A9F9-E8A4-CC4D-BE93-A9EEFF7B74A3}"/>
                </a:ext>
              </a:extLst>
            </p:cNvPr>
            <p:cNvSpPr txBox="1"/>
            <p:nvPr/>
          </p:nvSpPr>
          <p:spPr>
            <a:xfrm>
              <a:off x="381000" y="3937495"/>
              <a:ext cx="381000" cy="274638"/>
            </a:xfrm>
            <a:prstGeom prst="rect">
              <a:avLst/>
            </a:prstGeom>
            <a:noFill/>
          </p:spPr>
          <p:txBody>
            <a:bodyPr wrap="square" rtlCol="0">
              <a:spAutoFit/>
            </a:bodyPr>
            <a:lstStyle/>
            <a:p>
              <a:r>
                <a:rPr lang="en-US" sz="1200" dirty="0"/>
                <a:t>T3</a:t>
              </a:r>
            </a:p>
          </p:txBody>
        </p:sp>
        <p:cxnSp>
          <p:nvCxnSpPr>
            <p:cNvPr id="24" name="Straight Connector 23">
              <a:extLst>
                <a:ext uri="{FF2B5EF4-FFF2-40B4-BE49-F238E27FC236}">
                  <a16:creationId xmlns:a16="http://schemas.microsoft.com/office/drawing/2014/main" id="{5ACB7F88-A469-D74D-9963-37F8C7175F68}"/>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159359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D79D6-B64D-544B-9449-719FA989F227}"/>
              </a:ext>
            </a:extLst>
          </p:cNvPr>
          <p:cNvSpPr>
            <a:spLocks noGrp="1"/>
          </p:cNvSpPr>
          <p:nvPr>
            <p:ph type="title"/>
          </p:nvPr>
        </p:nvSpPr>
        <p:spPr/>
        <p:txBody>
          <a:bodyPr/>
          <a:lstStyle/>
          <a:p>
            <a:r>
              <a:rPr lang="en-US" dirty="0"/>
              <a:t>Change log pruning - 3</a:t>
            </a:r>
          </a:p>
        </p:txBody>
      </p:sp>
      <p:sp>
        <p:nvSpPr>
          <p:cNvPr id="3" name="Content Placeholder 2">
            <a:extLst>
              <a:ext uri="{FF2B5EF4-FFF2-40B4-BE49-F238E27FC236}">
                <a16:creationId xmlns:a16="http://schemas.microsoft.com/office/drawing/2014/main" id="{C712F379-F0F3-D648-877E-616AEEB303BC}"/>
              </a:ext>
            </a:extLst>
          </p:cNvPr>
          <p:cNvSpPr>
            <a:spLocks noGrp="1"/>
          </p:cNvSpPr>
          <p:nvPr>
            <p:ph idx="1"/>
          </p:nvPr>
        </p:nvSpPr>
        <p:spPr>
          <a:xfrm>
            <a:off x="182563" y="1219200"/>
            <a:ext cx="8686800" cy="5135563"/>
          </a:xfrm>
        </p:spPr>
        <p:txBody>
          <a:bodyPr/>
          <a:lstStyle/>
          <a:p>
            <a:r>
              <a:rPr lang="en-US" dirty="0"/>
              <a:t>We would like to say that servers MUST provide ways for well-behaved clients to avoid lost change events after change log pruning - but it’s not clear we can define how to do this</a:t>
            </a:r>
          </a:p>
          <a:p>
            <a:r>
              <a:rPr lang="en-US" dirty="0"/>
              <a:t>Ensuring the change log keeps several (14?) days of change events behind the new base and cutoff helps, but does not guarantee client success</a:t>
            </a:r>
          </a:p>
          <a:p>
            <a:pPr lvl="1"/>
            <a:r>
              <a:rPr lang="en-US" dirty="0"/>
              <a:t>What matters to the client is not the time difference T2-T</a:t>
            </a:r>
            <a:r>
              <a:rPr lang="en-US" sz="1400" dirty="0"/>
              <a:t>d</a:t>
            </a:r>
            <a:r>
              <a:rPr lang="en-US" dirty="0"/>
              <a:t> itself, but the relative order of T</a:t>
            </a:r>
            <a:r>
              <a:rPr lang="en-US" sz="1400" baseline="-25000" dirty="0"/>
              <a:t>x</a:t>
            </a:r>
            <a:r>
              <a:rPr lang="en-US" dirty="0"/>
              <a:t> and T</a:t>
            </a:r>
            <a:r>
              <a:rPr lang="en-US" sz="1400" baseline="-25000" dirty="0"/>
              <a:t>d</a:t>
            </a:r>
            <a:r>
              <a:rPr lang="en-US" dirty="0"/>
              <a:t>, which depends not only on the time difference T2-T</a:t>
            </a:r>
            <a:r>
              <a:rPr lang="en-US" baseline="-25000" dirty="0"/>
              <a:t>d</a:t>
            </a:r>
            <a:r>
              <a:rPr lang="en-US" dirty="0"/>
              <a:t>  but also the client processing time T3-T1 and the time between when the client started and the next pruning T2-T1</a:t>
            </a:r>
          </a:p>
          <a:p>
            <a:r>
              <a:rPr lang="en-US" dirty="0"/>
              <a:t>Ensuring the change log keeps several days of change events behind the previous base (T0 in this case) helps even more, since it increases the chance that T</a:t>
            </a:r>
            <a:r>
              <a:rPr lang="en-US" baseline="-25000" dirty="0"/>
              <a:t>d</a:t>
            </a:r>
            <a:r>
              <a:rPr lang="en-US" dirty="0"/>
              <a:t> is earlier than T</a:t>
            </a:r>
            <a:r>
              <a:rPr lang="en-US" baseline="-25000" dirty="0"/>
              <a:t>x</a:t>
            </a:r>
            <a:r>
              <a:rPr lang="en-US" dirty="0"/>
              <a:t>, but still does not guarantee client success. If change log pruning is performed very frequently, say once per day or more often, this technique may provide no advantage at all.</a:t>
            </a:r>
          </a:p>
          <a:p>
            <a:r>
              <a:rPr lang="en-US" dirty="0"/>
              <a:t>Servers could keep track of the time the oldest client read the base (time T</a:t>
            </a:r>
            <a:r>
              <a:rPr lang="en-US" baseline="-25000" dirty="0"/>
              <a:t>b</a:t>
            </a:r>
            <a:r>
              <a:rPr lang="en-US" dirty="0"/>
              <a:t>) but has not yet read a change event newer than T</a:t>
            </a:r>
            <a:r>
              <a:rPr lang="en-US" baseline="-25000" dirty="0"/>
              <a:t>b</a:t>
            </a:r>
            <a:r>
              <a:rPr lang="en-US" dirty="0"/>
              <a:t> (implying the client had not yet completed reading the base and initial change log entries), and ensure T</a:t>
            </a:r>
            <a:r>
              <a:rPr lang="en-US" baseline="-25000" dirty="0"/>
              <a:t>d</a:t>
            </a:r>
            <a:r>
              <a:rPr lang="en-US" dirty="0"/>
              <a:t> was earlier than T</a:t>
            </a:r>
            <a:r>
              <a:rPr lang="en-US" baseline="-25000" dirty="0"/>
              <a:t>b</a:t>
            </a:r>
            <a:r>
              <a:rPr lang="en-US" dirty="0"/>
              <a:t> – but this means keeping state and would need some way to expire clients that never completed processing. Furthermore, while the processing time when reading the base is most likely to be an issue, this technique provides no help at all for incremental change event processing time. This approach is not recommended.</a:t>
            </a:r>
          </a:p>
        </p:txBody>
      </p:sp>
    </p:spTree>
    <p:extLst>
      <p:ext uri="{BB962C8B-B14F-4D97-AF65-F5344CB8AC3E}">
        <p14:creationId xmlns:p14="http://schemas.microsoft.com/office/powerpoint/2010/main" val="4229596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stability – TRS resource</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p:txBody>
          <a:bodyPr/>
          <a:lstStyle/>
          <a:p>
            <a:r>
              <a:rPr lang="en-US" dirty="0"/>
              <a:t>The URI of the TRS resource itself can be discovered once and cached by clients; servers should not change this URI dynamically for a given tracked resource set</a:t>
            </a:r>
          </a:p>
          <a:p>
            <a:r>
              <a:rPr lang="en-US" dirty="0"/>
              <a:t>But of course the pool of tracked resource sets can change over time, so clients might still want to rerun the discovery process to learn about new or removed tracked resource sets</a:t>
            </a:r>
          </a:p>
          <a:p>
            <a:r>
              <a:rPr lang="en-US" dirty="0"/>
              <a:t>It may also be useful to have tracked resource sets discoverable at a finer level of granularity, not the whole server. We should consider putting a TRS capability in OSLC discovery for this so there can be TRS providers at the service provider level. This is OASIS </a:t>
            </a:r>
            <a:r>
              <a:rPr lang="en-US" dirty="0">
                <a:hlinkClick r:id="rId2"/>
              </a:rPr>
              <a:t>issue 85</a:t>
            </a:r>
            <a:r>
              <a:rPr lang="en-US" dirty="0"/>
              <a:t> – discover TRS in service or service provider resource.</a:t>
            </a:r>
          </a:p>
          <a:p>
            <a:endParaRPr lang="en-US" dirty="0"/>
          </a:p>
          <a:p>
            <a:endParaRPr lang="en-US" dirty="0"/>
          </a:p>
          <a:p>
            <a:pPr lvl="1"/>
            <a:endParaRPr lang="en-US" dirty="0"/>
          </a:p>
        </p:txBody>
      </p:sp>
    </p:spTree>
    <p:extLst>
      <p:ext uri="{BB962C8B-B14F-4D97-AF65-F5344CB8AC3E}">
        <p14:creationId xmlns:p14="http://schemas.microsoft.com/office/powerpoint/2010/main" val="417217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- 1</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The URI of the first page of the base resource can change at any time; servers might change this URI when a base is completely recalculated.</a:t>
            </a:r>
          </a:p>
          <a:p>
            <a:r>
              <a:rPr lang="en-US" dirty="0"/>
              <a:t>The URI of the next page within any given base page can also change at any time – for example, when the server adds a new base page at the end of the current base set.</a:t>
            </a:r>
          </a:p>
          <a:p>
            <a:r>
              <a:rPr lang="en-US" dirty="0"/>
              <a:t>However, when a client is reading through a set of base pages, the paging must not get confused between older and newer different base containers, or older and newer contents of each page</a:t>
            </a:r>
          </a:p>
          <a:p>
            <a:pPr lvl="1"/>
            <a:r>
              <a:rPr lang="en-US" dirty="0"/>
              <a:t>A client finishes reading page 4 of the base it started at time T1, and requests page 5</a:t>
            </a:r>
          </a:p>
          <a:p>
            <a:pPr lvl="1"/>
            <a:r>
              <a:rPr lang="en-US" dirty="0"/>
              <a:t>At that time, the server must either return page 5 of the original base container (though the contents of that page might be different from how that page appeared at time T1), or fail if that page is no longer available and the client must restart reading the base. Such a failure is highly undesirable if the client requests for page 4 and page 5 are reasonably close in time, but acceptable if the requests are several days apart.</a:t>
            </a:r>
          </a:p>
          <a:p>
            <a:r>
              <a:rPr lang="en-US" dirty="0"/>
              <a:t>Since a client is expected to read the base only once, base pages can change over time, but not in ways that would cause a client to miss resources in the base set. For example, a resource R should not be in base page 6 at time T1 and then move to base page 5 at time T2, otherwise a client reading base page 5 at time T1 and then page 6 at time T3 will miss R completely.</a:t>
            </a:r>
          </a:p>
          <a:p>
            <a:pPr lvl="1"/>
            <a:endParaRPr lang="en-US" dirty="0"/>
          </a:p>
        </p:txBody>
      </p:sp>
    </p:spTree>
    <p:extLst>
      <p:ext uri="{BB962C8B-B14F-4D97-AF65-F5344CB8AC3E}">
        <p14:creationId xmlns:p14="http://schemas.microsoft.com/office/powerpoint/2010/main" val="1275549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308C2-B183-944A-AA42-5431646DA159}"/>
              </a:ext>
            </a:extLst>
          </p:cNvPr>
          <p:cNvSpPr>
            <a:spLocks noGrp="1"/>
          </p:cNvSpPr>
          <p:nvPr>
            <p:ph type="title"/>
          </p:nvPr>
        </p:nvSpPr>
        <p:spPr/>
        <p:txBody>
          <a:bodyPr/>
          <a:lstStyle/>
          <a:p>
            <a:r>
              <a:rPr lang="en-US" dirty="0"/>
              <a:t>URI and paging stability – base resource - 2</a:t>
            </a:r>
          </a:p>
        </p:txBody>
      </p:sp>
      <p:sp>
        <p:nvSpPr>
          <p:cNvPr id="3" name="Content Placeholder 2">
            <a:extLst>
              <a:ext uri="{FF2B5EF4-FFF2-40B4-BE49-F238E27FC236}">
                <a16:creationId xmlns:a16="http://schemas.microsoft.com/office/drawing/2014/main" id="{8A7277CD-27D2-B84A-BDD5-280C715D2761}"/>
              </a:ext>
            </a:extLst>
          </p:cNvPr>
          <p:cNvSpPr>
            <a:spLocks noGrp="1"/>
          </p:cNvSpPr>
          <p:nvPr>
            <p:ph idx="1"/>
          </p:nvPr>
        </p:nvSpPr>
        <p:spPr>
          <a:xfrm>
            <a:off x="182563" y="1325564"/>
            <a:ext cx="8686800" cy="5029200"/>
          </a:xfrm>
        </p:spPr>
        <p:txBody>
          <a:bodyPr/>
          <a:lstStyle/>
          <a:p>
            <a:r>
              <a:rPr lang="en-US" dirty="0"/>
              <a:t>One way to handle base pages is to generate the initial set with some given number of resources in each page, then as time goes on and new resources are created, incrementally add those resources to new base pages (not to the end of any existing page, since a client might already have read that page).</a:t>
            </a:r>
          </a:p>
          <a:p>
            <a:pPr lvl="1"/>
            <a:r>
              <a:rPr lang="en-US" dirty="0"/>
              <a:t>A deleted resource can be left in the base until the delete event is pruned from the change log, before which time the resource should be deleted from its base page.</a:t>
            </a:r>
          </a:p>
          <a:p>
            <a:pPr lvl="1"/>
            <a:r>
              <a:rPr lang="en-US" dirty="0"/>
              <a:t>Since the above process can result in a sparse base container over the long term, servers might want to combine this approach with a complete base recalculation at a less frequent interval.</a:t>
            </a:r>
          </a:p>
          <a:p>
            <a:r>
              <a:rPr lang="en-US" dirty="0"/>
              <a:t>An alternative approach is to persist the set of base members, and return base pages dynamically using a persistent index for base members that increases monotonically over time, similar to </a:t>
            </a:r>
            <a:r>
              <a:rPr lang="en-US" dirty="0" err="1"/>
              <a:t>trs:order</a:t>
            </a:r>
            <a:r>
              <a:rPr lang="en-US" dirty="0"/>
              <a:t>.</a:t>
            </a:r>
          </a:p>
          <a:p>
            <a:pPr lvl="1"/>
            <a:r>
              <a:rPr lang="en-US" dirty="0"/>
              <a:t>The base member order number need not (should not) be exposed in the RDF of a base page</a:t>
            </a:r>
          </a:p>
          <a:p>
            <a:pPr lvl="1"/>
            <a:r>
              <a:rPr lang="en-US" dirty="0"/>
              <a:t>The URI for a base page would be of the form </a:t>
            </a:r>
            <a:r>
              <a:rPr lang="en-US" dirty="0">
                <a:hlinkClick r:id="rId2"/>
              </a:rPr>
              <a:t>http://example.com/trs/base?order=145</a:t>
            </a:r>
            <a:r>
              <a:rPr lang="en-US" dirty="0"/>
              <a:t>, and would return a dynamically constructed page with (for example) 200 base members starting at the one with order 145, and a next page reference of the form </a:t>
            </a:r>
            <a:r>
              <a:rPr lang="en-US" dirty="0">
                <a:hlinkClick r:id="rId3"/>
              </a:rPr>
              <a:t>http://example.com/trs/base?order=345</a:t>
            </a:r>
            <a:r>
              <a:rPr lang="en-US" dirty="0"/>
              <a:t>.</a:t>
            </a:r>
          </a:p>
          <a:p>
            <a:pPr lvl="1"/>
            <a:r>
              <a:rPr lang="en-US" dirty="0"/>
              <a:t>This is similar to the approach recommended for change log pages in a later slide.</a:t>
            </a:r>
          </a:p>
          <a:p>
            <a:pPr lvl="1"/>
            <a:endParaRPr lang="en-US" dirty="0"/>
          </a:p>
          <a:p>
            <a:pPr lvl="1"/>
            <a:endParaRPr lang="en-US" dirty="0"/>
          </a:p>
          <a:p>
            <a:endParaRPr lang="en-US" dirty="0"/>
          </a:p>
          <a:p>
            <a:r>
              <a:rPr lang="en-US" dirty="0"/>
              <a:t>3) Use base page URIs with query parameters that specify the starting index.</a:t>
            </a:r>
          </a:p>
          <a:p>
            <a:endParaRPr lang="en-US" dirty="0"/>
          </a:p>
          <a:p>
            <a:pPr lvl="1"/>
            <a:endParaRPr lang="en-US" dirty="0"/>
          </a:p>
        </p:txBody>
      </p:sp>
    </p:spTree>
    <p:extLst>
      <p:ext uri="{BB962C8B-B14F-4D97-AF65-F5344CB8AC3E}">
        <p14:creationId xmlns:p14="http://schemas.microsoft.com/office/powerpoint/2010/main" val="1525522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383A0-3C9E-2241-82A4-402B6CD66B0F}"/>
              </a:ext>
            </a:extLst>
          </p:cNvPr>
          <p:cNvSpPr>
            <a:spLocks noGrp="1"/>
          </p:cNvSpPr>
          <p:nvPr>
            <p:ph type="title"/>
          </p:nvPr>
        </p:nvSpPr>
        <p:spPr/>
        <p:txBody>
          <a:bodyPr/>
          <a:lstStyle/>
          <a:p>
            <a:r>
              <a:rPr lang="en-US" dirty="0"/>
              <a:t>URI and paging stability – change log - 1</a:t>
            </a:r>
          </a:p>
        </p:txBody>
      </p:sp>
      <p:sp>
        <p:nvSpPr>
          <p:cNvPr id="3" name="Content Placeholder 2">
            <a:extLst>
              <a:ext uri="{FF2B5EF4-FFF2-40B4-BE49-F238E27FC236}">
                <a16:creationId xmlns:a16="http://schemas.microsoft.com/office/drawing/2014/main" id="{6092C2C6-A5CB-C94E-9E99-E3E9D83E22DD}"/>
              </a:ext>
            </a:extLst>
          </p:cNvPr>
          <p:cNvSpPr>
            <a:spLocks noGrp="1"/>
          </p:cNvSpPr>
          <p:nvPr>
            <p:ph idx="1"/>
          </p:nvPr>
        </p:nvSpPr>
        <p:spPr/>
        <p:txBody>
          <a:bodyPr/>
          <a:lstStyle/>
          <a:p>
            <a:r>
              <a:rPr lang="en-US" dirty="0"/>
              <a:t>Clients are expected to read change logs frequently, and must not get inconsistent results from the paging</a:t>
            </a:r>
          </a:p>
          <a:p>
            <a:pPr lvl="1"/>
            <a:r>
              <a:rPr lang="en-US" dirty="0"/>
              <a:t>A client reads the third page of a change log at time T1, and the oldest change event in that page has order 10</a:t>
            </a:r>
          </a:p>
          <a:p>
            <a:pPr lvl="1"/>
            <a:r>
              <a:rPr lang="en-US" dirty="0"/>
              <a:t>The client reads the ‘previous’ page at time T2 (remember change log pages go backwards); the change events in that page MUST include the one immediately preceding the one with order 10. Note that this event need not have order 11 – its order may be greater than 11 because order numbers are not guaranteed to be consecutive.</a:t>
            </a:r>
          </a:p>
          <a:p>
            <a:pPr lvl="1"/>
            <a:r>
              <a:rPr lang="en-US" dirty="0"/>
              <a:t>Change events MUST not be skipped because they have been added to a page previously read by a client</a:t>
            </a:r>
          </a:p>
          <a:p>
            <a:pPr lvl="1"/>
            <a:r>
              <a:rPr lang="en-US" dirty="0"/>
              <a:t>Servers should avoid duplicating change events across multiple pages, but clients MUST be able to handle that by ignoring duplicate changes</a:t>
            </a:r>
          </a:p>
          <a:p>
            <a:pPr lvl="1"/>
            <a:r>
              <a:rPr lang="en-US" dirty="0"/>
              <a:t>A client MUST be prepared to receive HTTP status code 404 (Not found) or similar 4xx error when navigating the “previous” reference from a final or stale Change Log segment.</a:t>
            </a:r>
          </a:p>
          <a:p>
            <a:pPr lvl="1"/>
            <a:r>
              <a:rPr lang="en-US" dirty="0"/>
              <a:t>Remember that multiple clients can be reading the same TRS at the same time, and each client may get a different set of change events in the TRS resource itself, and hence start reading pages at different offsets</a:t>
            </a:r>
          </a:p>
        </p:txBody>
      </p:sp>
    </p:spTree>
    <p:extLst>
      <p:ext uri="{BB962C8B-B14F-4D97-AF65-F5344CB8AC3E}">
        <p14:creationId xmlns:p14="http://schemas.microsoft.com/office/powerpoint/2010/main" val="1247430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26639-8B6F-734D-A182-EEC7AC34338C}"/>
              </a:ext>
            </a:extLst>
          </p:cNvPr>
          <p:cNvSpPr>
            <a:spLocks noGrp="1"/>
          </p:cNvSpPr>
          <p:nvPr>
            <p:ph type="title"/>
          </p:nvPr>
        </p:nvSpPr>
        <p:spPr/>
        <p:txBody>
          <a:bodyPr/>
          <a:lstStyle/>
          <a:p>
            <a:r>
              <a:rPr lang="en-US" dirty="0"/>
              <a:t>URI and paging stability – change log - 2</a:t>
            </a:r>
          </a:p>
        </p:txBody>
      </p:sp>
      <p:sp>
        <p:nvSpPr>
          <p:cNvPr id="3" name="Content Placeholder 2">
            <a:extLst>
              <a:ext uri="{FF2B5EF4-FFF2-40B4-BE49-F238E27FC236}">
                <a16:creationId xmlns:a16="http://schemas.microsoft.com/office/drawing/2014/main" id="{BFFA48D7-6F76-9842-A951-A8C381E0430A}"/>
              </a:ext>
            </a:extLst>
          </p:cNvPr>
          <p:cNvSpPr>
            <a:spLocks noGrp="1"/>
          </p:cNvSpPr>
          <p:nvPr>
            <p:ph idx="1"/>
          </p:nvPr>
        </p:nvSpPr>
        <p:spPr/>
        <p:txBody>
          <a:bodyPr/>
          <a:lstStyle/>
          <a:p>
            <a:r>
              <a:rPr lang="en-US" dirty="0"/>
              <a:t>One way to handle change log paging is to use a URI for each page with the most recent change event order number in a query string:</a:t>
            </a:r>
          </a:p>
          <a:p>
            <a:pPr lvl="1"/>
            <a:r>
              <a:rPr lang="en-US" dirty="0">
                <a:hlinkClick r:id="rId2"/>
              </a:rPr>
              <a:t>http://example.com/trs/changelog?order=145</a:t>
            </a:r>
            <a:endParaRPr lang="en-US" dirty="0"/>
          </a:p>
          <a:p>
            <a:r>
              <a:rPr lang="en-US" dirty="0"/>
              <a:t>Each client reading the TRS may get a different set of ‘previous’ URI links, depending on the oldest order number in the change event in the TRS resource itself at the time that client started reading</a:t>
            </a:r>
          </a:p>
          <a:p>
            <a:r>
              <a:rPr lang="en-US" dirty="0"/>
              <a:t>The server dynamically calculates the change page based on the query string, filling in the relevant change entries and a ‘previous’ link with the next older order number</a:t>
            </a:r>
          </a:p>
          <a:p>
            <a:r>
              <a:rPr lang="en-US" dirty="0"/>
              <a:t>This is similar to one of the </a:t>
            </a:r>
            <a:r>
              <a:rPr lang="en-US"/>
              <a:t>approaches recommended for base pages.</a:t>
            </a:r>
            <a:endParaRPr lang="en-US" dirty="0"/>
          </a:p>
        </p:txBody>
      </p:sp>
    </p:spTree>
    <p:extLst>
      <p:ext uri="{BB962C8B-B14F-4D97-AF65-F5344CB8AC3E}">
        <p14:creationId xmlns:p14="http://schemas.microsoft.com/office/powerpoint/2010/main" val="253807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84AE3-C5D9-7740-97EC-BE4832D047C0}"/>
              </a:ext>
            </a:extLst>
          </p:cNvPr>
          <p:cNvSpPr>
            <a:spLocks noGrp="1"/>
          </p:cNvSpPr>
          <p:nvPr>
            <p:ph type="title"/>
          </p:nvPr>
        </p:nvSpPr>
        <p:spPr/>
        <p:txBody>
          <a:bodyPr/>
          <a:lstStyle/>
          <a:p>
            <a:r>
              <a:rPr lang="en-US" dirty="0"/>
              <a:t>Page sizes</a:t>
            </a:r>
          </a:p>
        </p:txBody>
      </p:sp>
      <p:sp>
        <p:nvSpPr>
          <p:cNvPr id="3" name="Content Placeholder 2">
            <a:extLst>
              <a:ext uri="{FF2B5EF4-FFF2-40B4-BE49-F238E27FC236}">
                <a16:creationId xmlns:a16="http://schemas.microsoft.com/office/drawing/2014/main" id="{BFFE1D67-3E7E-5649-8ACA-E738AD80C7A0}"/>
              </a:ext>
            </a:extLst>
          </p:cNvPr>
          <p:cNvSpPr>
            <a:spLocks noGrp="1"/>
          </p:cNvSpPr>
          <p:nvPr>
            <p:ph idx="1"/>
          </p:nvPr>
        </p:nvSpPr>
        <p:spPr>
          <a:xfrm>
            <a:off x="182563" y="1325564"/>
            <a:ext cx="8686800" cy="5029200"/>
          </a:xfrm>
        </p:spPr>
        <p:txBody>
          <a:bodyPr/>
          <a:lstStyle/>
          <a:p>
            <a:r>
              <a:rPr lang="en-US" dirty="0"/>
              <a:t>The most recent set of change events are included in the TRS resource itself</a:t>
            </a:r>
          </a:p>
          <a:p>
            <a:pPr lvl="1"/>
            <a:r>
              <a:rPr lang="en-US" dirty="0"/>
              <a:t>If the number of events in the TRS resource is very small, performance can be negatively impacted. Ideally, clients that poll the TRS feed at a reasonable frequency might expect to get all the change events they have not yet processed in the initial GET of the TRS resource - so keeping that first page fully populated with the most recent change events is more efficient for the clients. With a reduced number of change events in the TRS resource, the client has a higher chance of needing to read the next page of the change log to find the change event it last processed.</a:t>
            </a:r>
          </a:p>
          <a:p>
            <a:pPr lvl="1"/>
            <a:r>
              <a:rPr lang="en-US" dirty="0"/>
              <a:t>Contrariwise, if the number of events in the TRS resource is excessively large, performance of clients that poll the TRS frequently will be adversely impacted – such clients will have to read and parse a much larger resource than is needed to give them the set of new change events.</a:t>
            </a:r>
          </a:p>
          <a:p>
            <a:r>
              <a:rPr lang="en-US" dirty="0"/>
              <a:t>Older change events are in separate pages of the change log</a:t>
            </a:r>
          </a:p>
          <a:p>
            <a:pPr lvl="1"/>
            <a:r>
              <a:rPr lang="en-US" dirty="0"/>
              <a:t>The size of subsequent pages may be an independent decision. Clients needing to read the second or subsequent page of the change log may perhaps be polling less frequently, and may benefit from fewer but larger pages.</a:t>
            </a:r>
          </a:p>
          <a:p>
            <a:r>
              <a:rPr lang="en-US" dirty="0"/>
              <a:t>The size of base log pages is less critical from a performance point of view, since a client is expected to read the base only once, but base pages should be just small enough to avoid high memory costs for the RDF parsing.</a:t>
            </a:r>
            <a:br>
              <a:rPr lang="en-US" dirty="0"/>
            </a:br>
            <a:br>
              <a:rPr lang="en-US" dirty="0"/>
            </a:br>
            <a:endParaRPr lang="en-US" dirty="0"/>
          </a:p>
        </p:txBody>
      </p:sp>
    </p:spTree>
    <p:extLst>
      <p:ext uri="{BB962C8B-B14F-4D97-AF65-F5344CB8AC3E}">
        <p14:creationId xmlns:p14="http://schemas.microsoft.com/office/powerpoint/2010/main" val="42072883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9FE4-68B2-BC4E-86AC-4CE9B634A14B}"/>
              </a:ext>
            </a:extLst>
          </p:cNvPr>
          <p:cNvSpPr>
            <a:spLocks noGrp="1"/>
          </p:cNvSpPr>
          <p:nvPr>
            <p:ph type="title"/>
          </p:nvPr>
        </p:nvSpPr>
        <p:spPr/>
        <p:txBody>
          <a:bodyPr/>
          <a:lstStyle/>
          <a:p>
            <a:r>
              <a:rPr lang="en-US" dirty="0"/>
              <a:t>Use of etags</a:t>
            </a:r>
          </a:p>
        </p:txBody>
      </p:sp>
      <p:sp>
        <p:nvSpPr>
          <p:cNvPr id="3" name="Content Placeholder 2">
            <a:extLst>
              <a:ext uri="{FF2B5EF4-FFF2-40B4-BE49-F238E27FC236}">
                <a16:creationId xmlns:a16="http://schemas.microsoft.com/office/drawing/2014/main" id="{89E4F033-E4BA-BA47-8B1B-ACAC8307EE47}"/>
              </a:ext>
            </a:extLst>
          </p:cNvPr>
          <p:cNvSpPr>
            <a:spLocks noGrp="1"/>
          </p:cNvSpPr>
          <p:nvPr>
            <p:ph idx="1"/>
          </p:nvPr>
        </p:nvSpPr>
        <p:spPr>
          <a:xfrm>
            <a:off x="182563" y="1066800"/>
            <a:ext cx="8686800" cy="5410200"/>
          </a:xfrm>
        </p:spPr>
        <p:txBody>
          <a:bodyPr/>
          <a:lstStyle/>
          <a:p>
            <a:r>
              <a:rPr lang="en-US" sz="1400" dirty="0"/>
              <a:t>The TRS resource itself MAY (SHOULD?) have an etag</a:t>
            </a:r>
          </a:p>
          <a:p>
            <a:pPr lvl="1"/>
            <a:r>
              <a:rPr lang="en-US" sz="1400" dirty="0"/>
              <a:t>Strong or weak etags MAY be used</a:t>
            </a:r>
          </a:p>
          <a:p>
            <a:pPr lvl="1"/>
            <a:r>
              <a:rPr lang="en-US" sz="1400" dirty="0"/>
              <a:t>If present, the TRS etag MUST change whenever a new change event is added to the TRS resource, or when the ‘previous’ page link changes, or when the base URI changes</a:t>
            </a:r>
          </a:p>
          <a:p>
            <a:pPr lvl="1"/>
            <a:r>
              <a:rPr lang="en-US" sz="1400" dirty="0"/>
              <a:t>The etag on the TRS may be used with the If-None-Match header when issuing a GET request for the TRS during the incremental update procedure – the </a:t>
            </a:r>
            <a:r>
              <a:rPr lang="en-US" sz="1400"/>
              <a:t>server SHOULD </a:t>
            </a:r>
            <a:r>
              <a:rPr lang="en-US" sz="1400" dirty="0"/>
              <a:t>respond 304 Not Modified if there are no changes in the TRS</a:t>
            </a:r>
          </a:p>
          <a:p>
            <a:pPr lvl="1"/>
            <a:r>
              <a:rPr lang="en-US" sz="1400" dirty="0"/>
              <a:t>This technique is probably not useful for a TRS provider that dynamically constructs the TRS resource and initial page of change; such providers may need to respond with a random </a:t>
            </a:r>
            <a:r>
              <a:rPr lang="en-US" sz="1400" dirty="0" err="1"/>
              <a:t>etag</a:t>
            </a:r>
            <a:r>
              <a:rPr lang="en-US" sz="1400" dirty="0"/>
              <a:t> and a no-caching header</a:t>
            </a:r>
          </a:p>
          <a:p>
            <a:r>
              <a:rPr lang="en-US" sz="1400" dirty="0"/>
              <a:t>Since a client is expected to read the base only once, there is little value in providing an etag other than to control caching – the etag for the base itself would change when a base was completely regenerated, and the etag for the base itself or the last page of the base would change when the ‘next page’ link was updated to add new base pages.</a:t>
            </a:r>
          </a:p>
          <a:p>
            <a:r>
              <a:rPr lang="en-US" sz="1400" dirty="0"/>
              <a:t>Etags on the change log pages are probably of no value, especially if the order query string URI form is used.</a:t>
            </a:r>
          </a:p>
          <a:p>
            <a:r>
              <a:rPr lang="en-US" sz="1400" dirty="0"/>
              <a:t>Etag properties, as opposed to http headers, SHOULD be used within patch events to validate the applicability of the patch.</a:t>
            </a:r>
          </a:p>
          <a:p>
            <a:r>
              <a:rPr lang="en-US" sz="1400" dirty="0"/>
              <a:t>Etags MAY be used on the tracked resources themselves, following normal http guidelines</a:t>
            </a:r>
          </a:p>
          <a:p>
            <a:r>
              <a:rPr lang="en-US" sz="1400" dirty="0"/>
              <a:t>I believe these recommendations address OASIS </a:t>
            </a:r>
            <a:r>
              <a:rPr lang="en-US" sz="1400" dirty="0">
                <a:hlinkClick r:id="rId2"/>
              </a:rPr>
              <a:t>issue 167</a:t>
            </a:r>
            <a:r>
              <a:rPr lang="en-US" sz="1400" dirty="0"/>
              <a:t> – Downgrade TRS Server requirements on the TRS Resource HTTP endpoints, and OASIS </a:t>
            </a:r>
            <a:r>
              <a:rPr lang="en-US" sz="1400" dirty="0">
                <a:hlinkClick r:id="rId3"/>
              </a:rPr>
              <a:t>issue 169</a:t>
            </a:r>
            <a:r>
              <a:rPr lang="en-US" sz="1400" dirty="0"/>
              <a:t> – Allow for more use of etags in TRS feeds</a:t>
            </a:r>
            <a:br>
              <a:rPr lang="en-US" sz="1400" dirty="0"/>
            </a:br>
            <a:endParaRPr lang="en-US" sz="1400" dirty="0"/>
          </a:p>
        </p:txBody>
      </p:sp>
    </p:spTree>
    <p:extLst>
      <p:ext uri="{BB962C8B-B14F-4D97-AF65-F5344CB8AC3E}">
        <p14:creationId xmlns:p14="http://schemas.microsoft.com/office/powerpoint/2010/main" val="1780215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A1A8C-FE32-834E-9FEC-D7FC81A83F09}"/>
              </a:ext>
            </a:extLst>
          </p:cNvPr>
          <p:cNvSpPr>
            <a:spLocks noGrp="1"/>
          </p:cNvSpPr>
          <p:nvPr>
            <p:ph type="title"/>
          </p:nvPr>
        </p:nvSpPr>
        <p:spPr/>
        <p:txBody>
          <a:bodyPr/>
          <a:lstStyle/>
          <a:p>
            <a:r>
              <a:rPr lang="en-US" dirty="0"/>
              <a:t>Server rollback</a:t>
            </a:r>
          </a:p>
        </p:txBody>
      </p:sp>
      <p:sp>
        <p:nvSpPr>
          <p:cNvPr id="3" name="Content Placeholder 2">
            <a:extLst>
              <a:ext uri="{FF2B5EF4-FFF2-40B4-BE49-F238E27FC236}">
                <a16:creationId xmlns:a16="http://schemas.microsoft.com/office/drawing/2014/main" id="{0D630D49-EAD2-8845-9942-CB852273C881}"/>
              </a:ext>
            </a:extLst>
          </p:cNvPr>
          <p:cNvSpPr>
            <a:spLocks noGrp="1"/>
          </p:cNvSpPr>
          <p:nvPr>
            <p:ph idx="1"/>
          </p:nvPr>
        </p:nvSpPr>
        <p:spPr/>
        <p:txBody>
          <a:bodyPr/>
          <a:lstStyle/>
          <a:p>
            <a:r>
              <a:rPr lang="en-US" dirty="0"/>
              <a:t>Note the requirement that the URI for change events MUST be unique for this TRS</a:t>
            </a:r>
          </a:p>
          <a:p>
            <a:pPr lvl="1"/>
            <a:r>
              <a:rPr lang="en-US" dirty="0"/>
              <a:t>This means they MUST NOT be regenerated or reused for new and different change events after a server rollback, or if the server’s clock is changed</a:t>
            </a:r>
          </a:p>
          <a:p>
            <a:pPr lvl="1"/>
            <a:r>
              <a:rPr lang="en-US" dirty="0"/>
              <a:t>So simple sequence numbers or simple timestamps are NOT appropriate for the change event URIs on their own – but could be used in addition to some other more unique string</a:t>
            </a:r>
          </a:p>
          <a:p>
            <a:pPr lvl="1"/>
            <a:endParaRPr lang="en-US" dirty="0"/>
          </a:p>
          <a:p>
            <a:r>
              <a:rPr lang="en-US" dirty="0"/>
              <a:t>The TRS 2.0 spec uses a very poor example of change event URIs that do </a:t>
            </a:r>
            <a:r>
              <a:rPr lang="en-US" b="1" dirty="0"/>
              <a:t>exactly what the above guidance tells you to avoid</a:t>
            </a:r>
            <a:r>
              <a:rPr lang="en-US" dirty="0"/>
              <a:t>!</a:t>
            </a:r>
          </a:p>
          <a:p>
            <a:pPr marL="346075" lvl="1" indent="0">
              <a:buNone/>
            </a:pPr>
            <a:endParaRPr lang="en-US" sz="800" dirty="0"/>
          </a:p>
          <a:p>
            <a:pPr marL="346075" lvl="1" indent="0">
              <a:buNone/>
            </a:pPr>
            <a:r>
              <a:rPr lang="en-US" sz="1400" dirty="0" err="1">
                <a:latin typeface="Courier New" panose="02070309020205020404" pitchFamily="49" charset="0"/>
                <a:cs typeface="Courier New" panose="02070309020205020404" pitchFamily="49" charset="0"/>
              </a:rPr>
              <a:t>trs:change</a:t>
            </a:r>
            <a:r>
              <a:rPr lang="en-US" sz="1400" dirty="0">
                <a:latin typeface="Courier New" panose="02070309020205020404" pitchFamily="49" charset="0"/>
                <a:cs typeface="Courier New" panose="02070309020205020404" pitchFamily="49" charset="0"/>
              </a:rPr>
              <a:t> &lt;urn:urn-3:cm1.example.com:2010-10-27T17:39:33.000Z:103&gt;</a:t>
            </a:r>
          </a:p>
          <a:p>
            <a:pPr marL="346075" lvl="1" indent="0">
              <a:buNone/>
            </a:pPr>
            <a:endParaRPr lang="en-US" sz="800" dirty="0"/>
          </a:p>
          <a:p>
            <a:pPr marL="295275" indent="-285750"/>
            <a:r>
              <a:rPr lang="en-US" dirty="0"/>
              <a:t>If a client has read and processed the change log beyond the point of a server rollback, it will have set its sync point to the URI of a change event that now does not occur in the restarted change log, and will have to roll back itself, or restart reading of this TRS from scratch</a:t>
            </a:r>
          </a:p>
          <a:p>
            <a:pPr marL="631825" lvl="1" indent="-285750"/>
            <a:r>
              <a:rPr lang="en-US" dirty="0"/>
              <a:t>TRS does not in itself provide a way to undo changes, but an intelligent client might be able to do so by caching previous states of resources</a:t>
            </a:r>
          </a:p>
        </p:txBody>
      </p:sp>
    </p:spTree>
    <p:extLst>
      <p:ext uri="{BB962C8B-B14F-4D97-AF65-F5344CB8AC3E}">
        <p14:creationId xmlns:p14="http://schemas.microsoft.com/office/powerpoint/2010/main" val="389532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7FBBE-C72C-2A49-BC32-5B62CEEB7B07}"/>
              </a:ext>
            </a:extLst>
          </p:cNvPr>
          <p:cNvSpPr>
            <a:spLocks noGrp="1"/>
          </p:cNvSpPr>
          <p:nvPr>
            <p:ph type="title"/>
          </p:nvPr>
        </p:nvSpPr>
        <p:spPr/>
        <p:txBody>
          <a:bodyPr/>
          <a:lstStyle/>
          <a:p>
            <a:r>
              <a:rPr lang="en-US" dirty="0"/>
              <a:t>TRS Specification and Design Issues </a:t>
            </a:r>
          </a:p>
        </p:txBody>
      </p:sp>
      <p:sp>
        <p:nvSpPr>
          <p:cNvPr id="3" name="Content Placeholder 2">
            <a:extLst>
              <a:ext uri="{FF2B5EF4-FFF2-40B4-BE49-F238E27FC236}">
                <a16:creationId xmlns:a16="http://schemas.microsoft.com/office/drawing/2014/main" id="{8DB80D66-336D-B240-96E4-D00E7ED9BACB}"/>
              </a:ext>
            </a:extLst>
          </p:cNvPr>
          <p:cNvSpPr>
            <a:spLocks noGrp="1"/>
          </p:cNvSpPr>
          <p:nvPr>
            <p:ph idx="1"/>
          </p:nvPr>
        </p:nvSpPr>
        <p:spPr/>
        <p:txBody>
          <a:bodyPr/>
          <a:lstStyle/>
          <a:p>
            <a:r>
              <a:rPr lang="en-US" dirty="0"/>
              <a:t>This presentation covers the open TRS specification issues, and provides some guidelines for possible implementations</a:t>
            </a:r>
          </a:p>
          <a:p>
            <a:r>
              <a:rPr lang="en-US" dirty="0"/>
              <a:t>Please review to ensure the coverage of the open issues is complete, and note any missing pieces or new issues</a:t>
            </a:r>
          </a:p>
          <a:p>
            <a:r>
              <a:rPr lang="en-US" dirty="0"/>
              <a:t>We then need to discuss how to write appropriate normative specification text, and what to put in a non-normative committee note</a:t>
            </a:r>
          </a:p>
          <a:p>
            <a:r>
              <a:rPr lang="en-US" dirty="0"/>
              <a:t>And we should vote on the issue proposals, resolutions, and deferrals</a:t>
            </a:r>
          </a:p>
          <a:p>
            <a:r>
              <a:rPr lang="en-US" dirty="0"/>
              <a:t>Feedback from Jim and David incorporated</a:t>
            </a:r>
          </a:p>
          <a:p>
            <a:pPr marL="0" indent="0">
              <a:buNone/>
            </a:pPr>
            <a:endParaRPr lang="en-US" dirty="0"/>
          </a:p>
        </p:txBody>
      </p:sp>
    </p:spTree>
    <p:extLst>
      <p:ext uri="{BB962C8B-B14F-4D97-AF65-F5344CB8AC3E}">
        <p14:creationId xmlns:p14="http://schemas.microsoft.com/office/powerpoint/2010/main" val="1693864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CB6C8-97E7-904B-B852-EE5B4B0EBDD4}"/>
              </a:ext>
            </a:extLst>
          </p:cNvPr>
          <p:cNvSpPr>
            <a:spLocks noGrp="1"/>
          </p:cNvSpPr>
          <p:nvPr>
            <p:ph type="title"/>
          </p:nvPr>
        </p:nvSpPr>
        <p:spPr/>
        <p:txBody>
          <a:bodyPr/>
          <a:lstStyle/>
          <a:p>
            <a:r>
              <a:rPr lang="en-US" dirty="0"/>
              <a:t>Thread safety and concurrency issues</a:t>
            </a:r>
          </a:p>
        </p:txBody>
      </p:sp>
      <p:sp>
        <p:nvSpPr>
          <p:cNvPr id="3" name="Content Placeholder 2">
            <a:extLst>
              <a:ext uri="{FF2B5EF4-FFF2-40B4-BE49-F238E27FC236}">
                <a16:creationId xmlns:a16="http://schemas.microsoft.com/office/drawing/2014/main" id="{E75F49AB-1800-9C45-ACC6-6C172E78F2F6}"/>
              </a:ext>
            </a:extLst>
          </p:cNvPr>
          <p:cNvSpPr>
            <a:spLocks noGrp="1"/>
          </p:cNvSpPr>
          <p:nvPr>
            <p:ph idx="1"/>
          </p:nvPr>
        </p:nvSpPr>
        <p:spPr/>
        <p:txBody>
          <a:bodyPr/>
          <a:lstStyle/>
          <a:p>
            <a:pPr lvl="0"/>
            <a:r>
              <a:rPr lang="en-US" dirty="0"/>
              <a:t>High concurrency transactions might cause tool repository changes to be committed out of the expected order, so ensure that change event order numbers are not assigned prematurely which could lead to change events showing up after a TRS client has already processed past that order number.</a:t>
            </a:r>
          </a:p>
          <a:p>
            <a:pPr lvl="1"/>
            <a:r>
              <a:rPr lang="en-US" dirty="0"/>
              <a:t>akin to reading a book and someone inserts a few pages before your bookmark</a:t>
            </a:r>
          </a:p>
          <a:p>
            <a:pPr lvl="0"/>
            <a:r>
              <a:rPr lang="en-US" dirty="0"/>
              <a:t>TRS documents (including base and change log) should </a:t>
            </a:r>
            <a:r>
              <a:rPr lang="en-US" dirty="0" err="1"/>
              <a:t>repond</a:t>
            </a:r>
            <a:r>
              <a:rPr lang="en-US" dirty="0"/>
              <a:t> to GET requests in a timely manner</a:t>
            </a:r>
          </a:p>
          <a:p>
            <a:pPr lvl="1"/>
            <a:r>
              <a:rPr lang="en-US" dirty="0"/>
              <a:t>If you are dynamically building a base or change log that would necessarily take a long time, consider using multiple smaller pages, (or in the case of the base the first time - putting a small number of resources into the base and the rest as creation events in the change log)</a:t>
            </a:r>
          </a:p>
          <a:p>
            <a:pPr lvl="0"/>
            <a:r>
              <a:rPr lang="en-US" dirty="0"/>
              <a:t>TRS consumers may fetch both TRS documents and/or the tracked resources with multiple threads. Ensure your GET methods are stateless thread safe for all resources.</a:t>
            </a:r>
          </a:p>
          <a:p>
            <a:endParaRPr lang="en-US" dirty="0"/>
          </a:p>
        </p:txBody>
      </p:sp>
    </p:spTree>
    <p:extLst>
      <p:ext uri="{BB962C8B-B14F-4D97-AF65-F5344CB8AC3E}">
        <p14:creationId xmlns:p14="http://schemas.microsoft.com/office/powerpoint/2010/main" val="19820002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82AB-1F03-CB41-B5B2-D8EC6DCB4A1A}"/>
              </a:ext>
            </a:extLst>
          </p:cNvPr>
          <p:cNvSpPr>
            <a:spLocks noGrp="1"/>
          </p:cNvSpPr>
          <p:nvPr>
            <p:ph type="title"/>
          </p:nvPr>
        </p:nvSpPr>
        <p:spPr/>
        <p:txBody>
          <a:bodyPr/>
          <a:lstStyle/>
          <a:p>
            <a:r>
              <a:rPr lang="en-US" dirty="0"/>
              <a:t>Configuration Management and TRS</a:t>
            </a:r>
          </a:p>
        </p:txBody>
      </p:sp>
      <p:sp>
        <p:nvSpPr>
          <p:cNvPr id="3" name="Content Placeholder 2">
            <a:extLst>
              <a:ext uri="{FF2B5EF4-FFF2-40B4-BE49-F238E27FC236}">
                <a16:creationId xmlns:a16="http://schemas.microsoft.com/office/drawing/2014/main" id="{C9393DA0-E618-5048-9DF4-A8889D43A737}"/>
              </a:ext>
            </a:extLst>
          </p:cNvPr>
          <p:cNvSpPr>
            <a:spLocks noGrp="1"/>
          </p:cNvSpPr>
          <p:nvPr>
            <p:ph idx="1"/>
          </p:nvPr>
        </p:nvSpPr>
        <p:spPr/>
        <p:txBody>
          <a:bodyPr/>
          <a:lstStyle/>
          <a:p>
            <a:r>
              <a:rPr lang="en-US" dirty="0"/>
              <a:t>By default, resource URIs in the base and change log should be version resource URIs, not concept resource URIs, and not configuration-relative, so that resources can be read independent of the many configurations in which they might be selected</a:t>
            </a:r>
          </a:p>
          <a:p>
            <a:r>
              <a:rPr lang="en-US" dirty="0"/>
              <a:t>Given the above, clients should also read configuration data from this or a separate TRS feed in order to use the version resources in an intelligent manner</a:t>
            </a:r>
          </a:p>
          <a:p>
            <a:r>
              <a:rPr lang="en-US" dirty="0"/>
              <a:t>Should a TRS consumer be able to specify a Configuration-Context and have the TRS provider calculate base and change log resources in that context, possibly returning concept or configuration-relative URIs in that case?</a:t>
            </a:r>
          </a:p>
          <a:p>
            <a:endParaRPr lang="en-US" dirty="0"/>
          </a:p>
        </p:txBody>
      </p:sp>
    </p:spTree>
    <p:extLst>
      <p:ext uri="{BB962C8B-B14F-4D97-AF65-F5344CB8AC3E}">
        <p14:creationId xmlns:p14="http://schemas.microsoft.com/office/powerpoint/2010/main" val="3806506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3D4FA-9B9A-0147-8B82-203244F71017}"/>
              </a:ext>
            </a:extLst>
          </p:cNvPr>
          <p:cNvSpPr>
            <a:spLocks noGrp="1"/>
          </p:cNvSpPr>
          <p:nvPr>
            <p:ph type="title"/>
          </p:nvPr>
        </p:nvSpPr>
        <p:spPr/>
        <p:txBody>
          <a:bodyPr/>
          <a:lstStyle/>
          <a:p>
            <a:r>
              <a:rPr lang="en-US" dirty="0"/>
              <a:t>Base container type and membership predicate</a:t>
            </a:r>
          </a:p>
        </p:txBody>
      </p:sp>
      <p:sp>
        <p:nvSpPr>
          <p:cNvPr id="3" name="Content Placeholder 2">
            <a:extLst>
              <a:ext uri="{FF2B5EF4-FFF2-40B4-BE49-F238E27FC236}">
                <a16:creationId xmlns:a16="http://schemas.microsoft.com/office/drawing/2014/main" id="{CF6D001B-AB29-FD48-AD9E-FB30F97F0C7A}"/>
              </a:ext>
            </a:extLst>
          </p:cNvPr>
          <p:cNvSpPr>
            <a:spLocks noGrp="1"/>
          </p:cNvSpPr>
          <p:nvPr>
            <p:ph idx="1"/>
          </p:nvPr>
        </p:nvSpPr>
        <p:spPr/>
        <p:txBody>
          <a:bodyPr/>
          <a:lstStyle/>
          <a:p>
            <a:r>
              <a:rPr lang="en-US" dirty="0"/>
              <a:t>OASIS </a:t>
            </a:r>
            <a:r>
              <a:rPr lang="en-US" dirty="0">
                <a:hlinkClick r:id="rId2"/>
              </a:rPr>
              <a:t>issue 171</a:t>
            </a:r>
            <a:endParaRPr lang="en-US" dirty="0"/>
          </a:p>
          <a:p>
            <a:r>
              <a:rPr lang="en-US" dirty="0"/>
              <a:t>See </a:t>
            </a:r>
            <a:r>
              <a:rPr lang="en-US" dirty="0">
                <a:hlinkClick r:id="rId3"/>
              </a:rPr>
              <a:t>http://open-services.net/pipermail/oslc-core_open-services.net/2014-March/001747.html</a:t>
            </a:r>
            <a:endParaRPr lang="en-US" dirty="0"/>
          </a:p>
          <a:p>
            <a:endParaRPr lang="en-US" dirty="0"/>
          </a:p>
        </p:txBody>
      </p:sp>
    </p:spTree>
    <p:extLst>
      <p:ext uri="{BB962C8B-B14F-4D97-AF65-F5344CB8AC3E}">
        <p14:creationId xmlns:p14="http://schemas.microsoft.com/office/powerpoint/2010/main" val="1856161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9B7DE-CD8F-314D-B20D-AFF7BEAF77B6}"/>
              </a:ext>
            </a:extLst>
          </p:cNvPr>
          <p:cNvSpPr>
            <a:spLocks noGrp="1"/>
          </p:cNvSpPr>
          <p:nvPr>
            <p:ph type="title"/>
          </p:nvPr>
        </p:nvSpPr>
        <p:spPr/>
        <p:txBody>
          <a:bodyPr/>
          <a:lstStyle/>
          <a:p>
            <a:r>
              <a:rPr lang="en-US" dirty="0"/>
              <a:t>Access Contexts</a:t>
            </a:r>
          </a:p>
        </p:txBody>
      </p:sp>
      <p:sp>
        <p:nvSpPr>
          <p:cNvPr id="3" name="Content Placeholder 2">
            <a:extLst>
              <a:ext uri="{FF2B5EF4-FFF2-40B4-BE49-F238E27FC236}">
                <a16:creationId xmlns:a16="http://schemas.microsoft.com/office/drawing/2014/main" id="{ED489B9C-F280-6441-B05A-28787F03C2BD}"/>
              </a:ext>
            </a:extLst>
          </p:cNvPr>
          <p:cNvSpPr>
            <a:spLocks noGrp="1"/>
          </p:cNvSpPr>
          <p:nvPr>
            <p:ph idx="1"/>
          </p:nvPr>
        </p:nvSpPr>
        <p:spPr/>
        <p:txBody>
          <a:bodyPr/>
          <a:lstStyle/>
          <a:p>
            <a:r>
              <a:rPr lang="en-US" dirty="0"/>
              <a:t>OASIS </a:t>
            </a:r>
            <a:r>
              <a:rPr lang="en-US" dirty="0">
                <a:hlinkClick r:id="rId2"/>
              </a:rPr>
              <a:t>issue 82</a:t>
            </a:r>
            <a:endParaRPr lang="en-US" dirty="0"/>
          </a:p>
          <a:p>
            <a:r>
              <a:rPr lang="en-US" dirty="0"/>
              <a:t>I propose we separate the Access Context spec and vocabulary from the TRS spec - they use different namespaces anyway, and either one could be used without the other. If they are separate, we can debate the timeframe and requirements for Access Contexts more carefully.</a:t>
            </a:r>
          </a:p>
          <a:p>
            <a:r>
              <a:rPr lang="en-US" dirty="0"/>
              <a:t>This also removes </a:t>
            </a:r>
            <a:r>
              <a:rPr lang="en-US" dirty="0">
                <a:hlinkClick r:id="rId3"/>
              </a:rPr>
              <a:t>issue 79</a:t>
            </a:r>
            <a:r>
              <a:rPr lang="en-US" dirty="0"/>
              <a:t> and </a:t>
            </a:r>
            <a:r>
              <a:rPr lang="en-US" dirty="0">
                <a:hlinkClick r:id="rId4"/>
              </a:rPr>
              <a:t>issue 68</a:t>
            </a:r>
            <a:r>
              <a:rPr lang="en-US" dirty="0"/>
              <a:t> from the TRS component</a:t>
            </a:r>
          </a:p>
        </p:txBody>
      </p:sp>
    </p:spTree>
    <p:extLst>
      <p:ext uri="{BB962C8B-B14F-4D97-AF65-F5344CB8AC3E}">
        <p14:creationId xmlns:p14="http://schemas.microsoft.com/office/powerpoint/2010/main" val="28575971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49F21-8DC9-FB4B-BBC1-3B17C96610E9}"/>
              </a:ext>
            </a:extLst>
          </p:cNvPr>
          <p:cNvSpPr>
            <a:spLocks noGrp="1"/>
          </p:cNvSpPr>
          <p:nvPr>
            <p:ph type="title"/>
          </p:nvPr>
        </p:nvSpPr>
        <p:spPr/>
        <p:txBody>
          <a:bodyPr/>
          <a:lstStyle/>
          <a:p>
            <a:r>
              <a:rPr lang="en-US" dirty="0"/>
              <a:t>Issues I propose we defer</a:t>
            </a:r>
          </a:p>
        </p:txBody>
      </p:sp>
      <p:sp>
        <p:nvSpPr>
          <p:cNvPr id="3" name="Content Placeholder 2">
            <a:extLst>
              <a:ext uri="{FF2B5EF4-FFF2-40B4-BE49-F238E27FC236}">
                <a16:creationId xmlns:a16="http://schemas.microsoft.com/office/drawing/2014/main" id="{B9BA910D-F868-F74F-8395-5B2BAA493ED4}"/>
              </a:ext>
            </a:extLst>
          </p:cNvPr>
          <p:cNvSpPr>
            <a:spLocks noGrp="1"/>
          </p:cNvSpPr>
          <p:nvPr>
            <p:ph idx="1"/>
          </p:nvPr>
        </p:nvSpPr>
        <p:spPr/>
        <p:txBody>
          <a:bodyPr/>
          <a:lstStyle/>
          <a:p>
            <a:r>
              <a:rPr lang="en-US" dirty="0"/>
              <a:t>OASIS </a:t>
            </a:r>
            <a:r>
              <a:rPr lang="en-US" dirty="0">
                <a:hlinkClick r:id="rId2"/>
              </a:rPr>
              <a:t>issue 71</a:t>
            </a:r>
            <a:r>
              <a:rPr lang="en-US" dirty="0"/>
              <a:t> – Provide data in a TRS event for filtering</a:t>
            </a:r>
          </a:p>
          <a:p>
            <a:r>
              <a:rPr lang="en-US" dirty="0"/>
              <a:t>OASIS </a:t>
            </a:r>
            <a:r>
              <a:rPr lang="en-US" dirty="0">
                <a:hlinkClick r:id="rId3"/>
              </a:rPr>
              <a:t>issue 85</a:t>
            </a:r>
            <a:r>
              <a:rPr lang="en-US" dirty="0"/>
              <a:t> – discover TRS in service or service provider resource</a:t>
            </a:r>
          </a:p>
          <a:p>
            <a:r>
              <a:rPr lang="en-US" dirty="0"/>
              <a:t>OASIS </a:t>
            </a:r>
            <a:r>
              <a:rPr lang="en-US" dirty="0">
                <a:hlinkClick r:id="rId4"/>
              </a:rPr>
              <a:t>issue 86</a:t>
            </a:r>
            <a:r>
              <a:rPr lang="en-US" dirty="0"/>
              <a:t> – Provide TRS consumers with an efficient means of accessing tracked resources</a:t>
            </a:r>
          </a:p>
          <a:p>
            <a:r>
              <a:rPr lang="en-US" dirty="0"/>
              <a:t>OASIS </a:t>
            </a:r>
            <a:r>
              <a:rPr lang="en-US" dirty="0">
                <a:hlinkClick r:id="rId5"/>
              </a:rPr>
              <a:t>issue 93</a:t>
            </a:r>
            <a:r>
              <a:rPr lang="en-US" dirty="0"/>
              <a:t> – adding a consecutive sequence number for change events</a:t>
            </a:r>
          </a:p>
        </p:txBody>
      </p:sp>
    </p:spTree>
    <p:extLst>
      <p:ext uri="{BB962C8B-B14F-4D97-AF65-F5344CB8AC3E}">
        <p14:creationId xmlns:p14="http://schemas.microsoft.com/office/powerpoint/2010/main" val="16507844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22AC6-375B-F143-AFD7-2B49A2F023F6}"/>
              </a:ext>
            </a:extLst>
          </p:cNvPr>
          <p:cNvSpPr>
            <a:spLocks noGrp="1"/>
          </p:cNvSpPr>
          <p:nvPr>
            <p:ph type="title"/>
          </p:nvPr>
        </p:nvSpPr>
        <p:spPr/>
        <p:txBody>
          <a:bodyPr/>
          <a:lstStyle/>
          <a:p>
            <a:r>
              <a:rPr lang="en-US" dirty="0"/>
              <a:t>Editorial fixes – just do them</a:t>
            </a:r>
          </a:p>
        </p:txBody>
      </p:sp>
      <p:sp>
        <p:nvSpPr>
          <p:cNvPr id="3" name="Content Placeholder 2">
            <a:extLst>
              <a:ext uri="{FF2B5EF4-FFF2-40B4-BE49-F238E27FC236}">
                <a16:creationId xmlns:a16="http://schemas.microsoft.com/office/drawing/2014/main" id="{41195923-4BD4-B841-BC28-8B3A8985C2A6}"/>
              </a:ext>
            </a:extLst>
          </p:cNvPr>
          <p:cNvSpPr>
            <a:spLocks noGrp="1"/>
          </p:cNvSpPr>
          <p:nvPr>
            <p:ph idx="1"/>
          </p:nvPr>
        </p:nvSpPr>
        <p:spPr/>
        <p:txBody>
          <a:bodyPr/>
          <a:lstStyle/>
          <a:p>
            <a:r>
              <a:rPr lang="en-US" dirty="0"/>
              <a:t>OASIS </a:t>
            </a:r>
            <a:r>
              <a:rPr lang="en-US" dirty="0">
                <a:hlinkClick r:id="rId2"/>
              </a:rPr>
              <a:t>issue 160</a:t>
            </a:r>
            <a:r>
              <a:rPr lang="en-US" dirty="0"/>
              <a:t> – TRS spec examples of paged base response missing required Link header values</a:t>
            </a:r>
          </a:p>
          <a:p>
            <a:r>
              <a:rPr lang="en-US" dirty="0"/>
              <a:t>OASIS </a:t>
            </a:r>
            <a:r>
              <a:rPr lang="en-US" dirty="0">
                <a:hlinkClick r:id="rId3"/>
              </a:rPr>
              <a:t>issue 166</a:t>
            </a:r>
            <a:r>
              <a:rPr lang="en-US" dirty="0"/>
              <a:t> – Examples of URNs for TRS (or elsewhere) should not use urn-3</a:t>
            </a:r>
          </a:p>
        </p:txBody>
      </p:sp>
    </p:spTree>
    <p:extLst>
      <p:ext uri="{BB962C8B-B14F-4D97-AF65-F5344CB8AC3E}">
        <p14:creationId xmlns:p14="http://schemas.microsoft.com/office/powerpoint/2010/main" val="10139688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82AB-1F03-CB41-B5B2-D8EC6DCB4A1A}"/>
              </a:ext>
            </a:extLst>
          </p:cNvPr>
          <p:cNvSpPr>
            <a:spLocks noGrp="1"/>
          </p:cNvSpPr>
          <p:nvPr>
            <p:ph type="title"/>
          </p:nvPr>
        </p:nvSpPr>
        <p:spPr/>
        <p:txBody>
          <a:bodyPr/>
          <a:lstStyle/>
          <a:p>
            <a:r>
              <a:rPr lang="en-US" dirty="0"/>
              <a:t>Other topics – all TBD for now …</a:t>
            </a:r>
          </a:p>
        </p:txBody>
      </p:sp>
      <p:sp>
        <p:nvSpPr>
          <p:cNvPr id="3" name="Content Placeholder 2">
            <a:extLst>
              <a:ext uri="{FF2B5EF4-FFF2-40B4-BE49-F238E27FC236}">
                <a16:creationId xmlns:a16="http://schemas.microsoft.com/office/drawing/2014/main" id="{C9393DA0-E618-5048-9DF4-A8889D43A737}"/>
              </a:ext>
            </a:extLst>
          </p:cNvPr>
          <p:cNvSpPr>
            <a:spLocks noGrp="1"/>
          </p:cNvSpPr>
          <p:nvPr>
            <p:ph idx="1"/>
          </p:nvPr>
        </p:nvSpPr>
        <p:spPr/>
        <p:txBody>
          <a:bodyPr/>
          <a:lstStyle/>
          <a:p>
            <a:r>
              <a:rPr lang="en-US" dirty="0"/>
              <a:t>Use of patch events and etag properties</a:t>
            </a:r>
          </a:p>
          <a:p>
            <a:r>
              <a:rPr lang="en-US" dirty="0"/>
              <a:t>Inclusion of metadata such as service discovery resources, vocabularies, and shapes is obviously possible – should the spec or guidance recommend that a server provide this metadata as well as the data resources themselves, or should it remain silent on the subject?</a:t>
            </a:r>
          </a:p>
          <a:p>
            <a:pPr marL="0" indent="0">
              <a:buNone/>
            </a:pPr>
            <a:endParaRPr lang="en-US" dirty="0"/>
          </a:p>
        </p:txBody>
      </p:sp>
    </p:spTree>
    <p:extLst>
      <p:ext uri="{BB962C8B-B14F-4D97-AF65-F5344CB8AC3E}">
        <p14:creationId xmlns:p14="http://schemas.microsoft.com/office/powerpoint/2010/main" val="279151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13736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diagram with change log</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a:cxnSpLocks/>
          </p:cNvCxnSpPr>
          <p:nvPr/>
        </p:nvCxnSpPr>
        <p:spPr bwMode="auto">
          <a:xfrm>
            <a:off x="1676400" y="3657600"/>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sp>
        <p:nvSpPr>
          <p:cNvPr id="7" name="Rounded Rectangle 6">
            <a:extLst>
              <a:ext uri="{FF2B5EF4-FFF2-40B4-BE49-F238E27FC236}">
                <a16:creationId xmlns:a16="http://schemas.microsoft.com/office/drawing/2014/main" id="{E74667FA-D43F-814D-83B4-012966038593}"/>
              </a:ext>
            </a:extLst>
          </p:cNvPr>
          <p:cNvSpPr/>
          <p:nvPr/>
        </p:nvSpPr>
        <p:spPr bwMode="auto">
          <a:xfrm>
            <a:off x="548482" y="4132015"/>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8" name="TextBox 7">
            <a:extLst>
              <a:ext uri="{FF2B5EF4-FFF2-40B4-BE49-F238E27FC236}">
                <a16:creationId xmlns:a16="http://schemas.microsoft.com/office/drawing/2014/main" id="{86AE027D-2CA0-E44E-852A-C0E64D210174}"/>
              </a:ext>
            </a:extLst>
          </p:cNvPr>
          <p:cNvSpPr txBox="1"/>
          <p:nvPr/>
        </p:nvSpPr>
        <p:spPr>
          <a:xfrm>
            <a:off x="1905000" y="4059485"/>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359119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11B0D-707B-1043-9EE4-649E1E6A0033}"/>
              </a:ext>
            </a:extLst>
          </p:cNvPr>
          <p:cNvSpPr>
            <a:spLocks noGrp="1"/>
          </p:cNvSpPr>
          <p:nvPr>
            <p:ph type="title"/>
          </p:nvPr>
        </p:nvSpPr>
        <p:spPr/>
        <p:txBody>
          <a:bodyPr/>
          <a:lstStyle/>
          <a:p>
            <a:r>
              <a:rPr lang="en-US" dirty="0"/>
              <a:t>TRS Base and Change Log</a:t>
            </a:r>
          </a:p>
        </p:txBody>
      </p:sp>
      <p:sp>
        <p:nvSpPr>
          <p:cNvPr id="3" name="Content Placeholder 2">
            <a:extLst>
              <a:ext uri="{FF2B5EF4-FFF2-40B4-BE49-F238E27FC236}">
                <a16:creationId xmlns:a16="http://schemas.microsoft.com/office/drawing/2014/main" id="{E831797F-8DCD-4445-8E03-57A8F81FD65C}"/>
              </a:ext>
            </a:extLst>
          </p:cNvPr>
          <p:cNvSpPr>
            <a:spLocks noGrp="1"/>
          </p:cNvSpPr>
          <p:nvPr>
            <p:ph idx="1"/>
          </p:nvPr>
        </p:nvSpPr>
        <p:spPr/>
        <p:txBody>
          <a:bodyPr/>
          <a:lstStyle/>
          <a:p>
            <a:r>
              <a:rPr lang="en-US" dirty="0"/>
              <a:t>When read together, a TRS base and the set of change events in the change log must provide a complete picture of the ‘current’ set of resources in a tracked resource set</a:t>
            </a:r>
          </a:p>
          <a:p>
            <a:pPr lvl="1"/>
            <a:r>
              <a:rPr lang="en-US" dirty="0"/>
              <a:t>the set of resources so identified SHOULD represent a coherent and consistent set that did exist at some recent point in time</a:t>
            </a:r>
          </a:p>
          <a:p>
            <a:r>
              <a:rPr lang="en-US" dirty="0"/>
              <a:t>Clients reading the TRS may take a substantial length of time to process both the base and change log – perhaps weeks, but probably not months</a:t>
            </a:r>
          </a:p>
          <a:p>
            <a:pPr lvl="1"/>
            <a:r>
              <a:rPr lang="en-US" dirty="0"/>
              <a:t>The actual time would depend of the number of resources in the tracked resource set, their size, the number of change events in the change log, the network speed, and the client processing time</a:t>
            </a:r>
          </a:p>
          <a:p>
            <a:r>
              <a:rPr lang="en-US" dirty="0"/>
              <a:t>Servers providing TRS feeds SHOULD allow for that length of time when considering the implementation of base and change log updates (‘rebasing’)</a:t>
            </a:r>
          </a:p>
          <a:p>
            <a:r>
              <a:rPr lang="en-US" dirty="0"/>
              <a:t>Clients SHOULD NOT normally need to re-read the entire base + change log on a regular basis – such an action should be a rare exception</a:t>
            </a:r>
          </a:p>
          <a:p>
            <a:r>
              <a:rPr lang="en-US" dirty="0"/>
              <a:t>But how should we define this in terms of a well-structured specification? And how much is not normative specification, but recommendations in a committee note?</a:t>
            </a:r>
          </a:p>
        </p:txBody>
      </p:sp>
    </p:spTree>
    <p:extLst>
      <p:ext uri="{BB962C8B-B14F-4D97-AF65-F5344CB8AC3E}">
        <p14:creationId xmlns:p14="http://schemas.microsoft.com/office/powerpoint/2010/main" val="1531826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t>(as per non-normative text in TRS 2.0 specification)</a:t>
            </a:r>
            <a:endParaRPr lang="en-US" i="1"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dirty="0"/>
              <a:t>Clients maintain a ‘sync point’ URI, which determines the latest change event processed, and is set as described below</a:t>
            </a:r>
          </a:p>
          <a:p>
            <a:endParaRPr lang="en-US" dirty="0"/>
          </a:p>
          <a:p>
            <a:r>
              <a:rPr lang="en-US" b="1" dirty="0"/>
              <a:t>Initialization procedure for a client that has not previously read this TRS</a:t>
            </a:r>
          </a:p>
          <a:p>
            <a:pPr lvl="1"/>
            <a:r>
              <a:rPr lang="en-US" dirty="0"/>
              <a:t>GET the Tracked Resource Set resource to retrieve the URI of the base</a:t>
            </a:r>
          </a:p>
          <a:p>
            <a:pPr lvl="1"/>
            <a:r>
              <a:rPr lang="en-US" dirty="0"/>
              <a:t>GET successive pages of the base, processing each member resource as required</a:t>
            </a:r>
          </a:p>
          <a:p>
            <a:pPr lvl="1"/>
            <a:r>
              <a:rPr lang="en-US" dirty="0"/>
              <a:t>Invoke the Incremental Update procedure (below), with the sync point set to the </a:t>
            </a:r>
            <a:r>
              <a:rPr lang="en-US" dirty="0">
                <a:latin typeface="Courier New" panose="02070309020205020404" pitchFamily="49" charset="0"/>
                <a:cs typeface="Courier New" panose="02070309020205020404" pitchFamily="49" charset="0"/>
              </a:rPr>
              <a:t>trs:cutoffEvent</a:t>
            </a:r>
            <a:r>
              <a:rPr lang="en-US" dirty="0"/>
              <a:t> property on the first page of the base (this could be </a:t>
            </a:r>
            <a:r>
              <a:rPr lang="en-US" dirty="0">
                <a:latin typeface="Courier New" panose="02070309020205020404" pitchFamily="49" charset="0"/>
                <a:cs typeface="Courier New" panose="02070309020205020404" pitchFamily="49" charset="0"/>
              </a:rPr>
              <a:t>rdf:nil</a:t>
            </a:r>
            <a:r>
              <a:rPr lang="en-US" dirty="0"/>
              <a:t>)</a:t>
            </a:r>
          </a:p>
          <a:p>
            <a:endParaRPr lang="en-US" b="1" dirty="0"/>
          </a:p>
          <a:p>
            <a:r>
              <a:rPr lang="en-US" b="1" dirty="0"/>
              <a:t>Starting procedure for a client that has previously read this TRS</a:t>
            </a:r>
          </a:p>
          <a:p>
            <a:pPr lvl="1"/>
            <a:r>
              <a:rPr lang="en-US" dirty="0"/>
              <a:t>Invoke the Incremental Update procedure (below), with the sync point set to the URI of the most recent previously processed change event</a:t>
            </a:r>
          </a:p>
        </p:txBody>
      </p:sp>
    </p:spTree>
    <p:extLst>
      <p:ext uri="{BB962C8B-B14F-4D97-AF65-F5344CB8AC3E}">
        <p14:creationId xmlns:p14="http://schemas.microsoft.com/office/powerpoint/2010/main" val="2969976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493A5-B8CC-0A47-8180-C6C0F5D676D2}"/>
              </a:ext>
            </a:extLst>
          </p:cNvPr>
          <p:cNvSpPr>
            <a:spLocks noGrp="1"/>
          </p:cNvSpPr>
          <p:nvPr>
            <p:ph type="title"/>
          </p:nvPr>
        </p:nvSpPr>
        <p:spPr/>
        <p:txBody>
          <a:bodyPr/>
          <a:lstStyle/>
          <a:p>
            <a:r>
              <a:rPr lang="en-US" dirty="0"/>
              <a:t>Expected client logic</a:t>
            </a:r>
            <a:br>
              <a:rPr lang="en-US" dirty="0"/>
            </a:br>
            <a:r>
              <a:rPr lang="en-US" sz="1800" i="1" dirty="0">
                <a:solidFill>
                  <a:srgbClr val="00B2EF"/>
                </a:solidFill>
              </a:rPr>
              <a:t>(as per non-normative text in TRS 2.0 specification)</a:t>
            </a:r>
            <a:endParaRPr lang="en-US" dirty="0"/>
          </a:p>
        </p:txBody>
      </p:sp>
      <p:sp>
        <p:nvSpPr>
          <p:cNvPr id="3" name="Content Placeholder 2">
            <a:extLst>
              <a:ext uri="{FF2B5EF4-FFF2-40B4-BE49-F238E27FC236}">
                <a16:creationId xmlns:a16="http://schemas.microsoft.com/office/drawing/2014/main" id="{64B1349A-7EAD-3E4D-8562-62538A412505}"/>
              </a:ext>
            </a:extLst>
          </p:cNvPr>
          <p:cNvSpPr>
            <a:spLocks noGrp="1"/>
          </p:cNvSpPr>
          <p:nvPr>
            <p:ph idx="1"/>
          </p:nvPr>
        </p:nvSpPr>
        <p:spPr/>
        <p:txBody>
          <a:bodyPr/>
          <a:lstStyle/>
          <a:p>
            <a:r>
              <a:rPr lang="en-US" b="1" dirty="0"/>
              <a:t>Incremental Update procedure</a:t>
            </a:r>
          </a:p>
          <a:p>
            <a:pPr lvl="1">
              <a:spcBef>
                <a:spcPts val="400"/>
              </a:spcBef>
            </a:pPr>
            <a:r>
              <a:rPr lang="en-US" dirty="0"/>
              <a:t>GET the Tracked Resource Set resource to retrieve the most recent change events</a:t>
            </a:r>
          </a:p>
          <a:p>
            <a:pPr lvl="1">
              <a:spcBef>
                <a:spcPts val="400"/>
              </a:spcBef>
            </a:pPr>
            <a:r>
              <a:rPr lang="en-US" dirty="0"/>
              <a:t>Search through the above change events plus those in the chain of subsequent change log pages from newest to oldest to find the sync point event if that is not nil – if the sync point is nil, just read all the way to the oldest change event</a:t>
            </a:r>
          </a:p>
          <a:p>
            <a:pPr lvl="1">
              <a:spcBef>
                <a:spcPts val="400"/>
              </a:spcBef>
            </a:pPr>
            <a:r>
              <a:rPr lang="en-US" dirty="0"/>
              <a:t>The incremental update fails if the client is unable to locate a non-nil sync point (i.e., it gets to the end of the log without finding that event).</a:t>
            </a:r>
          </a:p>
          <a:p>
            <a:pPr lvl="1">
              <a:spcBef>
                <a:spcPts val="400"/>
              </a:spcBef>
            </a:pPr>
            <a:r>
              <a:rPr lang="en-US" dirty="0"/>
              <a:t>Process each change event after the sync point event (if non-nil), from oldest to newest (older non-patch change events to the same resource can be skipped)</a:t>
            </a:r>
          </a:p>
          <a:p>
            <a:pPr lvl="1">
              <a:spcBef>
                <a:spcPts val="400"/>
              </a:spcBef>
            </a:pPr>
            <a:r>
              <a:rPr lang="en-US" dirty="0"/>
              <a:t>Record the latest event processed as the new sync point event</a:t>
            </a:r>
          </a:p>
          <a:p>
            <a:pPr lvl="1">
              <a:spcBef>
                <a:spcPts val="400"/>
              </a:spcBef>
            </a:pPr>
            <a:endParaRPr lang="en-US" sz="800" dirty="0"/>
          </a:p>
          <a:p>
            <a:pPr marL="0" indent="0">
              <a:spcBef>
                <a:spcPts val="400"/>
              </a:spcBef>
              <a:buNone/>
            </a:pPr>
            <a:r>
              <a:rPr lang="en-US" i="1" dirty="0"/>
              <a:t>Note: Change events are read from the change log from newest to oldest change event, but in general need to be processed from oldest to newest. This is necessary to handle patch events correctly, To do this, a client should construct a list of the changes – and may then optimize processing so that only one GET is performed for each resource that needs to be updated and is not updated entirely from patch events. Clients may also correct for any redundant create events (for resources that already exist) and delete events (for resources already deleted).</a:t>
            </a:r>
            <a:endParaRPr lang="en-US" dirty="0"/>
          </a:p>
        </p:txBody>
      </p:sp>
    </p:spTree>
    <p:extLst>
      <p:ext uri="{BB962C8B-B14F-4D97-AF65-F5344CB8AC3E}">
        <p14:creationId xmlns:p14="http://schemas.microsoft.com/office/powerpoint/2010/main" val="422150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BA591-381F-D14B-860A-564A5A8E028F}"/>
              </a:ext>
            </a:extLst>
          </p:cNvPr>
          <p:cNvSpPr>
            <a:spLocks noGrp="1"/>
          </p:cNvSpPr>
          <p:nvPr>
            <p:ph type="title"/>
          </p:nvPr>
        </p:nvSpPr>
        <p:spPr/>
        <p:txBody>
          <a:bodyPr/>
          <a:lstStyle/>
          <a:p>
            <a:r>
              <a:rPr lang="en-US" dirty="0"/>
              <a:t>Expected client logic</a:t>
            </a:r>
          </a:p>
        </p:txBody>
      </p:sp>
      <p:sp>
        <p:nvSpPr>
          <p:cNvPr id="3" name="Content Placeholder 2">
            <a:extLst>
              <a:ext uri="{FF2B5EF4-FFF2-40B4-BE49-F238E27FC236}">
                <a16:creationId xmlns:a16="http://schemas.microsoft.com/office/drawing/2014/main" id="{BB3B8665-BE57-6B4A-8F97-280AFB2164FB}"/>
              </a:ext>
            </a:extLst>
          </p:cNvPr>
          <p:cNvSpPr>
            <a:spLocks noGrp="1"/>
          </p:cNvSpPr>
          <p:nvPr>
            <p:ph idx="1"/>
          </p:nvPr>
        </p:nvSpPr>
        <p:spPr/>
        <p:txBody>
          <a:bodyPr/>
          <a:lstStyle/>
          <a:p>
            <a:r>
              <a:rPr lang="en-US" dirty="0"/>
              <a:t>The base might be empty</a:t>
            </a:r>
          </a:p>
          <a:p>
            <a:pPr lvl="1"/>
            <a:r>
              <a:rPr lang="en-US" dirty="0"/>
              <a:t>Either because the TRS feed was started before any tracked resources were created</a:t>
            </a:r>
          </a:p>
          <a:p>
            <a:pPr lvl="1"/>
            <a:r>
              <a:rPr lang="en-US" dirty="0"/>
              <a:t>Or because the change log (perhaps dynamically calculated from audit trails) goes back to the very start of the tracked resource set</a:t>
            </a:r>
          </a:p>
          <a:p>
            <a:r>
              <a:rPr lang="en-US" dirty="0"/>
              <a:t>Clients are expected to read the base and change log as quickly as they can, and not delay for extended periods of time between reading the base and the change log, or between reading pages of the base</a:t>
            </a:r>
          </a:p>
          <a:p>
            <a:r>
              <a:rPr lang="en-US" dirty="0"/>
              <a:t>Clients are expected to repeat the incremental update procedure on a regular basis to keep up with changes, perhaps as often as every minute, and at least every 4-5 days (allowing for a server that might keep changes behind the cutoff event for only 7 days)</a:t>
            </a:r>
          </a:p>
          <a:p>
            <a:r>
              <a:rPr lang="en-US" dirty="0"/>
              <a:t>If the process fails because the sync point cannot be found, or if reading a base page or change log page fails with a permanent error, the client must restart from the initialization procedure (re-reading the base)</a:t>
            </a:r>
          </a:p>
          <a:p>
            <a:r>
              <a:rPr lang="en-US" dirty="0"/>
              <a:t>Other than the above error recovery, a well-behaved client should not need to re-read the base even if that base changes – the change log contains all necessary information</a:t>
            </a:r>
          </a:p>
        </p:txBody>
      </p:sp>
    </p:spTree>
    <p:extLst>
      <p:ext uri="{BB962C8B-B14F-4D97-AF65-F5344CB8AC3E}">
        <p14:creationId xmlns:p14="http://schemas.microsoft.com/office/powerpoint/2010/main" val="168574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C7594-54B6-FE46-B82B-A497A8C1C66D}"/>
              </a:ext>
            </a:extLst>
          </p:cNvPr>
          <p:cNvSpPr>
            <a:spLocks noGrp="1"/>
          </p:cNvSpPr>
          <p:nvPr>
            <p:ph type="title"/>
          </p:nvPr>
        </p:nvSpPr>
        <p:spPr/>
        <p:txBody>
          <a:bodyPr/>
          <a:lstStyle/>
          <a:p>
            <a:r>
              <a:rPr lang="en-US" dirty="0"/>
              <a:t>Client and server independence, and schema changes</a:t>
            </a:r>
          </a:p>
        </p:txBody>
      </p:sp>
      <p:sp>
        <p:nvSpPr>
          <p:cNvPr id="3" name="Content Placeholder 2">
            <a:extLst>
              <a:ext uri="{FF2B5EF4-FFF2-40B4-BE49-F238E27FC236}">
                <a16:creationId xmlns:a16="http://schemas.microsoft.com/office/drawing/2014/main" id="{666E2096-4118-E44D-9BEB-B36EE29693CD}"/>
              </a:ext>
            </a:extLst>
          </p:cNvPr>
          <p:cNvSpPr>
            <a:spLocks noGrp="1"/>
          </p:cNvSpPr>
          <p:nvPr>
            <p:ph idx="1"/>
          </p:nvPr>
        </p:nvSpPr>
        <p:spPr/>
        <p:txBody>
          <a:bodyPr/>
          <a:lstStyle/>
          <a:p>
            <a:r>
              <a:rPr lang="en-US" dirty="0"/>
              <a:t>An important design feature of TRS is that the producers and consumers are at arms length, and the producers know nothing about any potential consumers. There can be multiple consumers with different intents or purposes</a:t>
            </a:r>
          </a:p>
          <a:p>
            <a:r>
              <a:rPr lang="en-US" dirty="0"/>
              <a:t>A server MUST NOT decide what or what not to publish in a base or change log based on what it thinks one specific consumer might or might not have processed previously</a:t>
            </a:r>
          </a:p>
          <a:p>
            <a:r>
              <a:rPr lang="en-US" dirty="0"/>
              <a:t>It is, of course, acceptable - even necessary - for a server to publish changes based on it’s own knowledge of what has previously been published</a:t>
            </a:r>
          </a:p>
          <a:p>
            <a:pPr lvl="1"/>
            <a:r>
              <a:rPr lang="en-US" dirty="0"/>
              <a:t>which might, or might not, have yet been read by existing and potential consumers</a:t>
            </a:r>
          </a:p>
          <a:p>
            <a:pPr lvl="1"/>
            <a:r>
              <a:rPr lang="en-US" dirty="0"/>
              <a:t>Including changes needed because the server has added new RDF properties or changed the RDF representation of existing properties</a:t>
            </a:r>
          </a:p>
          <a:p>
            <a:pPr lvl="1"/>
            <a:r>
              <a:rPr lang="en-US" dirty="0"/>
              <a:t>so a server SHOULD keep track of a ‘schema version’ or similar idea of the version of previously published data</a:t>
            </a:r>
          </a:p>
          <a:p>
            <a:endParaRPr lang="en-US" dirty="0"/>
          </a:p>
        </p:txBody>
      </p:sp>
    </p:spTree>
    <p:extLst>
      <p:ext uri="{BB962C8B-B14F-4D97-AF65-F5344CB8AC3E}">
        <p14:creationId xmlns:p14="http://schemas.microsoft.com/office/powerpoint/2010/main" val="376710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77854F-B6F7-1C4A-9537-6F442FBE665E}"/>
              </a:ext>
            </a:extLst>
          </p:cNvPr>
          <p:cNvSpPr>
            <a:spLocks noGrp="1"/>
          </p:cNvSpPr>
          <p:nvPr>
            <p:ph idx="1"/>
          </p:nvPr>
        </p:nvSpPr>
        <p:spPr>
          <a:xfrm>
            <a:off x="182563" y="1600201"/>
            <a:ext cx="8686800" cy="4572000"/>
          </a:xfrm>
        </p:spPr>
        <p:txBody>
          <a:bodyPr/>
          <a:lstStyle/>
          <a:p>
            <a:r>
              <a:rPr lang="en-US" dirty="0"/>
              <a:t>Consider a time line going from T0 (the date/time at which a tracked resource set is first constructed), through increasing time values T1, T2, T3, …TN</a:t>
            </a:r>
          </a:p>
          <a:p>
            <a:pPr lvl="1"/>
            <a:r>
              <a:rPr lang="en-US" dirty="0"/>
              <a:t>And other time points T</a:t>
            </a:r>
            <a:r>
              <a:rPr lang="en-US" baseline="-25000" dirty="0"/>
              <a:t>x</a:t>
            </a:r>
            <a:r>
              <a:rPr lang="en-US" dirty="0"/>
              <a:t>, T</a:t>
            </a:r>
            <a:r>
              <a:rPr lang="en-US" baseline="-25000" dirty="0"/>
              <a:t>y</a:t>
            </a:r>
            <a:r>
              <a:rPr lang="en-US" dirty="0"/>
              <a:t>, T</a:t>
            </a:r>
            <a:r>
              <a:rPr lang="en-US" baseline="-25000" dirty="0"/>
              <a:t>z</a:t>
            </a:r>
            <a:r>
              <a:rPr lang="en-US" dirty="0"/>
              <a:t>, … spread along the time line, where T</a:t>
            </a:r>
            <a:r>
              <a:rPr lang="en-US" baseline="-25000" dirty="0"/>
              <a:t>x</a:t>
            </a:r>
            <a:r>
              <a:rPr lang="en-US" dirty="0"/>
              <a:t>, …, could be before, at the same time as, or after any T1…TN, unless specified otherwise</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r>
              <a:rPr lang="en-US" dirty="0"/>
              <a:t>In the above example, T</a:t>
            </a:r>
            <a:r>
              <a:rPr lang="en-US" baseline="-25000" dirty="0"/>
              <a:t>x</a:t>
            </a:r>
            <a:r>
              <a:rPr lang="en-US" dirty="0"/>
              <a:t> is after T0, might be before or after T1, but is before T2</a:t>
            </a:r>
          </a:p>
          <a:p>
            <a:pPr lvl="1"/>
            <a:r>
              <a:rPr lang="en-US" dirty="0"/>
              <a:t>T</a:t>
            </a:r>
            <a:r>
              <a:rPr lang="en-US" baseline="-25000" dirty="0"/>
              <a:t>y</a:t>
            </a:r>
            <a:r>
              <a:rPr lang="en-US" dirty="0"/>
              <a:t> is after T0, might be before or after T1, and might be before or after T2</a:t>
            </a:r>
          </a:p>
          <a:p>
            <a:endParaRPr lang="en-US" dirty="0"/>
          </a:p>
        </p:txBody>
      </p:sp>
      <p:sp>
        <p:nvSpPr>
          <p:cNvPr id="2" name="Title 1">
            <a:extLst>
              <a:ext uri="{FF2B5EF4-FFF2-40B4-BE49-F238E27FC236}">
                <a16:creationId xmlns:a16="http://schemas.microsoft.com/office/drawing/2014/main" id="{DB2631C1-F459-484D-9421-BD0DBA6F727A}"/>
              </a:ext>
            </a:extLst>
          </p:cNvPr>
          <p:cNvSpPr>
            <a:spLocks noGrp="1"/>
          </p:cNvSpPr>
          <p:nvPr>
            <p:ph type="title"/>
          </p:nvPr>
        </p:nvSpPr>
        <p:spPr/>
        <p:txBody>
          <a:bodyPr/>
          <a:lstStyle/>
          <a:p>
            <a:r>
              <a:rPr lang="en-US" dirty="0"/>
              <a:t>Time line usage</a:t>
            </a:r>
          </a:p>
        </p:txBody>
      </p:sp>
      <p:cxnSp>
        <p:nvCxnSpPr>
          <p:cNvPr id="11" name="Straight Arrow Connector 10">
            <a:extLst>
              <a:ext uri="{FF2B5EF4-FFF2-40B4-BE49-F238E27FC236}">
                <a16:creationId xmlns:a16="http://schemas.microsoft.com/office/drawing/2014/main" id="{6726DC5C-ADFB-2C40-83A0-E886BA4969EC}"/>
              </a:ext>
            </a:extLst>
          </p:cNvPr>
          <p:cNvCxnSpPr/>
          <p:nvPr/>
        </p:nvCxnSpPr>
        <p:spPr bwMode="auto">
          <a:xfrm flipV="1">
            <a:off x="548482" y="3073647"/>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 name="Group 15">
            <a:extLst>
              <a:ext uri="{FF2B5EF4-FFF2-40B4-BE49-F238E27FC236}">
                <a16:creationId xmlns:a16="http://schemas.microsoft.com/office/drawing/2014/main" id="{2BB20311-13AE-7148-A11D-E1F769209561}"/>
              </a:ext>
            </a:extLst>
          </p:cNvPr>
          <p:cNvGrpSpPr/>
          <p:nvPr/>
        </p:nvGrpSpPr>
        <p:grpSpPr>
          <a:xfrm>
            <a:off x="381000" y="2971800"/>
            <a:ext cx="381000" cy="478333"/>
            <a:chOff x="381000" y="3733800"/>
            <a:chExt cx="381000" cy="478333"/>
          </a:xfrm>
        </p:grpSpPr>
        <p:sp>
          <p:nvSpPr>
            <p:cNvPr id="12" name="TextBox 11">
              <a:extLst>
                <a:ext uri="{FF2B5EF4-FFF2-40B4-BE49-F238E27FC236}">
                  <a16:creationId xmlns:a16="http://schemas.microsoft.com/office/drawing/2014/main" id="{ADE5CD33-2F5A-0649-B66B-D61735FEA565}"/>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14" name="Straight Connector 13">
              <a:extLst>
                <a:ext uri="{FF2B5EF4-FFF2-40B4-BE49-F238E27FC236}">
                  <a16:creationId xmlns:a16="http://schemas.microsoft.com/office/drawing/2014/main" id="{7CF55C1E-B528-6746-92C2-A98146A9023F}"/>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7" name="Group 16">
            <a:extLst>
              <a:ext uri="{FF2B5EF4-FFF2-40B4-BE49-F238E27FC236}">
                <a16:creationId xmlns:a16="http://schemas.microsoft.com/office/drawing/2014/main" id="{A11FF947-057D-8C46-BE7A-817B854D5643}"/>
              </a:ext>
            </a:extLst>
          </p:cNvPr>
          <p:cNvGrpSpPr/>
          <p:nvPr/>
        </p:nvGrpSpPr>
        <p:grpSpPr>
          <a:xfrm>
            <a:off x="1905000" y="2971800"/>
            <a:ext cx="381000" cy="478333"/>
            <a:chOff x="381000" y="3733800"/>
            <a:chExt cx="381000" cy="478333"/>
          </a:xfrm>
        </p:grpSpPr>
        <p:sp>
          <p:nvSpPr>
            <p:cNvPr id="18" name="TextBox 17">
              <a:extLst>
                <a:ext uri="{FF2B5EF4-FFF2-40B4-BE49-F238E27FC236}">
                  <a16:creationId xmlns:a16="http://schemas.microsoft.com/office/drawing/2014/main" id="{AD104398-1088-0045-B65B-A0D4B22A1676}"/>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9" name="Straight Connector 18">
              <a:extLst>
                <a:ext uri="{FF2B5EF4-FFF2-40B4-BE49-F238E27FC236}">
                  <a16:creationId xmlns:a16="http://schemas.microsoft.com/office/drawing/2014/main" id="{1F8BF12D-FD67-7641-AB44-CB783F83F7E0}"/>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20" name="Group 19">
            <a:extLst>
              <a:ext uri="{FF2B5EF4-FFF2-40B4-BE49-F238E27FC236}">
                <a16:creationId xmlns:a16="http://schemas.microsoft.com/office/drawing/2014/main" id="{9108CE27-7722-1F48-A12A-97EF1929EC13}"/>
              </a:ext>
            </a:extLst>
          </p:cNvPr>
          <p:cNvGrpSpPr/>
          <p:nvPr/>
        </p:nvGrpSpPr>
        <p:grpSpPr>
          <a:xfrm>
            <a:off x="3606800" y="2971800"/>
            <a:ext cx="381000" cy="478333"/>
            <a:chOff x="381000" y="3733800"/>
            <a:chExt cx="381000" cy="478333"/>
          </a:xfrm>
        </p:grpSpPr>
        <p:sp>
          <p:nvSpPr>
            <p:cNvPr id="21" name="TextBox 20">
              <a:extLst>
                <a:ext uri="{FF2B5EF4-FFF2-40B4-BE49-F238E27FC236}">
                  <a16:creationId xmlns:a16="http://schemas.microsoft.com/office/drawing/2014/main" id="{62E7C3BB-D364-A249-8B11-D6A79DBF5D27}"/>
                </a:ext>
              </a:extLst>
            </p:cNvPr>
            <p:cNvSpPr txBox="1"/>
            <p:nvPr/>
          </p:nvSpPr>
          <p:spPr>
            <a:xfrm>
              <a:off x="381000" y="3937495"/>
              <a:ext cx="381000" cy="274638"/>
            </a:xfrm>
            <a:prstGeom prst="rect">
              <a:avLst/>
            </a:prstGeom>
            <a:noFill/>
          </p:spPr>
          <p:txBody>
            <a:bodyPr wrap="square" rtlCol="0">
              <a:spAutoFit/>
            </a:bodyPr>
            <a:lstStyle/>
            <a:p>
              <a:r>
                <a:rPr lang="en-US" sz="1200" dirty="0"/>
                <a:t>T2</a:t>
              </a:r>
            </a:p>
          </p:txBody>
        </p:sp>
        <p:cxnSp>
          <p:nvCxnSpPr>
            <p:cNvPr id="22" name="Straight Connector 21">
              <a:extLst>
                <a:ext uri="{FF2B5EF4-FFF2-40B4-BE49-F238E27FC236}">
                  <a16:creationId xmlns:a16="http://schemas.microsoft.com/office/drawing/2014/main" id="{47B3D13F-F55A-5947-804B-2D09614A9A16}"/>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4" name="Straight Connector 23">
            <a:extLst>
              <a:ext uri="{FF2B5EF4-FFF2-40B4-BE49-F238E27FC236}">
                <a16:creationId xmlns:a16="http://schemas.microsoft.com/office/drawing/2014/main" id="{A5E64C73-E02E-3643-A576-3056ACD46B7A}"/>
              </a:ext>
            </a:extLst>
          </p:cNvPr>
          <p:cNvCxnSpPr/>
          <p:nvPr/>
        </p:nvCxnSpPr>
        <p:spPr bwMode="auto">
          <a:xfrm>
            <a:off x="1371600" y="3657600"/>
            <a:ext cx="990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a:extLst>
              <a:ext uri="{FF2B5EF4-FFF2-40B4-BE49-F238E27FC236}">
                <a16:creationId xmlns:a16="http://schemas.microsoft.com/office/drawing/2014/main" id="{40C221E7-5EA4-EC4D-870B-81F467C4085A}"/>
              </a:ext>
            </a:extLst>
          </p:cNvPr>
          <p:cNvSpPr txBox="1"/>
          <p:nvPr/>
        </p:nvSpPr>
        <p:spPr>
          <a:xfrm>
            <a:off x="1676400" y="3698329"/>
            <a:ext cx="381000" cy="274638"/>
          </a:xfrm>
          <a:prstGeom prst="rect">
            <a:avLst/>
          </a:prstGeom>
          <a:noFill/>
        </p:spPr>
        <p:txBody>
          <a:bodyPr wrap="square" rtlCol="0">
            <a:spAutoFit/>
          </a:bodyPr>
          <a:lstStyle/>
          <a:p>
            <a:r>
              <a:rPr lang="en-US" sz="1200" dirty="0"/>
              <a:t>T</a:t>
            </a:r>
            <a:r>
              <a:rPr lang="en-US" sz="1200" baseline="-25000" dirty="0"/>
              <a:t>x</a:t>
            </a:r>
          </a:p>
        </p:txBody>
      </p:sp>
      <p:cxnSp>
        <p:nvCxnSpPr>
          <p:cNvPr id="28" name="Straight Connector 27">
            <a:extLst>
              <a:ext uri="{FF2B5EF4-FFF2-40B4-BE49-F238E27FC236}">
                <a16:creationId xmlns:a16="http://schemas.microsoft.com/office/drawing/2014/main" id="{43E1F825-E118-6D48-B7E6-DEC6F7755529}"/>
              </a:ext>
            </a:extLst>
          </p:cNvPr>
          <p:cNvCxnSpPr>
            <a:cxnSpLocks/>
          </p:cNvCxnSpPr>
          <p:nvPr/>
        </p:nvCxnSpPr>
        <p:spPr bwMode="auto">
          <a:xfrm>
            <a:off x="1905000" y="4104605"/>
            <a:ext cx="2895600" cy="0"/>
          </a:xfrm>
          <a:prstGeom prst="line">
            <a:avLst/>
          </a:prstGeom>
          <a:noFill/>
          <a:ln w="63500" cap="flat" cmpd="tri" algn="ctr">
            <a:solidFill>
              <a:schemeClr val="accent1">
                <a:lumMod val="75000"/>
                <a:alpha val="90000"/>
              </a:schemeClr>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a:extLst>
              <a:ext uri="{FF2B5EF4-FFF2-40B4-BE49-F238E27FC236}">
                <a16:creationId xmlns:a16="http://schemas.microsoft.com/office/drawing/2014/main" id="{FCB35FD4-1548-B047-9AAB-D5DFD3D7AF09}"/>
              </a:ext>
            </a:extLst>
          </p:cNvPr>
          <p:cNvSpPr txBox="1"/>
          <p:nvPr/>
        </p:nvSpPr>
        <p:spPr>
          <a:xfrm>
            <a:off x="2590800" y="4145334"/>
            <a:ext cx="381000" cy="274638"/>
          </a:xfrm>
          <a:prstGeom prst="rect">
            <a:avLst/>
          </a:prstGeom>
          <a:noFill/>
        </p:spPr>
        <p:txBody>
          <a:bodyPr wrap="square" rtlCol="0">
            <a:spAutoFit/>
          </a:bodyPr>
          <a:lstStyle/>
          <a:p>
            <a:r>
              <a:rPr lang="en-US" sz="1200" dirty="0"/>
              <a:t>T</a:t>
            </a:r>
            <a:r>
              <a:rPr lang="en-US" sz="1200" baseline="-25000" dirty="0"/>
              <a:t>y</a:t>
            </a:r>
          </a:p>
        </p:txBody>
      </p:sp>
    </p:spTree>
    <p:extLst>
      <p:ext uri="{BB962C8B-B14F-4D97-AF65-F5344CB8AC3E}">
        <p14:creationId xmlns:p14="http://schemas.microsoft.com/office/powerpoint/2010/main" val="4019885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0920-C4FD-F54D-9074-BB2548F8E3DE}"/>
              </a:ext>
            </a:extLst>
          </p:cNvPr>
          <p:cNvSpPr>
            <a:spLocks noGrp="1"/>
          </p:cNvSpPr>
          <p:nvPr>
            <p:ph type="title"/>
          </p:nvPr>
        </p:nvSpPr>
        <p:spPr/>
        <p:txBody>
          <a:bodyPr/>
          <a:lstStyle/>
          <a:p>
            <a:r>
              <a:rPr lang="en-US" dirty="0"/>
              <a:t>Change log pruning - 1</a:t>
            </a:r>
          </a:p>
        </p:txBody>
      </p:sp>
      <p:sp>
        <p:nvSpPr>
          <p:cNvPr id="3" name="Content Placeholder 2">
            <a:extLst>
              <a:ext uri="{FF2B5EF4-FFF2-40B4-BE49-F238E27FC236}">
                <a16:creationId xmlns:a16="http://schemas.microsoft.com/office/drawing/2014/main" id="{59EE33CE-BA77-DC4F-9BC2-87A32241B308}"/>
              </a:ext>
            </a:extLst>
          </p:cNvPr>
          <p:cNvSpPr>
            <a:spLocks noGrp="1"/>
          </p:cNvSpPr>
          <p:nvPr>
            <p:ph idx="1"/>
          </p:nvPr>
        </p:nvSpPr>
        <p:spPr>
          <a:xfrm>
            <a:off x="182563" y="1524000"/>
            <a:ext cx="8686800" cy="4754563"/>
          </a:xfrm>
        </p:spPr>
        <p:txBody>
          <a:bodyPr/>
          <a:lstStyle/>
          <a:p>
            <a:pPr marL="0" indent="0">
              <a:buNone/>
            </a:pPr>
            <a:r>
              <a:rPr lang="en-US" i="1" dirty="0"/>
              <a:t>Note: this topic addresses OASIS </a:t>
            </a:r>
            <a:r>
              <a:rPr lang="en-US" i="1" dirty="0">
                <a:hlinkClick r:id="rId2"/>
              </a:rPr>
              <a:t>issue 168</a:t>
            </a:r>
            <a:r>
              <a:rPr lang="en-US" i="1" dirty="0"/>
              <a:t> – describe ways to ensure clients can read base+change log after pruning/rebase.</a:t>
            </a:r>
          </a:p>
          <a:p>
            <a:r>
              <a:rPr lang="en-US" dirty="0"/>
              <a:t>Consider a server that at time T1 has a single page base B1 and a change log with events running from T</a:t>
            </a:r>
            <a:r>
              <a:rPr lang="en-US" baseline="-25000" dirty="0"/>
              <a:t>x</a:t>
            </a:r>
            <a:r>
              <a:rPr lang="en-US" dirty="0"/>
              <a:t> back to T0, where T</a:t>
            </a:r>
            <a:r>
              <a:rPr lang="en-US" baseline="-25000" dirty="0"/>
              <a:t>x</a:t>
            </a:r>
            <a:r>
              <a:rPr lang="en-US" dirty="0"/>
              <a:t> is a bit less than T1</a:t>
            </a:r>
          </a:p>
          <a:p>
            <a:endParaRPr lang="en-US" dirty="0"/>
          </a:p>
          <a:p>
            <a:endParaRPr lang="en-US" dirty="0"/>
          </a:p>
          <a:p>
            <a:endParaRPr lang="en-US" dirty="0"/>
          </a:p>
          <a:p>
            <a:endParaRPr lang="en-US" dirty="0"/>
          </a:p>
          <a:p>
            <a:endParaRPr lang="en-US" dirty="0"/>
          </a:p>
          <a:p>
            <a:r>
              <a:rPr lang="en-US" dirty="0"/>
              <a:t>A client reads the base and change log at time T1, and starts processing those (reading the resources that are members of the base, plus resources for which there are create events, removing those for which there are delete events, and updating those for which there are modify events</a:t>
            </a:r>
          </a:p>
          <a:p>
            <a:r>
              <a:rPr lang="en-US" dirty="0"/>
              <a:t>So far so good</a:t>
            </a:r>
          </a:p>
        </p:txBody>
      </p:sp>
      <p:cxnSp>
        <p:nvCxnSpPr>
          <p:cNvPr id="4" name="Straight Arrow Connector 3">
            <a:extLst>
              <a:ext uri="{FF2B5EF4-FFF2-40B4-BE49-F238E27FC236}">
                <a16:creationId xmlns:a16="http://schemas.microsoft.com/office/drawing/2014/main" id="{0D786A2F-EAF9-A64F-B18A-2D6ADCE48FDF}"/>
              </a:ext>
            </a:extLst>
          </p:cNvPr>
          <p:cNvCxnSpPr/>
          <p:nvPr/>
        </p:nvCxnSpPr>
        <p:spPr bwMode="auto">
          <a:xfrm flipV="1">
            <a:off x="548482" y="3156763"/>
            <a:ext cx="8047037" cy="1"/>
          </a:xfrm>
          <a:prstGeom prst="straightConnector1">
            <a:avLst/>
          </a:prstGeom>
          <a:noFill/>
          <a:ln w="19050" cap="flat" cmpd="sng" algn="ctr">
            <a:solidFill>
              <a:schemeClr val="accent3">
                <a:lumMod val="50000"/>
              </a:schemeClr>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 name="Group 4">
            <a:extLst>
              <a:ext uri="{FF2B5EF4-FFF2-40B4-BE49-F238E27FC236}">
                <a16:creationId xmlns:a16="http://schemas.microsoft.com/office/drawing/2014/main" id="{E2FCC7E5-7A5C-7C4D-B52E-54A61B5855F3}"/>
              </a:ext>
            </a:extLst>
          </p:cNvPr>
          <p:cNvGrpSpPr/>
          <p:nvPr/>
        </p:nvGrpSpPr>
        <p:grpSpPr>
          <a:xfrm>
            <a:off x="381000" y="3054916"/>
            <a:ext cx="381000" cy="478333"/>
            <a:chOff x="381000" y="3733800"/>
            <a:chExt cx="381000" cy="478333"/>
          </a:xfrm>
        </p:grpSpPr>
        <p:sp>
          <p:nvSpPr>
            <p:cNvPr id="6" name="TextBox 5">
              <a:extLst>
                <a:ext uri="{FF2B5EF4-FFF2-40B4-BE49-F238E27FC236}">
                  <a16:creationId xmlns:a16="http://schemas.microsoft.com/office/drawing/2014/main" id="{D83759B9-EE0B-CD4D-A106-1B14DA5AC6EA}"/>
                </a:ext>
              </a:extLst>
            </p:cNvPr>
            <p:cNvSpPr txBox="1"/>
            <p:nvPr/>
          </p:nvSpPr>
          <p:spPr>
            <a:xfrm>
              <a:off x="381000" y="3937495"/>
              <a:ext cx="381000" cy="274638"/>
            </a:xfrm>
            <a:prstGeom prst="rect">
              <a:avLst/>
            </a:prstGeom>
            <a:noFill/>
          </p:spPr>
          <p:txBody>
            <a:bodyPr wrap="square" rtlCol="0">
              <a:spAutoFit/>
            </a:bodyPr>
            <a:lstStyle/>
            <a:p>
              <a:r>
                <a:rPr lang="en-US" sz="1200" dirty="0"/>
                <a:t>T0</a:t>
              </a:r>
            </a:p>
          </p:txBody>
        </p:sp>
        <p:cxnSp>
          <p:nvCxnSpPr>
            <p:cNvPr id="7" name="Straight Connector 6">
              <a:extLst>
                <a:ext uri="{FF2B5EF4-FFF2-40B4-BE49-F238E27FC236}">
                  <a16:creationId xmlns:a16="http://schemas.microsoft.com/office/drawing/2014/main" id="{6365A42E-A003-C048-AA36-8B49CFB53E32}"/>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8" name="Group 7">
            <a:extLst>
              <a:ext uri="{FF2B5EF4-FFF2-40B4-BE49-F238E27FC236}">
                <a16:creationId xmlns:a16="http://schemas.microsoft.com/office/drawing/2014/main" id="{2F6B706B-A677-0A40-9615-1D66C574535A}"/>
              </a:ext>
            </a:extLst>
          </p:cNvPr>
          <p:cNvGrpSpPr/>
          <p:nvPr/>
        </p:nvGrpSpPr>
        <p:grpSpPr>
          <a:xfrm>
            <a:off x="1905000" y="3054916"/>
            <a:ext cx="381000" cy="478333"/>
            <a:chOff x="381000" y="3733800"/>
            <a:chExt cx="381000" cy="478333"/>
          </a:xfrm>
        </p:grpSpPr>
        <p:sp>
          <p:nvSpPr>
            <p:cNvPr id="9" name="TextBox 8">
              <a:extLst>
                <a:ext uri="{FF2B5EF4-FFF2-40B4-BE49-F238E27FC236}">
                  <a16:creationId xmlns:a16="http://schemas.microsoft.com/office/drawing/2014/main" id="{A3021572-D411-5B42-9E44-7434A6DC93B8}"/>
                </a:ext>
              </a:extLst>
            </p:cNvPr>
            <p:cNvSpPr txBox="1"/>
            <p:nvPr/>
          </p:nvSpPr>
          <p:spPr>
            <a:xfrm>
              <a:off x="381000" y="3937495"/>
              <a:ext cx="381000" cy="274638"/>
            </a:xfrm>
            <a:prstGeom prst="rect">
              <a:avLst/>
            </a:prstGeom>
            <a:noFill/>
          </p:spPr>
          <p:txBody>
            <a:bodyPr wrap="square" rtlCol="0">
              <a:spAutoFit/>
            </a:bodyPr>
            <a:lstStyle/>
            <a:p>
              <a:r>
                <a:rPr lang="en-US" sz="1200" dirty="0"/>
                <a:t>T1</a:t>
              </a:r>
            </a:p>
          </p:txBody>
        </p:sp>
        <p:cxnSp>
          <p:nvCxnSpPr>
            <p:cNvPr id="10" name="Straight Connector 9">
              <a:extLst>
                <a:ext uri="{FF2B5EF4-FFF2-40B4-BE49-F238E27FC236}">
                  <a16:creationId xmlns:a16="http://schemas.microsoft.com/office/drawing/2014/main" id="{692CACB9-F1DA-9E4C-AF8E-DB7722D80187}"/>
                </a:ext>
              </a:extLst>
            </p:cNvPr>
            <p:cNvCxnSpPr>
              <a:cxnSpLocks/>
            </p:cNvCxnSpPr>
            <p:nvPr/>
          </p:nvCxnSpPr>
          <p:spPr bwMode="auto">
            <a:xfrm>
              <a:off x="548482" y="3733800"/>
              <a:ext cx="0" cy="203694"/>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1" name="Straight Connector 10">
            <a:extLst>
              <a:ext uri="{FF2B5EF4-FFF2-40B4-BE49-F238E27FC236}">
                <a16:creationId xmlns:a16="http://schemas.microsoft.com/office/drawing/2014/main" id="{832092F7-96A7-5743-80C1-3EC424B2D619}"/>
              </a:ext>
            </a:extLst>
          </p:cNvPr>
          <p:cNvCxnSpPr>
            <a:cxnSpLocks/>
          </p:cNvCxnSpPr>
          <p:nvPr/>
        </p:nvCxnSpPr>
        <p:spPr bwMode="auto">
          <a:xfrm>
            <a:off x="1676400" y="3740716"/>
            <a:ext cx="228600" cy="0"/>
          </a:xfrm>
          <a:prstGeom prst="line">
            <a:avLst/>
          </a:prstGeom>
          <a:noFill/>
          <a:ln w="63500" cap="flat" cmpd="tri" algn="ctr">
            <a:solidFill>
              <a:schemeClr val="accent1">
                <a:lumMod val="75000"/>
                <a:alpha val="90000"/>
              </a:schemeClr>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a:extLst>
              <a:ext uri="{FF2B5EF4-FFF2-40B4-BE49-F238E27FC236}">
                <a16:creationId xmlns:a16="http://schemas.microsoft.com/office/drawing/2014/main" id="{F17D46B4-9F3E-7B47-AD96-CC3C74B61DF6}"/>
              </a:ext>
            </a:extLst>
          </p:cNvPr>
          <p:cNvSpPr txBox="1"/>
          <p:nvPr/>
        </p:nvSpPr>
        <p:spPr>
          <a:xfrm>
            <a:off x="1676400" y="3781445"/>
            <a:ext cx="381000" cy="274638"/>
          </a:xfrm>
          <a:prstGeom prst="rect">
            <a:avLst/>
          </a:prstGeom>
          <a:noFill/>
        </p:spPr>
        <p:txBody>
          <a:bodyPr wrap="square" rtlCol="0">
            <a:spAutoFit/>
          </a:bodyPr>
          <a:lstStyle/>
          <a:p>
            <a:r>
              <a:rPr lang="en-US" sz="1200" dirty="0"/>
              <a:t>T</a:t>
            </a:r>
            <a:r>
              <a:rPr lang="en-US" sz="1200" baseline="-25000" dirty="0"/>
              <a:t>x</a:t>
            </a:r>
          </a:p>
        </p:txBody>
      </p:sp>
      <p:sp>
        <p:nvSpPr>
          <p:cNvPr id="13" name="Rounded Rectangle 12">
            <a:extLst>
              <a:ext uri="{FF2B5EF4-FFF2-40B4-BE49-F238E27FC236}">
                <a16:creationId xmlns:a16="http://schemas.microsoft.com/office/drawing/2014/main" id="{EA70B3FB-0582-1949-B5E1-C6BBA3C29A7E}"/>
              </a:ext>
            </a:extLst>
          </p:cNvPr>
          <p:cNvSpPr/>
          <p:nvPr/>
        </p:nvSpPr>
        <p:spPr bwMode="auto">
          <a:xfrm>
            <a:off x="548482" y="4215131"/>
            <a:ext cx="1267618" cy="135185"/>
          </a:xfrm>
          <a:prstGeom prst="roundRect">
            <a:avLst/>
          </a:prstGeom>
          <a:pattFill prst="wdDnDiag">
            <a:fgClr>
              <a:srgbClr val="FFC000"/>
            </a:fgClr>
            <a:bgClr>
              <a:schemeClr val="bg1"/>
            </a:bgClr>
          </a:pattFill>
          <a:ln>
            <a:noFill/>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90000"/>
              </a:lnSpc>
              <a:spcBef>
                <a:spcPct val="0"/>
              </a:spcBef>
              <a:spcAft>
                <a:spcPct val="0"/>
              </a:spcAft>
              <a:buClrTx/>
              <a:buSzTx/>
              <a:buFontTx/>
              <a:buNone/>
              <a:tabLst/>
            </a:pPr>
            <a:endParaRPr kumimoji="0" lang="en-US" sz="2200" b="0" i="0" u="none" strike="noStrike" cap="none" normalizeH="0" baseline="0" dirty="0">
              <a:ln>
                <a:noFill/>
              </a:ln>
              <a:solidFill>
                <a:schemeClr val="hlink"/>
              </a:solidFill>
              <a:effectLst/>
              <a:latin typeface="Arial" panose="020B0604020202020204" pitchFamily="34" charset="0"/>
            </a:endParaRPr>
          </a:p>
        </p:txBody>
      </p:sp>
      <p:sp>
        <p:nvSpPr>
          <p:cNvPr id="14" name="TextBox 13">
            <a:extLst>
              <a:ext uri="{FF2B5EF4-FFF2-40B4-BE49-F238E27FC236}">
                <a16:creationId xmlns:a16="http://schemas.microsoft.com/office/drawing/2014/main" id="{2DB0E8CC-72A7-1240-8044-BA8EF940D284}"/>
              </a:ext>
            </a:extLst>
          </p:cNvPr>
          <p:cNvSpPr txBox="1"/>
          <p:nvPr/>
        </p:nvSpPr>
        <p:spPr>
          <a:xfrm>
            <a:off x="1905000" y="4142601"/>
            <a:ext cx="966931" cy="276999"/>
          </a:xfrm>
          <a:prstGeom prst="rect">
            <a:avLst/>
          </a:prstGeom>
          <a:noFill/>
        </p:spPr>
        <p:txBody>
          <a:bodyPr wrap="none" rtlCol="0">
            <a:spAutoFit/>
          </a:bodyPr>
          <a:lstStyle/>
          <a:p>
            <a:r>
              <a:rPr lang="en-US" sz="1200" dirty="0"/>
              <a:t>Change log</a:t>
            </a:r>
          </a:p>
        </p:txBody>
      </p:sp>
    </p:spTree>
    <p:extLst>
      <p:ext uri="{BB962C8B-B14F-4D97-AF65-F5344CB8AC3E}">
        <p14:creationId xmlns:p14="http://schemas.microsoft.com/office/powerpoint/2010/main" val="2309161751"/>
      </p:ext>
    </p:extLst>
  </p:cSld>
  <p:clrMapOvr>
    <a:masterClrMapping/>
  </p:clrMapOvr>
</p:sld>
</file>

<file path=ppt/theme/theme1.xml><?xml version="1.0" encoding="utf-8"?>
<a:theme xmlns:a="http://schemas.openxmlformats.org/drawingml/2006/main" name="Persistent Template">
  <a:themeElements>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fontScheme name="January 201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90000"/>
          </a:lnSpc>
          <a:spcBef>
            <a:spcPct val="0"/>
          </a:spcBef>
          <a:spcAft>
            <a:spcPct val="0"/>
          </a:spcAft>
          <a:buClrTx/>
          <a:buSzTx/>
          <a:buFontTx/>
          <a:buNone/>
          <a:tabLst/>
          <a:defRPr kumimoji="0" lang="en-US" sz="2200" b="0" i="0" u="none" strike="noStrike" cap="none" normalizeH="0" baseline="0" smtClean="0">
            <a:ln>
              <a:noFill/>
            </a:ln>
            <a:solidFill>
              <a:schemeClr val="hlink"/>
            </a:solidFill>
            <a:effectLst/>
            <a:latin typeface="Arial" panose="020B0604020202020204" pitchFamily="34" charset="0"/>
          </a:defRPr>
        </a:defPPr>
      </a:lstStyle>
    </a:lnDef>
  </a:objectDefaults>
  <a:extraClrSchemeLst>
    <a:extraClrScheme>
      <a:clrScheme name="January 2013 1">
        <a:dk1>
          <a:srgbClr val="000000"/>
        </a:dk1>
        <a:lt1>
          <a:srgbClr val="FFFFFF"/>
        </a:lt1>
        <a:dk2>
          <a:srgbClr val="00B2EF"/>
        </a:dk2>
        <a:lt2>
          <a:srgbClr val="808080"/>
        </a:lt2>
        <a:accent1>
          <a:srgbClr val="83D1F5"/>
        </a:accent1>
        <a:accent2>
          <a:srgbClr val="00A6A0"/>
        </a:accent2>
        <a:accent3>
          <a:srgbClr val="FFFFFF"/>
        </a:accent3>
        <a:accent4>
          <a:srgbClr val="000000"/>
        </a:accent4>
        <a:accent5>
          <a:srgbClr val="C1E5F9"/>
        </a:accent5>
        <a:accent6>
          <a:srgbClr val="009691"/>
        </a:accent6>
        <a:hlink>
          <a:srgbClr val="00B2EF"/>
        </a:hlink>
        <a:folHlink>
          <a:srgbClr val="AB1A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ersistent" id="{627366F2-21AE-5941-8C64-D0727FE51A95}" vid="{13421667-E747-D346-A2E7-C1742B5A37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Persistent Template</Template>
  <TotalTime>574</TotalTime>
  <Words>4280</Words>
  <Application>Microsoft Macintosh PowerPoint</Application>
  <PresentationFormat>On-screen Show (4:3)</PresentationFormat>
  <Paragraphs>225</Paragraphs>
  <Slides>28</Slides>
  <Notes>2</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 Unicode MS</vt:lpstr>
      <vt:lpstr>MS Gothic</vt:lpstr>
      <vt:lpstr>ＭＳ Ｐゴシック</vt:lpstr>
      <vt:lpstr>ＭＳ Ｐゴシック</vt:lpstr>
      <vt:lpstr>Arial</vt:lpstr>
      <vt:lpstr>Courier New</vt:lpstr>
      <vt:lpstr>Times New Roman</vt:lpstr>
      <vt:lpstr>Wingdings</vt:lpstr>
      <vt:lpstr>Persistent Template</vt:lpstr>
      <vt:lpstr>TRS Specification and Design Issues  Nick Crossley May 24 2018</vt:lpstr>
      <vt:lpstr>TRS Specification and Design Issues </vt:lpstr>
      <vt:lpstr>TRS Base and Change Log</vt:lpstr>
      <vt:lpstr>Expected client logic (as per non-normative text in TRS 2.0 specification)</vt:lpstr>
      <vt:lpstr>Expected client logic (as per non-normative text in TRS 2.0 specification)</vt:lpstr>
      <vt:lpstr>Expected client logic</vt:lpstr>
      <vt:lpstr>Client and server independence, and schema changes</vt:lpstr>
      <vt:lpstr>Time line usage</vt:lpstr>
      <vt:lpstr>Change log pruning - 1</vt:lpstr>
      <vt:lpstr>Change log pruning -  2</vt:lpstr>
      <vt:lpstr>Change log pruning - 3</vt:lpstr>
      <vt:lpstr>URI stability – TRS resource</vt:lpstr>
      <vt:lpstr>URI and paging stability – base resource - 1</vt:lpstr>
      <vt:lpstr>URI and paging stability – base resource - 2</vt:lpstr>
      <vt:lpstr>URI and paging stability – change log - 1</vt:lpstr>
      <vt:lpstr>URI and paging stability – change log - 2</vt:lpstr>
      <vt:lpstr>Page sizes</vt:lpstr>
      <vt:lpstr>Use of etags</vt:lpstr>
      <vt:lpstr>Server rollback</vt:lpstr>
      <vt:lpstr>Thread safety and concurrency issues</vt:lpstr>
      <vt:lpstr>Configuration Management and TRS</vt:lpstr>
      <vt:lpstr>Base container type and membership predicate</vt:lpstr>
      <vt:lpstr>Access Contexts</vt:lpstr>
      <vt:lpstr>Issues I propose we defer</vt:lpstr>
      <vt:lpstr>Editorial fixes – just do them</vt:lpstr>
      <vt:lpstr>Other topics – all TBD for now …</vt:lpstr>
      <vt:lpstr>Time line diagram</vt:lpstr>
      <vt:lpstr>Time line diagram with change log</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TRS Base and Change Log</dc:title>
  <dc:creator>Nicholas Crossley</dc:creator>
  <cp:lastModifiedBy>Nicholas Crossley</cp:lastModifiedBy>
  <cp:revision>55</cp:revision>
  <cp:lastPrinted>2017-11-14T17:04:33Z</cp:lastPrinted>
  <dcterms:created xsi:type="dcterms:W3CDTF">2018-05-01T16:04:54Z</dcterms:created>
  <dcterms:modified xsi:type="dcterms:W3CDTF">2018-06-14T14:00:16Z</dcterms:modified>
</cp:coreProperties>
</file>