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256" r:id="rId5"/>
    <p:sldId id="319" r:id="rId6"/>
    <p:sldId id="345" r:id="rId7"/>
    <p:sldId id="358" r:id="rId8"/>
    <p:sldId id="320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8302" autoAdjust="0"/>
  </p:normalViewPr>
  <p:slideViewPr>
    <p:cSldViewPr>
      <p:cViewPr varScale="1">
        <p:scale>
          <a:sx n="109" d="100"/>
          <a:sy n="109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5D72B-A4EE-684D-A99F-1D7E67164C1B}" type="datetimeFigureOut">
              <a:rPr lang="en-US" smtClean="0"/>
              <a:t>5/6/13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75C44-868D-B245-9BCA-EA9A64BDC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8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18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20888" y="0"/>
            <a:ext cx="341312" cy="6858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990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418262"/>
            <a:ext cx="1158875" cy="363538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035619" y="6596063"/>
            <a:ext cx="19559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2012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 </a:t>
            </a:r>
            <a:fld id="{B9AE4E6B-A92F-4F57-91B7-F22BFFFFBC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35913" y="64008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spcAft>
                <a:spcPct val="0"/>
              </a:spcAft>
              <a:buClrTx/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Page  </a:t>
            </a:r>
            <a:fld id="{E40CCABB-9BBC-49C5-99B3-2E0B57D184A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740650" y="0"/>
            <a:ext cx="1403350" cy="1270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" y="6489700"/>
            <a:ext cx="804863" cy="252413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6700" y="0"/>
            <a:ext cx="1257300" cy="220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94877" y="6629400"/>
            <a:ext cx="19559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2012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shapiro@mitr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Requirements Definition and Verification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6950" y="3829050"/>
            <a:ext cx="4602162" cy="763587"/>
          </a:xfrm>
        </p:spPr>
        <p:txBody>
          <a:bodyPr/>
          <a:lstStyle/>
          <a:p>
            <a:r>
              <a:rPr lang="en-US" dirty="0" smtClean="0"/>
              <a:t>POC: Stuart Shapiro</a:t>
            </a:r>
          </a:p>
          <a:p>
            <a:r>
              <a:rPr lang="en-US" dirty="0" smtClean="0">
                <a:hlinkClick r:id="rId3"/>
              </a:rPr>
              <a:t>sshapiro@mitre.org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36843" y="6535579"/>
            <a:ext cx="3670321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000" b="0" kern="1200" dirty="0" smtClean="0">
                <a:solidFill>
                  <a:schemeClr val="tx1"/>
                </a:solidFill>
              </a:rPr>
              <a:t>Approved</a:t>
            </a:r>
            <a:r>
              <a:rPr lang="en-US" sz="1000" b="0" kern="1200" baseline="0" dirty="0" smtClean="0">
                <a:solidFill>
                  <a:schemeClr val="tx1"/>
                </a:solidFill>
              </a:rPr>
              <a:t> for Public Release: </a:t>
            </a:r>
            <a:r>
              <a:rPr lang="en-US" sz="1000" b="0" dirty="0"/>
              <a:t>12-4246. Distribution </a:t>
            </a:r>
            <a:r>
              <a:rPr lang="en-US" sz="1000" b="0" dirty="0" smtClean="0"/>
              <a:t>Unlimited.</a:t>
            </a:r>
            <a:r>
              <a:rPr lang="en-US" sz="1000" b="0" kern="1200" dirty="0" smtClean="0">
                <a:solidFill>
                  <a:schemeClr val="tx1"/>
                </a:solidFill>
              </a:rPr>
              <a:t> </a:t>
            </a:r>
            <a:endParaRPr lang="en-US" sz="10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134" y="76200"/>
            <a:ext cx="7696200" cy="944562"/>
          </a:xfrm>
        </p:spPr>
        <p:txBody>
          <a:bodyPr/>
          <a:lstStyle/>
          <a:p>
            <a:r>
              <a:rPr lang="en-US" dirty="0" smtClean="0"/>
              <a:t>Privacy Requirements Definition and Testing as an Integrated Process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Privacy Testing as Part of Overall System Development Process </a:t>
            </a:r>
            <a:endParaRPr lang="en-US" sz="1400" dirty="0"/>
          </a:p>
        </p:txBody>
      </p:sp>
      <p:grpSp>
        <p:nvGrpSpPr>
          <p:cNvPr id="5" name="Group 36"/>
          <p:cNvGrpSpPr/>
          <p:nvPr/>
        </p:nvGrpSpPr>
        <p:grpSpPr>
          <a:xfrm>
            <a:off x="4647455" y="1828800"/>
            <a:ext cx="3717008" cy="3810000"/>
            <a:chOff x="2531392" y="2209800"/>
            <a:chExt cx="3717008" cy="3810000"/>
          </a:xfrm>
        </p:grpSpPr>
        <p:sp>
          <p:nvSpPr>
            <p:cNvPr id="25" name="Straight Connector 3"/>
            <p:cNvSpPr/>
            <p:nvPr/>
          </p:nvSpPr>
          <p:spPr>
            <a:xfrm>
              <a:off x="3164615" y="3657600"/>
              <a:ext cx="2169385" cy="21693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27483" y="1947614"/>
                  </a:moveTo>
                  <a:arcTo wR="1084692" hR="1084692" stAng="7637594" swAng="1811467"/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ounded Rectangle 5"/>
            <p:cNvSpPr/>
            <p:nvPr/>
          </p:nvSpPr>
          <p:spPr bwMode="auto">
            <a:xfrm>
              <a:off x="2667000" y="2209800"/>
              <a:ext cx="3581400" cy="3810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3733800" y="2286000"/>
              <a:ext cx="1295400" cy="6096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Vision &amp; Strategy/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Privacy Principles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771900" y="3276600"/>
              <a:ext cx="1295400" cy="6096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Application</a:t>
              </a:r>
              <a:endParaRPr lang="en-US" sz="1000" dirty="0" smtClean="0">
                <a:solidFill>
                  <a:schemeClr val="bg1"/>
                </a:solidFill>
                <a:latin typeface="Arial (Body)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r>
                <a:rPr kumimoji="0" lang="en-US" sz="10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Requirements/</a:t>
              </a:r>
              <a:endParaRPr kumimoji="0" lang="en-US" sz="1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(Body)"/>
              </a:endParaRPr>
            </a:p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>
                  <a:solidFill>
                    <a:schemeClr val="bg1"/>
                  </a:solidFill>
                  <a:latin typeface="Arial (Body)"/>
                </a:rPr>
                <a:t> 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Privacy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r>
                <a:rPr kumimoji="0" lang="en-US" sz="10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Requirements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771900" y="5334000"/>
              <a:ext cx="1295400" cy="6096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>
                  <a:solidFill>
                    <a:schemeClr val="bg1"/>
                  </a:solidFill>
                  <a:latin typeface="Arial (Body)"/>
                </a:rPr>
                <a:t>Development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743200" y="4343400"/>
              <a:ext cx="1295400" cy="6096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>
                  <a:solidFill>
                    <a:schemeClr val="bg1"/>
                  </a:solidFill>
                  <a:latin typeface="Arial (Body)"/>
                </a:rPr>
                <a:t>Integration, Test,</a:t>
              </a:r>
            </a:p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>
                  <a:solidFill>
                    <a:schemeClr val="bg1"/>
                  </a:solidFill>
                  <a:latin typeface="Arial (Body)"/>
                </a:rPr>
                <a:t>and Evaluation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5400000">
              <a:off x="4191794" y="3051048"/>
              <a:ext cx="304800" cy="1588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4876800" y="4343400"/>
              <a:ext cx="1295400" cy="6096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(Body)"/>
                </a:rPr>
                <a:t>Design</a:t>
              </a:r>
              <a:endParaRPr kumimoji="0" lang="en-US" sz="10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(Body)"/>
              </a:endParaRPr>
            </a:p>
          </p:txBody>
        </p:sp>
        <p:sp>
          <p:nvSpPr>
            <p:cNvPr id="23" name="Straight Connector 3"/>
            <p:cNvSpPr/>
            <p:nvPr/>
          </p:nvSpPr>
          <p:spPr>
            <a:xfrm>
              <a:off x="3429000" y="3393215"/>
              <a:ext cx="2169385" cy="21693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40000" y="220325"/>
                  </a:moveTo>
                  <a:arcTo wR="1084692" hR="1084692" stAng="18430023" swAng="1785013"/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traight Connector 3"/>
            <p:cNvSpPr/>
            <p:nvPr/>
          </p:nvSpPr>
          <p:spPr>
            <a:xfrm>
              <a:off x="3545615" y="3621815"/>
              <a:ext cx="2169385" cy="21693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082544" y="1509957"/>
                  </a:moveTo>
                  <a:arcTo wR="1084692" hR="1084692" stAng="1384964" swAng="1785013"/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TextBox 26"/>
            <p:cNvSpPr txBox="1"/>
            <p:nvPr/>
          </p:nvSpPr>
          <p:spPr>
            <a:xfrm rot="18642357">
              <a:off x="2542800" y="2929007"/>
              <a:ext cx="9928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/>
                <a:t>Privacy included in System Integration Testing and Validation</a:t>
              </a:r>
            </a:p>
          </p:txBody>
        </p:sp>
        <p:sp>
          <p:nvSpPr>
            <p:cNvPr id="28" name="Straight Connector 3"/>
            <p:cNvSpPr/>
            <p:nvPr/>
          </p:nvSpPr>
          <p:spPr>
            <a:xfrm rot="4928925">
              <a:off x="3033604" y="3490804"/>
              <a:ext cx="2169385" cy="21693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27483" y="1947614"/>
                  </a:moveTo>
                  <a:arcTo wR="1084692" hR="1084692" stAng="7637594" swAng="1811467"/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3809206" y="4572000"/>
              <a:ext cx="1219994" cy="794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FF9137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962400" y="4343400"/>
              <a:ext cx="99284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US" sz="1000" dirty="0" smtClean="0"/>
                <a:t>Privacy included in Unit Testing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95400"/>
            <a:ext cx="3810000" cy="4884738"/>
          </a:xfrm>
        </p:spPr>
        <p:txBody>
          <a:bodyPr/>
          <a:lstStyle/>
          <a:p>
            <a:r>
              <a:rPr lang="en-US" dirty="0"/>
              <a:t>Objective: </a:t>
            </a:r>
            <a:r>
              <a:rPr lang="en-US" dirty="0" smtClean="0"/>
              <a:t>Expand </a:t>
            </a:r>
            <a:r>
              <a:rPr lang="en-US" dirty="0"/>
              <a:t>requirements definition and testing to ensure privacy is enforced in systems development throughout the development life cycle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2411690">
            <a:off x="7341462" y="2622148"/>
            <a:ext cx="10668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000" dirty="0" smtClean="0"/>
              <a:t>Privacy Requirements included in System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5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Structuring Privacy Requirements</a:t>
            </a:r>
          </a:p>
        </p:txBody>
      </p:sp>
      <p:grpSp>
        <p:nvGrpSpPr>
          <p:cNvPr id="3" name="Group 19"/>
          <p:cNvGrpSpPr/>
          <p:nvPr/>
        </p:nvGrpSpPr>
        <p:grpSpPr>
          <a:xfrm>
            <a:off x="322740" y="3492271"/>
            <a:ext cx="1981200" cy="940259"/>
            <a:chOff x="3001" y="1402742"/>
            <a:chExt cx="1602630" cy="801315"/>
          </a:xfrm>
        </p:grpSpPr>
        <p:sp>
          <p:nvSpPr>
            <p:cNvPr id="21" name="Rounded Rectangle 20"/>
            <p:cNvSpPr/>
            <p:nvPr/>
          </p:nvSpPr>
          <p:spPr>
            <a:xfrm>
              <a:off x="3001" y="1402742"/>
              <a:ext cx="1602630" cy="801315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17474" y="1426212"/>
              <a:ext cx="1373683" cy="7543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0" kern="1200" dirty="0" smtClean="0"/>
                <a:t>Privacy Principles</a:t>
              </a:r>
              <a:endParaRPr lang="en-US" sz="19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181600" y="1219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en-US" b="0" dirty="0" smtClean="0">
                <a:solidFill>
                  <a:schemeClr val="tx2"/>
                </a:solidFill>
              </a:rPr>
              <a:t>Contextual</a:t>
            </a:r>
            <a:r>
              <a:rPr lang="en-US" b="0" dirty="0">
                <a:solidFill>
                  <a:schemeClr val="tx2"/>
                </a:solidFill>
              </a:rPr>
              <a:t> </a:t>
            </a:r>
            <a:r>
              <a:rPr lang="en-US" b="0" dirty="0" smtClean="0">
                <a:solidFill>
                  <a:schemeClr val="tx2"/>
                </a:solidFill>
              </a:rPr>
              <a:t>Privacy Requirements</a:t>
            </a:r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5240139" y="2159000"/>
            <a:ext cx="1620242" cy="810121"/>
            <a:chOff x="2343348" y="880"/>
            <a:chExt cx="1620242" cy="810121"/>
          </a:xfrm>
        </p:grpSpPr>
        <p:sp>
          <p:nvSpPr>
            <p:cNvPr id="41" name="Rounded Rectangle 40"/>
            <p:cNvSpPr/>
            <p:nvPr/>
          </p:nvSpPr>
          <p:spPr>
            <a:xfrm>
              <a:off x="2343348" y="880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8"/>
            <p:cNvSpPr/>
            <p:nvPr/>
          </p:nvSpPr>
          <p:spPr>
            <a:xfrm>
              <a:off x="2367076" y="24608"/>
              <a:ext cx="1572786" cy="7626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Business Process</a:t>
              </a:r>
              <a:endParaRPr lang="en-US" sz="1800" b="0" kern="1200" dirty="0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5240139" y="3090639"/>
            <a:ext cx="1620242" cy="810121"/>
            <a:chOff x="2343348" y="932519"/>
            <a:chExt cx="1620242" cy="810121"/>
          </a:xfrm>
        </p:grpSpPr>
        <p:sp>
          <p:nvSpPr>
            <p:cNvPr id="37" name="Rounded Rectangle 36"/>
            <p:cNvSpPr/>
            <p:nvPr/>
          </p:nvSpPr>
          <p:spPr>
            <a:xfrm>
              <a:off x="2343348" y="932519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12"/>
            <p:cNvSpPr/>
            <p:nvPr/>
          </p:nvSpPr>
          <p:spPr>
            <a:xfrm>
              <a:off x="2367076" y="956247"/>
              <a:ext cx="1572786" cy="7626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System Development</a:t>
              </a:r>
              <a:endParaRPr lang="en-US" sz="1800" b="0" kern="1200" dirty="0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5240139" y="4016282"/>
            <a:ext cx="1620242" cy="810121"/>
            <a:chOff x="2343348" y="1864159"/>
            <a:chExt cx="1620242" cy="810121"/>
          </a:xfrm>
        </p:grpSpPr>
        <p:sp>
          <p:nvSpPr>
            <p:cNvPr id="33" name="Rounded Rectangle 32"/>
            <p:cNvSpPr/>
            <p:nvPr/>
          </p:nvSpPr>
          <p:spPr>
            <a:xfrm>
              <a:off x="2343348" y="1864159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6"/>
            <p:cNvSpPr/>
            <p:nvPr/>
          </p:nvSpPr>
          <p:spPr>
            <a:xfrm>
              <a:off x="2367076" y="1887887"/>
              <a:ext cx="1572786" cy="76266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System</a:t>
              </a:r>
              <a:endParaRPr lang="en-US" sz="1800" b="0" kern="1200" dirty="0"/>
            </a:p>
          </p:txBody>
        </p:sp>
      </p:grpSp>
      <p:grpSp>
        <p:nvGrpSpPr>
          <p:cNvPr id="12" name="Group 27"/>
          <p:cNvGrpSpPr/>
          <p:nvPr/>
        </p:nvGrpSpPr>
        <p:grpSpPr>
          <a:xfrm>
            <a:off x="5240139" y="4953918"/>
            <a:ext cx="1620242" cy="810121"/>
            <a:chOff x="2343348" y="2795798"/>
            <a:chExt cx="1620242" cy="810121"/>
          </a:xfrm>
        </p:grpSpPr>
        <p:sp>
          <p:nvSpPr>
            <p:cNvPr id="29" name="Rounded Rectangle 28"/>
            <p:cNvSpPr/>
            <p:nvPr/>
          </p:nvSpPr>
          <p:spPr>
            <a:xfrm>
              <a:off x="2343348" y="2795798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20"/>
            <p:cNvSpPr/>
            <p:nvPr/>
          </p:nvSpPr>
          <p:spPr>
            <a:xfrm>
              <a:off x="2367076" y="2819526"/>
              <a:ext cx="1572786" cy="7626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Operations</a:t>
              </a:r>
              <a:endParaRPr lang="en-US" sz="1800" b="0" kern="1200" dirty="0"/>
            </a:p>
          </p:txBody>
        </p:sp>
      </p:grpSp>
      <p:grpSp>
        <p:nvGrpSpPr>
          <p:cNvPr id="47" name="Group 19"/>
          <p:cNvGrpSpPr/>
          <p:nvPr/>
        </p:nvGrpSpPr>
        <p:grpSpPr>
          <a:xfrm>
            <a:off x="322740" y="1726741"/>
            <a:ext cx="1981200" cy="1016459"/>
            <a:chOff x="3001" y="1402742"/>
            <a:chExt cx="1602630" cy="801315"/>
          </a:xfrm>
        </p:grpSpPr>
        <p:sp>
          <p:nvSpPr>
            <p:cNvPr id="48" name="Rounded Rectangle 47"/>
            <p:cNvSpPr/>
            <p:nvPr/>
          </p:nvSpPr>
          <p:spPr>
            <a:xfrm>
              <a:off x="3001" y="1402742"/>
              <a:ext cx="1602630" cy="801315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/>
            <p:cNvSpPr/>
            <p:nvPr/>
          </p:nvSpPr>
          <p:spPr>
            <a:xfrm>
              <a:off x="117474" y="1426212"/>
              <a:ext cx="1373683" cy="7543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0" kern="1200" dirty="0" smtClean="0"/>
                <a:t>Privacy </a:t>
              </a:r>
              <a:r>
                <a:rPr lang="en-US" b="0" dirty="0" smtClean="0"/>
                <a:t>Framework</a:t>
              </a:r>
              <a:endParaRPr lang="en-US" sz="19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/>
            </a:p>
          </p:txBody>
        </p:sp>
      </p:grpSp>
      <p:grpSp>
        <p:nvGrpSpPr>
          <p:cNvPr id="50" name="Group 19"/>
          <p:cNvGrpSpPr/>
          <p:nvPr/>
        </p:nvGrpSpPr>
        <p:grpSpPr>
          <a:xfrm>
            <a:off x="2660712" y="3429000"/>
            <a:ext cx="1981200" cy="1066800"/>
            <a:chOff x="3001" y="1402742"/>
            <a:chExt cx="1602630" cy="801315"/>
          </a:xfrm>
        </p:grpSpPr>
        <p:sp>
          <p:nvSpPr>
            <p:cNvPr id="51" name="Rounded Rectangle 50"/>
            <p:cNvSpPr/>
            <p:nvPr/>
          </p:nvSpPr>
          <p:spPr>
            <a:xfrm>
              <a:off x="3001" y="1402742"/>
              <a:ext cx="1602630" cy="801315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4"/>
            <p:cNvSpPr/>
            <p:nvPr/>
          </p:nvSpPr>
          <p:spPr>
            <a:xfrm>
              <a:off x="117474" y="1426212"/>
              <a:ext cx="1373683" cy="75437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0" dirty="0" smtClean="0"/>
                <a:t>General Privacy Requirements</a:t>
              </a:r>
              <a:endParaRPr lang="en-US" sz="1900" dirty="0" smtClean="0"/>
            </a:p>
          </p:txBody>
        </p:sp>
      </p:grpSp>
      <p:grpSp>
        <p:nvGrpSpPr>
          <p:cNvPr id="56" name="Group 25"/>
          <p:cNvGrpSpPr/>
          <p:nvPr/>
        </p:nvGrpSpPr>
        <p:grpSpPr>
          <a:xfrm>
            <a:off x="7239000" y="4016282"/>
            <a:ext cx="1620242" cy="810121"/>
            <a:chOff x="2343348" y="1864159"/>
            <a:chExt cx="1620242" cy="810121"/>
          </a:xfrm>
        </p:grpSpPr>
        <p:sp>
          <p:nvSpPr>
            <p:cNvPr id="57" name="Rounded Rectangle 56"/>
            <p:cNvSpPr/>
            <p:nvPr/>
          </p:nvSpPr>
          <p:spPr>
            <a:xfrm>
              <a:off x="2343348" y="1864159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16"/>
            <p:cNvSpPr/>
            <p:nvPr/>
          </p:nvSpPr>
          <p:spPr>
            <a:xfrm>
              <a:off x="2367076" y="1887887"/>
              <a:ext cx="1572786" cy="76266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Detailed System Requirements</a:t>
              </a:r>
              <a:endParaRPr lang="en-US" sz="1800" b="0" kern="1200" dirty="0"/>
            </a:p>
          </p:txBody>
        </p:sp>
      </p:grpSp>
      <p:grpSp>
        <p:nvGrpSpPr>
          <p:cNvPr id="59" name="Group 25"/>
          <p:cNvGrpSpPr/>
          <p:nvPr/>
        </p:nvGrpSpPr>
        <p:grpSpPr>
          <a:xfrm>
            <a:off x="7239000" y="5257800"/>
            <a:ext cx="1620242" cy="810121"/>
            <a:chOff x="2343348" y="1864159"/>
            <a:chExt cx="1620242" cy="810121"/>
          </a:xfrm>
        </p:grpSpPr>
        <p:sp>
          <p:nvSpPr>
            <p:cNvPr id="60" name="Rounded Rectangle 59"/>
            <p:cNvSpPr/>
            <p:nvPr/>
          </p:nvSpPr>
          <p:spPr>
            <a:xfrm>
              <a:off x="2343348" y="1864159"/>
              <a:ext cx="1620242" cy="810121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16"/>
            <p:cNvSpPr/>
            <p:nvPr/>
          </p:nvSpPr>
          <p:spPr>
            <a:xfrm>
              <a:off x="2367076" y="1887887"/>
              <a:ext cx="1572786" cy="76266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System Tests</a:t>
              </a:r>
              <a:endParaRPr lang="en-US" sz="1800" b="0" kern="1200" dirty="0"/>
            </a:p>
          </p:txBody>
        </p:sp>
      </p:grpSp>
      <p:cxnSp>
        <p:nvCxnSpPr>
          <p:cNvPr id="15" name="Straight Arrow Connector 14"/>
          <p:cNvCxnSpPr>
            <a:stCxn id="48" idx="2"/>
            <a:endCxn id="21" idx="0"/>
          </p:cNvCxnSpPr>
          <p:nvPr/>
        </p:nvCxnSpPr>
        <p:spPr bwMode="auto">
          <a:xfrm>
            <a:off x="1313340" y="2743200"/>
            <a:ext cx="0" cy="74907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1" idx="3"/>
            <a:endCxn id="41" idx="1"/>
          </p:cNvCxnSpPr>
          <p:nvPr/>
        </p:nvCxnSpPr>
        <p:spPr bwMode="auto">
          <a:xfrm flipV="1">
            <a:off x="4641912" y="2564061"/>
            <a:ext cx="598227" cy="139833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51" idx="3"/>
            <a:endCxn id="37" idx="1"/>
          </p:cNvCxnSpPr>
          <p:nvPr/>
        </p:nvCxnSpPr>
        <p:spPr bwMode="auto">
          <a:xfrm flipV="1">
            <a:off x="4641912" y="3495700"/>
            <a:ext cx="598227" cy="4667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51" idx="3"/>
            <a:endCxn id="34" idx="1"/>
          </p:cNvCxnSpPr>
          <p:nvPr/>
        </p:nvCxnSpPr>
        <p:spPr bwMode="auto">
          <a:xfrm>
            <a:off x="4641912" y="3962400"/>
            <a:ext cx="621955" cy="458943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1" idx="3"/>
            <a:endCxn id="29" idx="1"/>
          </p:cNvCxnSpPr>
          <p:nvPr/>
        </p:nvCxnSpPr>
        <p:spPr bwMode="auto">
          <a:xfrm>
            <a:off x="4641912" y="3962400"/>
            <a:ext cx="598227" cy="139657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1" idx="3"/>
            <a:endCxn id="51" idx="1"/>
          </p:cNvCxnSpPr>
          <p:nvPr/>
        </p:nvCxnSpPr>
        <p:spPr bwMode="auto">
          <a:xfrm flipV="1">
            <a:off x="2303940" y="3962400"/>
            <a:ext cx="356772" cy="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34" idx="3"/>
            <a:endCxn id="57" idx="1"/>
          </p:cNvCxnSpPr>
          <p:nvPr/>
        </p:nvCxnSpPr>
        <p:spPr bwMode="auto">
          <a:xfrm>
            <a:off x="6836653" y="4421343"/>
            <a:ext cx="402347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7" idx="2"/>
            <a:endCxn id="60" idx="0"/>
          </p:cNvCxnSpPr>
          <p:nvPr/>
        </p:nvCxnSpPr>
        <p:spPr bwMode="auto">
          <a:xfrm>
            <a:off x="8049121" y="4826403"/>
            <a:ext cx="0" cy="431397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9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15665"/>
            <a:ext cx="8521700" cy="476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85" y="223985"/>
            <a:ext cx="8229600" cy="1473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9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67267" y="228600"/>
            <a:ext cx="8001000" cy="944562"/>
          </a:xfrm>
        </p:spPr>
        <p:txBody>
          <a:bodyPr/>
          <a:lstStyle/>
          <a:p>
            <a:r>
              <a:rPr lang="en-US" dirty="0" smtClean="0"/>
              <a:t>Implementing and Testing Privacy System Requirements</a:t>
            </a:r>
            <a:br>
              <a:rPr lang="en-US" dirty="0" smtClean="0"/>
            </a:br>
            <a:r>
              <a:rPr lang="en-US" dirty="0" smtClean="0"/>
              <a:t>Example: PII Minimization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3" idx="2"/>
          </p:cNvCxnSpPr>
          <p:nvPr/>
        </p:nvCxnSpPr>
        <p:spPr bwMode="auto">
          <a:xfrm>
            <a:off x="5410200" y="2619025"/>
            <a:ext cx="2209800" cy="381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3" idx="3"/>
            <a:endCxn id="60" idx="0"/>
          </p:cNvCxnSpPr>
          <p:nvPr/>
        </p:nvCxnSpPr>
        <p:spPr bwMode="auto">
          <a:xfrm rot="5400000">
            <a:off x="7696200" y="3533425"/>
            <a:ext cx="9144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886200" y="1857025"/>
            <a:ext cx="1604369" cy="1295400"/>
            <a:chOff x="5867400" y="1828800"/>
            <a:chExt cx="1604369" cy="1676400"/>
          </a:xfrm>
        </p:grpSpPr>
        <p:sp>
          <p:nvSpPr>
            <p:cNvPr id="109" name="TextBox 108"/>
            <p:cNvSpPr txBox="1"/>
            <p:nvPr/>
          </p:nvSpPr>
          <p:spPr>
            <a:xfrm>
              <a:off x="5867400" y="1981201"/>
              <a:ext cx="1604369" cy="1417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ts val="1300"/>
                </a:lnSpc>
                <a:spcAft>
                  <a:spcPts val="0"/>
                </a:spcAft>
              </a:pPr>
              <a:r>
                <a:rPr lang="en-US" sz="1200" dirty="0" smtClean="0"/>
                <a:t>PII </a:t>
              </a:r>
              <a:r>
                <a:rPr lang="en-US" sz="1200" dirty="0"/>
                <a:t>entering the system from other systems shall be limited to predetermined data elements. </a:t>
              </a:r>
              <a:endParaRPr lang="en-US" sz="1200" b="0" dirty="0" smtClean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867400" y="1828800"/>
              <a:ext cx="1524000" cy="16764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3" name="Magnetic Disk 32"/>
          <p:cNvSpPr/>
          <p:nvPr/>
        </p:nvSpPr>
        <p:spPr bwMode="auto">
          <a:xfrm>
            <a:off x="7620000" y="2238025"/>
            <a:ext cx="1066800" cy="838200"/>
          </a:xfrm>
          <a:prstGeom prst="flowChartMagneticDisk">
            <a:avLst/>
          </a:prstGeom>
          <a:solidFill>
            <a:srgbClr val="FAAB17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Software</a:t>
            </a:r>
          </a:p>
          <a:p>
            <a:pPr marL="0" marR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Requirements</a:t>
            </a:r>
          </a:p>
        </p:txBody>
      </p:sp>
      <p:sp>
        <p:nvSpPr>
          <p:cNvPr id="60" name="Folded Corner 59"/>
          <p:cNvSpPr/>
          <p:nvPr/>
        </p:nvSpPr>
        <p:spPr bwMode="auto">
          <a:xfrm>
            <a:off x="7620000" y="3990625"/>
            <a:ext cx="1066800" cy="914400"/>
          </a:xfrm>
          <a:prstGeom prst="foldedCorner">
            <a:avLst/>
          </a:prstGeom>
          <a:solidFill>
            <a:srgbClr val="FFAB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Implemented</a:t>
            </a:r>
          </a:p>
          <a:p>
            <a:pPr marL="0" marR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Component</a:t>
            </a:r>
          </a:p>
        </p:txBody>
      </p:sp>
      <p:sp>
        <p:nvSpPr>
          <p:cNvPr id="28" name="Folded Corner 27"/>
          <p:cNvSpPr/>
          <p:nvPr/>
        </p:nvSpPr>
        <p:spPr bwMode="auto">
          <a:xfrm>
            <a:off x="5105400" y="3990625"/>
            <a:ext cx="1066800" cy="914400"/>
          </a:xfrm>
          <a:prstGeom prst="foldedCorner">
            <a:avLst/>
          </a:prstGeom>
          <a:solidFill>
            <a:srgbClr val="FFAB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Unit Test</a:t>
            </a:r>
          </a:p>
          <a:p>
            <a:pPr marL="0" marR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Plan</a:t>
            </a:r>
          </a:p>
        </p:txBody>
      </p:sp>
      <p:sp>
        <p:nvSpPr>
          <p:cNvPr id="30" name="Process 29"/>
          <p:cNvSpPr/>
          <p:nvPr/>
        </p:nvSpPr>
        <p:spPr bwMode="auto">
          <a:xfrm>
            <a:off x="2895600" y="3990625"/>
            <a:ext cx="1295400" cy="914400"/>
          </a:xfrm>
          <a:prstGeom prst="flowChartProcess">
            <a:avLst/>
          </a:prstGeom>
          <a:solidFill>
            <a:srgbClr val="FFAB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Execute Test</a:t>
            </a:r>
            <a:endParaRPr lang="en-US" sz="1200" dirty="0" smtClean="0"/>
          </a:p>
          <a:p>
            <a:pPr marL="0" marR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rminator 34"/>
          <p:cNvSpPr/>
          <p:nvPr/>
        </p:nvSpPr>
        <p:spPr bwMode="auto">
          <a:xfrm>
            <a:off x="457200" y="4295425"/>
            <a:ext cx="914400" cy="301752"/>
          </a:xfrm>
          <a:prstGeom prst="flowChartTerminator">
            <a:avLst/>
          </a:prstGeom>
          <a:solidFill>
            <a:srgbClr val="FFAB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lang="en-US" sz="1200" dirty="0" smtClean="0"/>
              <a:t>Fail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rminator 35"/>
          <p:cNvSpPr/>
          <p:nvPr/>
        </p:nvSpPr>
        <p:spPr bwMode="auto">
          <a:xfrm>
            <a:off x="3086100" y="5667025"/>
            <a:ext cx="914400" cy="301752"/>
          </a:xfrm>
          <a:prstGeom prst="flowChartTerminator">
            <a:avLst/>
          </a:prstGeom>
          <a:solidFill>
            <a:srgbClr val="FFAB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</a:t>
            </a:r>
          </a:p>
        </p:txBody>
      </p:sp>
      <p:cxnSp>
        <p:nvCxnSpPr>
          <p:cNvPr id="39" name="Straight Arrow Connector 38"/>
          <p:cNvCxnSpPr>
            <a:stCxn id="60" idx="1"/>
            <a:endCxn id="28" idx="3"/>
          </p:cNvCxnSpPr>
          <p:nvPr/>
        </p:nvCxnSpPr>
        <p:spPr bwMode="auto">
          <a:xfrm rot="10800000">
            <a:off x="6172200" y="4447825"/>
            <a:ext cx="14478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28" idx="1"/>
            <a:endCxn id="30" idx="3"/>
          </p:cNvCxnSpPr>
          <p:nvPr/>
        </p:nvCxnSpPr>
        <p:spPr bwMode="auto">
          <a:xfrm rot="10800000">
            <a:off x="4191000" y="4447825"/>
            <a:ext cx="9144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0" idx="1"/>
            <a:endCxn id="35" idx="3"/>
          </p:cNvCxnSpPr>
          <p:nvPr/>
        </p:nvCxnSpPr>
        <p:spPr bwMode="auto">
          <a:xfrm rot="10800000">
            <a:off x="1371600" y="4446301"/>
            <a:ext cx="1524000" cy="152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5400000">
            <a:off x="3162300" y="5286025"/>
            <a:ext cx="7620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248400" y="4600225"/>
            <a:ext cx="1604369" cy="928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</a:pPr>
            <a:r>
              <a:rPr lang="en-US" sz="1200" b="0" dirty="0" smtClean="0"/>
              <a:t>Execute queries against a data source to verify data elements being retrieved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057400" y="4981225"/>
            <a:ext cx="1604369" cy="59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</a:pPr>
            <a:r>
              <a:rPr lang="en-US" sz="1200" b="0" dirty="0" smtClean="0"/>
              <a:t>System only retrieves necessary data elements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47800" y="3762025"/>
            <a:ext cx="1604369" cy="59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</a:pPr>
            <a:r>
              <a:rPr lang="en-US" sz="1200" b="0" dirty="0" smtClean="0"/>
              <a:t>System retrieves unnecessary data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5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ITRE Privacy CoP briefing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40A4F0362EB43B440C1B0A276729E" ma:contentTypeVersion="0" ma:contentTypeDescription="Create a new document." ma:contentTypeScope="" ma:versionID="31d70e330d91d90f1ea1b5f89448dd3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978B471-4FA0-4672-9341-5C387D4F1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11E5F6-85AB-45EB-8FFC-042EC0C55FC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 Privacy CoP briefing.potx</Template>
  <TotalTime>4117</TotalTime>
  <Words>192</Words>
  <Application>Microsoft Macintosh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MITRE Privacy CoP briefing</vt:lpstr>
      <vt:lpstr>Privacy Requirements Definition and Verification</vt:lpstr>
      <vt:lpstr>Privacy Requirements Definition and Testing as an Integrated Process</vt:lpstr>
      <vt:lpstr>Structuring Privacy Requirements</vt:lpstr>
      <vt:lpstr>PowerPoint Presentation</vt:lpstr>
      <vt:lpstr>Implementing and Testing Privacy System Requirements Example: PII Minimization</vt:lpstr>
    </vt:vector>
  </TitlesOfParts>
  <Manager/>
  <Company>MITRE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Requirements Definition and Verification</dc:title>
  <dc:subject/>
  <dc:creator>Stuart Shapiro</dc:creator>
  <cp:keywords/>
  <dc:description/>
  <cp:lastModifiedBy>Shapiro, Stuart S.</cp:lastModifiedBy>
  <cp:revision>161</cp:revision>
  <cp:lastPrinted>2012-10-12T15:39:08Z</cp:lastPrinted>
  <dcterms:created xsi:type="dcterms:W3CDTF">2011-09-26T14:52:46Z</dcterms:created>
  <dcterms:modified xsi:type="dcterms:W3CDTF">2013-05-06T20:27:50Z</dcterms:modified>
  <cp:category/>
</cp:coreProperties>
</file>