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75" r:id="rId4"/>
    <p:sldId id="280" r:id="rId5"/>
    <p:sldId id="277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029BA-102A-4FA2-9982-7E29C0FA870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C4CD7-7E2D-4B75-9D3C-FC841AEB5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CC8F-904A-4E24-8D81-0F4A77402759}" type="datetime1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60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61E0-3B8C-4624-9DB2-E275F8F87D0F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7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973956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3352" y="937260"/>
            <a:ext cx="4648867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37FC-F460-4D31-9330-2B4315A1F862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2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400-CD1F-44AA-85CF-80591BBDAF1E}" type="datetime1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6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6BFF-D217-4A5B-A333-01614158A367}" type="datetime1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08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2638044"/>
            <a:ext cx="3203828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02685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5585-DA43-4C8D-84BE-09CC0E1E8F19}" type="datetime1">
              <a:rPr lang="en-US" smtClean="0"/>
              <a:t>12/14/2016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3143250"/>
            <a:ext cx="3202686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190113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5716-BCDA-4D31-997A-9DEDD3680B91}" type="datetime1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2798-2509-448A-81D6-927DA7AFD275}" type="datetime1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0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E4F9-8BE7-4065-96E0-A958211CE13B}" type="datetime1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3504" y="2243829"/>
            <a:ext cx="3364992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B7A4-7563-4A66-B081-E8917AA0A07B}" type="datetime1">
              <a:rPr lang="en-US" smtClean="0"/>
              <a:t>12/14/2016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5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6392" y="2243828"/>
            <a:ext cx="337124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9FE8452-94FB-4AA3-B35F-FD8A1D17F7DA}" type="datetime1">
              <a:rPr lang="en-US" smtClean="0"/>
              <a:t>12/14/2016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73352" y="964692"/>
            <a:ext cx="5797296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2638045"/>
            <a:ext cx="5797296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862574D-4A8C-4192-9B94-2820FF219701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AAA87EA6-7253-4DD1-AC0C-C5A292CFE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7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s://www.rsaconference.com/events/us17/regist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OaSIS</a:t>
            </a:r>
            <a:r>
              <a:rPr lang="en-US" sz="3600" dirty="0" smtClean="0"/>
              <a:t> CTI Interop Showcase @ RSA 2017</a:t>
            </a:r>
            <a:endParaRPr lang="en-US" sz="3600" dirty="0"/>
          </a:p>
        </p:txBody>
      </p:sp>
      <p:pic>
        <p:nvPicPr>
          <p:cNvPr id="4" name="Picture 3" descr="oasis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73588"/>
            <a:ext cx="685800" cy="18441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71800" y="39624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13-17 February</a:t>
            </a:r>
            <a:br>
              <a:rPr lang="en-US" sz="2800" dirty="0" smtClean="0"/>
            </a:br>
            <a:r>
              <a:rPr lang="en-US" sz="2800" dirty="0" smtClean="0"/>
              <a:t>San Francisco, CA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Booth design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Latest booth space design, based on: 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with the most votes (#4)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And miscellaneous feedback from the group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800" dirty="0" smtClean="0"/>
              <a:t/>
            </a:r>
            <a:br>
              <a:rPr lang="en-US" sz="6800" dirty="0" smtClean="0"/>
            </a:br>
            <a:endParaRPr lang="en-US" sz="6800" dirty="0" smtClean="0"/>
          </a:p>
        </p:txBody>
      </p:sp>
      <p:pic>
        <p:nvPicPr>
          <p:cNvPr id="6" name="Picture 5" descr="oasis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73588"/>
            <a:ext cx="685800" cy="18441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1" t="3223" r="10199" b="18173"/>
          <a:stretch/>
        </p:blipFill>
        <p:spPr>
          <a:xfrm>
            <a:off x="3031671" y="3962400"/>
            <a:ext cx="3064329" cy="23423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6" t="2709" r="18940" b="18021"/>
          <a:stretch/>
        </p:blipFill>
        <p:spPr>
          <a:xfrm>
            <a:off x="6096000" y="2987458"/>
            <a:ext cx="2718148" cy="27181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5" t="5147" r="17210" b="18588"/>
          <a:stretch/>
        </p:blipFill>
        <p:spPr>
          <a:xfrm>
            <a:off x="457200" y="2987458"/>
            <a:ext cx="2871478" cy="2587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33004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Booth space &amp; location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80772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South Expo Hall, Booth </a:t>
            </a:r>
            <a:r>
              <a:rPr lang="en-US" sz="1800" b="1" i="1" dirty="0"/>
              <a:t>#</a:t>
            </a:r>
            <a:r>
              <a:rPr lang="en-US" sz="1800" b="1" i="1" dirty="0" smtClean="0"/>
              <a:t>2121</a:t>
            </a:r>
            <a:br>
              <a:rPr lang="en-US" sz="1800" b="1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b="1" dirty="0" smtClean="0"/>
              <a:t>Reminder of what’s </a:t>
            </a:r>
            <a:r>
              <a:rPr lang="en-US" sz="1800" b="1" dirty="0" smtClean="0"/>
              <a:t>included in your workstation? </a:t>
            </a:r>
          </a:p>
          <a:p>
            <a:r>
              <a:rPr lang="en-US" sz="1800" dirty="0"/>
              <a:t>S</a:t>
            </a:r>
            <a:r>
              <a:rPr lang="en-US" sz="1800" dirty="0" smtClean="0"/>
              <a:t>mall counter </a:t>
            </a:r>
            <a:r>
              <a:rPr lang="en-US" sz="1800" dirty="0" smtClean="0"/>
              <a:t>(size: 35” x 24”) and </a:t>
            </a:r>
            <a:r>
              <a:rPr lang="en-US" sz="1800" dirty="0" smtClean="0"/>
              <a:t>chair</a:t>
            </a:r>
          </a:p>
          <a:p>
            <a:r>
              <a:rPr lang="en-US" sz="1800" dirty="0" smtClean="0"/>
              <a:t>Monitor </a:t>
            </a:r>
            <a:r>
              <a:rPr lang="en-US" sz="1800" dirty="0"/>
              <a:t>(32</a:t>
            </a:r>
            <a:r>
              <a:rPr lang="en-US" sz="1800" dirty="0" smtClean="0"/>
              <a:t>”)</a:t>
            </a:r>
          </a:p>
          <a:p>
            <a:r>
              <a:rPr lang="en-US" sz="1800" dirty="0" smtClean="0"/>
              <a:t>Electricity</a:t>
            </a:r>
          </a:p>
          <a:p>
            <a:r>
              <a:rPr lang="en-US" sz="1800" dirty="0" smtClean="0"/>
              <a:t>Wired internet connectivity</a:t>
            </a:r>
          </a:p>
          <a:p>
            <a:r>
              <a:rPr lang="en-US" sz="1800" dirty="0" smtClean="0"/>
              <a:t>Logo </a:t>
            </a:r>
            <a:r>
              <a:rPr lang="en-US" sz="1800" dirty="0" smtClean="0"/>
              <a:t>signage (above the monitor)</a:t>
            </a:r>
            <a:r>
              <a:rPr lang="en-US" sz="1800" dirty="0"/>
              <a:t> 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Equipment</a:t>
            </a:r>
            <a:r>
              <a:rPr lang="en-US" sz="1800" b="1" dirty="0"/>
              <a:t>:</a:t>
            </a:r>
            <a:r>
              <a:rPr lang="en-US" sz="1800" dirty="0"/>
              <a:t> Each participating company is responsible for bringing </a:t>
            </a:r>
            <a:r>
              <a:rPr lang="en-US" sz="1800" dirty="0" smtClean="0"/>
              <a:t>its </a:t>
            </a:r>
            <a:r>
              <a:rPr lang="en-US" sz="1800" dirty="0"/>
              <a:t>own company equipment </a:t>
            </a:r>
            <a:r>
              <a:rPr lang="en-US" sz="1800" dirty="0" smtClean="0"/>
              <a:t>(including a computer) to </a:t>
            </a:r>
            <a:r>
              <a:rPr lang="en-US" sz="1800" dirty="0"/>
              <a:t>the event. Please be mindful that all equipment MUST fit within your workstation. Monitors (32”) will be provided -- </a:t>
            </a:r>
            <a:r>
              <a:rPr lang="en-US" sz="1800" dirty="0" smtClean="0"/>
              <a:t>VGA </a:t>
            </a:r>
            <a:r>
              <a:rPr lang="en-US" sz="1800" dirty="0"/>
              <a:t>and HDMI cords will </a:t>
            </a:r>
            <a:r>
              <a:rPr lang="en-US" sz="1800" dirty="0" smtClean="0"/>
              <a:t>available if the request has been received in advance. 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295400"/>
            <a:ext cx="1497963" cy="318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33004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Presentation area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8077200" cy="4800600"/>
          </a:xfrm>
        </p:spPr>
        <p:txBody>
          <a:bodyPr>
            <a:normAutofit lnSpcReduction="10000"/>
          </a:bodyPr>
          <a:lstStyle/>
          <a:p>
            <a:r>
              <a:rPr lang="en-US" sz="1800" b="1" dirty="0" smtClean="0"/>
              <a:t>Designate a lead </a:t>
            </a:r>
            <a:r>
              <a:rPr lang="en-US" sz="1800" dirty="0" smtClean="0"/>
              <a:t>from the group to help with organization of this activity</a:t>
            </a:r>
          </a:p>
          <a:p>
            <a:r>
              <a:rPr lang="en-US" sz="1800" b="1" dirty="0" smtClean="0"/>
              <a:t>What the group needs to decide:</a:t>
            </a:r>
          </a:p>
          <a:p>
            <a:pPr lvl="1"/>
            <a:r>
              <a:rPr lang="en-US" sz="1800" dirty="0" smtClean="0"/>
              <a:t>Presentation content to </a:t>
            </a:r>
            <a:r>
              <a:rPr lang="en-US" sz="1800" dirty="0"/>
              <a:t>cover all companies </a:t>
            </a:r>
            <a:r>
              <a:rPr lang="en-US" sz="1800" dirty="0" smtClean="0"/>
              <a:t>(overall story) or </a:t>
            </a:r>
            <a:r>
              <a:rPr lang="en-US" sz="1800" dirty="0"/>
              <a:t>individual company demonstrations </a:t>
            </a:r>
            <a:r>
              <a:rPr lang="en-US" sz="1800" dirty="0" smtClean="0"/>
              <a:t>(please note we have 12 companies involved)</a:t>
            </a:r>
          </a:p>
          <a:p>
            <a:pPr lvl="1"/>
            <a:r>
              <a:rPr lang="en-US" sz="1800" dirty="0" smtClean="0"/>
              <a:t>Based on the above, designate one presenter (on behalf of the group) or a rep from each company to present</a:t>
            </a:r>
          </a:p>
          <a:p>
            <a:pPr lvl="1"/>
            <a:r>
              <a:rPr lang="en-US" sz="1800" dirty="0" smtClean="0"/>
              <a:t>Review the schedule, which includes: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800" dirty="0" smtClean="0"/>
              <a:t>Monday</a:t>
            </a:r>
            <a:r>
              <a:rPr lang="en-US" sz="1800" dirty="0"/>
              <a:t>, 13 </a:t>
            </a:r>
            <a:r>
              <a:rPr lang="en-US" sz="1800" dirty="0" smtClean="0"/>
              <a:t>Feb - 5:00 </a:t>
            </a:r>
            <a:r>
              <a:rPr lang="en-US" sz="1800" dirty="0"/>
              <a:t>- 7:00 PM</a:t>
            </a:r>
            <a:br>
              <a:rPr lang="en-US" sz="1800" dirty="0"/>
            </a:br>
            <a:r>
              <a:rPr lang="en-US" sz="1800" dirty="0" smtClean="0"/>
              <a:t>Tuesday</a:t>
            </a:r>
            <a:r>
              <a:rPr lang="en-US" sz="1800" dirty="0"/>
              <a:t>, 14 </a:t>
            </a:r>
            <a:r>
              <a:rPr lang="en-US" sz="1800" dirty="0" smtClean="0"/>
              <a:t>Feb - 10:00 </a:t>
            </a:r>
            <a:r>
              <a:rPr lang="en-US" sz="1800" dirty="0"/>
              <a:t>AM – 6:00 PM</a:t>
            </a:r>
            <a:br>
              <a:rPr lang="en-US" sz="1800" dirty="0"/>
            </a:br>
            <a:r>
              <a:rPr lang="en-US" sz="1800" dirty="0" smtClean="0"/>
              <a:t>Wednesday</a:t>
            </a:r>
            <a:r>
              <a:rPr lang="en-US" sz="1800" dirty="0"/>
              <a:t>, 15 </a:t>
            </a:r>
            <a:r>
              <a:rPr lang="en-US" sz="1800" dirty="0" smtClean="0"/>
              <a:t>Feb - 10:00 </a:t>
            </a:r>
            <a:r>
              <a:rPr lang="en-US" sz="1800" dirty="0"/>
              <a:t>AM - 6:00 PM</a:t>
            </a:r>
            <a:br>
              <a:rPr lang="en-US" sz="1800" dirty="0"/>
            </a:br>
            <a:r>
              <a:rPr lang="en-US" sz="1800" dirty="0" smtClean="0"/>
              <a:t>Thursday</a:t>
            </a:r>
            <a:r>
              <a:rPr lang="en-US" sz="1800" dirty="0"/>
              <a:t>, 16 </a:t>
            </a:r>
            <a:r>
              <a:rPr lang="en-US" sz="1800" dirty="0" smtClean="0"/>
              <a:t>Feb - 10:00 </a:t>
            </a:r>
            <a:r>
              <a:rPr lang="en-US" sz="1800" dirty="0"/>
              <a:t>AM – 3:00 </a:t>
            </a:r>
            <a:r>
              <a:rPr lang="en-US" sz="1800" dirty="0" smtClean="0"/>
              <a:t>PM</a:t>
            </a:r>
          </a:p>
          <a:p>
            <a:pPr lvl="1"/>
            <a:r>
              <a:rPr lang="en-US" sz="1800" dirty="0" smtClean="0"/>
              <a:t>And discuss ways to generate interest onsite (marketing ideas).  Depending on the final booth design costs – a small amount of money may be available to purchase a giveaway to help encourage folks. </a:t>
            </a:r>
            <a:r>
              <a:rPr lang="en-US" sz="1800" dirty="0"/>
              <a:t> </a:t>
            </a:r>
            <a:r>
              <a:rPr lang="en-US" sz="1800" dirty="0" smtClean="0"/>
              <a:t>That should be determined before the holidays.  </a:t>
            </a:r>
          </a:p>
        </p:txBody>
      </p:sp>
    </p:spTree>
    <p:extLst>
      <p:ext uri="{BB962C8B-B14F-4D97-AF65-F5344CB8AC3E}">
        <p14:creationId xmlns:p14="http://schemas.microsoft.com/office/powerpoint/2010/main" val="26666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Registration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39100" cy="44196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Exhibit Staff Badges</a:t>
            </a:r>
            <a:r>
              <a:rPr lang="en-US" sz="1800" dirty="0" smtClean="0"/>
              <a:t>—Each </a:t>
            </a:r>
            <a:r>
              <a:rPr lang="en-US" sz="1800" dirty="0"/>
              <a:t>company is entitled to receive two “Exhibitor Badges.” Please forward the names of your two individuals (including full name, job title, email and cell number) by 16 December.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Any </a:t>
            </a:r>
            <a:r>
              <a:rPr lang="en-US" sz="1800" b="1" dirty="0"/>
              <a:t>extra booth staff pass options </a:t>
            </a:r>
            <a:r>
              <a:rPr lang="en-US" sz="1800" dirty="0"/>
              <a:t>will be noted in January and will be allocated on a first-come, </a:t>
            </a:r>
            <a:r>
              <a:rPr lang="en-US" sz="1800" dirty="0" smtClean="0"/>
              <a:t>first-served </a:t>
            </a:r>
            <a:r>
              <a:rPr lang="en-US" sz="1800" dirty="0"/>
              <a:t>basis.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If </a:t>
            </a:r>
            <a:r>
              <a:rPr lang="en-US" sz="1800" dirty="0"/>
              <a:t>you would like to register to attend the RSA conference, RSA is offering an early bird discount until 16 January. Other conference discounts are posted on the RSA website: </a:t>
            </a:r>
            <a:r>
              <a:rPr lang="en-US" sz="1800" dirty="0">
                <a:hlinkClick r:id="rId2"/>
              </a:rPr>
              <a:t>https://www.rsaconference.com/events/us17/register</a:t>
            </a:r>
            <a:r>
              <a:rPr lang="en-US" sz="1800" dirty="0"/>
              <a:t>.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b="1" dirty="0" smtClean="0"/>
              <a:t>Complimentary </a:t>
            </a:r>
            <a:r>
              <a:rPr lang="en-US" sz="1800" b="1" dirty="0"/>
              <a:t>Show </a:t>
            </a:r>
            <a:r>
              <a:rPr lang="en-US" sz="1800" b="1" dirty="0" smtClean="0"/>
              <a:t>Passes</a:t>
            </a:r>
            <a:r>
              <a:rPr lang="en-US" sz="1800" dirty="0" smtClean="0"/>
              <a:t>—</a:t>
            </a:r>
            <a:r>
              <a:rPr lang="en-US" sz="1800" b="1" dirty="0" smtClean="0"/>
              <a:t>XE7WASISA. </a:t>
            </a:r>
            <a:r>
              <a:rPr lang="en-US" sz="1800" dirty="0" smtClean="0"/>
              <a:t>Please </a:t>
            </a:r>
            <a:r>
              <a:rPr lang="en-US" sz="1800" dirty="0"/>
              <a:t>share this code with your customers and </a:t>
            </a:r>
            <a:r>
              <a:rPr lang="en-US" sz="1800" dirty="0" smtClean="0"/>
              <a:t>prospects. </a:t>
            </a:r>
            <a:endParaRPr lang="en-US" sz="1800" dirty="0" smtClean="0"/>
          </a:p>
        </p:txBody>
      </p:sp>
      <p:pic>
        <p:nvPicPr>
          <p:cNvPr id="6" name="Picture 5" descr="oasis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73588"/>
            <a:ext cx="685800" cy="18441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3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7EA6-7253-4DD1-AC0C-C5A292CFE39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8153400" cy="4343400"/>
          </a:xfrm>
        </p:spPr>
        <p:txBody>
          <a:bodyPr>
            <a:normAutofit/>
          </a:bodyPr>
          <a:lstStyle/>
          <a:p>
            <a:r>
              <a:rPr lang="en-US" sz="1900" b="1" dirty="0" smtClean="0"/>
              <a:t>Shipping Information</a:t>
            </a:r>
            <a:br>
              <a:rPr lang="en-US" sz="1900" b="1" dirty="0" smtClean="0"/>
            </a:br>
            <a:endParaRPr lang="en-US" sz="1900" b="1" dirty="0" smtClean="0"/>
          </a:p>
          <a:p>
            <a:r>
              <a:rPr lang="en-US" sz="1900" b="1" dirty="0" smtClean="0"/>
              <a:t>CTI </a:t>
            </a:r>
            <a:r>
              <a:rPr lang="en-US" sz="1900" b="1" dirty="0" smtClean="0"/>
              <a:t>Interop Showcase </a:t>
            </a:r>
            <a:r>
              <a:rPr lang="en-US" sz="1900" b="1" dirty="0" smtClean="0"/>
              <a:t>Flyer</a:t>
            </a:r>
            <a:r>
              <a:rPr lang="en-US" sz="1900" dirty="0" smtClean="0"/>
              <a:t/>
            </a:r>
            <a:br>
              <a:rPr lang="en-US" sz="1900" dirty="0" smtClean="0"/>
            </a:br>
            <a:endParaRPr lang="en-US" sz="1900" b="1" dirty="0"/>
          </a:p>
          <a:p>
            <a:r>
              <a:rPr lang="en-US" sz="1900" b="1" dirty="0" smtClean="0"/>
              <a:t>Press </a:t>
            </a:r>
            <a:r>
              <a:rPr lang="en-US" sz="1900" b="1" dirty="0" smtClean="0"/>
              <a:t>Release</a:t>
            </a:r>
            <a:br>
              <a:rPr lang="en-US" sz="1900" b="1" dirty="0" smtClean="0"/>
            </a:br>
            <a:endParaRPr lang="en-US" sz="1900" b="1" dirty="0" smtClean="0"/>
          </a:p>
          <a:p>
            <a:pPr marL="0" indent="0">
              <a:buNone/>
            </a:pPr>
            <a:r>
              <a:rPr lang="en-US" sz="1900" b="1" dirty="0" smtClean="0"/>
              <a:t>__________________________________________________________________</a:t>
            </a:r>
          </a:p>
          <a:p>
            <a:pPr marL="0" indent="0" algn="ctr">
              <a:buNone/>
            </a:pPr>
            <a:r>
              <a:rPr lang="en-US" sz="3200" b="1" dirty="0" smtClean="0"/>
              <a:t>Questions?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1900" b="1" dirty="0" smtClean="0"/>
              <a:t/>
            </a:r>
            <a:br>
              <a:rPr lang="en-US" sz="1900" b="1" dirty="0" smtClean="0"/>
            </a:br>
            <a:endParaRPr lang="en-US" sz="19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21341" y="457200"/>
            <a:ext cx="8033004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Coming soon in 2017 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DSM</Template>
  <TotalTime>2598</TotalTime>
  <Words>170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Parcel</vt:lpstr>
      <vt:lpstr>OaSIS CTI Interop Showcase @ RSA 2017</vt:lpstr>
      <vt:lpstr>Booth design</vt:lpstr>
      <vt:lpstr>Booth space &amp; location</vt:lpstr>
      <vt:lpstr>Presentation area</vt:lpstr>
      <vt:lpstr>Registration</vt:lpstr>
      <vt:lpstr>Coming soon in 2017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OASIS Open Annual General Meeting</dc:title>
  <dc:creator>lliscia@gmail.com</dc:creator>
  <cp:lastModifiedBy>jharnad</cp:lastModifiedBy>
  <cp:revision>62</cp:revision>
  <dcterms:created xsi:type="dcterms:W3CDTF">2015-05-22T21:46:20Z</dcterms:created>
  <dcterms:modified xsi:type="dcterms:W3CDTF">2016-12-14T16:53:34Z</dcterms:modified>
</cp:coreProperties>
</file>