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80" r:id="rId4"/>
    <p:sldId id="277" r:id="rId5"/>
    <p:sldId id="281" r:id="rId6"/>
    <p:sldId id="27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029BA-102A-4FA2-9982-7E29C0FA870E}" type="datetimeFigureOut">
              <a:rPr lang="en-US" smtClean="0"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C4CD7-7E2D-4B75-9D3C-FC841AEB5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60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ACC8F-904A-4E24-8D81-0F4A77402759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60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B61E0-3B8C-4624-9DB2-E275F8F87D0F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97395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3352" y="937260"/>
            <a:ext cx="4648867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037FC-F460-4D31-9330-2B4315A1F862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2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0400-CD1F-44AA-85CF-80591BBDAF1E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6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200150" y="2386744"/>
            <a:ext cx="67437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28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56BFF-D217-4A5B-A333-01614158A367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83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6434" y="2638044"/>
            <a:ext cx="3203828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02685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65585-DA43-4C8D-84BE-09CC0E1E8F19}" type="datetime1">
              <a:rPr lang="en-US" smtClean="0"/>
              <a:t>3/14/2018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52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57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577" y="3143250"/>
            <a:ext cx="3202686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190113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0268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425" b="0" cap="all" spc="75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425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65716-BCDA-4D31-997A-9DEDD3680B91}" type="datetime1">
              <a:rPr lang="en-US" smtClean="0"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2798-2509-448A-81D6-927DA7AFD275}" type="datetime1">
              <a:rPr lang="en-US" smtClean="0"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0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EE4F9-8BE7-4065-96E0-A958211CE13B}" type="datetime1">
              <a:rPr lang="en-US" smtClean="0"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9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3504" y="2243829"/>
            <a:ext cx="3364992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425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EB7A4-7563-4A66-B081-E8917AA0A07B}" type="datetime1">
              <a:rPr lang="en-US" smtClean="0"/>
              <a:t>3/14/2018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0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06392" y="2243828"/>
            <a:ext cx="3371249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165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0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76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9FE8452-94FB-4AA3-B35F-FD8A1D17F7DA}" type="datetime1">
              <a:rPr lang="en-US" smtClean="0"/>
              <a:t>3/14/2018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03504" y="6236208"/>
            <a:ext cx="3843598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73352" y="964692"/>
            <a:ext cx="5797296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3352" y="2638045"/>
            <a:ext cx="5797296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6072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F862574D-4A8C-4192-9B94-2820FF219701}" type="datetime1">
              <a:rPr lang="en-US" smtClean="0"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0150" y="6236208"/>
            <a:ext cx="442589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69192" y="6217920"/>
            <a:ext cx="27432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825" spc="0" baseline="0">
                <a:solidFill>
                  <a:srgbClr val="FFFFFF"/>
                </a:solidFill>
              </a:defRPr>
            </a:lvl1pPr>
          </a:lstStyle>
          <a:p>
            <a:fld id="{AAA87EA6-7253-4DD1-AC0C-C5A292CFE3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7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100" kern="1200" cap="all" spc="15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29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143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8580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7250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84647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13235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013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412081" indent="-171450" algn="l" defTabSz="685800" rtl="0" eaLnBrk="1" latinLnBrk="0" hangingPunct="1">
        <a:lnSpc>
          <a:spcPct val="100000"/>
        </a:lnSpc>
        <a:spcBef>
          <a:spcPts val="75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arol.geyer@oasis-open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OaSIS</a:t>
            </a:r>
            <a:r>
              <a:rPr lang="en-US" sz="3600" dirty="0"/>
              <a:t> Cyber security Showcase @ RSA 2018</a:t>
            </a:r>
          </a:p>
        </p:txBody>
      </p:sp>
      <p:pic>
        <p:nvPicPr>
          <p:cNvPr id="4" name="Picture 3" descr="oasi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3588"/>
            <a:ext cx="685800" cy="1844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71800" y="39624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16-19 April</a:t>
            </a:r>
            <a:br>
              <a:rPr lang="en-US" sz="2800" dirty="0"/>
            </a:br>
            <a:r>
              <a:rPr lang="en-US" sz="2800" dirty="0"/>
              <a:t>San Francisco, 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Review Booth design adjustments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5AF7F-748D-458B-AA5D-75DFF0C4C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1" b="16667"/>
          <a:stretch/>
        </p:blipFill>
        <p:spPr>
          <a:xfrm>
            <a:off x="5029200" y="1609993"/>
            <a:ext cx="2799703" cy="438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A16464-F751-4893-9434-43C830FDA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34" t="19230" r="1061" b="34444"/>
          <a:stretch/>
        </p:blipFill>
        <p:spPr>
          <a:xfrm>
            <a:off x="457200" y="3801712"/>
            <a:ext cx="3484204" cy="27408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D4B674-04D0-42E1-A045-9E9FD8DE19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333" r="46565" b="53251"/>
          <a:stretch/>
        </p:blipFill>
        <p:spPr>
          <a:xfrm>
            <a:off x="569398" y="1367456"/>
            <a:ext cx="3100694" cy="2286000"/>
          </a:xfrm>
          <a:prstGeom prst="rect">
            <a:avLst/>
          </a:prstGeom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E8C3FAC9-206A-4365-BEA4-154087838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39" y="1752600"/>
            <a:ext cx="17430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Back of booth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1AC5585-0D4D-4335-A529-9E3D48778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67923"/>
            <a:ext cx="1085850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Front of booth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33004" cy="99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Presentations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89204" y="1661160"/>
            <a:ext cx="8077200" cy="1463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Coordination needed between the other OASIS booth to avoid overlap.</a:t>
            </a:r>
            <a:br>
              <a:rPr lang="en-US" sz="800" b="1" dirty="0"/>
            </a:br>
            <a:br>
              <a:rPr lang="en-US" sz="800" b="1" dirty="0"/>
            </a:br>
            <a:r>
              <a:rPr lang="en-US" sz="1800" dirty="0"/>
              <a:t>The current schedule includes 22 possible 10 minute presentation timeslots </a:t>
            </a:r>
            <a:br>
              <a:rPr lang="en-US" sz="1800" dirty="0"/>
            </a:br>
            <a:r>
              <a:rPr lang="en-US" sz="1800" dirty="0"/>
              <a:t>over the four day show. Out of the 22 available presentation spots, typically 12-15 would be held.</a:t>
            </a:r>
            <a:endParaRPr lang="en-US" sz="16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0527570-928D-4FED-A0B8-B47F14573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364978"/>
              </p:ext>
            </p:extLst>
          </p:nvPr>
        </p:nvGraphicFramePr>
        <p:xfrm>
          <a:off x="800488" y="3276600"/>
          <a:ext cx="3505200" cy="33832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7720">
                  <a:extLst>
                    <a:ext uri="{9D8B030D-6E8A-4147-A177-3AD203B41FA5}">
                      <a16:colId xmlns:a16="http://schemas.microsoft.com/office/drawing/2014/main" val="2229038546"/>
                    </a:ext>
                  </a:extLst>
                </a:gridCol>
                <a:gridCol w="1135831">
                  <a:extLst>
                    <a:ext uri="{9D8B030D-6E8A-4147-A177-3AD203B41FA5}">
                      <a16:colId xmlns:a16="http://schemas.microsoft.com/office/drawing/2014/main" val="1680514707"/>
                    </a:ext>
                  </a:extLst>
                </a:gridCol>
                <a:gridCol w="781649">
                  <a:extLst>
                    <a:ext uri="{9D8B030D-6E8A-4147-A177-3AD203B41FA5}">
                      <a16:colId xmlns:a16="http://schemas.microsoft.com/office/drawing/2014/main" val="3957934278"/>
                    </a:ext>
                  </a:extLst>
                </a:gridCol>
              </a:tblGrid>
              <a:tr h="260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Possible options for Monday, 16 April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186191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5:30-5:40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17576877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6:30-6:40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45881462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625392290"/>
                  </a:ext>
                </a:extLst>
              </a:tr>
              <a:tr h="26025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Possible options for Tuesday, 17 April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49158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10:30-10:40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223790316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11:30-11:40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4145377753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12:30-12:40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685351139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1:30-1:40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934596695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2:30-2:40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26263255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3:30-3:40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687692740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4:30-4:40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61266448"/>
                  </a:ext>
                </a:extLst>
              </a:tr>
              <a:tr h="26025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5:30-5:40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46931874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4E1E1F-F808-40B0-9C27-866D60DA1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431552"/>
              </p:ext>
            </p:extLst>
          </p:nvPr>
        </p:nvGraphicFramePr>
        <p:xfrm>
          <a:off x="4653842" y="3276600"/>
          <a:ext cx="3415349" cy="33313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021">
                  <a:extLst>
                    <a:ext uri="{9D8B030D-6E8A-4147-A177-3AD203B41FA5}">
                      <a16:colId xmlns:a16="http://schemas.microsoft.com/office/drawing/2014/main" val="2229038546"/>
                    </a:ext>
                  </a:extLst>
                </a:gridCol>
                <a:gridCol w="1106715">
                  <a:extLst>
                    <a:ext uri="{9D8B030D-6E8A-4147-A177-3AD203B41FA5}">
                      <a16:colId xmlns:a16="http://schemas.microsoft.com/office/drawing/2014/main" val="1680514707"/>
                    </a:ext>
                  </a:extLst>
                </a:gridCol>
                <a:gridCol w="761613">
                  <a:extLst>
                    <a:ext uri="{9D8B030D-6E8A-4147-A177-3AD203B41FA5}">
                      <a16:colId xmlns:a16="http://schemas.microsoft.com/office/drawing/2014/main" val="3957934278"/>
                    </a:ext>
                  </a:extLst>
                </a:gridCol>
              </a:tblGrid>
              <a:tr h="208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Possible options for Wednesday, 18 April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410070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10:30-10:40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2185656463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11:30-11:40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971781424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12:30-12:40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969341538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1:30-1:40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648783029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2:30-2:40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999073050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3:30-3:40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041047305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4:30-4:40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3739539217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5:30-5:40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620542593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147282230"/>
                  </a:ext>
                </a:extLst>
              </a:tr>
              <a:tr h="208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Possible options for Thursday, 19 April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567819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10:30-10:40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4183330242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11:30-11:40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682596620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12:30-12:40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1089775973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1:30-1:40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2160402167"/>
                  </a:ext>
                </a:extLst>
              </a:tr>
              <a:tr h="20821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2:30-2:40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+mj-lt"/>
                        </a:rPr>
                        <a:t>CTI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308" marR="4308" marT="430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08" marR="4308" marT="4308" marB="0" anchor="b"/>
                </a:tc>
                <a:extLst>
                  <a:ext uri="{0D108BD9-81ED-4DB2-BD59-A6C34878D82A}">
                    <a16:rowId xmlns:a16="http://schemas.microsoft.com/office/drawing/2014/main" val="849250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64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Presentation content &amp;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39100" cy="42672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Limit presentations to 10 minutes (questions may make it go a bit longer)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Content ideas – promote presentations as either: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Tech Talks – focusing on OASIS STIX and TAXII work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Intel Talks – focusing on use cases to demonstrate how CTI is being implemented and how it’s helping 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Other ideas?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presentations should remain in the spirit of cooperation and avoid product hyperbole.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oasi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3588"/>
            <a:ext cx="685800" cy="184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36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Giveaways and 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391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Booth giveaways</a:t>
            </a:r>
          </a:p>
          <a:p>
            <a:r>
              <a:rPr lang="en-US" sz="2000" dirty="0"/>
              <a:t>OASIS will provide a small giveaway to those that attend a presentation.</a:t>
            </a:r>
          </a:p>
          <a:p>
            <a:r>
              <a:rPr lang="en-US" sz="2000" dirty="0"/>
              <a:t>Possible larger item given away to one individual during each presentation.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Each company is welcome to provide additional giveaways during their presentation(s).  Your also encouraged to invite other staff members at RSA to help recruit attendees prior to your presentation.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Other promotion ideas:</a:t>
            </a:r>
          </a:p>
          <a:p>
            <a:r>
              <a:rPr lang="en-US" sz="2000" dirty="0"/>
              <a:t>Signage</a:t>
            </a:r>
          </a:p>
          <a:p>
            <a:r>
              <a:rPr lang="en-US" sz="2000" dirty="0"/>
              <a:t>Daily tweets</a:t>
            </a:r>
          </a:p>
          <a:p>
            <a:r>
              <a:rPr lang="en-US" sz="2000" dirty="0"/>
              <a:t>Invitation to press</a:t>
            </a:r>
          </a:p>
          <a:p>
            <a:r>
              <a:rPr lang="en-US" sz="2000" dirty="0"/>
              <a:t>Other ideas?</a:t>
            </a:r>
          </a:p>
        </p:txBody>
      </p:sp>
      <p:pic>
        <p:nvPicPr>
          <p:cNvPr id="6" name="Picture 5" descr="oasi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3588"/>
            <a:ext cx="685800" cy="18441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87EA6-7253-4DD1-AC0C-C5A292CFE39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/>
              <a:t>Booth Staff Contacts are past due. Please send ASAP.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CTI Interop Showcase Flyer – Draft will be available 1 April.  Flyer will includes:</a:t>
            </a:r>
          </a:p>
          <a:p>
            <a:pPr lvl="1"/>
            <a:r>
              <a:rPr lang="en-US" sz="1400" dirty="0"/>
              <a:t>Company profile </a:t>
            </a:r>
          </a:p>
          <a:p>
            <a:pPr lvl="1"/>
            <a:r>
              <a:rPr lang="en-US" sz="1400" dirty="0"/>
              <a:t>Company logo</a:t>
            </a:r>
            <a:br>
              <a:rPr lang="en-US" sz="1400" dirty="0"/>
            </a:b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Press Release – Call for Quotes</a:t>
            </a:r>
          </a:p>
          <a:p>
            <a:pPr lvl="1"/>
            <a:r>
              <a:rPr lang="en-US" sz="1400" dirty="0"/>
              <a:t>Foundational and Sponsor members participating in the RSA Interop and Showcases may submit a quote (75 words or fewer) in support of your demo. Your quote will be included in the body of the press release. Please email quotes to </a:t>
            </a:r>
            <a:r>
              <a:rPr lang="en-US" sz="1400" dirty="0">
                <a:hlinkClick r:id="rId2"/>
              </a:rPr>
              <a:t>carol.geyer@oasis-open.org</a:t>
            </a:r>
            <a:r>
              <a:rPr lang="en-US" sz="1400" dirty="0"/>
              <a:t> by </a:t>
            </a:r>
            <a:r>
              <a:rPr lang="en-US" sz="1400" b="1" dirty="0">
                <a:solidFill>
                  <a:srgbClr val="FF0000"/>
                </a:solidFill>
              </a:rPr>
              <a:t>Tuesday, 2 April</a:t>
            </a:r>
            <a:r>
              <a:rPr lang="en-US" sz="1400" dirty="0"/>
              <a:t>. </a:t>
            </a:r>
            <a:br>
              <a:rPr lang="en-US" sz="1400" dirty="0"/>
            </a:br>
            <a:r>
              <a:rPr lang="en-US" sz="1400" dirty="0"/>
              <a:t>Be sure to include a name and title at your organization for attribution.</a:t>
            </a:r>
          </a:p>
          <a:p>
            <a:pPr lvl="1"/>
            <a:r>
              <a:rPr lang="en-US" sz="1400" dirty="0"/>
              <a:t>If you represent a Contributor-level member, and you wish to be quoted in the OASIS RSA press release, please contact me immediately for information on changing your membership level to Sponsor.  </a:t>
            </a:r>
            <a:br>
              <a:rPr lang="en-US" sz="1400" dirty="0"/>
            </a:br>
            <a:r>
              <a:rPr lang="en-US" sz="1400" dirty="0"/>
              <a:t>(You can see if your company is a Sponsor or Contributor at https://www.oasis-open.org/member-roster)</a:t>
            </a:r>
            <a:br>
              <a:rPr lang="en-US" sz="1400" dirty="0"/>
            </a:br>
            <a:br>
              <a:rPr lang="en-US" sz="1000" dirty="0"/>
            </a:br>
            <a:r>
              <a:rPr lang="en-US" sz="1400" dirty="0"/>
              <a:t>Questions on press release: Carol Geyer (</a:t>
            </a:r>
            <a:r>
              <a:rPr lang="en-US" sz="1400" dirty="0">
                <a:hlinkClick r:id="rId2"/>
              </a:rPr>
              <a:t>carol.geyer@oasis-open.org</a:t>
            </a:r>
            <a:r>
              <a:rPr lang="en-US" sz="1400" dirty="0"/>
              <a:t>)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Seat Selection</a:t>
            </a:r>
            <a:r>
              <a:rPr lang="en-US" sz="1400" dirty="0"/>
              <a:t>. Pod seat selection will begin next week. Seat selection is based on your OASIS membership and RSA sign-up date.</a:t>
            </a:r>
            <a:endParaRPr lang="en-US" sz="19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411480"/>
            <a:ext cx="8033004" cy="99060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Reminders &amp; Deadlines</a:t>
            </a:r>
          </a:p>
        </p:txBody>
      </p:sp>
    </p:spTree>
    <p:extLst>
      <p:ext uri="{BB962C8B-B14F-4D97-AF65-F5344CB8AC3E}">
        <p14:creationId xmlns:p14="http://schemas.microsoft.com/office/powerpoint/2010/main" val="367122862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DSM</Template>
  <TotalTime>34186</TotalTime>
  <Words>240</Words>
  <Application>Microsoft Office PowerPoint</Application>
  <PresentationFormat>On-screen Show (4:3)</PresentationFormat>
  <Paragraphs>92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Gill Sans MT</vt:lpstr>
      <vt:lpstr>Parcel</vt:lpstr>
      <vt:lpstr>OaSIS Cyber security Showcase @ RSA 2018</vt:lpstr>
      <vt:lpstr>Review Booth design adjustments</vt:lpstr>
      <vt:lpstr>Presentations </vt:lpstr>
      <vt:lpstr>Presentation content &amp; format</vt:lpstr>
      <vt:lpstr>Giveaways and promotion</vt:lpstr>
      <vt:lpstr>Reminders &amp; Deadlines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OASIS Open Annual General Meeting</dc:title>
  <dc:creator>lliscia@gmail.com</dc:creator>
  <cp:lastModifiedBy>Jane Harnad</cp:lastModifiedBy>
  <cp:revision>88</cp:revision>
  <dcterms:created xsi:type="dcterms:W3CDTF">2015-05-22T21:46:20Z</dcterms:created>
  <dcterms:modified xsi:type="dcterms:W3CDTF">2018-03-14T14:16:18Z</dcterms:modified>
</cp:coreProperties>
</file>