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  <p:sldMasterId id="2147483683" r:id="rId2"/>
    <p:sldMasterId id="2147483651" r:id="rId3"/>
  </p:sldMasterIdLst>
  <p:notesMasterIdLst>
    <p:notesMasterId r:id="rId12"/>
  </p:notesMasterIdLst>
  <p:sldIdLst>
    <p:sldId id="261" r:id="rId4"/>
    <p:sldId id="266" r:id="rId5"/>
    <p:sldId id="267" r:id="rId6"/>
    <p:sldId id="270" r:id="rId7"/>
    <p:sldId id="268" r:id="rId8"/>
    <p:sldId id="269" r:id="rId9"/>
    <p:sldId id="271" r:id="rId10"/>
    <p:sldId id="262" r:id="rId11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93"/>
    <a:srgbClr val="365F91"/>
    <a:srgbClr val="76923C"/>
    <a:srgbClr val="FFFF99"/>
    <a:srgbClr val="6699CC"/>
    <a:srgbClr val="000000"/>
    <a:srgbClr val="FF9900"/>
    <a:srgbClr val="0099CC"/>
    <a:srgbClr val="FF99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771" autoAdjust="0"/>
  </p:normalViewPr>
  <p:slideViewPr>
    <p:cSldViewPr snapToGrid="0" snapToObjects="1">
      <p:cViewPr varScale="1">
        <p:scale>
          <a:sx n="86" d="100"/>
          <a:sy n="86" d="100"/>
        </p:scale>
        <p:origin x="1310" y="48"/>
      </p:cViewPr>
      <p:guideLst>
        <p:guide orient="horz" pos="20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-3228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0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fld id="{65515B97-F254-48F8-A258-B236CD80C8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69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676656" y="3291840"/>
            <a:ext cx="6400800" cy="52120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kumimoji="0" lang="en-GB" sz="2400" b="1" i="0" u="none" strike="noStrike" kern="1200" cap="none" spc="0" normalizeH="0" baseline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Guardian Sans Narrow Light" panose="020B0403030202060203" pitchFamily="34" charset="0"/>
                <a:ea typeface="Guardian Sans Narrow Light" panose="020B0403030202060203" pitchFamily="34" charset="0"/>
                <a:cs typeface="Times New Roman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65755" algn="ctr"/>
                <a:tab pos="5731510" algn="r"/>
              </a:tabLst>
              <a:defRPr/>
            </a:pPr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67512" y="2743200"/>
            <a:ext cx="8229600" cy="804672"/>
          </a:xfrm>
          <a:prstGeom prst="rect">
            <a:avLst/>
          </a:prstGeom>
        </p:spPr>
        <p:txBody>
          <a:bodyPr/>
          <a:lstStyle>
            <a:lvl1pPr algn="l">
              <a:defRPr kumimoji="0" lang="en-US" sz="3600" b="1" i="0" u="none" strike="noStrike" kern="1200" cap="none" spc="0" normalizeH="0" baseline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Guardian Sans Regular" panose="020B0503050503060803" pitchFamily="34" charset="0"/>
                <a:ea typeface="Guardian Sans Regular" panose="020B0503050503060803" pitchFamily="34" charset="0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325" y="2468437"/>
            <a:ext cx="6400800" cy="357060"/>
          </a:xfrm>
          <a:prstGeom prst="rect">
            <a:avLst/>
          </a:prstGeom>
        </p:spPr>
        <p:txBody>
          <a:bodyPr/>
          <a:lstStyle>
            <a:lvl1pPr>
              <a:def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Guardian Sans Narrow Light" panose="020B0403030202060203" pitchFamily="34" charset="0"/>
                <a:ea typeface="Guardian Sans Narrow Light" panose="020B0403030202060203" pitchFamily="34" charset="0"/>
                <a:cs typeface="Times New Roman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65755" algn="ctr"/>
                <a:tab pos="5731510" algn="r"/>
              </a:tabLst>
              <a:defRPr/>
            </a:pPr>
            <a:r>
              <a:rPr lang="en-US" dirty="0" smtClean="0"/>
              <a:t>Event Title</a:t>
            </a:r>
          </a:p>
        </p:txBody>
      </p:sp>
    </p:spTree>
    <p:extLst>
      <p:ext uri="{BB962C8B-B14F-4D97-AF65-F5344CB8AC3E}">
        <p14:creationId xmlns:p14="http://schemas.microsoft.com/office/powerpoint/2010/main" val="412595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00854" y="381259"/>
            <a:ext cx="6649786" cy="804672"/>
          </a:xfrm>
          <a:prstGeom prst="rect">
            <a:avLst/>
          </a:prstGeom>
        </p:spPr>
        <p:txBody>
          <a:bodyPr/>
          <a:lstStyle>
            <a:lvl1pPr algn="l">
              <a:defRPr kumimoji="0" lang="en-US" sz="2800" b="1" i="0" u="none" strike="noStrike" kern="1200" cap="none" spc="0" normalizeH="0" baseline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Guardian Sans Regular" panose="020B0503050503060803" pitchFamily="34" charset="0"/>
                <a:ea typeface="Guardian Sans Regular" panose="020B0503050503060803" pitchFamily="34" charset="0"/>
                <a:cs typeface="Times New Roman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300853" y="225367"/>
            <a:ext cx="6649787" cy="357060"/>
          </a:xfrm>
          <a:prstGeom prst="rect">
            <a:avLst/>
          </a:prstGeom>
        </p:spPr>
        <p:txBody>
          <a:bodyPr/>
          <a:lstStyle>
            <a:lvl1pPr>
              <a:defRPr kumimoji="0" lang="en-US" sz="1400" b="1" i="0" u="none" strike="noStrike" kern="1200" cap="none" spc="0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Guardian Sans Narrow Light" panose="020B0403030202060203" pitchFamily="34" charset="0"/>
                <a:ea typeface="Guardian Sans Narrow Light" panose="020B0403030202060203" pitchFamily="34" charset="0"/>
                <a:cs typeface="Times New Roman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65755" algn="ctr"/>
                <a:tab pos="5731510" algn="r"/>
              </a:tabLst>
              <a:defRPr/>
            </a:pPr>
            <a:r>
              <a:rPr lang="en-US" dirty="0" smtClean="0"/>
              <a:t>Event Title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300854" y="751591"/>
            <a:ext cx="6649786" cy="52120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kumimoji="0" lang="en-GB" sz="1800" b="1" i="0" u="none" strike="noStrike" kern="1200" cap="none" spc="0" normalizeH="0" baseline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Guardian Sans Narrow Light" panose="020B0403030202060203" pitchFamily="34" charset="0"/>
                <a:ea typeface="Guardian Sans Narrow Light" panose="020B0403030202060203" pitchFamily="34" charset="0"/>
                <a:cs typeface="Times New Roman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65755" algn="ctr"/>
                <a:tab pos="5731510" algn="r"/>
              </a:tabLst>
              <a:defRPr/>
            </a:pPr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66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65F9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0212" y="6517412"/>
            <a:ext cx="431800" cy="25558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C26BA-EE9D-4CDE-B6F7-14070541A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08166" y="6533776"/>
            <a:ext cx="3391954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lang="en-US" sz="1200" b="0" i="0" u="none" strike="noStrike" kern="1200" cap="none" spc="0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defRPr>
            </a:lvl1pPr>
          </a:lstStyle>
          <a:p>
            <a:pPr>
              <a:defRPr/>
            </a:pPr>
            <a:r>
              <a:rPr lang="en-US" dirty="0" smtClean="0"/>
              <a:t>© Peter F Brown, 2012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1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05F2A-57EE-466E-8C3A-7A4C17A46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08166" y="6533776"/>
            <a:ext cx="3391954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lang="en-US" sz="1200" b="0" i="0" u="none" strike="noStrike" kern="1200" cap="none" spc="0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defRPr>
            </a:lvl1pPr>
          </a:lstStyle>
          <a:p>
            <a:pPr>
              <a:defRPr/>
            </a:pPr>
            <a:r>
              <a:rPr lang="en-US" dirty="0" smtClean="0"/>
              <a:t>© Peter F Brown, 2012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2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0C4DC-B7F4-49DC-AEF1-C459C367A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08166" y="6533776"/>
            <a:ext cx="3391954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lang="en-US" sz="1200" b="0" i="0" u="none" strike="noStrike" kern="1200" cap="none" spc="0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mbria"/>
                <a:ea typeface="Calibri"/>
                <a:cs typeface="Times New Roman"/>
              </a:defRPr>
            </a:lvl1pPr>
          </a:lstStyle>
          <a:p>
            <a:pPr>
              <a:defRPr/>
            </a:pPr>
            <a:r>
              <a:rPr lang="en-US" dirty="0" smtClean="0"/>
              <a:t>© Peter F Brown, 2012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14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664953" y="6580108"/>
            <a:ext cx="16865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solidFill>
                  <a:srgbClr val="365F91"/>
                </a:solidFill>
                <a:effectLst/>
                <a:latin typeface="Guardian Sans Light" panose="020B0403050503060803" pitchFamily="34" charset="0"/>
                <a:ea typeface="Times New Roman"/>
                <a:cs typeface="Times New Roman"/>
              </a:rPr>
              <a:t>www.peterfbrown.com</a:t>
            </a:r>
            <a:endParaRPr lang="en-GB" sz="1400" dirty="0">
              <a:latin typeface="Guardian Sans Light" panose="020B04030505030608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3" y="78637"/>
            <a:ext cx="4816457" cy="169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81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664953" y="6580108"/>
            <a:ext cx="16865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solidFill>
                  <a:srgbClr val="365F91"/>
                </a:solidFill>
                <a:effectLst/>
                <a:latin typeface="Guardian Sans Light" panose="020B0403050503060803" pitchFamily="34" charset="0"/>
                <a:ea typeface="Times New Roman"/>
                <a:cs typeface="Times New Roman"/>
              </a:rPr>
              <a:t>www.peterfbrown.com</a:t>
            </a:r>
            <a:endParaRPr lang="en-GB" sz="1400" dirty="0">
              <a:latin typeface="Guardian Sans Light" panose="020B0403050503060803" pitchFamily="34" charset="0"/>
            </a:endParaRPr>
          </a:p>
        </p:txBody>
      </p:sp>
      <p:pic>
        <p:nvPicPr>
          <p:cNvPr id="4" name="Picture 4" descr="\\WHS\Consulting\Sales &amp; Marketing\Web Site, Logo\2012-05-14-Logo-50p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52" y="329042"/>
            <a:ext cx="1055266" cy="127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08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28613"/>
            <a:ext cx="8328026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65755" algn="ctr"/>
                <a:tab pos="5731510" algn="r"/>
              </a:tabLst>
              <a:defRPr/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196975"/>
            <a:ext cx="8759825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22263" y="978307"/>
            <a:ext cx="8821737" cy="0"/>
          </a:xfrm>
          <a:prstGeom prst="line">
            <a:avLst/>
          </a:prstGeom>
          <a:noFill/>
          <a:ln w="12700">
            <a:solidFill>
              <a:srgbClr val="365F9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3200" y="6416675"/>
            <a:ext cx="431800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kumimoji="0" lang="en-US" sz="1600" b="0" i="0" u="none" strike="noStrike" kern="1200" cap="none" spc="0" normalizeH="0" baseline="0" smtClean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Guardian Sans Regular" panose="020B0503050503060803" pitchFamily="34" charset="0"/>
                <a:ea typeface="+mj-ea"/>
                <a:cs typeface="Times New Roman"/>
              </a:defRPr>
            </a:lvl1pPr>
          </a:lstStyle>
          <a:p>
            <a:pPr>
              <a:defRPr/>
            </a:pPr>
            <a:fld id="{EAC240CC-1E63-498B-BEBB-AF609D22B90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08166" y="6599611"/>
            <a:ext cx="3391954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lang="en-US" sz="1050" b="0" i="0" u="none" strike="noStrike" kern="1200" cap="none" spc="0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Guardian Sans Light" panose="020B0403050503060803" pitchFamily="34" charset="0"/>
                <a:ea typeface="Guardian Sans Light" panose="020B0403050503060803" pitchFamily="34" charset="0"/>
                <a:cs typeface="Times New Roman"/>
              </a:defRPr>
            </a:lvl1pPr>
          </a:lstStyle>
          <a:p>
            <a:pPr>
              <a:defRPr/>
            </a:pPr>
            <a:r>
              <a:rPr lang="en-US" dirty="0" smtClean="0"/>
              <a:t>© Peter F Brown, 2012 All Rights Reserved</a:t>
            </a:r>
            <a:endParaRPr lang="en-US" dirty="0"/>
          </a:p>
        </p:txBody>
      </p:sp>
      <p:pic>
        <p:nvPicPr>
          <p:cNvPr id="2050" name="Picture 2" descr="\\WHS\Consulting\Sales &amp; Marketing\Web Site, Logo\2012-05-14-Logo-Q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6" y="193726"/>
            <a:ext cx="637207" cy="97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WHS\Consulting\Sales &amp; Marketing\Web Site, Logo\2012-05-14-Logo-A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869" y="5889356"/>
            <a:ext cx="794092" cy="92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 userDrawn="1"/>
        </p:nvCxnSpPr>
        <p:spPr bwMode="auto">
          <a:xfrm>
            <a:off x="108112" y="6353175"/>
            <a:ext cx="0" cy="319088"/>
          </a:xfrm>
          <a:prstGeom prst="line">
            <a:avLst/>
          </a:prstGeom>
          <a:noFill/>
          <a:ln w="28575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9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0" lang="en-US" sz="3200" b="1" i="0" u="none" strike="noStrike" kern="1200" cap="none" spc="0" normalizeH="0" baseline="0" dirty="0" smtClean="0">
          <a:ln>
            <a:noFill/>
          </a:ln>
          <a:solidFill>
            <a:srgbClr val="76923C"/>
          </a:solidFill>
          <a:effectLst/>
          <a:uLnTx/>
          <a:uFillTx/>
          <a:latin typeface="Guardian Sans Regular" panose="020B0503050503060803" pitchFamily="34" charset="0"/>
          <a:ea typeface="+mj-ea"/>
          <a:cs typeface="Times New Roman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65F91"/>
        </a:buClr>
        <a:buFont typeface="Arial" charset="0"/>
        <a:buChar char="►"/>
        <a:defRPr sz="3200">
          <a:solidFill>
            <a:schemeClr val="tx1"/>
          </a:solidFill>
          <a:latin typeface="Guardian Sans Light" panose="020B0403050503060803" pitchFamily="34" charset="0"/>
          <a:ea typeface="+mn-ea"/>
          <a:cs typeface="+mn-cs"/>
        </a:defRPr>
      </a:lvl1pPr>
      <a:lvl2pPr marL="179388" indent="3175" algn="l" rtl="0" eaLnBrk="0" fontAlgn="base" hangingPunct="0">
        <a:spcBef>
          <a:spcPct val="20000"/>
        </a:spcBef>
        <a:spcAft>
          <a:spcPct val="0"/>
        </a:spcAft>
        <a:buClr>
          <a:srgbClr val="76923C"/>
        </a:buClr>
        <a:buFont typeface="Arial" charset="0"/>
        <a:buChar char="►"/>
        <a:defRPr sz="2800">
          <a:solidFill>
            <a:schemeClr val="tx1"/>
          </a:solidFill>
          <a:latin typeface="Guardian Sans Narrow Light" panose="020B0403030202060203" pitchFamily="34" charset="0"/>
        </a:defRPr>
      </a:lvl2pPr>
      <a:lvl3pPr marL="365125" indent="-3175" algn="l" rtl="0" eaLnBrk="0" fontAlgn="base" hangingPunct="0">
        <a:spcBef>
          <a:spcPct val="20000"/>
        </a:spcBef>
        <a:spcAft>
          <a:spcPct val="0"/>
        </a:spcAft>
        <a:buClr>
          <a:srgbClr val="365F91"/>
        </a:buClr>
        <a:buFont typeface="Arial" charset="0"/>
        <a:buChar char="►"/>
        <a:defRPr sz="2400">
          <a:solidFill>
            <a:schemeClr val="tx1"/>
          </a:solidFill>
          <a:latin typeface="Guardian Sans Narrow Light" panose="020B0403030202060203" pitchFamily="34" charset="0"/>
        </a:defRPr>
      </a:lvl3pPr>
      <a:lvl4pPr marL="547688" indent="-3175" algn="l" rtl="0" eaLnBrk="0" fontAlgn="base" hangingPunct="0">
        <a:spcBef>
          <a:spcPct val="20000"/>
        </a:spcBef>
        <a:spcAft>
          <a:spcPct val="0"/>
        </a:spcAft>
        <a:buClr>
          <a:srgbClr val="76923C"/>
        </a:buClr>
        <a:buFont typeface="Arial" charset="0"/>
        <a:buChar char="►"/>
        <a:defRPr sz="2000">
          <a:solidFill>
            <a:schemeClr val="tx1"/>
          </a:solidFill>
          <a:latin typeface="Guardian Sans Narrow Light" panose="020B0403030202060203" pitchFamily="34" charset="0"/>
        </a:defRPr>
      </a:lvl4pPr>
      <a:lvl5pPr marL="731838" indent="-4763" algn="l" rtl="0" eaLnBrk="0" fontAlgn="base" hangingPunct="0">
        <a:spcBef>
          <a:spcPct val="20000"/>
        </a:spcBef>
        <a:spcAft>
          <a:spcPct val="0"/>
        </a:spcAft>
        <a:buClr>
          <a:srgbClr val="365F91"/>
        </a:buClr>
        <a:buFont typeface="Arial" charset="0"/>
        <a:buChar char="►"/>
        <a:defRPr sz="2000">
          <a:solidFill>
            <a:schemeClr val="tx1"/>
          </a:solidFill>
          <a:latin typeface="Guardian Sans Narrow Light" panose="020B0403030202060203" pitchFamily="34" charset="0"/>
        </a:defRPr>
      </a:lvl5pPr>
      <a:lvl6pPr marL="1189038" indent="-4763" algn="l" rtl="0" fontAlgn="base">
        <a:spcBef>
          <a:spcPct val="20000"/>
        </a:spcBef>
        <a:spcAft>
          <a:spcPct val="0"/>
        </a:spcAft>
        <a:buClr>
          <a:srgbClr val="6699CC"/>
        </a:buClr>
        <a:buFont typeface="Arial" charset="0"/>
        <a:buChar char="►"/>
        <a:defRPr sz="2000">
          <a:solidFill>
            <a:schemeClr val="tx1"/>
          </a:solidFill>
          <a:latin typeface="+mn-lt"/>
        </a:defRPr>
      </a:lvl6pPr>
      <a:lvl7pPr marL="1646238" indent="-4763" algn="l" rtl="0" fontAlgn="base">
        <a:spcBef>
          <a:spcPct val="20000"/>
        </a:spcBef>
        <a:spcAft>
          <a:spcPct val="0"/>
        </a:spcAft>
        <a:buClr>
          <a:srgbClr val="6699CC"/>
        </a:buClr>
        <a:buFont typeface="Arial" charset="0"/>
        <a:buChar char="►"/>
        <a:defRPr sz="2000">
          <a:solidFill>
            <a:schemeClr val="tx1"/>
          </a:solidFill>
          <a:latin typeface="+mn-lt"/>
        </a:defRPr>
      </a:lvl7pPr>
      <a:lvl8pPr marL="2103438" indent="-4763" algn="l" rtl="0" fontAlgn="base">
        <a:spcBef>
          <a:spcPct val="20000"/>
        </a:spcBef>
        <a:spcAft>
          <a:spcPct val="0"/>
        </a:spcAft>
        <a:buClr>
          <a:srgbClr val="6699CC"/>
        </a:buClr>
        <a:buFont typeface="Arial" charset="0"/>
        <a:buChar char="►"/>
        <a:defRPr sz="2000">
          <a:solidFill>
            <a:schemeClr val="tx1"/>
          </a:solidFill>
          <a:latin typeface="+mn-lt"/>
        </a:defRPr>
      </a:lvl8pPr>
      <a:lvl9pPr marL="2560638" indent="-4763" algn="l" rtl="0" fontAlgn="base">
        <a:spcBef>
          <a:spcPct val="20000"/>
        </a:spcBef>
        <a:spcAft>
          <a:spcPct val="0"/>
        </a:spcAft>
        <a:buClr>
          <a:srgbClr val="6699CC"/>
        </a:buClr>
        <a:buFont typeface="Arial" charset="0"/>
        <a:buChar char="►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What do we want from TGF “v2”?</a:t>
            </a:r>
            <a:endParaRPr lang="en-GB" noProof="0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76656" y="3331364"/>
            <a:ext cx="6400800" cy="521208"/>
          </a:xfrm>
        </p:spPr>
        <p:txBody>
          <a:bodyPr/>
          <a:lstStyle/>
          <a:p>
            <a:r>
              <a:rPr lang="en-GB" noProof="0" dirty="0" smtClean="0"/>
              <a:t>Possible approaches</a:t>
            </a:r>
            <a:endParaRPr lang="en-GB" noProof="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OASIS Transformational Government Framework TC</a:t>
            </a:r>
            <a:endParaRPr lang="en-GB" noProof="0" dirty="0"/>
          </a:p>
        </p:txBody>
      </p:sp>
      <p:sp>
        <p:nvSpPr>
          <p:cNvPr id="19" name="TextBox 18"/>
          <p:cNvSpPr txBox="1"/>
          <p:nvPr/>
        </p:nvSpPr>
        <p:spPr>
          <a:xfrm>
            <a:off x="695325" y="5604038"/>
            <a:ext cx="6744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Guardian Sans Narrow Light" panose="020B0403030202060203" pitchFamily="34" charset="0"/>
              </a:rPr>
              <a:t>Peter F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Guardian Sans Narrow Light" panose="020B0403030202060203" pitchFamily="34" charset="0"/>
              </a:rPr>
              <a:t>Brown, Chris Parker, John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  <a:latin typeface="Guardian Sans Narrow Light" panose="020B0403030202060203" pitchFamily="34" charset="0"/>
              </a:rPr>
              <a:t>Borras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Guardian Sans Narrow Light" panose="020B0403030202060203" pitchFamily="34" charset="0"/>
              </a:rPr>
              <a:t>, Oliver Bell</a:t>
            </a:r>
            <a:endParaRPr lang="en-GB" sz="2400" dirty="0" smtClean="0">
              <a:solidFill>
                <a:schemeClr val="accent1">
                  <a:lumMod val="75000"/>
                </a:schemeClr>
              </a:solidFill>
              <a:latin typeface="Guardian Sans Narrow Light" panose="020B0403030202060203" pitchFamily="34" charset="0"/>
            </a:endParaRPr>
          </a:p>
          <a:p>
            <a:r>
              <a:rPr lang="en-GB" sz="1600" dirty="0" smtClean="0">
                <a:solidFill>
                  <a:schemeClr val="accent3">
                    <a:lumMod val="75000"/>
                  </a:schemeClr>
                </a:solidFill>
                <a:latin typeface="Guardian Sans Light" panose="020B0403050503060803" pitchFamily="34" charset="0"/>
              </a:rPr>
              <a:t>July 2013</a:t>
            </a:r>
            <a:endParaRPr lang="en-GB" sz="1600" dirty="0">
              <a:solidFill>
                <a:schemeClr val="accent3">
                  <a:lumMod val="75000"/>
                </a:schemeClr>
              </a:solidFill>
              <a:latin typeface="Guardian Sans Light" panose="020B04030505030608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3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lded Corner 26"/>
          <p:cNvSpPr/>
          <p:nvPr/>
        </p:nvSpPr>
        <p:spPr bwMode="auto">
          <a:xfrm flipV="1">
            <a:off x="1178453" y="2030233"/>
            <a:ext cx="1749257" cy="2390733"/>
          </a:xfrm>
          <a:prstGeom prst="foldedCorner">
            <a:avLst/>
          </a:prstGeom>
          <a:solidFill>
            <a:schemeClr val="bg1"/>
          </a:solidFill>
          <a:ln w="19050" cap="flat" cmpd="sng" algn="ctr">
            <a:solidFill>
              <a:srgbClr val="76923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81010" y="1954457"/>
            <a:ext cx="1896593" cy="24776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TGF Deliverables</a:t>
            </a:r>
            <a:r>
              <a:rPr lang="en-US" dirty="0"/>
              <a:t> approved </a:t>
            </a:r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F05F2A-57EE-466E-8C3A-7A4C17A462A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Peter F Brown, 2012 All Rights Reserved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84400" y="4425206"/>
            <a:ext cx="2911876" cy="52322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en-US" sz="1400" b="1" dirty="0" smtClean="0"/>
              <a:t>TGF Pattern Language</a:t>
            </a:r>
          </a:p>
          <a:p>
            <a:r>
              <a:rPr lang="en-US" sz="1400" b="1" dirty="0" smtClean="0"/>
              <a:t>Core Patterns</a:t>
            </a:r>
          </a:p>
          <a:p>
            <a:endParaRPr lang="en-US" sz="1400" b="1" dirty="0"/>
          </a:p>
          <a:p>
            <a:r>
              <a:rPr lang="en-US" sz="1400" b="1" dirty="0" smtClean="0">
                <a:solidFill>
                  <a:srgbClr val="7030A0"/>
                </a:solidFill>
              </a:rPr>
              <a:t>OASIS Standard</a:t>
            </a:r>
            <a:endParaRPr lang="en-US" sz="1600" b="1" dirty="0" smtClean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48055" y="4427625"/>
            <a:ext cx="1401498" cy="1005507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en-US" sz="1400" b="1" dirty="0" smtClean="0"/>
              <a:t>TGF Primer</a:t>
            </a:r>
          </a:p>
          <a:p>
            <a:endParaRPr lang="en-US" sz="1400" b="1" dirty="0"/>
          </a:p>
          <a:p>
            <a:endParaRPr lang="en-US" sz="1400" b="1" dirty="0" smtClean="0"/>
          </a:p>
          <a:p>
            <a:r>
              <a:rPr lang="en-US" sz="1400" b="1" dirty="0" smtClean="0">
                <a:solidFill>
                  <a:srgbClr val="7030A0"/>
                </a:solidFill>
              </a:rPr>
              <a:t>Committee Note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14143" y="4418746"/>
            <a:ext cx="2911876" cy="52322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en-US" sz="1400" b="1" dirty="0" smtClean="0"/>
              <a:t>TGF Tools and Models for the Business Management Framework</a:t>
            </a:r>
          </a:p>
          <a:p>
            <a:endParaRPr lang="en-US" sz="1400" b="1" dirty="0"/>
          </a:p>
          <a:p>
            <a:r>
              <a:rPr lang="en-US" sz="1400" b="1" dirty="0" smtClean="0">
                <a:solidFill>
                  <a:srgbClr val="7030A0"/>
                </a:solidFill>
              </a:rPr>
              <a:t>Committee Note</a:t>
            </a:r>
            <a:endParaRPr lang="en-US" sz="1400" b="1" dirty="0">
              <a:solidFill>
                <a:srgbClr val="7030A0"/>
              </a:solidFill>
            </a:endParaRPr>
          </a:p>
        </p:txBody>
      </p:sp>
      <p:sp>
        <p:nvSpPr>
          <p:cNvPr id="21" name="Folded Corner 20"/>
          <p:cNvSpPr/>
          <p:nvPr/>
        </p:nvSpPr>
        <p:spPr bwMode="auto">
          <a:xfrm flipV="1">
            <a:off x="5699113" y="2022857"/>
            <a:ext cx="1749257" cy="2409206"/>
          </a:xfrm>
          <a:prstGeom prst="foldedCorner">
            <a:avLst/>
          </a:prstGeom>
          <a:solidFill>
            <a:schemeClr val="bg1"/>
          </a:solidFill>
          <a:ln w="19050" cap="flat" cmpd="sng" algn="ctr">
            <a:solidFill>
              <a:srgbClr val="76923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00614" y="2030233"/>
            <a:ext cx="1845410" cy="2390733"/>
          </a:xfrm>
          <a:prstGeom prst="rect">
            <a:avLst/>
          </a:prstGeom>
        </p:spPr>
      </p:pic>
      <p:sp>
        <p:nvSpPr>
          <p:cNvPr id="23" name="Folded Corner 22"/>
          <p:cNvSpPr/>
          <p:nvPr/>
        </p:nvSpPr>
        <p:spPr bwMode="auto">
          <a:xfrm flipV="1">
            <a:off x="3444541" y="2013131"/>
            <a:ext cx="1749257" cy="2409206"/>
          </a:xfrm>
          <a:prstGeom prst="foldedCorner">
            <a:avLst/>
          </a:prstGeom>
          <a:solidFill>
            <a:schemeClr val="bg1"/>
          </a:solidFill>
          <a:ln w="19050" cap="flat" cmpd="sng" algn="ctr">
            <a:solidFill>
              <a:srgbClr val="76923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300" r="6050"/>
          <a:stretch/>
        </p:blipFill>
        <p:spPr>
          <a:xfrm>
            <a:off x="3444541" y="2013131"/>
            <a:ext cx="1799150" cy="240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97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“TGF Framework”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F05F2A-57EE-466E-8C3A-7A4C17A462A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Peter F Brown, 2012 All Rights Reserved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759300" y="1258395"/>
            <a:ext cx="2112885" cy="181104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76923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8" name="Octagon 17"/>
          <p:cNvSpPr>
            <a:spLocks noChangeAspect="1"/>
          </p:cNvSpPr>
          <p:nvPr/>
        </p:nvSpPr>
        <p:spPr bwMode="auto">
          <a:xfrm>
            <a:off x="968172" y="1401456"/>
            <a:ext cx="536852" cy="502894"/>
          </a:xfrm>
          <a:prstGeom prst="octagon">
            <a:avLst/>
          </a:prstGeom>
          <a:noFill/>
          <a:ln w="190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kumimoji="0" lang="en-US" sz="180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ctagon 18"/>
          <p:cNvSpPr>
            <a:spLocks noChangeAspect="1"/>
          </p:cNvSpPr>
          <p:nvPr/>
        </p:nvSpPr>
        <p:spPr bwMode="auto">
          <a:xfrm>
            <a:off x="1588376" y="1401456"/>
            <a:ext cx="536852" cy="502894"/>
          </a:xfrm>
          <a:prstGeom prst="octagon">
            <a:avLst/>
          </a:prstGeom>
          <a:noFill/>
          <a:ln w="190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kumimoji="0" lang="en-US" sz="180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ctagon 21"/>
          <p:cNvSpPr>
            <a:spLocks noChangeAspect="1"/>
          </p:cNvSpPr>
          <p:nvPr/>
        </p:nvSpPr>
        <p:spPr bwMode="auto">
          <a:xfrm>
            <a:off x="2208580" y="1401456"/>
            <a:ext cx="536852" cy="502894"/>
          </a:xfrm>
          <a:prstGeom prst="octagon">
            <a:avLst/>
          </a:prstGeom>
          <a:noFill/>
          <a:ln w="190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ctagon 23"/>
          <p:cNvSpPr>
            <a:spLocks noChangeAspect="1"/>
          </p:cNvSpPr>
          <p:nvPr/>
        </p:nvSpPr>
        <p:spPr bwMode="auto">
          <a:xfrm>
            <a:off x="2208580" y="2353164"/>
            <a:ext cx="536852" cy="502894"/>
          </a:xfrm>
          <a:prstGeom prst="octagon">
            <a:avLst/>
          </a:prstGeom>
          <a:noFill/>
          <a:ln w="190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36000" rIns="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67663" y="2353164"/>
            <a:ext cx="732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. . .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75590" y="3070453"/>
            <a:ext cx="2134447" cy="52322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en-US" sz="1400" b="1" dirty="0" smtClean="0"/>
              <a:t>Set of 20 existing Patterns in TGF Pattern Language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8655" y="6386136"/>
            <a:ext cx="1401498" cy="437058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en-US" sz="1400" b="1" dirty="0" smtClean="0"/>
              <a:t>TGF Primer</a:t>
            </a:r>
          </a:p>
        </p:txBody>
      </p:sp>
      <p:sp>
        <p:nvSpPr>
          <p:cNvPr id="31" name="Folded Corner 30"/>
          <p:cNvSpPr/>
          <p:nvPr/>
        </p:nvSpPr>
        <p:spPr bwMode="auto">
          <a:xfrm flipV="1">
            <a:off x="785141" y="3980514"/>
            <a:ext cx="1749257" cy="2409206"/>
          </a:xfrm>
          <a:prstGeom prst="foldedCorner">
            <a:avLst/>
          </a:prstGeom>
          <a:solidFill>
            <a:schemeClr val="bg1"/>
          </a:solidFill>
          <a:ln w="19050" cap="flat" cmpd="sng" algn="ctr">
            <a:solidFill>
              <a:srgbClr val="76923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300" r="6050"/>
          <a:stretch/>
        </p:blipFill>
        <p:spPr>
          <a:xfrm>
            <a:off x="785141" y="3971641"/>
            <a:ext cx="1799150" cy="24078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98728" y="3436616"/>
            <a:ext cx="57197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rgbClr val="7692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b="1" dirty="0">
              <a:solidFill>
                <a:srgbClr val="7692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939" y="3917094"/>
            <a:ext cx="926052" cy="926052"/>
          </a:xfrm>
          <a:prstGeom prst="rect">
            <a:avLst/>
          </a:prstGeom>
        </p:spPr>
      </p:pic>
      <p:sp>
        <p:nvSpPr>
          <p:cNvPr id="34" name="Octagon 33"/>
          <p:cNvSpPr>
            <a:spLocks noChangeAspect="1"/>
          </p:cNvSpPr>
          <p:nvPr/>
        </p:nvSpPr>
        <p:spPr bwMode="auto">
          <a:xfrm>
            <a:off x="7338905" y="1962449"/>
            <a:ext cx="536852" cy="502894"/>
          </a:xfrm>
          <a:prstGeom prst="octagon">
            <a:avLst/>
          </a:prstGeom>
          <a:noFill/>
          <a:ln w="190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kumimoji="0" lang="en-US" sz="180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81057" y="1257719"/>
            <a:ext cx="16601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6923C"/>
                </a:solidFill>
                <a:latin typeface="Guardian Sans Regular" panose="020B0503050503060803" pitchFamily="34" charset="0"/>
              </a:rPr>
              <a:t>Set of 20 patterns in one approved document and…</a:t>
            </a:r>
            <a:endParaRPr lang="en-US" sz="1600" b="1" dirty="0">
              <a:solidFill>
                <a:srgbClr val="76923C"/>
              </a:solidFill>
              <a:latin typeface="Guardian Sans Regular" panose="020B05030505030608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81056" y="3953881"/>
            <a:ext cx="1872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6923C"/>
                </a:solidFill>
                <a:latin typeface="Guardian Sans Regular" panose="020B0503050503060803" pitchFamily="34" charset="0"/>
              </a:rPr>
              <a:t>…detailed explanatory text (largely supporting the patterns) in another approved document</a:t>
            </a:r>
            <a:endParaRPr lang="en-US" sz="1600" b="1" dirty="0">
              <a:solidFill>
                <a:srgbClr val="76923C"/>
              </a:solidFill>
              <a:latin typeface="Guardian Sans Regular" panose="020B05030505030608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52027" y="1800859"/>
            <a:ext cx="166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76923C"/>
                </a:solidFill>
                <a:latin typeface="Guardian Sans Regular" panose="020B0503050503060803" pitchFamily="34" charset="0"/>
              </a:rPr>
              <a:t>Individual patterns are not autonomous…</a:t>
            </a:r>
            <a:endParaRPr lang="en-US" sz="1600" b="1" dirty="0">
              <a:solidFill>
                <a:srgbClr val="76923C"/>
              </a:solidFill>
              <a:latin typeface="Guardian Sans Regular" panose="020B05030505030608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10814" y="3964621"/>
            <a:ext cx="166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76923C"/>
                </a:solidFill>
                <a:latin typeface="Guardian Sans Regular" panose="020B0503050503060803" pitchFamily="34" charset="0"/>
              </a:rPr>
              <a:t>…and supporting text is disconnected</a:t>
            </a:r>
            <a:endParaRPr lang="en-US" sz="1600" b="1" dirty="0">
              <a:solidFill>
                <a:srgbClr val="76923C"/>
              </a:solidFill>
              <a:latin typeface="Guardian Sans Regular" panose="020B05030505030608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84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“TGF Framework” </a:t>
            </a:r>
            <a:r>
              <a:rPr lang="en-US" dirty="0" smtClean="0"/>
              <a:t>today -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Difficult to focus and gain overview:</a:t>
            </a:r>
          </a:p>
          <a:p>
            <a:pPr lvl="1"/>
            <a:r>
              <a:rPr lang="en-GB" dirty="0"/>
              <a:t>R</a:t>
            </a:r>
            <a:r>
              <a:rPr lang="en-GB" dirty="0" smtClean="0"/>
              <a:t>eader is forced to </a:t>
            </a:r>
            <a:r>
              <a:rPr lang="en-GB" dirty="0"/>
              <a:t>look at two documents</a:t>
            </a:r>
            <a:endParaRPr lang="en-US" dirty="0"/>
          </a:p>
          <a:p>
            <a:pPr lvl="0"/>
            <a:r>
              <a:rPr lang="en-GB" dirty="0"/>
              <a:t>Makes “modular” consumption </a:t>
            </a:r>
            <a:r>
              <a:rPr lang="en-GB" dirty="0" smtClean="0"/>
              <a:t>more difficult</a:t>
            </a:r>
          </a:p>
          <a:p>
            <a:pPr marL="541338" lvl="1" indent="-358775"/>
            <a:r>
              <a:rPr lang="en-GB" dirty="0"/>
              <a:t>S</a:t>
            </a:r>
            <a:r>
              <a:rPr lang="en-GB" dirty="0" smtClean="0"/>
              <a:t>omeone </a:t>
            </a:r>
            <a:r>
              <a:rPr lang="en-GB" dirty="0"/>
              <a:t>interested only in </a:t>
            </a:r>
            <a:r>
              <a:rPr lang="en-GB" dirty="0" smtClean="0"/>
              <a:t>a single pattern, for example, needs to dig that out of a larger document</a:t>
            </a:r>
            <a:endParaRPr lang="en-US" dirty="0"/>
          </a:p>
          <a:p>
            <a:pPr lvl="0"/>
            <a:r>
              <a:rPr lang="en-GB" dirty="0"/>
              <a:t>Makes version control more </a:t>
            </a:r>
            <a:r>
              <a:rPr lang="en-GB" dirty="0" smtClean="0"/>
              <a:t>difficult</a:t>
            </a:r>
          </a:p>
          <a:p>
            <a:pPr marL="541338" lvl="1" indent="-358775"/>
            <a:r>
              <a:rPr lang="en-GB" dirty="0" smtClean="0"/>
              <a:t>Need </a:t>
            </a:r>
            <a:r>
              <a:rPr lang="en-GB" dirty="0"/>
              <a:t>to make parallel changes in two documents </a:t>
            </a:r>
            <a:r>
              <a:rPr lang="en-GB" dirty="0" smtClean="0"/>
              <a:t>–still </a:t>
            </a:r>
            <a:r>
              <a:rPr lang="en-GB" dirty="0"/>
              <a:t>finding inconsistencies between Patterns and Primer</a:t>
            </a:r>
            <a:r>
              <a:rPr lang="en-GB" dirty="0" smtClean="0"/>
              <a:t>.</a:t>
            </a:r>
          </a:p>
          <a:p>
            <a:pPr marL="541338" lvl="1" indent="-358775"/>
            <a:r>
              <a:rPr lang="en-GB" dirty="0" smtClean="0"/>
              <a:t>A change to a single “pattern” requires an update to entire document</a:t>
            </a:r>
          </a:p>
          <a:p>
            <a:pPr marL="541338" lvl="1" indent="-358775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F05F2A-57EE-466E-8C3A-7A4C17A462A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Peter F Brown, 2012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9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685" y="3471007"/>
            <a:ext cx="926052" cy="926052"/>
          </a:xfrm>
          <a:prstGeom prst="rect">
            <a:avLst/>
          </a:prstGeom>
        </p:spPr>
      </p:pic>
      <p:sp>
        <p:nvSpPr>
          <p:cNvPr id="44" name="Folded Corner 43"/>
          <p:cNvSpPr/>
          <p:nvPr/>
        </p:nvSpPr>
        <p:spPr bwMode="auto">
          <a:xfrm flipV="1">
            <a:off x="6027334" y="1791317"/>
            <a:ext cx="2852562" cy="3531250"/>
          </a:xfrm>
          <a:prstGeom prst="foldedCorner">
            <a:avLst/>
          </a:prstGeom>
          <a:solidFill>
            <a:schemeClr val="bg1"/>
          </a:solidFill>
          <a:ln w="19050" cap="flat" cmpd="sng" algn="ctr">
            <a:solidFill>
              <a:srgbClr val="76923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TGF Framework tomorrow? One approach…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F05F2A-57EE-466E-8C3A-7A4C17A462A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Peter F Brown, 2012 All Rights Reserved</a:t>
            </a:r>
            <a:endParaRPr lang="en-US" dirty="0"/>
          </a:p>
        </p:txBody>
      </p:sp>
      <p:sp>
        <p:nvSpPr>
          <p:cNvPr id="18" name="Octagon 17"/>
          <p:cNvSpPr>
            <a:spLocks noChangeAspect="1"/>
          </p:cNvSpPr>
          <p:nvPr/>
        </p:nvSpPr>
        <p:spPr bwMode="auto">
          <a:xfrm>
            <a:off x="1907249" y="2968122"/>
            <a:ext cx="536852" cy="502894"/>
          </a:xfrm>
          <a:prstGeom prst="octagon">
            <a:avLst/>
          </a:prstGeom>
          <a:noFill/>
          <a:ln w="190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kumimoji="0" lang="en-US" sz="180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ctagon 23"/>
          <p:cNvSpPr>
            <a:spLocks noChangeAspect="1"/>
          </p:cNvSpPr>
          <p:nvPr/>
        </p:nvSpPr>
        <p:spPr bwMode="auto">
          <a:xfrm>
            <a:off x="3016953" y="2968122"/>
            <a:ext cx="536852" cy="502894"/>
          </a:xfrm>
          <a:prstGeom prst="octagon">
            <a:avLst/>
          </a:prstGeom>
          <a:noFill/>
          <a:ln w="190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36000" rIns="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33585" y="2865339"/>
            <a:ext cx="732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. . .</a:t>
            </a:r>
            <a:endParaRPr lang="en-US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736082" y="4901257"/>
            <a:ext cx="1290310" cy="1727829"/>
            <a:chOff x="1442088" y="3802959"/>
            <a:chExt cx="1799150" cy="2409206"/>
          </a:xfrm>
        </p:grpSpPr>
        <p:sp>
          <p:nvSpPr>
            <p:cNvPr id="31" name="Folded Corner 30"/>
            <p:cNvSpPr/>
            <p:nvPr/>
          </p:nvSpPr>
          <p:spPr bwMode="auto">
            <a:xfrm flipV="1">
              <a:off x="1442088" y="3802959"/>
              <a:ext cx="1749257" cy="2409206"/>
            </a:xfrm>
            <a:prstGeom prst="foldedCorner">
              <a:avLst/>
            </a:prstGeom>
            <a:solidFill>
              <a:schemeClr val="bg1"/>
            </a:solidFill>
            <a:ln w="19050" cap="flat" cmpd="sng" algn="ctr">
              <a:solidFill>
                <a:srgbClr val="76923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2300" r="6050"/>
            <a:stretch/>
          </p:blipFill>
          <p:spPr>
            <a:xfrm>
              <a:off x="1442088" y="3802959"/>
              <a:ext cx="1799150" cy="2407835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6107163" y="1968651"/>
            <a:ext cx="926052" cy="1428946"/>
            <a:chOff x="3714750" y="2068856"/>
            <a:chExt cx="926052" cy="142894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4750" y="2571750"/>
              <a:ext cx="926052" cy="926052"/>
            </a:xfrm>
            <a:prstGeom prst="rect">
              <a:avLst/>
            </a:prstGeom>
          </p:spPr>
        </p:pic>
        <p:sp>
          <p:nvSpPr>
            <p:cNvPr id="34" name="Octagon 33"/>
            <p:cNvSpPr>
              <a:spLocks noChangeAspect="1"/>
            </p:cNvSpPr>
            <p:nvPr/>
          </p:nvSpPr>
          <p:spPr bwMode="auto">
            <a:xfrm>
              <a:off x="3909350" y="2068856"/>
              <a:ext cx="536852" cy="502894"/>
            </a:xfrm>
            <a:prstGeom prst="octagon">
              <a:avLst/>
            </a:prstGeom>
            <a:noFill/>
            <a:ln w="19050" cap="flat" cmpd="sng" algn="ctr">
              <a:solidFill>
                <a:srgbClr val="365F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kumimoji="0" lang="en-US" sz="180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51621" y="2738831"/>
            <a:ext cx="1411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76923C"/>
                </a:solidFill>
                <a:latin typeface="Guardian Sans Regular" panose="020B0503050503060803" pitchFamily="34" charset="0"/>
              </a:rPr>
              <a:t>Take each pattern from Core Patterns…</a:t>
            </a:r>
            <a:endParaRPr lang="en-US" sz="1400" b="1" dirty="0">
              <a:solidFill>
                <a:srgbClr val="76923C"/>
              </a:solidFill>
              <a:latin typeface="Guardian Sans Regular" panose="020B05030505030608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4171" y="3903227"/>
            <a:ext cx="14546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76923C"/>
                </a:solidFill>
                <a:latin typeface="Guardian Sans Regular" panose="020B0503050503060803" pitchFamily="34" charset="0"/>
              </a:rPr>
              <a:t>…together with respective supporting text from Primer…</a:t>
            </a:r>
            <a:endParaRPr lang="en-US" sz="1400" b="1" dirty="0">
              <a:solidFill>
                <a:srgbClr val="76923C"/>
              </a:solidFill>
              <a:latin typeface="Guardian Sans Regular" panose="020B0503050503060803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853681" y="1968651"/>
            <a:ext cx="926052" cy="1428946"/>
            <a:chOff x="3714750" y="2068856"/>
            <a:chExt cx="926052" cy="1428946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4750" y="2571750"/>
              <a:ext cx="926052" cy="926052"/>
            </a:xfrm>
            <a:prstGeom prst="rect">
              <a:avLst/>
            </a:prstGeom>
          </p:spPr>
        </p:pic>
        <p:sp>
          <p:nvSpPr>
            <p:cNvPr id="25" name="Octagon 24"/>
            <p:cNvSpPr>
              <a:spLocks noChangeAspect="1"/>
            </p:cNvSpPr>
            <p:nvPr/>
          </p:nvSpPr>
          <p:spPr bwMode="auto">
            <a:xfrm>
              <a:off x="3909350" y="2068856"/>
              <a:ext cx="536852" cy="502894"/>
            </a:xfrm>
            <a:prstGeom prst="octagon">
              <a:avLst/>
            </a:prstGeom>
            <a:noFill/>
            <a:ln w="19050" cap="flat" cmpd="sng" algn="ctr">
              <a:solidFill>
                <a:srgbClr val="365F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sz="1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00199" y="1968651"/>
            <a:ext cx="926052" cy="1428946"/>
            <a:chOff x="3714750" y="2068856"/>
            <a:chExt cx="926052" cy="1428946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4750" y="2571750"/>
              <a:ext cx="926052" cy="926052"/>
            </a:xfrm>
            <a:prstGeom prst="rect">
              <a:avLst/>
            </a:prstGeom>
          </p:spPr>
        </p:pic>
        <p:sp>
          <p:nvSpPr>
            <p:cNvPr id="33" name="Octagon 32"/>
            <p:cNvSpPr>
              <a:spLocks noChangeAspect="1"/>
            </p:cNvSpPr>
            <p:nvPr/>
          </p:nvSpPr>
          <p:spPr bwMode="auto">
            <a:xfrm>
              <a:off x="3909350" y="2068856"/>
              <a:ext cx="536852" cy="502894"/>
            </a:xfrm>
            <a:prstGeom prst="octagon">
              <a:avLst/>
            </a:prstGeom>
            <a:noFill/>
            <a:ln w="19050" cap="flat" cmpd="sng" algn="ctr">
              <a:solidFill>
                <a:srgbClr val="365F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sz="1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107163" y="3567040"/>
            <a:ext cx="1346452" cy="1436608"/>
            <a:chOff x="7516520" y="1393794"/>
            <a:chExt cx="1346452" cy="1436608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6920" y="1904350"/>
              <a:ext cx="926052" cy="926052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7516520" y="2081391"/>
              <a:ext cx="7321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. . .</a:t>
              </a:r>
              <a:endParaRPr lang="en-US" b="1" dirty="0"/>
            </a:p>
          </p:txBody>
        </p:sp>
        <p:sp>
          <p:nvSpPr>
            <p:cNvPr id="42" name="Octagon 41"/>
            <p:cNvSpPr>
              <a:spLocks noChangeAspect="1"/>
            </p:cNvSpPr>
            <p:nvPr/>
          </p:nvSpPr>
          <p:spPr bwMode="auto">
            <a:xfrm>
              <a:off x="8131520" y="1393794"/>
              <a:ext cx="536852" cy="510556"/>
            </a:xfrm>
            <a:prstGeom prst="octagon">
              <a:avLst/>
            </a:prstGeom>
            <a:noFill/>
            <a:ln w="19050" cap="flat" cmpd="sng" algn="ctr">
              <a:solidFill>
                <a:srgbClr val="365F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6000" rIns="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sz="18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214740" y="3556942"/>
            <a:ext cx="1346452" cy="1436608"/>
            <a:chOff x="7516520" y="1393794"/>
            <a:chExt cx="1346452" cy="1436608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6920" y="1904350"/>
              <a:ext cx="926052" cy="926052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7516520" y="2081391"/>
              <a:ext cx="7321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. . .</a:t>
              </a:r>
              <a:endParaRPr lang="en-US" b="1" dirty="0"/>
            </a:p>
          </p:txBody>
        </p:sp>
        <p:sp>
          <p:nvSpPr>
            <p:cNvPr id="48" name="Octagon 47"/>
            <p:cNvSpPr>
              <a:spLocks noChangeAspect="1"/>
            </p:cNvSpPr>
            <p:nvPr/>
          </p:nvSpPr>
          <p:spPr bwMode="auto">
            <a:xfrm>
              <a:off x="8131520" y="1393794"/>
              <a:ext cx="536852" cy="510556"/>
            </a:xfrm>
            <a:prstGeom prst="octagon">
              <a:avLst/>
            </a:prstGeom>
            <a:noFill/>
            <a:ln w="19050" cap="flat" cmpd="sng" algn="ctr">
              <a:solidFill>
                <a:srgbClr val="365F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6000" rIns="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sz="1800" i="1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5992555" y="5541665"/>
            <a:ext cx="2374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6923C"/>
                </a:solidFill>
                <a:latin typeface="Guardian Sans Regular" panose="020B0503050503060803" pitchFamily="34" charset="0"/>
              </a:rPr>
              <a:t>…to create a TGF v2 as a single OASIS Deliverable</a:t>
            </a:r>
            <a:endParaRPr lang="en-US" sz="1600" b="1" dirty="0">
              <a:solidFill>
                <a:srgbClr val="76923C"/>
              </a:solidFill>
              <a:latin typeface="Guardian Sans Regular" panose="020B0503050503060803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914483" y="3536611"/>
            <a:ext cx="1166706" cy="738664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>
            <a:defPPr>
              <a:defRPr lang="en-GB"/>
            </a:defPPr>
            <a:lvl1pPr>
              <a:defRPr sz="1600" b="1">
                <a:solidFill>
                  <a:srgbClr val="76923C"/>
                </a:solidFill>
                <a:latin typeface="Guardian Sans Regular" panose="020B0503050503060803" pitchFamily="34" charset="0"/>
              </a:defRPr>
            </a:lvl1pPr>
          </a:lstStyle>
          <a:p>
            <a:r>
              <a:rPr lang="en-US" sz="1400" dirty="0"/>
              <a:t>…and new supporting texts…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23151" y="3119843"/>
            <a:ext cx="57197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rgbClr val="7692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b="1" dirty="0">
              <a:solidFill>
                <a:srgbClr val="7692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77178" y="3150912"/>
            <a:ext cx="57197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7692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58" name="Octagon 57"/>
          <p:cNvSpPr>
            <a:spLocks noChangeAspect="1"/>
          </p:cNvSpPr>
          <p:nvPr/>
        </p:nvSpPr>
        <p:spPr bwMode="auto">
          <a:xfrm>
            <a:off x="4961607" y="2960451"/>
            <a:ext cx="536852" cy="510556"/>
          </a:xfrm>
          <a:prstGeom prst="octagon">
            <a:avLst/>
          </a:prstGeom>
          <a:noFill/>
          <a:ln w="190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36000" rIns="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783821" y="2454491"/>
            <a:ext cx="1459671" cy="523220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lang="en-US" sz="1400" b="1" dirty="0" smtClean="0">
                <a:solidFill>
                  <a:srgbClr val="76923C"/>
                </a:solidFill>
                <a:latin typeface="Guardian Sans Regular" panose="020B0503050503060803" pitchFamily="34" charset="0"/>
              </a:rPr>
              <a:t>…and possible new patterns…</a:t>
            </a:r>
            <a:endParaRPr lang="en-US" sz="1400" b="1" dirty="0">
              <a:solidFill>
                <a:srgbClr val="76923C"/>
              </a:solidFill>
              <a:latin typeface="Guardian Sans Regular" panose="020B0503050503060803" pitchFamily="34" charset="0"/>
            </a:endParaRP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530" y="3471007"/>
            <a:ext cx="926052" cy="926052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677840" y="1081045"/>
            <a:ext cx="1225363" cy="1600748"/>
            <a:chOff x="1081010" y="2274054"/>
            <a:chExt cx="1896593" cy="2477606"/>
          </a:xfrm>
        </p:grpSpPr>
        <p:sp>
          <p:nvSpPr>
            <p:cNvPr id="61" name="Folded Corner 60"/>
            <p:cNvSpPr/>
            <p:nvPr/>
          </p:nvSpPr>
          <p:spPr bwMode="auto">
            <a:xfrm flipV="1">
              <a:off x="1178453" y="2349830"/>
              <a:ext cx="1749257" cy="2390733"/>
            </a:xfrm>
            <a:prstGeom prst="foldedCorner">
              <a:avLst/>
            </a:prstGeom>
            <a:solidFill>
              <a:schemeClr val="bg1"/>
            </a:solidFill>
            <a:ln w="19050" cap="flat" cmpd="sng" algn="ctr">
              <a:solidFill>
                <a:srgbClr val="76923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81010" y="2274054"/>
              <a:ext cx="1896593" cy="2477606"/>
            </a:xfrm>
            <a:prstGeom prst="rect">
              <a:avLst/>
            </a:prstGeom>
          </p:spPr>
        </p:pic>
      </p:grpSp>
      <p:pic>
        <p:nvPicPr>
          <p:cNvPr id="63" name="Picture 6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036" y="3471016"/>
            <a:ext cx="926052" cy="926052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stCxn id="61" idx="3"/>
          </p:cNvCxnSpPr>
          <p:nvPr/>
        </p:nvCxnSpPr>
        <p:spPr bwMode="auto">
          <a:xfrm>
            <a:off x="1870968" y="1902313"/>
            <a:ext cx="286306" cy="982542"/>
          </a:xfrm>
          <a:prstGeom prst="straightConnector1">
            <a:avLst/>
          </a:prstGeom>
          <a:noFill/>
          <a:ln w="38100" cap="flat" cmpd="sng" algn="ctr">
            <a:solidFill>
              <a:srgbClr val="365F9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>
            <a:stCxn id="61" idx="3"/>
          </p:cNvCxnSpPr>
          <p:nvPr/>
        </p:nvCxnSpPr>
        <p:spPr bwMode="auto">
          <a:xfrm>
            <a:off x="1870968" y="1902313"/>
            <a:ext cx="1294778" cy="953294"/>
          </a:xfrm>
          <a:prstGeom prst="straightConnector1">
            <a:avLst/>
          </a:prstGeom>
          <a:noFill/>
          <a:ln w="38100" cap="flat" cmpd="sng" algn="ctr">
            <a:solidFill>
              <a:srgbClr val="365F9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/>
          <p:cNvCxnSpPr>
            <a:stCxn id="31" idx="3"/>
            <a:endCxn id="63" idx="2"/>
          </p:cNvCxnSpPr>
          <p:nvPr/>
        </p:nvCxnSpPr>
        <p:spPr bwMode="auto">
          <a:xfrm flipV="1">
            <a:off x="1990610" y="4397068"/>
            <a:ext cx="214452" cy="1368103"/>
          </a:xfrm>
          <a:prstGeom prst="straightConnector1">
            <a:avLst/>
          </a:prstGeom>
          <a:noFill/>
          <a:ln w="38100" cap="flat" cmpd="sng" algn="ctr">
            <a:solidFill>
              <a:srgbClr val="365F9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/>
          <p:cNvCxnSpPr>
            <a:stCxn id="31" idx="3"/>
            <a:endCxn id="60" idx="2"/>
          </p:cNvCxnSpPr>
          <p:nvPr/>
        </p:nvCxnSpPr>
        <p:spPr bwMode="auto">
          <a:xfrm flipV="1">
            <a:off x="1990610" y="4397059"/>
            <a:ext cx="1296946" cy="1368112"/>
          </a:xfrm>
          <a:prstGeom prst="straightConnector1">
            <a:avLst/>
          </a:prstGeom>
          <a:noFill/>
          <a:ln w="38100" cap="flat" cmpd="sng" algn="ctr">
            <a:solidFill>
              <a:srgbClr val="365F91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539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more complete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F05F2A-57EE-466E-8C3A-7A4C17A462A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1" name="Folded Corner 30"/>
          <p:cNvSpPr/>
          <p:nvPr/>
        </p:nvSpPr>
        <p:spPr bwMode="auto">
          <a:xfrm flipV="1">
            <a:off x="1902863" y="4673899"/>
            <a:ext cx="1444377" cy="1989303"/>
          </a:xfrm>
          <a:prstGeom prst="foldedCorner">
            <a:avLst/>
          </a:prstGeom>
          <a:solidFill>
            <a:schemeClr val="bg1"/>
          </a:solidFill>
          <a:ln w="19050" cap="flat" cmpd="sng" algn="ctr">
            <a:solidFill>
              <a:srgbClr val="76923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82762" y="1502716"/>
            <a:ext cx="28311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76923C"/>
                </a:solidFill>
                <a:latin typeface="Guardian Sans Regular" panose="020B0503050503060803" pitchFamily="34" charset="0"/>
              </a:rPr>
              <a:t>…and create </a:t>
            </a:r>
            <a:r>
              <a:rPr lang="en-US" sz="1400" b="1" dirty="0" smtClean="0">
                <a:solidFill>
                  <a:srgbClr val="76923C"/>
                </a:solidFill>
                <a:latin typeface="Guardian Sans Regular" panose="020B0503050503060803" pitchFamily="34" charset="0"/>
              </a:rPr>
              <a:t>a master ‘TGF Framework’ document (and maintain this as an OASIS Committee Note) that serves also as an “informal </a:t>
            </a:r>
            <a:r>
              <a:rPr lang="en-US" sz="1400" b="1" dirty="0" smtClean="0">
                <a:solidFill>
                  <a:srgbClr val="76923C"/>
                </a:solidFill>
                <a:latin typeface="Guardian Sans Regular" panose="020B0503050503060803" pitchFamily="34" charset="0"/>
              </a:rPr>
              <a:t>pattern </a:t>
            </a:r>
            <a:r>
              <a:rPr lang="en-US" sz="1400" b="1" dirty="0" smtClean="0">
                <a:solidFill>
                  <a:srgbClr val="76923C"/>
                </a:solidFill>
                <a:latin typeface="Guardian Sans Regular" panose="020B0503050503060803" pitchFamily="34" charset="0"/>
              </a:rPr>
              <a:t>catalog”</a:t>
            </a:r>
            <a:endParaRPr lang="en-US" sz="1400" b="1" dirty="0">
              <a:solidFill>
                <a:srgbClr val="76923C"/>
              </a:solidFill>
              <a:latin typeface="Guardian Sans Regular" panose="020B0503050503060803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301798" y="1492826"/>
            <a:ext cx="1974428" cy="1544679"/>
            <a:chOff x="1372812" y="1554972"/>
            <a:chExt cx="1974428" cy="1544679"/>
          </a:xfrm>
        </p:grpSpPr>
        <p:sp>
          <p:nvSpPr>
            <p:cNvPr id="49" name="TextBox 48"/>
            <p:cNvSpPr txBox="1"/>
            <p:nvPr/>
          </p:nvSpPr>
          <p:spPr>
            <a:xfrm>
              <a:off x="1372812" y="1554972"/>
              <a:ext cx="16601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76923C"/>
                  </a:solidFill>
                  <a:latin typeface="Guardian Sans Regular" panose="020B0503050503060803" pitchFamily="34" charset="0"/>
                </a:rPr>
                <a:t>Take each pattern…</a:t>
              </a:r>
              <a:endParaRPr lang="en-US" sz="1400" b="1" dirty="0">
                <a:solidFill>
                  <a:srgbClr val="76923C"/>
                </a:solidFill>
                <a:latin typeface="Guardian Sans Regular" panose="020B0503050503060803" pitchFamily="34" charset="0"/>
              </a:endParaRPr>
            </a:p>
          </p:txBody>
        </p:sp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1188" y="2173599"/>
              <a:ext cx="926052" cy="926052"/>
            </a:xfrm>
            <a:prstGeom prst="rect">
              <a:avLst/>
            </a:prstGeom>
          </p:spPr>
        </p:pic>
        <p:sp>
          <p:nvSpPr>
            <p:cNvPr id="54" name="Octagon 53"/>
            <p:cNvSpPr>
              <a:spLocks noChangeAspect="1"/>
            </p:cNvSpPr>
            <p:nvPr/>
          </p:nvSpPr>
          <p:spPr bwMode="auto">
            <a:xfrm>
              <a:off x="2611310" y="1588426"/>
              <a:ext cx="536852" cy="510556"/>
            </a:xfrm>
            <a:prstGeom prst="octagon">
              <a:avLst/>
            </a:prstGeom>
            <a:noFill/>
            <a:ln w="19050" cap="flat" cmpd="sng" algn="ctr">
              <a:solidFill>
                <a:srgbClr val="365F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6000" rIns="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sz="1800" i="1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380038" y="2221127"/>
              <a:ext cx="143241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76923C"/>
                  </a:solidFill>
                  <a:latin typeface="Guardian Sans Regular" panose="020B0503050503060803" pitchFamily="34" charset="0"/>
                </a:rPr>
                <a:t>…with supporting text…</a:t>
              </a:r>
              <a:endParaRPr lang="en-US" sz="1400" b="1" dirty="0">
                <a:solidFill>
                  <a:srgbClr val="76923C"/>
                </a:solidFill>
                <a:latin typeface="Guardian Sans Regular" panose="020B0503050503060803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210453" y="1332900"/>
            <a:ext cx="2129854" cy="1834118"/>
            <a:chOff x="4168588" y="1102083"/>
            <a:chExt cx="2129854" cy="1834118"/>
          </a:xfrm>
        </p:grpSpPr>
        <p:grpSp>
          <p:nvGrpSpPr>
            <p:cNvPr id="15" name="Group 14"/>
            <p:cNvGrpSpPr/>
            <p:nvPr/>
          </p:nvGrpSpPr>
          <p:grpSpPr>
            <a:xfrm>
              <a:off x="5372390" y="1354462"/>
              <a:ext cx="926052" cy="1581739"/>
              <a:chOff x="7151414" y="2582545"/>
              <a:chExt cx="926052" cy="1581739"/>
            </a:xfrm>
          </p:grpSpPr>
          <p:sp>
            <p:nvSpPr>
              <p:cNvPr id="53" name="Folded Corner 52"/>
              <p:cNvSpPr/>
              <p:nvPr/>
            </p:nvSpPr>
            <p:spPr bwMode="auto">
              <a:xfrm flipV="1">
                <a:off x="7221230" y="2582545"/>
                <a:ext cx="786419" cy="1581739"/>
              </a:xfrm>
              <a:prstGeom prst="foldedCorner">
                <a:avLst/>
              </a:prstGeom>
              <a:solidFill>
                <a:schemeClr val="bg1"/>
              </a:solidFill>
              <a:ln w="19050" cap="flat" cmpd="sng" algn="ctr">
                <a:solidFill>
                  <a:srgbClr val="76923C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7151414" y="2638229"/>
                <a:ext cx="926052" cy="1436608"/>
                <a:chOff x="3721565" y="1917643"/>
                <a:chExt cx="926052" cy="1436608"/>
              </a:xfrm>
            </p:grpSpPr>
            <p:pic>
              <p:nvPicPr>
                <p:cNvPr id="46" name="Picture 45"/>
                <p:cNvPicPr>
                  <a:picLocks noChangeAspect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21565" y="2428199"/>
                  <a:ext cx="926052" cy="926052"/>
                </a:xfrm>
                <a:prstGeom prst="rect">
                  <a:avLst/>
                </a:prstGeom>
              </p:spPr>
            </p:pic>
            <p:sp>
              <p:nvSpPr>
                <p:cNvPr id="48" name="Octagon 47"/>
                <p:cNvSpPr>
                  <a:spLocks noChangeAspect="1"/>
                </p:cNvSpPr>
                <p:nvPr/>
              </p:nvSpPr>
              <p:spPr bwMode="auto">
                <a:xfrm>
                  <a:off x="3916165" y="1917643"/>
                  <a:ext cx="536852" cy="510556"/>
                </a:xfrm>
                <a:prstGeom prst="octagon">
                  <a:avLst/>
                </a:prstGeom>
                <a:noFill/>
                <a:ln w="19050" cap="flat" cmpd="sng" algn="ctr">
                  <a:solidFill>
                    <a:srgbClr val="365F9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36000" rIns="0" bIns="3600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800" b="1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P</a:t>
                  </a:r>
                  <a:r>
                    <a:rPr lang="en-US" sz="1800" i="1" baseline="-25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n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3" name="Group 12"/>
            <p:cNvGrpSpPr/>
            <p:nvPr/>
          </p:nvGrpSpPr>
          <p:grpSpPr>
            <a:xfrm>
              <a:off x="4971535" y="1274846"/>
              <a:ext cx="926052" cy="1581739"/>
              <a:chOff x="5804551" y="1198315"/>
              <a:chExt cx="926052" cy="1581739"/>
            </a:xfrm>
          </p:grpSpPr>
          <p:sp>
            <p:nvSpPr>
              <p:cNvPr id="67" name="Folded Corner 66"/>
              <p:cNvSpPr/>
              <p:nvPr/>
            </p:nvSpPr>
            <p:spPr bwMode="auto">
              <a:xfrm flipV="1">
                <a:off x="5870953" y="1198315"/>
                <a:ext cx="786419" cy="1581739"/>
              </a:xfrm>
              <a:prstGeom prst="foldedCorner">
                <a:avLst/>
              </a:prstGeom>
              <a:solidFill>
                <a:schemeClr val="bg1"/>
              </a:solidFill>
              <a:ln w="19050" cap="flat" cmpd="sng" algn="ctr">
                <a:solidFill>
                  <a:srgbClr val="76923C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pic>
            <p:nvPicPr>
              <p:cNvPr id="62" name="Picture 61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04551" y="1768862"/>
                <a:ext cx="926052" cy="926052"/>
              </a:xfrm>
              <a:prstGeom prst="rect">
                <a:avLst/>
              </a:prstGeom>
            </p:spPr>
          </p:pic>
          <p:sp>
            <p:nvSpPr>
              <p:cNvPr id="63" name="Octagon 62"/>
              <p:cNvSpPr>
                <a:spLocks noChangeAspect="1"/>
              </p:cNvSpPr>
              <p:nvPr/>
            </p:nvSpPr>
            <p:spPr bwMode="auto">
              <a:xfrm>
                <a:off x="6016907" y="1257090"/>
                <a:ext cx="536852" cy="502894"/>
              </a:xfrm>
              <a:prstGeom prst="octagon">
                <a:avLst/>
              </a:prstGeom>
              <a:noFill/>
              <a:ln w="19050" cap="flat" cmpd="sng" algn="ctr">
                <a:solidFill>
                  <a:srgbClr val="365F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1800" i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1" name="Folded Corner 50"/>
            <p:cNvSpPr/>
            <p:nvPr/>
          </p:nvSpPr>
          <p:spPr bwMode="auto">
            <a:xfrm flipV="1">
              <a:off x="4644253" y="1198315"/>
              <a:ext cx="786419" cy="1581739"/>
            </a:xfrm>
            <a:prstGeom prst="foldedCorner">
              <a:avLst/>
            </a:prstGeom>
            <a:solidFill>
              <a:schemeClr val="bg1"/>
            </a:solidFill>
            <a:ln w="19050" cap="flat" cmpd="sng" algn="ctr">
              <a:solidFill>
                <a:srgbClr val="76923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8704" y="1786618"/>
              <a:ext cx="926052" cy="926052"/>
            </a:xfrm>
            <a:prstGeom prst="rect">
              <a:avLst/>
            </a:prstGeom>
          </p:spPr>
        </p:pic>
        <p:sp>
          <p:nvSpPr>
            <p:cNvPr id="25" name="Octagon 24"/>
            <p:cNvSpPr>
              <a:spLocks noChangeAspect="1"/>
            </p:cNvSpPr>
            <p:nvPr/>
          </p:nvSpPr>
          <p:spPr bwMode="auto">
            <a:xfrm>
              <a:off x="4773304" y="1274846"/>
              <a:ext cx="536852" cy="502894"/>
            </a:xfrm>
            <a:prstGeom prst="octagon">
              <a:avLst/>
            </a:prstGeom>
            <a:noFill/>
            <a:ln w="19050" cap="flat" cmpd="sng" algn="ctr">
              <a:solidFill>
                <a:srgbClr val="365F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sz="1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olded Corner 43"/>
            <p:cNvSpPr/>
            <p:nvPr/>
          </p:nvSpPr>
          <p:spPr bwMode="auto">
            <a:xfrm flipV="1">
              <a:off x="4246418" y="1102083"/>
              <a:ext cx="786419" cy="1581739"/>
            </a:xfrm>
            <a:prstGeom prst="foldedCorner">
              <a:avLst/>
            </a:prstGeom>
            <a:solidFill>
              <a:schemeClr val="bg1"/>
            </a:solidFill>
            <a:ln w="19050" cap="flat" cmpd="sng" algn="ctr">
              <a:solidFill>
                <a:srgbClr val="76923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168588" y="1169339"/>
              <a:ext cx="926052" cy="1428946"/>
              <a:chOff x="3714750" y="2068856"/>
              <a:chExt cx="926052" cy="1428946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14750" y="2571750"/>
                <a:ext cx="926052" cy="926052"/>
              </a:xfrm>
              <a:prstGeom prst="rect">
                <a:avLst/>
              </a:prstGeom>
            </p:spPr>
          </p:pic>
          <p:sp>
            <p:nvSpPr>
              <p:cNvPr id="34" name="Octagon 33"/>
              <p:cNvSpPr>
                <a:spLocks noChangeAspect="1"/>
              </p:cNvSpPr>
              <p:nvPr/>
            </p:nvSpPr>
            <p:spPr bwMode="auto">
              <a:xfrm>
                <a:off x="3909350" y="2068856"/>
                <a:ext cx="536852" cy="502894"/>
              </a:xfrm>
              <a:prstGeom prst="octagon">
                <a:avLst/>
              </a:prstGeom>
              <a:noFill/>
              <a:ln w="19050" cap="flat" cmpd="sng" algn="ctr">
                <a:solidFill>
                  <a:srgbClr val="365F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kumimoji="0" lang="en-US" sz="1800" i="1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8" name="TextBox 57"/>
          <p:cNvSpPr txBox="1"/>
          <p:nvPr/>
        </p:nvSpPr>
        <p:spPr>
          <a:xfrm>
            <a:off x="635000" y="3681390"/>
            <a:ext cx="2712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76923C"/>
                </a:solidFill>
                <a:latin typeface="Guardian Sans Regular" panose="020B0503050503060803" pitchFamily="34" charset="0"/>
              </a:rPr>
              <a:t>Create new OASIS </a:t>
            </a:r>
            <a:r>
              <a:rPr lang="en-US" sz="1400" b="1" dirty="0" smtClean="0">
                <a:solidFill>
                  <a:srgbClr val="76923C"/>
                </a:solidFill>
                <a:latin typeface="Guardian Sans Regular" panose="020B0503050503060803" pitchFamily="34" charset="0"/>
              </a:rPr>
              <a:t>Deliverables (CN, CS, or OS) </a:t>
            </a:r>
            <a:r>
              <a:rPr lang="en-US" sz="1400" b="1" dirty="0" smtClean="0">
                <a:solidFill>
                  <a:srgbClr val="76923C"/>
                </a:solidFill>
                <a:latin typeface="Guardian Sans Regular" panose="020B0503050503060803" pitchFamily="34" charset="0"/>
              </a:rPr>
              <a:t>by combining sets of patterns as “market” requires…</a:t>
            </a:r>
            <a:endParaRPr lang="en-US" sz="1400" b="1" dirty="0">
              <a:solidFill>
                <a:srgbClr val="76923C"/>
              </a:solidFill>
              <a:latin typeface="Guardian Sans Regular" panose="020B0503050503060803" pitchFamily="34" charset="0"/>
            </a:endParaRPr>
          </a:p>
        </p:txBody>
      </p:sp>
      <p:sp>
        <p:nvSpPr>
          <p:cNvPr id="59" name="Folded Corner 58"/>
          <p:cNvSpPr/>
          <p:nvPr/>
        </p:nvSpPr>
        <p:spPr bwMode="auto">
          <a:xfrm flipV="1">
            <a:off x="3946223" y="4673899"/>
            <a:ext cx="1444377" cy="1989303"/>
          </a:xfrm>
          <a:prstGeom prst="foldedCorner">
            <a:avLst/>
          </a:prstGeom>
          <a:solidFill>
            <a:schemeClr val="bg1"/>
          </a:solidFill>
          <a:ln w="19050" cap="flat" cmpd="sng" algn="ctr">
            <a:solidFill>
              <a:srgbClr val="76923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789552" y="5273909"/>
            <a:ext cx="732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. . .</a:t>
            </a:r>
            <a:endParaRPr lang="en-US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635000" y="1111250"/>
            <a:ext cx="166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365F91"/>
                </a:solidFill>
                <a:latin typeface="Guardian Sans Regular" panose="020B0503050503060803" pitchFamily="34" charset="0"/>
              </a:rPr>
              <a:t>Firstly…</a:t>
            </a:r>
            <a:endParaRPr lang="en-US" sz="1800" b="1" dirty="0">
              <a:solidFill>
                <a:srgbClr val="365F91"/>
              </a:solidFill>
              <a:latin typeface="Guardian Sans Regular" panose="020B05030505030608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4999" y="3222104"/>
            <a:ext cx="166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365F91"/>
                </a:solidFill>
                <a:latin typeface="Guardian Sans Regular" panose="020B0503050503060803" pitchFamily="34" charset="0"/>
              </a:rPr>
              <a:t>…and then…</a:t>
            </a:r>
            <a:endParaRPr lang="en-US" sz="1800" b="1" dirty="0">
              <a:solidFill>
                <a:srgbClr val="365F91"/>
              </a:solidFill>
              <a:latin typeface="Guardian Sans Regular" panose="020B0503050503060803" pitchFamily="34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 bwMode="auto">
          <a:xfrm flipH="1">
            <a:off x="2765212" y="3077571"/>
            <a:ext cx="3445243" cy="1507862"/>
          </a:xfrm>
          <a:prstGeom prst="straightConnector1">
            <a:avLst/>
          </a:prstGeom>
          <a:noFill/>
          <a:ln w="38100" cap="flat" cmpd="sng" algn="ctr">
            <a:solidFill>
              <a:srgbClr val="365F9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H="1">
            <a:off x="2929632" y="3077571"/>
            <a:ext cx="3756486" cy="1507862"/>
          </a:xfrm>
          <a:prstGeom prst="straightConnector1">
            <a:avLst/>
          </a:prstGeom>
          <a:noFill/>
          <a:ln w="38100" cap="flat" cmpd="sng" algn="ctr">
            <a:solidFill>
              <a:srgbClr val="365F9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flipH="1">
            <a:off x="3028565" y="3152880"/>
            <a:ext cx="3984835" cy="1432553"/>
          </a:xfrm>
          <a:prstGeom prst="straightConnector1">
            <a:avLst/>
          </a:prstGeom>
          <a:noFill/>
          <a:ln w="38100" cap="flat" cmpd="sng" algn="ctr">
            <a:solidFill>
              <a:srgbClr val="365F91"/>
            </a:solidFill>
            <a:prstDash val="dash"/>
            <a:round/>
            <a:headEnd type="none" w="med" len="med"/>
            <a:tailEnd type="triangle"/>
          </a:ln>
          <a:effectLst/>
        </p:spPr>
      </p:cxnSp>
      <p:pic>
        <p:nvPicPr>
          <p:cNvPr id="79" name="Picture 7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73887" y="4827526"/>
            <a:ext cx="1326847" cy="299952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16831" y="4823005"/>
            <a:ext cx="1326847" cy="299952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1904282" y="5178011"/>
            <a:ext cx="1124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7030A0"/>
                </a:solidFill>
              </a:rPr>
              <a:t>Governance of IT</a:t>
            </a:r>
            <a:endParaRPr lang="en-US" sz="1100" b="1" dirty="0">
              <a:solidFill>
                <a:srgbClr val="7030A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946223" y="5178011"/>
            <a:ext cx="1124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7030A0"/>
                </a:solidFill>
              </a:rPr>
              <a:t>CAMSS</a:t>
            </a:r>
            <a:endParaRPr lang="en-US" sz="1100" b="1" dirty="0">
              <a:solidFill>
                <a:srgbClr val="7030A0"/>
              </a:solidFill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H="1">
            <a:off x="4782706" y="3060776"/>
            <a:ext cx="1622347" cy="1524657"/>
          </a:xfrm>
          <a:prstGeom prst="straightConnector1">
            <a:avLst/>
          </a:prstGeom>
          <a:noFill/>
          <a:ln w="38100" cap="flat" cmpd="sng" algn="ctr">
            <a:solidFill>
              <a:srgbClr val="FF9393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flipH="1">
            <a:off x="4869880" y="3167018"/>
            <a:ext cx="2355876" cy="1396570"/>
          </a:xfrm>
          <a:prstGeom prst="straightConnector1">
            <a:avLst/>
          </a:prstGeom>
          <a:noFill/>
          <a:ln w="38100" cap="flat" cmpd="sng" algn="ctr">
            <a:solidFill>
              <a:srgbClr val="FF9393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H="1">
            <a:off x="5020982" y="3288691"/>
            <a:ext cx="2781526" cy="1248571"/>
          </a:xfrm>
          <a:prstGeom prst="straightConnector1">
            <a:avLst/>
          </a:prstGeom>
          <a:noFill/>
          <a:ln w="38100" cap="flat" cmpd="sng" algn="ctr">
            <a:solidFill>
              <a:srgbClr val="FF9393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92" name="Folded Corner 91"/>
          <p:cNvSpPr/>
          <p:nvPr/>
        </p:nvSpPr>
        <p:spPr bwMode="auto">
          <a:xfrm flipV="1">
            <a:off x="6629832" y="4685261"/>
            <a:ext cx="1444377" cy="1989303"/>
          </a:xfrm>
          <a:prstGeom prst="foldedCorner">
            <a:avLst/>
          </a:prstGeom>
          <a:solidFill>
            <a:schemeClr val="bg1"/>
          </a:solidFill>
          <a:ln w="19050" cap="flat" cmpd="sng" algn="ctr">
            <a:solidFill>
              <a:srgbClr val="76923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00440" y="4834367"/>
            <a:ext cx="1326847" cy="299952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6739580" y="5176579"/>
            <a:ext cx="1124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7030A0"/>
                </a:solidFill>
              </a:rPr>
              <a:t>…</a:t>
            </a:r>
            <a:endParaRPr lang="en-US" sz="11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14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this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Modularity</a:t>
            </a:r>
          </a:p>
          <a:p>
            <a:pPr lvl="1"/>
            <a:r>
              <a:rPr lang="en-US" dirty="0" smtClean="0"/>
              <a:t>Allows TC to be more responsive in creating new deliverables</a:t>
            </a:r>
          </a:p>
          <a:p>
            <a:pPr marL="541338" lvl="1" indent="-358775"/>
            <a:r>
              <a:rPr lang="en-US" dirty="0" smtClean="0"/>
              <a:t>There can still be a master “TGF Framework” document in which individual patterns are catalogued and easily identifiable</a:t>
            </a:r>
          </a:p>
          <a:p>
            <a:r>
              <a:rPr lang="en-US" dirty="0" smtClean="0"/>
              <a:t>Opportunity for “pick ‘n’ mix” of patterns to create appropriate deliverables</a:t>
            </a:r>
          </a:p>
          <a:p>
            <a:pPr marL="541338" lvl="1" indent="-358775"/>
            <a:r>
              <a:rPr lang="en-US" dirty="0" smtClean="0"/>
              <a:t>Some ‘constituencies’ may require deliverables with more stringent conformance terms (and use the OASIS standards-track process);</a:t>
            </a:r>
          </a:p>
          <a:p>
            <a:pPr marL="541338" lvl="1" indent="-358775"/>
            <a:r>
              <a:rPr lang="en-US" dirty="0" smtClean="0"/>
              <a:t>others may require a more policy or guideline focus (where the Committee Note process may suffice)</a:t>
            </a:r>
          </a:p>
          <a:p>
            <a:r>
              <a:rPr lang="en-US" dirty="0" smtClean="0"/>
              <a:t>No changes required to OASIS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F05F2A-57EE-466E-8C3A-7A4C17A462A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Peter F Brown, 2012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1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09539" y="373135"/>
            <a:ext cx="7077075" cy="804672"/>
          </a:xfrm>
        </p:spPr>
        <p:txBody>
          <a:bodyPr/>
          <a:lstStyle/>
          <a:p>
            <a:r>
              <a:rPr lang="en-GB" noProof="0" dirty="0" smtClean="0"/>
              <a:t>What do we want from TGF “v2”?</a:t>
            </a:r>
            <a:endParaRPr lang="en-GB" noProof="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27828" y="750841"/>
            <a:ext cx="5669280" cy="521208"/>
          </a:xfrm>
        </p:spPr>
        <p:txBody>
          <a:bodyPr/>
          <a:lstStyle/>
          <a:p>
            <a:r>
              <a:rPr lang="en-GB" noProof="0" dirty="0" smtClean="0"/>
              <a:t>Possible </a:t>
            </a:r>
            <a:r>
              <a:rPr lang="en-GB" noProof="0" dirty="0" smtClean="0"/>
              <a:t>approaches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noProof="0" dirty="0" smtClean="0"/>
              <a:t>OASIS Transformational Government Framework TC</a:t>
            </a:r>
            <a:endParaRPr lang="en-GB" noProof="0" dirty="0"/>
          </a:p>
        </p:txBody>
      </p:sp>
      <p:pic>
        <p:nvPicPr>
          <p:cNvPr id="5" name="Picture 6" descr="2000002B0000303600002C7135961B07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16" y="2851150"/>
            <a:ext cx="2784475" cy="25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716" y="2263144"/>
            <a:ext cx="493288" cy="75534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234145" y="2500306"/>
            <a:ext cx="2558572" cy="839296"/>
            <a:chOff x="2234145" y="2500306"/>
            <a:chExt cx="2558572" cy="839296"/>
          </a:xfrm>
        </p:grpSpPr>
        <p:sp>
          <p:nvSpPr>
            <p:cNvPr id="8" name="Rectangle 7"/>
            <p:cNvSpPr/>
            <p:nvPr/>
          </p:nvSpPr>
          <p:spPr>
            <a:xfrm>
              <a:off x="2855828" y="2500306"/>
              <a:ext cx="193688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ts val="0"/>
                </a:spcBef>
                <a:buClr>
                  <a:schemeClr val="accent3">
                    <a:lumMod val="75000"/>
                  </a:schemeClr>
                </a:buClr>
              </a:pPr>
              <a:r>
                <a:rPr lang="en-GB" sz="1200" b="1" kern="0" dirty="0" smtClean="0">
                  <a:solidFill>
                    <a:schemeClr val="accent3">
                      <a:lumMod val="75000"/>
                    </a:schemeClr>
                  </a:solidFill>
                  <a:latin typeface="Guardian Sans Narrow Light" panose="020B0403030202060203" pitchFamily="34" charset="0"/>
                </a:rPr>
                <a:t>peter@peterfbrown.com</a:t>
              </a:r>
            </a:p>
            <a:p>
              <a:pPr lvl="0">
                <a:spcBef>
                  <a:spcPts val="0"/>
                </a:spcBef>
                <a:buClr>
                  <a:schemeClr val="accent3">
                    <a:lumMod val="75000"/>
                  </a:schemeClr>
                </a:buClr>
              </a:pPr>
              <a:r>
                <a:rPr lang="en-GB" sz="1200" b="1" kern="0" dirty="0" smtClean="0">
                  <a:solidFill>
                    <a:schemeClr val="accent3">
                      <a:lumMod val="75000"/>
                    </a:schemeClr>
                  </a:solidFill>
                  <a:latin typeface="Guardian Sans Narrow Light" panose="020B0403030202060203" pitchFamily="34" charset="0"/>
                </a:rPr>
                <a:t>www.peterfbrown.com</a:t>
              </a:r>
            </a:p>
            <a:p>
              <a:pPr lvl="0">
                <a:spcBef>
                  <a:spcPts val="0"/>
                </a:spcBef>
                <a:buClr>
                  <a:schemeClr val="accent3">
                    <a:lumMod val="75000"/>
                  </a:schemeClr>
                </a:buClr>
              </a:pPr>
              <a:r>
                <a:rPr lang="en-GB" sz="1200" b="1" kern="0" dirty="0" smtClean="0">
                  <a:solidFill>
                    <a:schemeClr val="accent3">
                      <a:lumMod val="75000"/>
                    </a:schemeClr>
                  </a:solidFill>
                  <a:latin typeface="Guardian Sans Narrow Light" panose="020B0403030202060203" pitchFamily="34" charset="0"/>
                </a:rPr>
                <a:t>PensivePeter.wordpress.com</a:t>
              </a:r>
            </a:p>
            <a:p>
              <a:pPr lvl="0">
                <a:spcBef>
                  <a:spcPts val="0"/>
                </a:spcBef>
                <a:buClr>
                  <a:schemeClr val="accent3">
                    <a:lumMod val="75000"/>
                  </a:schemeClr>
                </a:buClr>
              </a:pPr>
              <a:r>
                <a:rPr lang="en-GB" sz="1200" b="1" kern="0" dirty="0" smtClean="0">
                  <a:solidFill>
                    <a:schemeClr val="accent3">
                      <a:lumMod val="75000"/>
                    </a:schemeClr>
                  </a:solidFill>
                  <a:latin typeface="Guardian Sans Narrow Light" panose="020B0403030202060203" pitchFamily="34" charset="0"/>
                </a:rPr>
                <a:t>@</a:t>
              </a:r>
              <a:r>
                <a:rPr lang="en-GB" sz="1200" b="1" kern="0" dirty="0" err="1" smtClean="0">
                  <a:solidFill>
                    <a:schemeClr val="accent3">
                      <a:lumMod val="75000"/>
                    </a:schemeClr>
                  </a:solidFill>
                  <a:latin typeface="Guardian Sans Narrow Light" panose="020B0403030202060203" pitchFamily="34" charset="0"/>
                </a:rPr>
                <a:t>PensivePeter</a:t>
              </a:r>
              <a:endParaRPr lang="en-GB" sz="1200" b="1" kern="0" dirty="0">
                <a:solidFill>
                  <a:schemeClr val="accent3">
                    <a:lumMod val="75000"/>
                  </a:schemeClr>
                </a:solidFill>
                <a:latin typeface="Guardian Sans Narrow Light" panose="020B0403030202060203" pitchFamily="34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4145" y="2583114"/>
              <a:ext cx="650958" cy="756488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946"/>
          <a:stretch/>
        </p:blipFill>
        <p:spPr>
          <a:xfrm>
            <a:off x="1452716" y="2570512"/>
            <a:ext cx="1365507" cy="39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58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64E6AB5F-A7EA-4C17-B755-7AFBF57A0896}" vid="{E4BEDA9F-EB0F-4B1B-986B-E2EB16D37907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64E6AB5F-A7EA-4C17-B755-7AFBF57A0896}" vid="{E9064C38-CFB1-4F64-A657-C0FA3A68F35F}"/>
    </a:ext>
  </a:extLst>
</a:theme>
</file>

<file path=ppt/theme/theme3.xml><?xml version="1.0" encoding="utf-8"?>
<a:theme xmlns:a="http://schemas.openxmlformats.org/drawingml/2006/main" name="1_45">
  <a:themeElements>
    <a:clrScheme name="1_4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45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4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4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4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4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4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4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4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4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4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4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4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4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plate.potx" id="{64E6AB5F-A7EA-4C17-B755-7AFBF57A0896}" vid="{B6804C42-6AE2-439C-BB7E-E682673DB078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505</TotalTime>
  <Words>519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Arial Narrow</vt:lpstr>
      <vt:lpstr>Calibri</vt:lpstr>
      <vt:lpstr>Cambria</vt:lpstr>
      <vt:lpstr>Guardian Sans Light</vt:lpstr>
      <vt:lpstr>Guardian Sans Narrow Light</vt:lpstr>
      <vt:lpstr>Guardian Sans Regular</vt:lpstr>
      <vt:lpstr>Times New Roman</vt:lpstr>
      <vt:lpstr>Template</vt:lpstr>
      <vt:lpstr>1_Custom Design</vt:lpstr>
      <vt:lpstr>1_45</vt:lpstr>
      <vt:lpstr>What do we want from TGF “v2”?</vt:lpstr>
      <vt:lpstr>TGF Deliverables approved so far</vt:lpstr>
      <vt:lpstr>“TGF Framework” today</vt:lpstr>
      <vt:lpstr>“TGF Framework” today - disadvantages</vt:lpstr>
      <vt:lpstr>TGF Framework tomorrow? One approach…</vt:lpstr>
      <vt:lpstr>Possible more complete approach</vt:lpstr>
      <vt:lpstr>Advantages of this approach</vt:lpstr>
      <vt:lpstr>What do we want from TGF “v2”?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 Brown</dc:creator>
  <cp:lastModifiedBy>Peter F Brown</cp:lastModifiedBy>
  <cp:revision>27</cp:revision>
  <dcterms:created xsi:type="dcterms:W3CDTF">2013-07-15T17:20:21Z</dcterms:created>
  <dcterms:modified xsi:type="dcterms:W3CDTF">2013-07-16T18:45:35Z</dcterms:modified>
</cp:coreProperties>
</file>