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5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4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5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2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4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3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1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0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5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4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A58DC-05F5-4878-AE0A-732B21986E4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6E6F-291C-400C-AED3-1BC0860B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8" name="Group 1047"/>
          <p:cNvGrpSpPr/>
          <p:nvPr/>
        </p:nvGrpSpPr>
        <p:grpSpPr>
          <a:xfrm>
            <a:off x="1657280" y="5973759"/>
            <a:ext cx="7234056" cy="490574"/>
            <a:chOff x="1652505" y="6150858"/>
            <a:chExt cx="7234056" cy="490574"/>
          </a:xfrm>
        </p:grpSpPr>
        <p:sp>
          <p:nvSpPr>
            <p:cNvPr id="1047" name="Trapezoid 1046"/>
            <p:cNvSpPr/>
            <p:nvPr/>
          </p:nvSpPr>
          <p:spPr>
            <a:xfrm flipV="1">
              <a:off x="1652505" y="6150858"/>
              <a:ext cx="7234056" cy="478542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3068662" y="6162890"/>
              <a:ext cx="1143932" cy="478542"/>
              <a:chOff x="4888601" y="7567332"/>
              <a:chExt cx="1143932" cy="478542"/>
            </a:xfrm>
          </p:grpSpPr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8601" y="7567332"/>
                <a:ext cx="1143932" cy="323068"/>
              </a:xfrm>
              <a:prstGeom prst="rect">
                <a:avLst/>
              </a:prstGeom>
            </p:spPr>
          </p:pic>
          <p:sp>
            <p:nvSpPr>
              <p:cNvPr id="67" name="Rectangle 66"/>
              <p:cNvSpPr/>
              <p:nvPr/>
            </p:nvSpPr>
            <p:spPr>
              <a:xfrm>
                <a:off x="4918137" y="7791958"/>
                <a:ext cx="982641" cy="253916"/>
              </a:xfrm>
              <a:prstGeom prst="rect">
                <a:avLst/>
              </a:prstGeom>
            </p:spPr>
            <p:txBody>
              <a:bodyPr wrap="non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b="1" dirty="0" smtClean="0">
                    <a:solidFill>
                      <a:srgbClr val="000000"/>
                    </a:solidFill>
                    <a:ea typeface="ＭＳ Ｐゴシック" pitchFamily="34" charset="-128"/>
                  </a:rPr>
                  <a:t>Cloud Monitoring</a:t>
                </a:r>
                <a:endParaRPr lang="en-US" sz="1050" b="1" dirty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</p:grpSp>
      </p:grpSp>
      <p:pic>
        <p:nvPicPr>
          <p:cNvPr id="123" name="Picture 122" descr="cotton-clou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62561" y="4611469"/>
            <a:ext cx="1629039" cy="8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421" y="1174120"/>
            <a:ext cx="1088959" cy="2369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AutoShape 2" descr="data:image/jpeg;base64,/9j/4AAQSkZJRgABAQAAAQABAAD/2wCEAAkGBhQQEBUUEBASEBQUFhMXFBQUFRQVFBUSFBQXFBQUFxQXHCYeFxkjGRQVHy8iIycpLCwtFR4xNTAqNSYrLCkBCQoKDgwOGg8PFCkcFRwpKSkpKSkpKSkpKSksKSkpKSksKSkpLCkpKSksKSkpKSksKSkpKSkpKSkpKSkuKSwsKf/AABEIAHABwwMBIgACEQEDEQH/xAAcAAABBQEBAQAAAAAAAAAAAAAAAwQFBgcCAQj/xABJEAABAgIGBQYLBQYFBQAAAAABAAIDEQQSEyExQQUGFFFhIjJxgZGxByMkQnJzgqGywfAlM1LC0TRDYpKz8RZTY4OiFTV0k+H/xAAZAQEBAQEBAQAAAAAAAAAAAAAAAQIDBAX/xAAiEQEBAQEAAQQCAwEAAAAAAAAAARECAxIhIkExMkJRYQT/2gAMAwEAAhEDEQA/ANH2ZGzKSsEWC3qI3ZkbMpKwRYJojdmRsykrBFgmiN2ZGzKSsEWCaI3ZkbMpKwRYJojdmRsykrBFgmig6zUR1GjCMzmRZB25sUXAng4e8L12mXwmh5aapzxHQdyvVIoLYjHMe0Oa4EEHMKnUnR7qC4Q4htaPF5LX5tP4H8ZYHNeXy8fyj3f8/kl+Nr2hacZHEjIjeDcnVEYWRQCZh0w2e4ifyVIheDykwI5Oj3B8MzdUJkJTwlw3hW3R1IiQ3CHSWVHiTgCZ9YOYuXCfGzr6evqzqXj7WHZkbMnlEiCI2YEt43FLWK+hOtmx8ezLlRuzI2ZSViixV1Ebsy62ZSFiurFNEbsyNmUlYosU0RuzI2ZSViixTRG7MjZlJWKLFNEbsyNmUlYosU0RuzI2ZSViixTRG7MjZlJWKLFNEbsyNmUlYosU0RuzI2ZSViixTRG7MjZlJWKLFNEbsyNmUjYr2wTRG7MjZlJWKLFNEbsyNmUlYcEWHBNEbsyNmUlYosU0RuzLnZlKWK5sU0RuzI2ZSVjwRY8E0RuzI2ZSVjwRY8E0RuzI2ZSVjwRY8E0RuzIUlY8EJoeWaLNOJIksqb2aLNOJIkgb2aLNOJIkgb2aLNOJIkgb2aLNOJIkgb2aLNOJIkgQs020joxseE6HEE2uEug5OHEG9SEkSUFL1co8RsUQ4k7SESH3XFsrnA7jcp/SuhWUhkn3Ecx45zTvH6KVkiSzOZJjp35L1fV9qLAp0WhxBDjATyPmxWjMbjwVto0URGhzezcdxUdrppGFAornRmNiE3Q2uzfkR0Y9SzTQ2slMgRmiFGZGa6Uw4cktGJmLwRhNXx+Lqfj9Ty+fnrNnybFZos1EaF1vg0g1CRCifgcbj6Ls1PSWnM3s17ZpeSJIELNFml5IkoELNFml5IkgQs0WaXkiSBCzRZpeSJIELNFml5IkgQs0WaXkiSBCzRZpeSJIELNFml5IkgQs0WaXks00j4TI5LhChQ4Ui4Amb3XGU8gFYNFs+CLLgsR0rrNSow8ZSYsrrmuqDEZNkpDQGk3kPlGi3SlWiON+6eQVxEzrL4TYkCPEgwaPD8W4ttHuLpkZhgAkOsqlaS16pseYdSXMafNheLHa3le9XllAhxCXPZCe4kTLmguJIvmTms28JUoDyYIbDkG8wckzcRgrgtGqtKOztFZ9YvdfWN834nMq+UKK8ZE3ynMbrjjngsq1FpZdR4NYzJiGf/tIWpUcDcznHzjmL+3NaRJ7W6V7SOsXb88lKiGq/lgMvOJw/TLerM0XLPSwjZryzTiSJLKkLNFml5IkgQs0WaXkiSBCzRZpeSJIELNeJxJeIPUIQoBCEIBCEIBCEIBCEIBCEIBCEIBCFAa8aZ2ahvIMnv8AFs6XYnqEyrJtxLcms4180/tVJNU+LhTYzj+J3We5N9HaPqQ5lsy8TfO6TMgo7RlGtIgB5reUegYBTFMdd+BzrzW3dHQu/XtPTHDxzbeqjqZGDgSLx5rALu0qX0D4TYtEcIdIBjwhKd84rBwPnjgoKlxMS4GTbgcB2KGpZNWRJIIJcW8mQHFc3S19FaI01BpcMRKPEbEadxvB3OGRT1UnwV6p7HRnRXiUWklr3D8EMCUNnEyvJ3lXZc3QIQhAIQhAIQhAIQhAIQhAJCmU+HBbWjRGQ2jN7g0e9I6ZiFsB5aSDdIjG8hZhrZ+zRCeVcMb58oKyaNKg6zUV/MpUF0tzwUsNNQP8+F/MFiGqjqwi8lreZgDLB18lYsBO7AfXSr6U1pMfWCjwxN9IhAekD3KGpHhOoEN9UxnE72w3kdoCyfXCMXUWLN0+Q66R3ZKsaAjOEK4449gV9Jr6PZrfRjhEd/I79Fk2kaK5pc4tMi5xn0mYU7Db8I/umumh4s/NWTBUaXT4YBZXAeZSbnIm65TurDpiJ0Dozx4KgaYb5ePRhcRir5qlhF6G/PtRFwo8WQN/4cRwwPyKzDwp3l5xuZfh5xyyWlQjIHnYD6PBZv4TBMPPq8edz80HOpUcNhQRMfeb/wDVWtQKU0+fDxnlu6e3esl1RigMgtq32gvmRLxm7BaYw+lluzHR2KiVEduToZ6JT6vluVxCzwvvFzscZDLquO9aGFjpYEIXsllXiF7JEkHiF7JEkHiF7JEkHiF7JeICaJpraotVcDqaJpraotUwOpommtqi1TA6miaa2qLVMDqaJpraotUwOpommtqi1TA6miaa2qLVMDqaynwq6Wr0lkIG6EyZ9N/6Bo7VplqsF1j0jb0uM+c60Rwb0A1R7guvinvrj5r8cSmhIUoczMGIcsarV1SY17jcchm5LNdUZVDua0CQwnK+ZTOJiBLATNU3dZS3a1PaYj6SBMNnKQvrco8E+1J0BttNYIjTUaRFiTNxaw8lssg53cVG0l82mRrVjK6670itK8F2jhDozo0gDGdd6tnJbfuJmetZpPer9MLysm1qubZYx0O6yKyaWqLZA7rIrppaotUwO6yKygdLa0wKKQI7y2tOUmudhjgOKRga6Ud4BY55B/gcO9MFkrorKC/xNC/j/lKi9M67shNrNrANBLy5mACYLjXRXWSUbXylRYrasdtR7wA0MANQmQvkrN/1eP8A5p7G/orias+m3eIf7PxBZnrV+zROgd4U1TdKR3NLXRXSlfc3DHcqBrBpaKIliXTa5rSZgTxOfUFqTA51NbdFy5n5lZIjbuoZKE1MZK19jDHzlYYjbs1UU7W1vkka88x2XA9irGgmyhD6yCuGtsM7JG533bscMDjw3Kp6FHihcT2bgg1Bje4JtpZvIKcw37muwG79UjpImqeS7/j+qDLdNN+0PZhYYY5K7ani6L7P5lTtOj7R9iDPDedyuuprLovs/mRVkaLsMgs98IrfFv6YXx781oZF3UqF4Qm+Kd6ULo54URH6smRg+sb8a0oHh7/r/wCLNdXRy4PrGfGFozz0Kjqtfhnvn9S9600OWUvdflitMEVZqndZFZNbVFqs4p1WRWTa1Rapgc1kVk2tUWqYHNZFZNrVFqmBzWQm1qhMDS0RaJCaJqoXtEWiQmiaBe0RaJCaJoF7RFokJomgXtEWiQmiaBe0RaJCaJoF7RFokZomg8p1KqQnu/Cx7v5WkrBtHNrRIbSMXNPvmVsutMWrQo5/03Dtu+ayLQ0OcdnAE+5duPxXDye/UixR3zEph03G7AC/M5pjHfzjLC648nqGacxnTq8057mjPtUfHPJOImcf0Cw6U1pWWBIaZVrjPC5q2rRFHsaPChjzGMHuvWN0VlekNb+J8JsiJukXjEraSVOl5LWiSMZczSRWWi9qi1SEkSQL2y9tk3kvZIKZr87xsOX8eInk1NNDN5A9I3AXZ3p9rg2cVg4O/KktEw+SBfzurO8rciH9nd5+ePz47lA63slQ6TzvuXG/g039KtLYF2B87F3eoDXCD5FSrj9w/OfmnHjx6UFd1egfs54wu8K/mFwb9fNVDQELkUc+q7wrs7pGeX1elEdFh8G4H+/6qgaxM8uaP9NhuwxetHijowP10rPdYm/aLfUM+KIgnNT4f3tx8zDHE4KfiM6VD6oNviZ3M7yp57OCCp62QfI4137t+fA9oVZ1cmIAkZTx7ArfrWwbJG5vMiYdBwVc1Ygzo46fkEF8hNu6gkdIM5JuyOf1cnEEXdQxXNNYJHDByDLtPQ/tM48yBjjicVdNTod0X2PzKqabhfasv4aPxzcrrqpBla4eZj7SgmHs7lRfCAzxDsefB+MLQIjPmqL4QGeTu9OB/UCCG0E3xkH1jPjC0GOO759yoehWeMg+sZ8YWgUkd3zxVEfEN+Ix3LRhEWdRcc8VoAWapa0RaJFE1AvaItEjNE0C1oi0SM0TQLWiLRIzRNAtaISM0IOqqKq7Qg4qoqrtCDiqiqu0IOKqKq7Qg4qoqrtCDiqiqu0IOKqKq7Qgr+u91AjeiPiCzLRN9IBl5hWl+EB0tHRvY+ILMdDffb/FnNduf1rh3+8S0cXi5tw6hd7yo6My7O89Z/QKSiNvFww6hd3phGZdgcd9+OfBYbr3QTZ0yCL/AL6FdkL545rZKqyDV9vlsH1zOgX5b1sSnTXLiquaiVRJZaNaSarHOGLWuI6Q0kLLNG68Ux9WvZtrNBuEzOU/xFavTB4qJ6D/AICsD1SErPLktwxwGCsGiUbTlIdjFA6GtUlAp0Qi+ORdPBgu/lUBQcG9LvlhxUjAbd5g5LscOjoWkQhpUSNpCKx769VjKs5DGW65TlAhyIBlzr77gZHtKgdED7Wi4SsoeHyVkhMlEy52Pb71foS7IXJFzRc/Of8Afiq7rczyOk3D7h+Bw5Du1WujtFVt7MImXd81Wdbh5JScP2eJh6DlBD6vUWcCiuruExBMrt44K6xoIODnZ5qp6AHklCO9kHvCtsfE3g8o5fV6tDF0Afid2nBUDWBktIs9QD/ziLQnHowP9+lZ9rH/ANxh/wDj/miKCx6rw6rogMjdDPC8lTburFQur90SJ6ELvKmZ96CD1sHkcW/zImXBQOp9HLqLMZH5BWLWweSRcea/HoUTqI2dEP1k1BZqL1Dm8UpSxcb/AMWW4IoXWObgJpalAyPO87JBmWl2fa4H8NGw6XK/6Ao1R0UEj93iLr5qiaTH2yPRo3e5aXohknxcRdCwE9+SK7jNx61RPCC3yd3rKP8A1GrQaS284+cqF4Qx5OfWUf8AqNT6EXoeD4yEd0SEO14V6pI7j34qmaHby4XrYPxhXmmM7j396IiIrb+vetCDVQYzejFaCFmq5qryqu0SUHFVFVdyRJBxVRVXckSQcVUVV3JEkHFVC7khB5NE0hbItkC80TSFsi2QLzRNIWyLZAvNE0hbItkC80TSFsi2QLzRNIWyLZAvNE0hbItkFf8ACXEloyMd1T4wss0HSw6kf7ZnL5LU9fKI6kUCLDZKbqs57qwn1rOdB6jRIb5wy2tI4kylmuvF9sce58tSjsRycsJ4XZ8Uzii7A49Zv7lJv1UpO8dpTaJqjSd/erk/tbf8caCupsEn/NZ0Y5LX5rIqBqnSWxobg4cl7DfOVzgT7lqpjrHUa4LzRNIWy5t1hspSj4t/oP8AhKwLVJ18P0W4Y4DDit3iRJtI3gjtEljehdQqfCLZuo3JFXF26U5yWoix0E3N6Xf2HFSUGJIDlNHJd5s8Eyo2rFMH72it9mIU8bq5TJftlHZ0QHn84VEFoeN9sRROYsYJ3ZmfcrLR3+M9rdvncocakR20h0QUqHEiva0FzoRawMbgA0OJnO+fGSlKPq3Smm+lweqE4/mCuiz0aLyG8v8AHg3d3S96rWtpnRKRn5PExu8xylYej6RKRprfZgS73pvStX3vBr0yIZgggQ4YBGYkZ3LIr+rMSdBofq4PyVwpTrzeTyjlJV6iarPbDhiHSbJjAKrLMOq1TcAZi5TMXRkZ3Opp9mC0d7itaEXn5/XSs91mP2jB4wD8b/etCOr5POpkc9Aht+SiqbqNBdGY9740RwDm1nPvAnO6QG8qBrq9EBiRJGYqQx2Eqb/X66k00fqW2E5xZSqQKwvvbvuF4T7/AAy3Ok0k+20dzU0Q+s4nRYtx5r+5QuosaVDN+OXU1Wyk6mQHtIe+O8HEOiukeoJnQdRIDYdWG+NAE5yZEMjdudMDDJTQ7oLr8/NwKcUzA3O87Pek4WqbBjSaSf8AcA7gu36pwTjEpDumK5NGb6UH20BvbRu9y0zRL5vilta+z5txumoeNqJRbcPEN0wGyfXfXBmcHgzFylKNqpCYTVjUi+X7096B/SW43HzlQfCK3yV3rKP7ojVdTq1BOLozumK5MNI6m0V7L4Ve9vOc52e4lBTNDOFeCMzFg9gcFeqU3hke/vTaHqZRptLYZhlpaRUcRKR3J+7VqCcXRXdMRyuiGjY9YV8mqu7VKjHFjj0vefmpWg0OHAEodYA5F7nDqDiZdSzVSc17WTW3XtsoHNZFZNrZFsgc1kVk2tkWyBzWRWTa2RbIHNZeJvbI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37" name="Straight Arrow Connector 4"/>
          <p:cNvCxnSpPr>
            <a:cxnSpLocks noChangeShapeType="1"/>
            <a:stCxn id="12" idx="2"/>
          </p:cNvCxnSpPr>
          <p:nvPr/>
        </p:nvCxnSpPr>
        <p:spPr bwMode="auto">
          <a:xfrm>
            <a:off x="2464690" y="3953034"/>
            <a:ext cx="2945510" cy="973563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prstDash val="solid"/>
            <a:round/>
            <a:headEnd/>
            <a:tailEnd type="triangle" w="lg" len="lg"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Rectangle 77"/>
          <p:cNvSpPr/>
          <p:nvPr/>
        </p:nvSpPr>
        <p:spPr>
          <a:xfrm>
            <a:off x="1943291" y="1411069"/>
            <a:ext cx="114288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ea typeface="ＭＳ Ｐゴシック" pitchFamily="34" charset="-128"/>
              </a:rPr>
              <a:t>Service </a:t>
            </a:r>
            <a:r>
              <a:rPr lang="en-US" sz="1050" b="1" dirty="0" smtClean="0">
                <a:solidFill>
                  <a:srgbClr val="000000"/>
                </a:solidFill>
                <a:ea typeface="ＭＳ Ｐゴシック" pitchFamily="34" charset="-128"/>
              </a:rPr>
              <a:t>Designer </a:t>
            </a:r>
            <a:endParaRPr lang="en-US" sz="105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088548" y="3516597"/>
            <a:ext cx="95489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>
                <a:solidFill>
                  <a:srgbClr val="000000"/>
                </a:solidFill>
                <a:ea typeface="ＭＳ Ｐゴシック" pitchFamily="34" charset="-128"/>
              </a:rPr>
              <a:t>ISM Cloud Marketplace</a:t>
            </a:r>
            <a:endParaRPr lang="en-US" sz="105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379284" y="83436"/>
            <a:ext cx="5460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4B0096"/>
                </a:solidFill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a:rPr>
              <a:t>Interoperability </a:t>
            </a:r>
            <a:r>
              <a:rPr lang="en-US" sz="2400" b="1" dirty="0" smtClean="0">
                <a:solidFill>
                  <a:srgbClr val="4B0096"/>
                </a:solidFill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a:rPr>
              <a:t>Demonstration Overview</a:t>
            </a:r>
            <a:endParaRPr lang="en-US" sz="2400" b="1" dirty="0">
              <a:solidFill>
                <a:srgbClr val="4B0096"/>
              </a:solidFill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262441" y="683723"/>
            <a:ext cx="8432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74" y="128991"/>
            <a:ext cx="1981200" cy="344326"/>
          </a:xfrm>
          <a:prstGeom prst="rect">
            <a:avLst/>
          </a:prstGeom>
        </p:spPr>
      </p:pic>
      <p:pic>
        <p:nvPicPr>
          <p:cNvPr id="1026" name="Picture 4" descr="image0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832" y="3087469"/>
            <a:ext cx="2018368" cy="8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188911"/>
            <a:ext cx="601210" cy="316289"/>
          </a:xfrm>
          <a:prstGeom prst="rect">
            <a:avLst/>
          </a:prstGeom>
        </p:spPr>
      </p:pic>
      <p:sp>
        <p:nvSpPr>
          <p:cNvPr id="91" name="Rectangle 90"/>
          <p:cNvSpPr/>
          <p:nvPr/>
        </p:nvSpPr>
        <p:spPr>
          <a:xfrm>
            <a:off x="316747" y="1600200"/>
            <a:ext cx="1095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TOSCA design tools</a:t>
            </a: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6200" y="3279338"/>
            <a:ext cx="15763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ea typeface="ＭＳ Ｐゴシック" pitchFamily="34" charset="-128"/>
              </a:rPr>
              <a:t>S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ervice marketplaces</a:t>
            </a: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87337" y="4611469"/>
            <a:ext cx="1154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TOSCA cloud managers</a:t>
            </a: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158" y="3220212"/>
            <a:ext cx="692026" cy="287189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53000"/>
              </a:prstClr>
            </a:outerShdw>
          </a:effectLst>
        </p:spPr>
      </p:pic>
      <p:sp>
        <p:nvSpPr>
          <p:cNvPr id="107" name="Rectangle 106"/>
          <p:cNvSpPr/>
          <p:nvPr/>
        </p:nvSpPr>
        <p:spPr>
          <a:xfrm>
            <a:off x="6159777" y="3516597"/>
            <a:ext cx="95489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ea typeface="ＭＳ Ｐゴシック" pitchFamily="34" charset="-128"/>
              </a:rPr>
              <a:t>SAP HANA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ea typeface="ＭＳ Ｐゴシック" pitchFamily="34" charset="-128"/>
              </a:rPr>
              <a:t>Marketplace</a:t>
            </a:r>
            <a:endParaRPr lang="en-US" sz="105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038707" y="5265378"/>
            <a:ext cx="1559989" cy="930778"/>
            <a:chOff x="-1799861" y="5761809"/>
            <a:chExt cx="1714806" cy="1227975"/>
          </a:xfrm>
        </p:grpSpPr>
        <p:pic>
          <p:nvPicPr>
            <p:cNvPr id="94" name="Picture 93" descr="cotton-clou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29439" flipH="1">
              <a:off x="-1799861" y="5761809"/>
              <a:ext cx="1714806" cy="122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6" name="Group 95"/>
            <p:cNvGrpSpPr/>
            <p:nvPr/>
          </p:nvGrpSpPr>
          <p:grpSpPr>
            <a:xfrm>
              <a:off x="-1547010" y="6017035"/>
              <a:ext cx="1413874" cy="862505"/>
              <a:chOff x="125392" y="5407436"/>
              <a:chExt cx="1413874" cy="862505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125392" y="5945119"/>
                <a:ext cx="1413874" cy="324822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b="1" dirty="0" smtClean="0">
                    <a:solidFill>
                      <a:srgbClr val="000000"/>
                    </a:solidFill>
                    <a:ea typeface="ＭＳ Ｐゴシック" pitchFamily="34" charset="-128"/>
                  </a:rPr>
                  <a:t>Telco Cloud Solution</a:t>
                </a:r>
                <a:endParaRPr lang="en-US" sz="1050" dirty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pic>
            <p:nvPicPr>
              <p:cNvPr id="98" name="Picture 97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9280" y="5407436"/>
                <a:ext cx="594873" cy="594873"/>
              </a:xfrm>
              <a:prstGeom prst="rect">
                <a:avLst/>
              </a:prstGeom>
            </p:spPr>
          </p:pic>
        </p:grpSp>
      </p:grpSp>
      <p:grpSp>
        <p:nvGrpSpPr>
          <p:cNvPr id="56" name="Group 55"/>
          <p:cNvGrpSpPr/>
          <p:nvPr/>
        </p:nvGrpSpPr>
        <p:grpSpPr>
          <a:xfrm>
            <a:off x="6196264" y="5373469"/>
            <a:ext cx="1672856" cy="822687"/>
            <a:chOff x="4789676" y="4191000"/>
            <a:chExt cx="1838874" cy="1052422"/>
          </a:xfrm>
        </p:grpSpPr>
        <p:pic>
          <p:nvPicPr>
            <p:cNvPr id="84" name="Picture 83" descr="cotton-clou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9676" y="4191000"/>
              <a:ext cx="1790708" cy="1052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5" name="Group 84"/>
            <p:cNvGrpSpPr/>
            <p:nvPr/>
          </p:nvGrpSpPr>
          <p:grpSpPr>
            <a:xfrm>
              <a:off x="5013356" y="4537274"/>
              <a:ext cx="1615194" cy="455040"/>
              <a:chOff x="4858313" y="5841802"/>
              <a:chExt cx="1615194" cy="455040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4858313" y="6042927"/>
                <a:ext cx="1615194" cy="253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b="1" dirty="0" smtClean="0">
                    <a:solidFill>
                      <a:srgbClr val="000000"/>
                    </a:solidFill>
                    <a:ea typeface="ＭＳ Ｐゴシック" pitchFamily="34" charset="-128"/>
                  </a:rPr>
                  <a:t>Suite</a:t>
                </a:r>
                <a:endParaRPr lang="en-US" sz="1050" dirty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pic>
            <p:nvPicPr>
              <p:cNvPr id="87" name="Picture 86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39763" y="5841802"/>
                <a:ext cx="1177873" cy="280752"/>
              </a:xfrm>
              <a:prstGeom prst="rect">
                <a:avLst/>
              </a:prstGeom>
            </p:spPr>
          </p:pic>
        </p:grpSp>
      </p:grpSp>
      <p:grpSp>
        <p:nvGrpSpPr>
          <p:cNvPr id="58" name="Group 57"/>
          <p:cNvGrpSpPr/>
          <p:nvPr/>
        </p:nvGrpSpPr>
        <p:grpSpPr>
          <a:xfrm>
            <a:off x="1697005" y="5329058"/>
            <a:ext cx="1579595" cy="879057"/>
            <a:chOff x="4921819" y="5657266"/>
            <a:chExt cx="1736357" cy="1124534"/>
          </a:xfrm>
        </p:grpSpPr>
        <p:pic>
          <p:nvPicPr>
            <p:cNvPr id="76" name="Picture 75" descr="cotton-clou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1819" y="5657266"/>
              <a:ext cx="1736357" cy="1124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7" name="Group 76"/>
            <p:cNvGrpSpPr/>
            <p:nvPr/>
          </p:nvGrpSpPr>
          <p:grpSpPr>
            <a:xfrm>
              <a:off x="5117846" y="5838864"/>
              <a:ext cx="1345610" cy="901305"/>
              <a:chOff x="1741636" y="7360249"/>
              <a:chExt cx="1345610" cy="901305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1741636" y="7676875"/>
                <a:ext cx="1345610" cy="584679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b="1" dirty="0" smtClean="0">
                    <a:solidFill>
                      <a:srgbClr val="000000"/>
                    </a:solidFill>
                    <a:ea typeface="ＭＳ Ｐゴシック" pitchFamily="34" charset="-128"/>
                  </a:rPr>
                  <a:t>FlexFrame Orchestrator</a:t>
                </a:r>
                <a:endParaRPr lang="en-US" sz="1050" dirty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  <p:pic>
            <p:nvPicPr>
              <p:cNvPr id="81" name="Picture 80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09427" y="7360249"/>
                <a:ext cx="828971" cy="431065"/>
              </a:xfrm>
              <a:prstGeom prst="rect">
                <a:avLst/>
              </a:prstGeom>
            </p:spPr>
          </p:pic>
        </p:grpSp>
      </p:grpSp>
      <p:pic>
        <p:nvPicPr>
          <p:cNvPr id="118" name="Picture 117" descr="cotton-clou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57522" y="4779382"/>
            <a:ext cx="1629039" cy="8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Rectangle 121"/>
          <p:cNvSpPr/>
          <p:nvPr/>
        </p:nvSpPr>
        <p:spPr>
          <a:xfrm>
            <a:off x="7592300" y="5084036"/>
            <a:ext cx="9548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ea typeface="ＭＳ Ｐゴシック" pitchFamily="34" charset="-128"/>
              </a:rPr>
              <a:t>Other clouds</a:t>
            </a:r>
            <a:endParaRPr lang="en-US" sz="105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124" name="Straight Arrow Connector 4"/>
          <p:cNvCxnSpPr>
            <a:cxnSpLocks noChangeShapeType="1"/>
            <a:stCxn id="12" idx="2"/>
          </p:cNvCxnSpPr>
          <p:nvPr/>
        </p:nvCxnSpPr>
        <p:spPr bwMode="auto">
          <a:xfrm>
            <a:off x="2464690" y="3953034"/>
            <a:ext cx="2107784" cy="1286838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prstDash val="solid"/>
            <a:round/>
            <a:headEnd/>
            <a:tailEnd type="triangle" w="lg" len="lg"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Straight Arrow Connector 4"/>
          <p:cNvCxnSpPr>
            <a:cxnSpLocks noChangeShapeType="1"/>
            <a:stCxn id="3" idx="2"/>
          </p:cNvCxnSpPr>
          <p:nvPr/>
        </p:nvCxnSpPr>
        <p:spPr bwMode="auto">
          <a:xfrm flipH="1">
            <a:off x="5334001" y="2452215"/>
            <a:ext cx="2564792" cy="635254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Arrow Connector 4"/>
          <p:cNvCxnSpPr>
            <a:cxnSpLocks noChangeShapeType="1"/>
            <a:stCxn id="82" idx="2"/>
          </p:cNvCxnSpPr>
          <p:nvPr/>
        </p:nvCxnSpPr>
        <p:spPr bwMode="auto">
          <a:xfrm flipH="1">
            <a:off x="2569030" y="2415188"/>
            <a:ext cx="2687331" cy="658762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Arrow Connector 4"/>
          <p:cNvCxnSpPr>
            <a:cxnSpLocks noChangeShapeType="1"/>
          </p:cNvCxnSpPr>
          <p:nvPr/>
        </p:nvCxnSpPr>
        <p:spPr bwMode="auto">
          <a:xfrm>
            <a:off x="5257800" y="2413574"/>
            <a:ext cx="2581761" cy="658762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Arrow Connector 4"/>
          <p:cNvCxnSpPr>
            <a:cxnSpLocks noChangeShapeType="1"/>
            <a:stCxn id="82" idx="2"/>
          </p:cNvCxnSpPr>
          <p:nvPr/>
        </p:nvCxnSpPr>
        <p:spPr bwMode="auto">
          <a:xfrm>
            <a:off x="5256361" y="2415188"/>
            <a:ext cx="1439" cy="658762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"/>
          <p:cNvCxnSpPr>
            <a:cxnSpLocks noChangeShapeType="1"/>
          </p:cNvCxnSpPr>
          <p:nvPr/>
        </p:nvCxnSpPr>
        <p:spPr bwMode="auto">
          <a:xfrm>
            <a:off x="2476722" y="2415188"/>
            <a:ext cx="2698326" cy="672281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Arrow Connector 4"/>
          <p:cNvCxnSpPr>
            <a:cxnSpLocks noChangeShapeType="1"/>
          </p:cNvCxnSpPr>
          <p:nvPr/>
        </p:nvCxnSpPr>
        <p:spPr bwMode="auto">
          <a:xfrm>
            <a:off x="7923361" y="2428707"/>
            <a:ext cx="1439" cy="658762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" name="Group 12"/>
          <p:cNvGrpSpPr/>
          <p:nvPr/>
        </p:nvGrpSpPr>
        <p:grpSpPr>
          <a:xfrm>
            <a:off x="7263184" y="1715869"/>
            <a:ext cx="1347416" cy="736346"/>
            <a:chOff x="7010399" y="1447800"/>
            <a:chExt cx="1347416" cy="736346"/>
          </a:xfrm>
        </p:grpSpPr>
        <p:sp>
          <p:nvSpPr>
            <p:cNvPr id="105" name="Rectangle 104"/>
            <p:cNvSpPr/>
            <p:nvPr/>
          </p:nvSpPr>
          <p:spPr>
            <a:xfrm>
              <a:off x="7086600" y="1447800"/>
              <a:ext cx="1271215" cy="68948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7010400" y="1494657"/>
              <a:ext cx="1271215" cy="68948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010399" y="1687815"/>
              <a:ext cx="1219201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Other design tools </a:t>
              </a:r>
              <a:endParaRPr lang="en-US" sz="105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81949" y="1123880"/>
            <a:ext cx="1537851" cy="1291308"/>
            <a:chOff x="1614489" y="855811"/>
            <a:chExt cx="1537851" cy="1291308"/>
          </a:xfrm>
        </p:grpSpPr>
        <p:pic>
          <p:nvPicPr>
            <p:cNvPr id="82" name="Picture 81" descr="C:\Users\IBM_ADMIN\Documents\Cloud\IBM Security\Pulse 2013\Demo\TOSCA Demo Screenshots\Untitled-2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408666"/>
              <a:ext cx="1272601" cy="738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Rectangle 82"/>
            <p:cNvSpPr/>
            <p:nvPr/>
          </p:nvSpPr>
          <p:spPr>
            <a:xfrm>
              <a:off x="1614489" y="1143000"/>
              <a:ext cx="1537851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>
                  <a:solidFill>
                    <a:srgbClr val="000000"/>
                  </a:solidFill>
                  <a:ea typeface="ＭＳ Ｐゴシック" pitchFamily="34" charset="-128"/>
                </a:rPr>
                <a:t>IBM </a:t>
              </a:r>
              <a:r>
                <a:rPr lang="en-US" sz="105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Workload </a:t>
              </a:r>
              <a:r>
                <a:rPr lang="en-US" sz="1050" b="1" dirty="0" err="1" smtClean="0">
                  <a:solidFill>
                    <a:srgbClr val="000000"/>
                  </a:solidFill>
                  <a:ea typeface="ＭＳ Ｐゴシック" pitchFamily="34" charset="-128"/>
                </a:rPr>
                <a:t>Deployer</a:t>
              </a:r>
              <a:endParaRPr lang="en-US" sz="1050" b="1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174" y="855811"/>
              <a:ext cx="692026" cy="287189"/>
            </a:xfrm>
            <a:prstGeom prst="rect">
              <a:avLst/>
            </a:prstGeom>
            <a:effectLst>
              <a:outerShdw blurRad="12700" dist="12700" dir="2700000" algn="tl" rotWithShape="0">
                <a:prstClr val="black">
                  <a:alpha val="53000"/>
                </a:prstClr>
              </a:outerShdw>
            </a:effectLst>
          </p:spPr>
        </p:pic>
      </p:grpSp>
      <p:cxnSp>
        <p:nvCxnSpPr>
          <p:cNvPr id="34" name="Straight Arrow Connector 4"/>
          <p:cNvCxnSpPr>
            <a:cxnSpLocks noChangeShapeType="1"/>
          </p:cNvCxnSpPr>
          <p:nvPr/>
        </p:nvCxnSpPr>
        <p:spPr bwMode="auto">
          <a:xfrm>
            <a:off x="2464690" y="2362200"/>
            <a:ext cx="0" cy="704781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triangle" w="lg" len="lg"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" name="Straight Arrow Connector 4"/>
          <p:cNvCxnSpPr>
            <a:cxnSpLocks noChangeShapeType="1"/>
            <a:endCxn id="84" idx="0"/>
          </p:cNvCxnSpPr>
          <p:nvPr/>
        </p:nvCxnSpPr>
        <p:spPr bwMode="auto">
          <a:xfrm>
            <a:off x="5181600" y="3903405"/>
            <a:ext cx="1829184" cy="1470064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4"/>
          <p:cNvCxnSpPr>
            <a:cxnSpLocks noChangeShapeType="1"/>
          </p:cNvCxnSpPr>
          <p:nvPr/>
        </p:nvCxnSpPr>
        <p:spPr bwMode="auto">
          <a:xfrm>
            <a:off x="5187961" y="3900015"/>
            <a:ext cx="526413" cy="879367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Arrow Connector 4"/>
          <p:cNvCxnSpPr>
            <a:cxnSpLocks noChangeShapeType="1"/>
            <a:stCxn id="1026" idx="2"/>
          </p:cNvCxnSpPr>
          <p:nvPr/>
        </p:nvCxnSpPr>
        <p:spPr bwMode="auto">
          <a:xfrm flipH="1">
            <a:off x="4055476" y="3903405"/>
            <a:ext cx="1107540" cy="936664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Arrow Connector 4"/>
          <p:cNvCxnSpPr>
            <a:cxnSpLocks noChangeShapeType="1"/>
            <a:stCxn id="1026" idx="2"/>
          </p:cNvCxnSpPr>
          <p:nvPr/>
        </p:nvCxnSpPr>
        <p:spPr bwMode="auto">
          <a:xfrm flipH="1">
            <a:off x="2569030" y="3903405"/>
            <a:ext cx="2593986" cy="1402297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0" name="Group 59"/>
          <p:cNvGrpSpPr/>
          <p:nvPr/>
        </p:nvGrpSpPr>
        <p:grpSpPr>
          <a:xfrm flipH="1">
            <a:off x="2779296" y="4709030"/>
            <a:ext cx="1629039" cy="893039"/>
            <a:chOff x="379787" y="4340221"/>
            <a:chExt cx="1790708" cy="1142420"/>
          </a:xfrm>
        </p:grpSpPr>
        <p:pic>
          <p:nvPicPr>
            <p:cNvPr id="68" name="Picture 67" descr="cotton-clou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787" y="4340221"/>
              <a:ext cx="1790708" cy="1142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9" name="Group 68"/>
            <p:cNvGrpSpPr/>
            <p:nvPr/>
          </p:nvGrpSpPr>
          <p:grpSpPr>
            <a:xfrm>
              <a:off x="717986" y="4618543"/>
              <a:ext cx="1185801" cy="654673"/>
              <a:chOff x="3354039" y="7530826"/>
              <a:chExt cx="1185801" cy="654673"/>
            </a:xfrm>
          </p:grpSpPr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354039" y="7530826"/>
                <a:ext cx="1185801" cy="442766"/>
              </a:xfrm>
              <a:prstGeom prst="rect">
                <a:avLst/>
              </a:prstGeom>
            </p:spPr>
          </p:pic>
          <p:sp>
            <p:nvSpPr>
              <p:cNvPr id="71" name="Rectangle 70"/>
              <p:cNvSpPr/>
              <p:nvPr/>
            </p:nvSpPr>
            <p:spPr>
              <a:xfrm>
                <a:off x="3508039" y="7931583"/>
                <a:ext cx="806310" cy="253916"/>
              </a:xfrm>
              <a:prstGeom prst="rect">
                <a:avLst/>
              </a:prstGeom>
            </p:spPr>
            <p:txBody>
              <a:bodyPr wrap="non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b="1" dirty="0" smtClean="0">
                    <a:solidFill>
                      <a:srgbClr val="000000"/>
                    </a:solidFill>
                    <a:ea typeface="ＭＳ Ｐゴシック" pitchFamily="34" charset="-128"/>
                  </a:rPr>
                  <a:t>Cloud Services</a:t>
                </a:r>
                <a:endParaRPr lang="en-US" sz="1050" b="1" dirty="0">
                  <a:solidFill>
                    <a:srgbClr val="000000"/>
                  </a:solidFill>
                  <a:ea typeface="ＭＳ Ｐゴシック" pitchFamily="34" charset="-128"/>
                </a:endParaRPr>
              </a:p>
            </p:txBody>
          </p:sp>
        </p:grpSp>
      </p:grpSp>
      <p:cxnSp>
        <p:nvCxnSpPr>
          <p:cNvPr id="144" name="Straight Arrow Connector 4"/>
          <p:cNvCxnSpPr>
            <a:cxnSpLocks noChangeShapeType="1"/>
            <a:stCxn id="1026" idx="2"/>
          </p:cNvCxnSpPr>
          <p:nvPr/>
        </p:nvCxnSpPr>
        <p:spPr bwMode="auto">
          <a:xfrm flipH="1">
            <a:off x="4911843" y="3903405"/>
            <a:ext cx="251173" cy="1415575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Arrow Connector 4"/>
          <p:cNvCxnSpPr>
            <a:cxnSpLocks noChangeShapeType="1"/>
          </p:cNvCxnSpPr>
          <p:nvPr/>
        </p:nvCxnSpPr>
        <p:spPr bwMode="auto">
          <a:xfrm>
            <a:off x="5181600" y="3903405"/>
            <a:ext cx="2286000" cy="952177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Arrow Connector 4"/>
          <p:cNvCxnSpPr>
            <a:cxnSpLocks noChangeShapeType="1"/>
          </p:cNvCxnSpPr>
          <p:nvPr/>
        </p:nvCxnSpPr>
        <p:spPr bwMode="auto">
          <a:xfrm>
            <a:off x="2670853" y="3971190"/>
            <a:ext cx="4644347" cy="1058010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Arrow Connector 4"/>
          <p:cNvCxnSpPr>
            <a:cxnSpLocks noChangeShapeType="1"/>
          </p:cNvCxnSpPr>
          <p:nvPr/>
        </p:nvCxnSpPr>
        <p:spPr bwMode="auto">
          <a:xfrm>
            <a:off x="7924800" y="3925669"/>
            <a:ext cx="1439" cy="658762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Arrow Connector 4"/>
          <p:cNvCxnSpPr>
            <a:cxnSpLocks noChangeShapeType="1"/>
            <a:stCxn id="109" idx="2"/>
          </p:cNvCxnSpPr>
          <p:nvPr/>
        </p:nvCxnSpPr>
        <p:spPr bwMode="auto">
          <a:xfrm flipH="1">
            <a:off x="6553200" y="3900015"/>
            <a:ext cx="1345593" cy="940054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Arrow Connector 4"/>
          <p:cNvCxnSpPr>
            <a:cxnSpLocks noChangeShapeType="1"/>
          </p:cNvCxnSpPr>
          <p:nvPr/>
        </p:nvCxnSpPr>
        <p:spPr bwMode="auto">
          <a:xfrm flipH="1">
            <a:off x="4268730" y="3891017"/>
            <a:ext cx="3589882" cy="1048527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oup 10"/>
          <p:cNvGrpSpPr/>
          <p:nvPr/>
        </p:nvGrpSpPr>
        <p:grpSpPr>
          <a:xfrm>
            <a:off x="7263184" y="3163669"/>
            <a:ext cx="1347416" cy="736346"/>
            <a:chOff x="7162799" y="2895600"/>
            <a:chExt cx="1347416" cy="736346"/>
          </a:xfrm>
        </p:grpSpPr>
        <p:sp>
          <p:nvSpPr>
            <p:cNvPr id="108" name="Rectangle 107"/>
            <p:cNvSpPr/>
            <p:nvPr/>
          </p:nvSpPr>
          <p:spPr>
            <a:xfrm>
              <a:off x="7239000" y="2895600"/>
              <a:ext cx="1271215" cy="68948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162800" y="2942457"/>
              <a:ext cx="1271215" cy="68948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162799" y="3135615"/>
              <a:ext cx="1347416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Other marketplaces</a:t>
              </a:r>
              <a:endParaRPr lang="en-US" sz="105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165" name="Rectangle 164"/>
          <p:cNvSpPr/>
          <p:nvPr/>
        </p:nvSpPr>
        <p:spPr>
          <a:xfrm>
            <a:off x="4953000" y="6183597"/>
            <a:ext cx="195236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ea typeface="ＭＳ Ｐゴシック" pitchFamily="34" charset="-128"/>
              </a:rPr>
              <a:t>Other cloud optimization tools</a:t>
            </a:r>
            <a:endParaRPr lang="en-US" sz="105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90500" y="5882805"/>
            <a:ext cx="1347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ea typeface="ＭＳ Ｐゴシック" pitchFamily="34" charset="-128"/>
              </a:rPr>
              <a:t>TOSCA ecosystem</a:t>
            </a: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170" name="Straight Arrow Connector 4"/>
          <p:cNvCxnSpPr>
            <a:cxnSpLocks noChangeShapeType="1"/>
          </p:cNvCxnSpPr>
          <p:nvPr/>
        </p:nvCxnSpPr>
        <p:spPr bwMode="auto">
          <a:xfrm>
            <a:off x="6614160" y="1050132"/>
            <a:ext cx="548640" cy="0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triangle" w="lg" len="lg"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Arrow Connector 4"/>
          <p:cNvCxnSpPr>
            <a:cxnSpLocks noChangeShapeType="1"/>
          </p:cNvCxnSpPr>
          <p:nvPr/>
        </p:nvCxnSpPr>
        <p:spPr bwMode="auto">
          <a:xfrm>
            <a:off x="6614160" y="1320842"/>
            <a:ext cx="548640" cy="0"/>
          </a:xfrm>
          <a:prstGeom prst="straightConnector1">
            <a:avLst/>
          </a:prstGeom>
          <a:noFill/>
          <a:ln w="25400" algn="ctr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Rectangle 173"/>
          <p:cNvSpPr/>
          <p:nvPr/>
        </p:nvSpPr>
        <p:spPr>
          <a:xfrm>
            <a:off x="7162800" y="923174"/>
            <a:ext cx="154565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ea typeface="ＭＳ Ｐゴシック" pitchFamily="34" charset="-128"/>
              </a:rPr>
              <a:t>Shown at </a:t>
            </a:r>
            <a:r>
              <a:rPr lang="en-US" sz="1050" b="1" dirty="0" err="1" smtClean="0">
                <a:solidFill>
                  <a:srgbClr val="000000"/>
                </a:solidFill>
                <a:ea typeface="ＭＳ Ｐゴシック" pitchFamily="34" charset="-128"/>
              </a:rPr>
              <a:t>Eurocloud</a:t>
            </a:r>
            <a:r>
              <a:rPr lang="en-US" sz="1050" b="1" dirty="0" smtClean="0">
                <a:solidFill>
                  <a:srgbClr val="000000"/>
                </a:solidFill>
                <a:ea typeface="ＭＳ Ｐゴシック" pitchFamily="34" charset="-128"/>
              </a:rPr>
              <a:t>/ICS</a:t>
            </a:r>
            <a:endParaRPr lang="en-US" sz="105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7162800" y="1193884"/>
            <a:ext cx="154565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 smtClean="0">
                <a:solidFill>
                  <a:srgbClr val="000000"/>
                </a:solidFill>
                <a:ea typeface="ＭＳ Ｐゴシック" pitchFamily="34" charset="-128"/>
              </a:rPr>
              <a:t>Not sh</a:t>
            </a:r>
            <a:r>
              <a:rPr lang="en-US" sz="1050" b="1" dirty="0" smtClean="0">
                <a:solidFill>
                  <a:srgbClr val="000000"/>
                </a:solidFill>
                <a:ea typeface="ＭＳ Ｐゴシック" pitchFamily="34" charset="-128"/>
              </a:rPr>
              <a:t>own in this demo </a:t>
            </a:r>
            <a:endParaRPr lang="en-US" sz="105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5" descr="C:\Users\IBM_ADMIN\Documents\Cloud\IBM Security\Pulse 2013\Demo\TOSCA Demo Screenshots\TOSCA Ped Demo - Vnomic Service Designer - SugarCRM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735"/>
            <a:ext cx="1271780" cy="738453"/>
          </a:xfrm>
          <a:prstGeom prst="rect">
            <a:avLst/>
          </a:prstGeom>
          <a:noFill/>
          <a:effectLst>
            <a:outerShdw blurRad="1524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9" name="Group 58"/>
          <p:cNvGrpSpPr/>
          <p:nvPr/>
        </p:nvGrpSpPr>
        <p:grpSpPr>
          <a:xfrm>
            <a:off x="5230357" y="4708577"/>
            <a:ext cx="1551443" cy="893492"/>
            <a:chOff x="268673" y="6632559"/>
            <a:chExt cx="1867367" cy="1143000"/>
          </a:xfrm>
        </p:grpSpPr>
        <p:pic>
          <p:nvPicPr>
            <p:cNvPr id="72" name="Picture 71" descr="cotton-clou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673" y="6632559"/>
              <a:ext cx="1867367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3" name="Group 72"/>
            <p:cNvGrpSpPr/>
            <p:nvPr/>
          </p:nvGrpSpPr>
          <p:grpSpPr>
            <a:xfrm>
              <a:off x="543824" y="6912632"/>
              <a:ext cx="1311246" cy="676157"/>
              <a:chOff x="146978" y="6761269"/>
              <a:chExt cx="1311246" cy="67615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146978" y="7021928"/>
                <a:ext cx="1311246" cy="415498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b="1" dirty="0" smtClean="0">
                    <a:solidFill>
                      <a:srgbClr val="000000"/>
                    </a:solidFill>
                    <a:ea typeface="ＭＳ Ｐゴシック" pitchFamily="34" charset="-128"/>
                  </a:rPr>
                  <a:t>Workload Deployer and</a:t>
                </a:r>
                <a:r>
                  <a:rPr lang="en-US" sz="1050" b="1" dirty="0">
                    <a:solidFill>
                      <a:srgbClr val="000000"/>
                    </a:solidFill>
                    <a:ea typeface="ＭＳ Ｐゴシック" pitchFamily="34" charset="-128"/>
                  </a:rPr>
                  <a:t> </a:t>
                </a:r>
                <a:r>
                  <a:rPr lang="en-US" sz="1050" b="1" dirty="0" smtClean="0">
                    <a:solidFill>
                      <a:srgbClr val="000000"/>
                    </a:solidFill>
                    <a:ea typeface="ＭＳ Ｐゴシック" pitchFamily="34" charset="-128"/>
                  </a:rPr>
                  <a:t>SmartCloud</a:t>
                </a:r>
              </a:p>
            </p:txBody>
          </p:sp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3844" y="6761269"/>
                <a:ext cx="685800" cy="276035"/>
              </a:xfrm>
              <a:prstGeom prst="rect">
                <a:avLst/>
              </a:prstGeom>
            </p:spPr>
          </p:pic>
        </p:grpSp>
      </p:grpSp>
      <p:cxnSp>
        <p:nvCxnSpPr>
          <p:cNvPr id="41" name="Straight Arrow Connector 4"/>
          <p:cNvCxnSpPr>
            <a:cxnSpLocks noChangeShapeType="1"/>
            <a:stCxn id="12" idx="2"/>
          </p:cNvCxnSpPr>
          <p:nvPr/>
        </p:nvCxnSpPr>
        <p:spPr bwMode="auto">
          <a:xfrm>
            <a:off x="2464690" y="3953034"/>
            <a:ext cx="583310" cy="887035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prstDash val="solid"/>
            <a:round/>
            <a:headEnd/>
            <a:tailEnd type="triangle" w="lg" len="lg"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"/>
          <p:cNvCxnSpPr>
            <a:cxnSpLocks noChangeShapeType="1"/>
            <a:stCxn id="12" idx="2"/>
          </p:cNvCxnSpPr>
          <p:nvPr/>
        </p:nvCxnSpPr>
        <p:spPr bwMode="auto">
          <a:xfrm>
            <a:off x="2464690" y="3953034"/>
            <a:ext cx="0" cy="1365946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prstDash val="solid"/>
            <a:round/>
            <a:headEnd/>
            <a:tailEnd type="triangle" w="lg" len="lg"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" b="21079"/>
          <a:stretch/>
        </p:blipFill>
        <p:spPr bwMode="auto">
          <a:xfrm>
            <a:off x="1860718" y="3119969"/>
            <a:ext cx="1207944" cy="833065"/>
          </a:xfrm>
          <a:prstGeom prst="rect">
            <a:avLst/>
          </a:prstGeom>
          <a:noFill/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2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– “Public TOSCA Interop. Demo”</dc:title>
  <dc:creator>Probst, Richard</dc:creator>
  <cp:lastModifiedBy>Probst, Richard</cp:lastModifiedBy>
  <cp:revision>22</cp:revision>
  <dcterms:created xsi:type="dcterms:W3CDTF">2013-09-11T23:40:06Z</dcterms:created>
  <dcterms:modified xsi:type="dcterms:W3CDTF">2013-09-12T04:10:46Z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-423665318</vt:i4>
  </property>
  <property fmtid="{D5CDD505-2E9C-101B-9397-08002B2CF9AE}" pid="3" name="_NewReviewCycle">
    <vt:lpwstr/>
  </property>
  <property fmtid="{D5CDD505-2E9C-101B-9397-08002B2CF9AE}" pid="4" name="_EmailSubject">
    <vt:lpwstr>[tosca-interop] Groups - DRAFT - OASIS-EuroCloud Interop. Demo Storyboard uploaded</vt:lpwstr>
  </property>
  <property fmtid="{D5CDD505-2E9C-101B-9397-08002B2CF9AE}" pid="5" name="_AuthorEmail">
    <vt:lpwstr>richard.probst@sap.com</vt:lpwstr>
  </property>
  <property fmtid="{D5CDD505-2E9C-101B-9397-08002B2CF9AE}" pid="6" name="_AuthorEmailDisplayName">
    <vt:lpwstr>Probst, Richard</vt:lpwstr>
  </property>
</Properties>
</file>