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36" r:id="rId2"/>
    <p:sldId id="461" r:id="rId3"/>
    <p:sldId id="462" r:id="rId4"/>
    <p:sldId id="4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F2F2F2"/>
    <a:srgbClr val="F8F8F8"/>
    <a:srgbClr val="9C9A9A"/>
    <a:srgbClr val="FBFBFB"/>
    <a:srgbClr val="FFFFFF"/>
    <a:srgbClr val="EAEAEA"/>
    <a:srgbClr val="7C7A7A"/>
    <a:srgbClr val="FDFDFD"/>
    <a:srgbClr val="1D1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7" autoAdjust="0"/>
    <p:restoredTop sz="86387" autoAdjust="0"/>
  </p:normalViewPr>
  <p:slideViewPr>
    <p:cSldViewPr>
      <p:cViewPr varScale="1">
        <p:scale>
          <a:sx n="96" d="100"/>
          <a:sy n="96" d="100"/>
        </p:scale>
        <p:origin x="79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7A280-3C50-47F6-A0D7-34F6921C5466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8CBBF-BB4F-474F-AA2D-C9E9879D8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64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4EC6F-4064-4706-9AA1-C49C02D107AA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828FC-9494-45E9-ABBC-9A2FC581A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0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16200000">
            <a:off x="-2378058" y="2378059"/>
            <a:ext cx="6858000" cy="2101882"/>
          </a:xfrm>
          <a:prstGeom prst="rect">
            <a:avLst/>
          </a:prstGeom>
          <a:gradFill flip="none" rotWithShape="1">
            <a:gsLst>
              <a:gs pos="0">
                <a:srgbClr val="F78E1E"/>
              </a:gs>
              <a:gs pos="22000">
                <a:srgbClr val="F78E1E"/>
              </a:gs>
              <a:gs pos="100000">
                <a:srgbClr val="F78E1E">
                  <a:alpha val="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1645" y="4022766"/>
            <a:ext cx="4937555" cy="1178965"/>
          </a:xfrm>
        </p:spPr>
        <p:txBody>
          <a:bodyPr>
            <a:noAutofit/>
          </a:bodyPr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1645" y="5354130"/>
            <a:ext cx="4734355" cy="609600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73" b="31284"/>
          <a:stretch/>
        </p:blipFill>
        <p:spPr>
          <a:xfrm>
            <a:off x="2294000" y="1239915"/>
            <a:ext cx="3609975" cy="1413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09600" y="1431940"/>
            <a:ext cx="10972800" cy="47402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Copyright © 2021 Ubicity Corp.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31940"/>
            <a:ext cx="5384800" cy="46942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31940"/>
            <a:ext cx="5384800" cy="469422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165600" y="6366705"/>
            <a:ext cx="3860800" cy="365125"/>
          </a:xfrm>
        </p:spPr>
        <p:txBody>
          <a:bodyPr/>
          <a:lstStyle/>
          <a:p>
            <a:r>
              <a:rPr lang="en-US" dirty="0"/>
              <a:t>Copyright © 2021 Ubicity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2021 Ubicity Corp.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2021 Ubicity Corp.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583934" y="4158695"/>
            <a:ext cx="5939607" cy="1612900"/>
          </a:xfrm>
        </p:spPr>
        <p:txBody>
          <a:bodyPr>
            <a:normAutofit/>
          </a:bodyPr>
          <a:lstStyle>
            <a:lvl1pPr>
              <a:defRPr sz="2400" baseline="0"/>
            </a:lvl1pPr>
          </a:lstStyle>
          <a:p>
            <a:pPr lvl="0"/>
            <a:r>
              <a:rPr lang="en-US" dirty="0"/>
              <a:t>Click to edit Section 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88433"/>
            <a:ext cx="12192000" cy="681135"/>
          </a:xfrm>
          <a:prstGeom prst="rect">
            <a:avLst/>
          </a:prstGeom>
        </p:spPr>
      </p:pic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Copyright © 2021 Ubicity Corp.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5812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09959"/>
            <a:ext cx="10972800" cy="791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Copyright © 2021 Ubicity Corp.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8"/>
          <a:srcRect l="41646" t="66312" r="9303" b="8822"/>
          <a:stretch/>
        </p:blipFill>
        <p:spPr>
          <a:xfrm>
            <a:off x="-10395" y="0"/>
            <a:ext cx="12212790" cy="2304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282575" indent="-282575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573088" indent="-290513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341313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96975" indent="-282575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B47B5-0DBA-4DB8-8094-099E72D8A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1645" y="4022766"/>
            <a:ext cx="4937555" cy="1178965"/>
          </a:xfrm>
        </p:spPr>
        <p:txBody>
          <a:bodyPr>
            <a:normAutofit/>
          </a:bodyPr>
          <a:lstStyle/>
          <a:p>
            <a:r>
              <a:rPr lang="en-US" dirty="0"/>
              <a:t>TOSCA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48EA37-9C61-45F2-825C-167435883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1645" y="5354130"/>
            <a:ext cx="4734355" cy="609600"/>
          </a:xfrm>
        </p:spPr>
        <p:txBody>
          <a:bodyPr/>
          <a:lstStyle/>
          <a:p>
            <a:r>
              <a:rPr lang="en-US" dirty="0"/>
              <a:t>June 22, 2021</a:t>
            </a:r>
          </a:p>
        </p:txBody>
      </p:sp>
    </p:spTree>
    <p:extLst>
      <p:ext uri="{BB962C8B-B14F-4D97-AF65-F5344CB8AC3E}">
        <p14:creationId xmlns:p14="http://schemas.microsoft.com/office/powerpoint/2010/main" val="1968312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025065-B4E1-425C-A7D6-913CE47A158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431940"/>
            <a:ext cx="10972800" cy="4740260"/>
          </a:xfrm>
        </p:spPr>
        <p:txBody>
          <a:bodyPr>
            <a:normAutofit/>
          </a:bodyPr>
          <a:lstStyle/>
          <a:p>
            <a:pPr lvl="0"/>
            <a:r>
              <a:rPr lang="en-US" i="1" dirty="0"/>
              <a:t>Real</a:t>
            </a:r>
            <a:r>
              <a:rPr lang="en-US" dirty="0"/>
              <a:t> requirement assignments</a:t>
            </a:r>
          </a:p>
          <a:p>
            <a:pPr lvl="1"/>
            <a:r>
              <a:rPr lang="en-US" dirty="0"/>
              <a:t>The node template explicitly assigns a target node (and optionally a target capability) to the requirement.</a:t>
            </a:r>
          </a:p>
          <a:p>
            <a:r>
              <a:rPr lang="en-US" dirty="0"/>
              <a:t>“</a:t>
            </a:r>
            <a:r>
              <a:rPr lang="en-US" i="1" dirty="0"/>
              <a:t>Dangling</a:t>
            </a:r>
            <a:r>
              <a:rPr lang="en-US" dirty="0"/>
              <a:t>” requirement assignments</a:t>
            </a:r>
          </a:p>
          <a:p>
            <a:pPr lvl="1"/>
            <a:r>
              <a:rPr lang="en-US" dirty="0"/>
              <a:t>Node template leaves the requirement dangling …</a:t>
            </a:r>
          </a:p>
          <a:p>
            <a:pPr lvl="1"/>
            <a:r>
              <a:rPr lang="en-US" dirty="0"/>
              <a:t>… but the requirement assignment specifies additional information for identifying suitable target nodes </a:t>
            </a:r>
          </a:p>
          <a:p>
            <a:pPr lvl="2"/>
            <a:r>
              <a:rPr lang="en-US" dirty="0"/>
              <a:t>Node filter</a:t>
            </a:r>
          </a:p>
          <a:p>
            <a:pPr lvl="2"/>
            <a:r>
              <a:rPr lang="en-US" dirty="0"/>
              <a:t>Target node type</a:t>
            </a:r>
          </a:p>
          <a:p>
            <a:pPr lvl="2"/>
            <a:r>
              <a:rPr lang="en-US" dirty="0"/>
              <a:t>Relationship type</a:t>
            </a:r>
          </a:p>
          <a:p>
            <a:pPr lvl="1"/>
            <a:r>
              <a:rPr lang="en-US" i="1" dirty="0"/>
              <a:t>Recommendation</a:t>
            </a:r>
            <a:r>
              <a:rPr lang="en-US" dirty="0"/>
              <a:t>: use a term different from “requirement assignment” for this use case. </a:t>
            </a:r>
          </a:p>
          <a:p>
            <a:pPr lvl="2"/>
            <a:r>
              <a:rPr lang="en-US" b="1" dirty="0"/>
              <a:t>Requirement refinement</a:t>
            </a:r>
            <a:r>
              <a:rPr lang="en-US" dirty="0"/>
              <a:t>? This scenario isn’t a proper requirement refinement, since relationships are not mandatory in requirement refinements, but (I believe) they should be mandatory when specifying dangling requirements in a node template.</a:t>
            </a:r>
          </a:p>
          <a:p>
            <a:pPr lvl="2"/>
            <a:r>
              <a:rPr lang="en-US" b="1" dirty="0"/>
              <a:t>Requirement template</a:t>
            </a:r>
            <a:r>
              <a:rPr lang="en-US" dirty="0"/>
              <a:t>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DF08D30-2EA8-4766-A4EF-DB15380AA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09959"/>
            <a:ext cx="10972800" cy="791551"/>
          </a:xfrm>
        </p:spPr>
        <p:txBody>
          <a:bodyPr/>
          <a:lstStyle/>
          <a:p>
            <a:r>
              <a:rPr lang="en-US" dirty="0"/>
              <a:t>Types of Requirement Assignments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0EB9B-CD6C-4604-B3B0-4BFDE83B24E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/>
              <a:t>Copyright © 2021 Ubicity Corp.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1906BD-336E-4115-97C9-384A09EAF68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C9F8BD21-A8F1-4909-9123-49C8C05E852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0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4FFE5D8-1497-4DC8-9F1D-DFF7B2347F0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431940"/>
            <a:ext cx="10972800" cy="4740260"/>
          </a:xfrm>
        </p:spPr>
        <p:txBody>
          <a:bodyPr/>
          <a:lstStyle/>
          <a:p>
            <a:r>
              <a:rPr lang="en-US" dirty="0"/>
              <a:t>Mandatory fields in requirement definitions</a:t>
            </a:r>
          </a:p>
          <a:p>
            <a:pPr lvl="1"/>
            <a:r>
              <a:rPr lang="en-US" dirty="0"/>
              <a:t>capability type: the type of the capability that is needed to fulfill the requirement</a:t>
            </a:r>
          </a:p>
          <a:p>
            <a:r>
              <a:rPr lang="en-US" dirty="0"/>
              <a:t>Mandatory fields in requirement assignments</a:t>
            </a:r>
          </a:p>
          <a:p>
            <a:pPr lvl="1"/>
            <a:r>
              <a:rPr lang="en-US" dirty="0"/>
              <a:t>None</a:t>
            </a:r>
          </a:p>
          <a:p>
            <a:r>
              <a:rPr lang="en-US" dirty="0"/>
              <a:t>Resulting problem</a:t>
            </a:r>
          </a:p>
          <a:p>
            <a:pPr lvl="1"/>
            <a:r>
              <a:rPr lang="en-US" dirty="0"/>
              <a:t>It is possible assign a target node for a requirement without ever defining the type of the relationship that is established as a result of linking a capability to a requirement. </a:t>
            </a:r>
          </a:p>
          <a:p>
            <a:pPr lvl="1"/>
            <a:r>
              <a:rPr lang="en-US" dirty="0"/>
              <a:t>This goes against the general TOSCA philosophy where entities are typed. </a:t>
            </a:r>
          </a:p>
          <a:p>
            <a:r>
              <a:rPr lang="en-US" dirty="0"/>
              <a:t>Proposal</a:t>
            </a:r>
          </a:p>
          <a:p>
            <a:pPr lvl="1"/>
            <a:r>
              <a:rPr lang="en-US" dirty="0"/>
              <a:t>Relationships must always be typed, </a:t>
            </a:r>
          </a:p>
          <a:p>
            <a:pPr lvl="1"/>
            <a:r>
              <a:rPr lang="en-US" dirty="0"/>
              <a:t>If a requirement definition does not specify a relationship type, then the requirement assignment must do so.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E95A0C-B7AC-4433-AA15-B7991830C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09959"/>
            <a:ext cx="10972800" cy="791551"/>
          </a:xfrm>
        </p:spPr>
        <p:txBody>
          <a:bodyPr/>
          <a:lstStyle/>
          <a:p>
            <a:r>
              <a:rPr lang="en-US" dirty="0"/>
              <a:t>Requirement Assignments—Mandatory Fields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7535C-93A6-4127-832F-7C6B30B6589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/>
              <a:t>Copyright © 2021 Ubicity Corp.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E75DB-F185-4406-AB94-7F9F9ECC226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C9F8BD21-A8F1-4909-9123-49C8C05E852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647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3434C1-EAB1-499B-90B2-84F1CAF59FB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431940"/>
            <a:ext cx="10972800" cy="4740260"/>
          </a:xfrm>
        </p:spPr>
        <p:txBody>
          <a:bodyPr>
            <a:normAutofit/>
          </a:bodyPr>
          <a:lstStyle/>
          <a:p>
            <a:r>
              <a:rPr lang="en-US" dirty="0"/>
              <a:t>Three options for supporting multiple occurrences of the same requirement</a:t>
            </a:r>
          </a:p>
          <a:p>
            <a:pPr lvl="1"/>
            <a:r>
              <a:rPr lang="en-US" dirty="0"/>
              <a:t>The node template defines </a:t>
            </a:r>
            <a:r>
              <a:rPr lang="en-US" i="1" dirty="0"/>
              <a:t>multiple requirement assignments</a:t>
            </a:r>
            <a:r>
              <a:rPr lang="en-US" dirty="0"/>
              <a:t>, one for each occurrence</a:t>
            </a:r>
          </a:p>
          <a:p>
            <a:pPr lvl="1"/>
            <a:r>
              <a:rPr lang="en-US" dirty="0"/>
              <a:t>The requirement assignment includes an </a:t>
            </a:r>
            <a:r>
              <a:rPr lang="en-US" i="1" dirty="0"/>
              <a:t>occurrence keyword </a:t>
            </a:r>
            <a:r>
              <a:rPr lang="en-US" dirty="0"/>
              <a:t>with an integer value that specifies the number of occurrences</a:t>
            </a:r>
          </a:p>
          <a:p>
            <a:pPr lvl="1"/>
            <a:r>
              <a:rPr lang="en-US" dirty="0"/>
              <a:t>The requirement assignment includes an </a:t>
            </a:r>
            <a:r>
              <a:rPr lang="en-US" i="1" dirty="0"/>
              <a:t>occurrence keyword </a:t>
            </a:r>
            <a:r>
              <a:rPr lang="en-US" dirty="0"/>
              <a:t>with a range value</a:t>
            </a:r>
          </a:p>
          <a:p>
            <a:pPr lvl="2"/>
            <a:r>
              <a:rPr lang="en-US" dirty="0"/>
              <a:t>Lower bound specifies the minimum needed</a:t>
            </a:r>
          </a:p>
          <a:p>
            <a:pPr lvl="2"/>
            <a:r>
              <a:rPr lang="en-US" dirty="0"/>
              <a:t>Upper bound specifies the desired number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0D3410-9E91-4F87-9BEC-7CE43194B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09959"/>
            <a:ext cx="10972800" cy="791551"/>
          </a:xfrm>
        </p:spPr>
        <p:txBody>
          <a:bodyPr/>
          <a:lstStyle/>
          <a:p>
            <a:r>
              <a:rPr lang="en-US" dirty="0"/>
              <a:t>Multiple Occurrences of Requirement Assignments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AEC6B3-733F-48DA-BED9-73AFE5149E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/>
              <a:t>Copyright © 2021 Ubicity Corp.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56724-4288-4BB2-B221-8137DC907E4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C9F8BD21-A8F1-4909-9123-49C8C05E852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350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9875</TotalTime>
  <Words>312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TOSCA Requirements</vt:lpstr>
      <vt:lpstr>Types of Requirement Assignments</vt:lpstr>
      <vt:lpstr>Requirement Assignments—Mandatory Fields</vt:lpstr>
      <vt:lpstr>Multiple Occurrences of Requirement Assignments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 Meeting</dc:title>
  <dc:creator>Chris</dc:creator>
  <cp:lastModifiedBy>Chris Lauwers</cp:lastModifiedBy>
  <cp:revision>2899</cp:revision>
  <cp:lastPrinted>2012-11-29T22:15:10Z</cp:lastPrinted>
  <dcterms:created xsi:type="dcterms:W3CDTF">2006-08-16T00:00:00Z</dcterms:created>
  <dcterms:modified xsi:type="dcterms:W3CDTF">2021-06-22T04:26:49Z</dcterms:modified>
</cp:coreProperties>
</file>