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8" r:id="rId6"/>
    <p:sldMasterId id="2147483689" r:id="rId7"/>
  </p:sldMasterIdLst>
  <p:notesMasterIdLst>
    <p:notesMasterId r:id="rId24"/>
  </p:notesMasterIdLst>
  <p:handoutMasterIdLst>
    <p:handoutMasterId r:id="rId25"/>
  </p:handoutMasterIdLst>
  <p:sldIdLst>
    <p:sldId id="340" r:id="rId8"/>
    <p:sldId id="384" r:id="rId9"/>
    <p:sldId id="369" r:id="rId10"/>
    <p:sldId id="370" r:id="rId11"/>
    <p:sldId id="371" r:id="rId12"/>
    <p:sldId id="372" r:id="rId13"/>
    <p:sldId id="373" r:id="rId14"/>
    <p:sldId id="374" r:id="rId15"/>
    <p:sldId id="355" r:id="rId16"/>
    <p:sldId id="342" r:id="rId17"/>
    <p:sldId id="361" r:id="rId18"/>
    <p:sldId id="365" r:id="rId19"/>
    <p:sldId id="367" r:id="rId20"/>
    <p:sldId id="380" r:id="rId21"/>
    <p:sldId id="381" r:id="rId22"/>
    <p:sldId id="382"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bers, Todd" initials="AT" lastIdx="3" clrIdx="0">
    <p:extLst/>
  </p:cmAuthor>
  <p:cmAuthor id="2" name="Ritter, Patti" initials="PM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a:srgbClr val="93CDDD"/>
    <a:srgbClr val="B8B29C"/>
    <a:srgbClr val="4BACC6"/>
    <a:srgbClr val="8D8465"/>
    <a:srgbClr val="E9F1F5"/>
    <a:srgbClr val="514D45"/>
    <a:srgbClr val="B0AA92"/>
    <a:srgbClr val="E1DF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794" autoAdjust="0"/>
  </p:normalViewPr>
  <p:slideViewPr>
    <p:cSldViewPr snapToGrid="0">
      <p:cViewPr varScale="1">
        <p:scale>
          <a:sx n="64" d="100"/>
          <a:sy n="64" d="100"/>
        </p:scale>
        <p:origin x="134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78" d="100"/>
          <a:sy n="78" d="100"/>
        </p:scale>
        <p:origin x="-198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iagrams/_rels/data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98CF11-78D1-417B-8F4D-C6E2645C45D0}" type="doc">
      <dgm:prSet loTypeId="urn:microsoft.com/office/officeart/2005/8/layout/chevron2" loCatId="list" qsTypeId="urn:microsoft.com/office/officeart/2005/8/quickstyle/simple5" qsCatId="simple" csTypeId="urn:microsoft.com/office/officeart/2005/8/colors/accent1_2" csCatId="accent1" phldr="1"/>
      <dgm:spPr/>
      <dgm:t>
        <a:bodyPr/>
        <a:lstStyle/>
        <a:p>
          <a:endParaRPr lang="en-US"/>
        </a:p>
      </dgm:t>
    </dgm:pt>
    <dgm:pt modelId="{62A35F3C-48F1-499F-8C9C-1E2DD155B276}">
      <dgm:prSet phldrT="[Text]"/>
      <dgm:spPr>
        <a:gradFill rotWithShape="0">
          <a:gsLst>
            <a:gs pos="0">
              <a:schemeClr val="accent5">
                <a:lumMod val="75000"/>
              </a:schemeClr>
            </a:gs>
            <a:gs pos="100000">
              <a:schemeClr val="accent5">
                <a:lumMod val="75000"/>
              </a:schemeClr>
            </a:gs>
          </a:gsLst>
        </a:gradFill>
      </dgm:spPr>
      <dgm:t>
        <a:bodyPr/>
        <a:lstStyle/>
        <a:p>
          <a:r>
            <a:rPr lang="en-US" dirty="0" smtClean="0"/>
            <a:t> </a:t>
          </a:r>
          <a:endParaRPr lang="en-US" dirty="0"/>
        </a:p>
      </dgm:t>
    </dgm:pt>
    <dgm:pt modelId="{6A8BC298-4D16-402C-86D5-DD247D0A7385}" type="parTrans" cxnId="{6DEA2B9A-8E25-4740-85B1-597E0FDE9B3F}">
      <dgm:prSet/>
      <dgm:spPr/>
      <dgm:t>
        <a:bodyPr/>
        <a:lstStyle/>
        <a:p>
          <a:endParaRPr lang="en-US"/>
        </a:p>
      </dgm:t>
    </dgm:pt>
    <dgm:pt modelId="{9162D44B-94F9-4445-BA85-42F944507D44}" type="sibTrans" cxnId="{6DEA2B9A-8E25-4740-85B1-597E0FDE9B3F}">
      <dgm:prSet/>
      <dgm:spPr/>
      <dgm:t>
        <a:bodyPr/>
        <a:lstStyle/>
        <a:p>
          <a:endParaRPr lang="en-US"/>
        </a:p>
      </dgm:t>
    </dgm:pt>
    <dgm:pt modelId="{DDE6AC82-BD0F-4592-BF8C-CA48122F146F}">
      <dgm:prSet phldrT="[Text]"/>
      <dgm:spPr>
        <a:solidFill>
          <a:schemeClr val="accent5">
            <a:lumMod val="20000"/>
            <a:lumOff val="80000"/>
            <a:alpha val="90000"/>
          </a:schemeClr>
        </a:solidFill>
        <a:ln>
          <a:solidFill>
            <a:schemeClr val="accent5"/>
          </a:solidFill>
        </a:ln>
      </dgm:spPr>
      <dgm:t>
        <a:bodyPr/>
        <a:lstStyle/>
        <a:p>
          <a:endParaRPr lang="en-US" dirty="0"/>
        </a:p>
      </dgm:t>
    </dgm:pt>
    <dgm:pt modelId="{B24C941B-AB24-4FAE-B0BF-037F1A75BF9C}" type="parTrans" cxnId="{F24CCC8E-71A4-46E5-8B64-0BB4B0B7E393}">
      <dgm:prSet/>
      <dgm:spPr/>
      <dgm:t>
        <a:bodyPr/>
        <a:lstStyle/>
        <a:p>
          <a:endParaRPr lang="en-US"/>
        </a:p>
      </dgm:t>
    </dgm:pt>
    <dgm:pt modelId="{A9E069CC-E24C-4B09-A905-761F279E44DD}" type="sibTrans" cxnId="{F24CCC8E-71A4-46E5-8B64-0BB4B0B7E393}">
      <dgm:prSet/>
      <dgm:spPr/>
      <dgm:t>
        <a:bodyPr/>
        <a:lstStyle/>
        <a:p>
          <a:endParaRPr lang="en-US"/>
        </a:p>
      </dgm:t>
    </dgm:pt>
    <dgm:pt modelId="{68C3AAE3-8A61-4FDF-8102-E03A7F4EA0B7}">
      <dgm:prSet phldrT="[Text]"/>
      <dgm:spPr>
        <a:gradFill rotWithShape="0">
          <a:gsLst>
            <a:gs pos="0">
              <a:schemeClr val="accent5">
                <a:lumMod val="75000"/>
              </a:schemeClr>
            </a:gs>
            <a:gs pos="100000">
              <a:schemeClr val="accent5">
                <a:lumMod val="75000"/>
              </a:schemeClr>
            </a:gs>
          </a:gsLst>
        </a:gradFill>
      </dgm:spPr>
      <dgm:t>
        <a:bodyPr/>
        <a:lstStyle/>
        <a:p>
          <a:r>
            <a:rPr lang="en-US" dirty="0" smtClean="0"/>
            <a:t> </a:t>
          </a:r>
          <a:endParaRPr lang="en-US" dirty="0"/>
        </a:p>
      </dgm:t>
    </dgm:pt>
    <dgm:pt modelId="{F53F41C4-C85C-4A71-8442-15E14F68CCC0}" type="parTrans" cxnId="{5DCD4AE9-000A-485A-A476-8D830381C8B7}">
      <dgm:prSet/>
      <dgm:spPr/>
      <dgm:t>
        <a:bodyPr/>
        <a:lstStyle/>
        <a:p>
          <a:endParaRPr lang="en-US"/>
        </a:p>
      </dgm:t>
    </dgm:pt>
    <dgm:pt modelId="{E1862421-9FDD-4A88-9180-B760C28B14D8}" type="sibTrans" cxnId="{5DCD4AE9-000A-485A-A476-8D830381C8B7}">
      <dgm:prSet/>
      <dgm:spPr/>
      <dgm:t>
        <a:bodyPr/>
        <a:lstStyle/>
        <a:p>
          <a:endParaRPr lang="en-US"/>
        </a:p>
      </dgm:t>
    </dgm:pt>
    <dgm:pt modelId="{E8EE9C96-26C5-4809-9C06-E3D5A180D519}">
      <dgm:prSet phldrT="[Text]"/>
      <dgm:spPr>
        <a:solidFill>
          <a:schemeClr val="accent5">
            <a:lumMod val="20000"/>
            <a:lumOff val="80000"/>
            <a:alpha val="90000"/>
          </a:schemeClr>
        </a:solidFill>
        <a:ln>
          <a:solidFill>
            <a:schemeClr val="accent5"/>
          </a:solidFill>
        </a:ln>
      </dgm:spPr>
      <dgm:t>
        <a:bodyPr/>
        <a:lstStyle/>
        <a:p>
          <a:endParaRPr lang="en-US" dirty="0"/>
        </a:p>
      </dgm:t>
    </dgm:pt>
    <dgm:pt modelId="{1DCF8929-5D8A-460D-AE49-EF2153AB0BC3}" type="parTrans" cxnId="{BDD4D7B2-D8E5-4697-8F90-DFFDB1B70D4E}">
      <dgm:prSet/>
      <dgm:spPr/>
      <dgm:t>
        <a:bodyPr/>
        <a:lstStyle/>
        <a:p>
          <a:endParaRPr lang="en-US"/>
        </a:p>
      </dgm:t>
    </dgm:pt>
    <dgm:pt modelId="{77F0767E-DEA9-49F8-9BDD-E1E6C158232E}" type="sibTrans" cxnId="{BDD4D7B2-D8E5-4697-8F90-DFFDB1B70D4E}">
      <dgm:prSet/>
      <dgm:spPr/>
      <dgm:t>
        <a:bodyPr/>
        <a:lstStyle/>
        <a:p>
          <a:endParaRPr lang="en-US"/>
        </a:p>
      </dgm:t>
    </dgm:pt>
    <dgm:pt modelId="{4FE1C449-BA30-40A2-ACCD-D65D34786BF3}">
      <dgm:prSet phldrT="[Text]"/>
      <dgm:spPr>
        <a:gradFill rotWithShape="0">
          <a:gsLst>
            <a:gs pos="0">
              <a:schemeClr val="accent5">
                <a:lumMod val="75000"/>
              </a:schemeClr>
            </a:gs>
            <a:gs pos="100000">
              <a:schemeClr val="accent5">
                <a:lumMod val="75000"/>
              </a:schemeClr>
            </a:gs>
          </a:gsLst>
        </a:gradFill>
      </dgm:spPr>
      <dgm:t>
        <a:bodyPr/>
        <a:lstStyle/>
        <a:p>
          <a:r>
            <a:rPr lang="en-US" dirty="0" smtClean="0"/>
            <a:t> </a:t>
          </a:r>
          <a:endParaRPr lang="en-US" dirty="0"/>
        </a:p>
      </dgm:t>
    </dgm:pt>
    <dgm:pt modelId="{9A9ADC0D-C44B-4F1C-B3AB-9E1820E94B19}" type="parTrans" cxnId="{101C7D9F-9700-48EF-962B-BBBC6DF9D6DD}">
      <dgm:prSet/>
      <dgm:spPr/>
      <dgm:t>
        <a:bodyPr/>
        <a:lstStyle/>
        <a:p>
          <a:endParaRPr lang="en-US"/>
        </a:p>
      </dgm:t>
    </dgm:pt>
    <dgm:pt modelId="{8016B3AC-68F3-40B8-BABC-EA52DDBCADF5}" type="sibTrans" cxnId="{101C7D9F-9700-48EF-962B-BBBC6DF9D6DD}">
      <dgm:prSet/>
      <dgm:spPr/>
      <dgm:t>
        <a:bodyPr/>
        <a:lstStyle/>
        <a:p>
          <a:endParaRPr lang="en-US"/>
        </a:p>
      </dgm:t>
    </dgm:pt>
    <dgm:pt modelId="{C6A56E84-32F3-48F6-8943-F497FC459101}">
      <dgm:prSet phldrT="[Text]"/>
      <dgm:spPr>
        <a:solidFill>
          <a:schemeClr val="accent5">
            <a:lumMod val="20000"/>
            <a:lumOff val="80000"/>
            <a:alpha val="90000"/>
          </a:schemeClr>
        </a:solidFill>
        <a:ln>
          <a:solidFill>
            <a:schemeClr val="accent5"/>
          </a:solidFill>
        </a:ln>
      </dgm:spPr>
      <dgm:t>
        <a:bodyPr/>
        <a:lstStyle/>
        <a:p>
          <a:endParaRPr lang="en-US" dirty="0"/>
        </a:p>
      </dgm:t>
    </dgm:pt>
    <dgm:pt modelId="{CC20C779-C671-4939-B8D5-95495B61E35A}" type="parTrans" cxnId="{A26F2969-C21F-4C7F-94A0-1749E8CFB8CC}">
      <dgm:prSet/>
      <dgm:spPr/>
      <dgm:t>
        <a:bodyPr/>
        <a:lstStyle/>
        <a:p>
          <a:endParaRPr lang="en-US"/>
        </a:p>
      </dgm:t>
    </dgm:pt>
    <dgm:pt modelId="{E2E03DB7-E8E6-4650-ADFC-838773E55C8F}" type="sibTrans" cxnId="{A26F2969-C21F-4C7F-94A0-1749E8CFB8CC}">
      <dgm:prSet/>
      <dgm:spPr/>
      <dgm:t>
        <a:bodyPr/>
        <a:lstStyle/>
        <a:p>
          <a:endParaRPr lang="en-US"/>
        </a:p>
      </dgm:t>
    </dgm:pt>
    <dgm:pt modelId="{86E2F13D-27E0-428D-A17F-FC814C165134}" type="pres">
      <dgm:prSet presAssocID="{BD98CF11-78D1-417B-8F4D-C6E2645C45D0}" presName="linearFlow" presStyleCnt="0">
        <dgm:presLayoutVars>
          <dgm:dir/>
          <dgm:animLvl val="lvl"/>
          <dgm:resizeHandles val="exact"/>
        </dgm:presLayoutVars>
      </dgm:prSet>
      <dgm:spPr/>
      <dgm:t>
        <a:bodyPr/>
        <a:lstStyle/>
        <a:p>
          <a:endParaRPr lang="en-US"/>
        </a:p>
      </dgm:t>
    </dgm:pt>
    <dgm:pt modelId="{8FBC0025-D909-40A5-9680-F37CBFAE04A5}" type="pres">
      <dgm:prSet presAssocID="{62A35F3C-48F1-499F-8C9C-1E2DD155B276}" presName="composite" presStyleCnt="0"/>
      <dgm:spPr/>
    </dgm:pt>
    <dgm:pt modelId="{06865CC7-0614-4EE2-A054-CE484FF22CE1}" type="pres">
      <dgm:prSet presAssocID="{62A35F3C-48F1-499F-8C9C-1E2DD155B276}" presName="parentText" presStyleLbl="alignNode1" presStyleIdx="0" presStyleCnt="3">
        <dgm:presLayoutVars>
          <dgm:chMax val="1"/>
          <dgm:bulletEnabled val="1"/>
        </dgm:presLayoutVars>
      </dgm:prSet>
      <dgm:spPr/>
      <dgm:t>
        <a:bodyPr/>
        <a:lstStyle/>
        <a:p>
          <a:endParaRPr lang="en-US"/>
        </a:p>
      </dgm:t>
    </dgm:pt>
    <dgm:pt modelId="{320749F1-1F35-4516-853F-91C6D447FA46}" type="pres">
      <dgm:prSet presAssocID="{62A35F3C-48F1-499F-8C9C-1E2DD155B276}" presName="descendantText" presStyleLbl="alignAcc1" presStyleIdx="0" presStyleCnt="3">
        <dgm:presLayoutVars>
          <dgm:bulletEnabled val="1"/>
        </dgm:presLayoutVars>
      </dgm:prSet>
      <dgm:spPr/>
      <dgm:t>
        <a:bodyPr/>
        <a:lstStyle/>
        <a:p>
          <a:endParaRPr lang="en-US"/>
        </a:p>
      </dgm:t>
    </dgm:pt>
    <dgm:pt modelId="{C925FC1A-2D8C-43C7-82C5-BFC00AF1215A}" type="pres">
      <dgm:prSet presAssocID="{9162D44B-94F9-4445-BA85-42F944507D44}" presName="sp" presStyleCnt="0"/>
      <dgm:spPr/>
    </dgm:pt>
    <dgm:pt modelId="{7E18D354-45BB-4652-A4FC-D38FAF239FDD}" type="pres">
      <dgm:prSet presAssocID="{68C3AAE3-8A61-4FDF-8102-E03A7F4EA0B7}" presName="composite" presStyleCnt="0"/>
      <dgm:spPr/>
    </dgm:pt>
    <dgm:pt modelId="{5C9351B6-4F44-4E49-B030-D358B308F976}" type="pres">
      <dgm:prSet presAssocID="{68C3AAE3-8A61-4FDF-8102-E03A7F4EA0B7}" presName="parentText" presStyleLbl="alignNode1" presStyleIdx="1" presStyleCnt="3">
        <dgm:presLayoutVars>
          <dgm:chMax val="1"/>
          <dgm:bulletEnabled val="1"/>
        </dgm:presLayoutVars>
      </dgm:prSet>
      <dgm:spPr/>
      <dgm:t>
        <a:bodyPr/>
        <a:lstStyle/>
        <a:p>
          <a:endParaRPr lang="en-US"/>
        </a:p>
      </dgm:t>
    </dgm:pt>
    <dgm:pt modelId="{C5F8FA1E-54B1-4539-8FC2-02AAB60329F0}" type="pres">
      <dgm:prSet presAssocID="{68C3AAE3-8A61-4FDF-8102-E03A7F4EA0B7}" presName="descendantText" presStyleLbl="alignAcc1" presStyleIdx="1" presStyleCnt="3">
        <dgm:presLayoutVars>
          <dgm:bulletEnabled val="1"/>
        </dgm:presLayoutVars>
      </dgm:prSet>
      <dgm:spPr/>
      <dgm:t>
        <a:bodyPr/>
        <a:lstStyle/>
        <a:p>
          <a:endParaRPr lang="en-US"/>
        </a:p>
      </dgm:t>
    </dgm:pt>
    <dgm:pt modelId="{F6A69640-0F14-45F6-BD74-76417944637E}" type="pres">
      <dgm:prSet presAssocID="{E1862421-9FDD-4A88-9180-B760C28B14D8}" presName="sp" presStyleCnt="0"/>
      <dgm:spPr/>
    </dgm:pt>
    <dgm:pt modelId="{1CA1D47E-DFE2-48B8-8A9E-1B9CF403CD83}" type="pres">
      <dgm:prSet presAssocID="{4FE1C449-BA30-40A2-ACCD-D65D34786BF3}" presName="composite" presStyleCnt="0"/>
      <dgm:spPr/>
    </dgm:pt>
    <dgm:pt modelId="{CA3BE0EE-287E-48CA-8014-D3D59A778200}" type="pres">
      <dgm:prSet presAssocID="{4FE1C449-BA30-40A2-ACCD-D65D34786BF3}" presName="parentText" presStyleLbl="alignNode1" presStyleIdx="2" presStyleCnt="3">
        <dgm:presLayoutVars>
          <dgm:chMax val="1"/>
          <dgm:bulletEnabled val="1"/>
        </dgm:presLayoutVars>
      </dgm:prSet>
      <dgm:spPr/>
      <dgm:t>
        <a:bodyPr/>
        <a:lstStyle/>
        <a:p>
          <a:endParaRPr lang="en-US"/>
        </a:p>
      </dgm:t>
    </dgm:pt>
    <dgm:pt modelId="{68ED4456-9DB9-41FF-B82A-3FA61EF56808}" type="pres">
      <dgm:prSet presAssocID="{4FE1C449-BA30-40A2-ACCD-D65D34786BF3}" presName="descendantText" presStyleLbl="alignAcc1" presStyleIdx="2" presStyleCnt="3">
        <dgm:presLayoutVars>
          <dgm:bulletEnabled val="1"/>
        </dgm:presLayoutVars>
      </dgm:prSet>
      <dgm:spPr/>
      <dgm:t>
        <a:bodyPr/>
        <a:lstStyle/>
        <a:p>
          <a:endParaRPr lang="en-US"/>
        </a:p>
      </dgm:t>
    </dgm:pt>
  </dgm:ptLst>
  <dgm:cxnLst>
    <dgm:cxn modelId="{6DEA2B9A-8E25-4740-85B1-597E0FDE9B3F}" srcId="{BD98CF11-78D1-417B-8F4D-C6E2645C45D0}" destId="{62A35F3C-48F1-499F-8C9C-1E2DD155B276}" srcOrd="0" destOrd="0" parTransId="{6A8BC298-4D16-402C-86D5-DD247D0A7385}" sibTransId="{9162D44B-94F9-4445-BA85-42F944507D44}"/>
    <dgm:cxn modelId="{8A110EA9-502F-49E0-B9CA-6892D09461E7}" type="presOf" srcId="{C6A56E84-32F3-48F6-8943-F497FC459101}" destId="{68ED4456-9DB9-41FF-B82A-3FA61EF56808}" srcOrd="0" destOrd="0" presId="urn:microsoft.com/office/officeart/2005/8/layout/chevron2"/>
    <dgm:cxn modelId="{60E3EA86-C1DB-4E94-8F8E-A20B5A96A036}" type="presOf" srcId="{62A35F3C-48F1-499F-8C9C-1E2DD155B276}" destId="{06865CC7-0614-4EE2-A054-CE484FF22CE1}" srcOrd="0" destOrd="0" presId="urn:microsoft.com/office/officeart/2005/8/layout/chevron2"/>
    <dgm:cxn modelId="{101C7D9F-9700-48EF-962B-BBBC6DF9D6DD}" srcId="{BD98CF11-78D1-417B-8F4D-C6E2645C45D0}" destId="{4FE1C449-BA30-40A2-ACCD-D65D34786BF3}" srcOrd="2" destOrd="0" parTransId="{9A9ADC0D-C44B-4F1C-B3AB-9E1820E94B19}" sibTransId="{8016B3AC-68F3-40B8-BABC-EA52DDBCADF5}"/>
    <dgm:cxn modelId="{A6FADF99-BCE2-4CA0-86FA-59A6420B1F72}" type="presOf" srcId="{DDE6AC82-BD0F-4592-BF8C-CA48122F146F}" destId="{320749F1-1F35-4516-853F-91C6D447FA46}" srcOrd="0" destOrd="0" presId="urn:microsoft.com/office/officeart/2005/8/layout/chevron2"/>
    <dgm:cxn modelId="{BF51ABEE-D156-47C9-9CF2-4EB445774DD9}" type="presOf" srcId="{4FE1C449-BA30-40A2-ACCD-D65D34786BF3}" destId="{CA3BE0EE-287E-48CA-8014-D3D59A778200}" srcOrd="0" destOrd="0" presId="urn:microsoft.com/office/officeart/2005/8/layout/chevron2"/>
    <dgm:cxn modelId="{BDD4D7B2-D8E5-4697-8F90-DFFDB1B70D4E}" srcId="{68C3AAE3-8A61-4FDF-8102-E03A7F4EA0B7}" destId="{E8EE9C96-26C5-4809-9C06-E3D5A180D519}" srcOrd="0" destOrd="0" parTransId="{1DCF8929-5D8A-460D-AE49-EF2153AB0BC3}" sibTransId="{77F0767E-DEA9-49F8-9BDD-E1E6C158232E}"/>
    <dgm:cxn modelId="{A26F2969-C21F-4C7F-94A0-1749E8CFB8CC}" srcId="{4FE1C449-BA30-40A2-ACCD-D65D34786BF3}" destId="{C6A56E84-32F3-48F6-8943-F497FC459101}" srcOrd="0" destOrd="0" parTransId="{CC20C779-C671-4939-B8D5-95495B61E35A}" sibTransId="{E2E03DB7-E8E6-4650-ADFC-838773E55C8F}"/>
    <dgm:cxn modelId="{5DCD4AE9-000A-485A-A476-8D830381C8B7}" srcId="{BD98CF11-78D1-417B-8F4D-C6E2645C45D0}" destId="{68C3AAE3-8A61-4FDF-8102-E03A7F4EA0B7}" srcOrd="1" destOrd="0" parTransId="{F53F41C4-C85C-4A71-8442-15E14F68CCC0}" sibTransId="{E1862421-9FDD-4A88-9180-B760C28B14D8}"/>
    <dgm:cxn modelId="{62138CA2-84D9-44EF-8772-BBC7CA2FFFF4}" type="presOf" srcId="{E8EE9C96-26C5-4809-9C06-E3D5A180D519}" destId="{C5F8FA1E-54B1-4539-8FC2-02AAB60329F0}" srcOrd="0" destOrd="0" presId="urn:microsoft.com/office/officeart/2005/8/layout/chevron2"/>
    <dgm:cxn modelId="{1EF3A974-21EE-4694-89B4-E4A89CBCEA6C}" type="presOf" srcId="{68C3AAE3-8A61-4FDF-8102-E03A7F4EA0B7}" destId="{5C9351B6-4F44-4E49-B030-D358B308F976}" srcOrd="0" destOrd="0" presId="urn:microsoft.com/office/officeart/2005/8/layout/chevron2"/>
    <dgm:cxn modelId="{F24CCC8E-71A4-46E5-8B64-0BB4B0B7E393}" srcId="{62A35F3C-48F1-499F-8C9C-1E2DD155B276}" destId="{DDE6AC82-BD0F-4592-BF8C-CA48122F146F}" srcOrd="0" destOrd="0" parTransId="{B24C941B-AB24-4FAE-B0BF-037F1A75BF9C}" sibTransId="{A9E069CC-E24C-4B09-A905-761F279E44DD}"/>
    <dgm:cxn modelId="{32CE0892-5C3F-41FA-9A01-7506894053D1}" type="presOf" srcId="{BD98CF11-78D1-417B-8F4D-C6E2645C45D0}" destId="{86E2F13D-27E0-428D-A17F-FC814C165134}" srcOrd="0" destOrd="0" presId="urn:microsoft.com/office/officeart/2005/8/layout/chevron2"/>
    <dgm:cxn modelId="{0150C6FD-461C-451F-8E98-F22CCD86C144}" type="presParOf" srcId="{86E2F13D-27E0-428D-A17F-FC814C165134}" destId="{8FBC0025-D909-40A5-9680-F37CBFAE04A5}" srcOrd="0" destOrd="0" presId="urn:microsoft.com/office/officeart/2005/8/layout/chevron2"/>
    <dgm:cxn modelId="{717585B8-2AA3-40B4-B2BE-E72DDB34614F}" type="presParOf" srcId="{8FBC0025-D909-40A5-9680-F37CBFAE04A5}" destId="{06865CC7-0614-4EE2-A054-CE484FF22CE1}" srcOrd="0" destOrd="0" presId="urn:microsoft.com/office/officeart/2005/8/layout/chevron2"/>
    <dgm:cxn modelId="{EDA15C95-A49B-4878-9F8F-6A2D5AA8BABB}" type="presParOf" srcId="{8FBC0025-D909-40A5-9680-F37CBFAE04A5}" destId="{320749F1-1F35-4516-853F-91C6D447FA46}" srcOrd="1" destOrd="0" presId="urn:microsoft.com/office/officeart/2005/8/layout/chevron2"/>
    <dgm:cxn modelId="{D229BE6D-7A97-46A0-9E83-880611C8E7C9}" type="presParOf" srcId="{86E2F13D-27E0-428D-A17F-FC814C165134}" destId="{C925FC1A-2D8C-43C7-82C5-BFC00AF1215A}" srcOrd="1" destOrd="0" presId="urn:microsoft.com/office/officeart/2005/8/layout/chevron2"/>
    <dgm:cxn modelId="{C7C9757D-DBAA-4B3A-AC3C-CB47BFC10B2A}" type="presParOf" srcId="{86E2F13D-27E0-428D-A17F-FC814C165134}" destId="{7E18D354-45BB-4652-A4FC-D38FAF239FDD}" srcOrd="2" destOrd="0" presId="urn:microsoft.com/office/officeart/2005/8/layout/chevron2"/>
    <dgm:cxn modelId="{E49D6E36-7039-46EF-8C17-B7DEC79FD67F}" type="presParOf" srcId="{7E18D354-45BB-4652-A4FC-D38FAF239FDD}" destId="{5C9351B6-4F44-4E49-B030-D358B308F976}" srcOrd="0" destOrd="0" presId="urn:microsoft.com/office/officeart/2005/8/layout/chevron2"/>
    <dgm:cxn modelId="{4DBB9FD5-74D0-49E2-B16D-5AC0E390AEF4}" type="presParOf" srcId="{7E18D354-45BB-4652-A4FC-D38FAF239FDD}" destId="{C5F8FA1E-54B1-4539-8FC2-02AAB60329F0}" srcOrd="1" destOrd="0" presId="urn:microsoft.com/office/officeart/2005/8/layout/chevron2"/>
    <dgm:cxn modelId="{FC361206-C38E-4246-B98A-060A15260C46}" type="presParOf" srcId="{86E2F13D-27E0-428D-A17F-FC814C165134}" destId="{F6A69640-0F14-45F6-BD74-76417944637E}" srcOrd="3" destOrd="0" presId="urn:microsoft.com/office/officeart/2005/8/layout/chevron2"/>
    <dgm:cxn modelId="{D853369F-CF3F-4C93-9D9B-BF6447458AE9}" type="presParOf" srcId="{86E2F13D-27E0-428D-A17F-FC814C165134}" destId="{1CA1D47E-DFE2-48B8-8A9E-1B9CF403CD83}" srcOrd="4" destOrd="0" presId="urn:microsoft.com/office/officeart/2005/8/layout/chevron2"/>
    <dgm:cxn modelId="{30DDB728-84D0-4385-9126-B10B05ACD62C}" type="presParOf" srcId="{1CA1D47E-DFE2-48B8-8A9E-1B9CF403CD83}" destId="{CA3BE0EE-287E-48CA-8014-D3D59A778200}" srcOrd="0" destOrd="0" presId="urn:microsoft.com/office/officeart/2005/8/layout/chevron2"/>
    <dgm:cxn modelId="{B0BD0D52-FB2D-45FE-A37C-DBAB58991655}" type="presParOf" srcId="{1CA1D47E-DFE2-48B8-8A9E-1B9CF403CD83}" destId="{68ED4456-9DB9-41FF-B82A-3FA61EF5680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933290-BC07-46B6-8633-F7D382AA949F}" type="doc">
      <dgm:prSet loTypeId="urn:microsoft.com/office/officeart/2005/8/layout/target3" loCatId="list" qsTypeId="urn:microsoft.com/office/officeart/2005/8/quickstyle/3d2" qsCatId="3D" csTypeId="urn:microsoft.com/office/officeart/2005/8/colors/colorful4" csCatId="colorful" phldr="1"/>
      <dgm:spPr/>
      <dgm:t>
        <a:bodyPr/>
        <a:lstStyle/>
        <a:p>
          <a:endParaRPr lang="en-US"/>
        </a:p>
      </dgm:t>
    </dgm:pt>
    <dgm:pt modelId="{40A42109-2EB2-46ED-B8DB-A503FF8A1850}">
      <dgm:prSet phldrT="[Text]" custT="1"/>
      <dgm:spPr>
        <a:solidFill>
          <a:schemeClr val="accent5">
            <a:lumMod val="60000"/>
            <a:lumOff val="40000"/>
            <a:alpha val="90000"/>
          </a:schemeClr>
        </a:solidFill>
        <a:ln>
          <a:solidFill>
            <a:schemeClr val="accent5"/>
          </a:solidFill>
        </a:ln>
      </dgm:spPr>
      <dgm:t>
        <a:bodyPr/>
        <a:lstStyle/>
        <a:p>
          <a:pPr algn="l"/>
          <a:r>
            <a:rPr lang="en-US" sz="2800" dirty="0" smtClean="0"/>
            <a:t> </a:t>
          </a:r>
          <a:endParaRPr lang="en-US" sz="2800" dirty="0"/>
        </a:p>
      </dgm:t>
    </dgm:pt>
    <dgm:pt modelId="{DAF3ABFC-9095-4577-B57C-317F8425BD73}" type="parTrans" cxnId="{8B63DE29-D0FD-465D-8909-2484363067C7}">
      <dgm:prSet/>
      <dgm:spPr/>
      <dgm:t>
        <a:bodyPr/>
        <a:lstStyle/>
        <a:p>
          <a:endParaRPr lang="en-US"/>
        </a:p>
      </dgm:t>
    </dgm:pt>
    <dgm:pt modelId="{E0129942-98FF-43E6-8C3A-69E958C8A495}" type="sibTrans" cxnId="{8B63DE29-D0FD-465D-8909-2484363067C7}">
      <dgm:prSet/>
      <dgm:spPr/>
      <dgm:t>
        <a:bodyPr/>
        <a:lstStyle/>
        <a:p>
          <a:endParaRPr lang="en-US"/>
        </a:p>
      </dgm:t>
    </dgm:pt>
    <dgm:pt modelId="{3DE8A2DC-F5A9-4E73-A45D-6B603F7AD432}">
      <dgm:prSet phldrT="[Text]" custT="1"/>
      <dgm:spPr/>
      <dgm:t>
        <a:bodyPr/>
        <a:lstStyle/>
        <a:p>
          <a:pPr algn="l"/>
          <a:r>
            <a:rPr lang="en-US" sz="2800" dirty="0" smtClean="0"/>
            <a:t> </a:t>
          </a:r>
          <a:endParaRPr lang="en-US" sz="2800" dirty="0"/>
        </a:p>
      </dgm:t>
    </dgm:pt>
    <dgm:pt modelId="{D27A7062-44CC-4D45-82AC-CB4700DDF9F3}" type="parTrans" cxnId="{A718426D-6005-4B8E-A6EB-43CF35C260AF}">
      <dgm:prSet/>
      <dgm:spPr/>
      <dgm:t>
        <a:bodyPr/>
        <a:lstStyle/>
        <a:p>
          <a:endParaRPr lang="en-US"/>
        </a:p>
      </dgm:t>
    </dgm:pt>
    <dgm:pt modelId="{7905ED73-E4AF-4730-A885-5B568F1CB365}" type="sibTrans" cxnId="{A718426D-6005-4B8E-A6EB-43CF35C260AF}">
      <dgm:prSet/>
      <dgm:spPr/>
      <dgm:t>
        <a:bodyPr/>
        <a:lstStyle/>
        <a:p>
          <a:endParaRPr lang="en-US"/>
        </a:p>
      </dgm:t>
    </dgm:pt>
    <dgm:pt modelId="{6D124DB1-10CC-4846-A755-BEF8DF0EA0C7}">
      <dgm:prSet phldrT="[Text]" custT="1"/>
      <dgm:spPr>
        <a:solidFill>
          <a:schemeClr val="bg2">
            <a:lumMod val="90000"/>
            <a:alpha val="90000"/>
          </a:schemeClr>
        </a:solidFill>
      </dgm:spPr>
      <dgm:t>
        <a:bodyPr/>
        <a:lstStyle/>
        <a:p>
          <a:pPr algn="l"/>
          <a:r>
            <a:rPr lang="en-US" sz="2800" dirty="0" smtClean="0"/>
            <a:t> </a:t>
          </a:r>
          <a:endParaRPr lang="en-US" sz="2800" dirty="0"/>
        </a:p>
      </dgm:t>
    </dgm:pt>
    <dgm:pt modelId="{1B7A8080-5F56-483C-A759-6F2CBEBEE404}" type="parTrans" cxnId="{1464972F-499C-4EC5-9C2C-143F76C956B8}">
      <dgm:prSet/>
      <dgm:spPr/>
      <dgm:t>
        <a:bodyPr/>
        <a:lstStyle/>
        <a:p>
          <a:endParaRPr lang="en-US"/>
        </a:p>
      </dgm:t>
    </dgm:pt>
    <dgm:pt modelId="{1B846CE1-89CD-4081-8A6A-E9C620AB1257}" type="sibTrans" cxnId="{1464972F-499C-4EC5-9C2C-143F76C956B8}">
      <dgm:prSet/>
      <dgm:spPr/>
      <dgm:t>
        <a:bodyPr/>
        <a:lstStyle/>
        <a:p>
          <a:endParaRPr lang="en-US"/>
        </a:p>
      </dgm:t>
    </dgm:pt>
    <dgm:pt modelId="{A0AAF66B-8EDE-41FA-83CD-1699D25281DD}">
      <dgm:prSet phldrT="[Text]" custT="1"/>
      <dgm:spPr>
        <a:solidFill>
          <a:schemeClr val="accent4">
            <a:lumMod val="40000"/>
            <a:lumOff val="60000"/>
            <a:alpha val="90000"/>
          </a:schemeClr>
        </a:solidFill>
      </dgm:spPr>
      <dgm:t>
        <a:bodyPr/>
        <a:lstStyle/>
        <a:p>
          <a:pPr algn="l"/>
          <a:r>
            <a:rPr lang="en-US" sz="2800" dirty="0" smtClean="0"/>
            <a:t> </a:t>
          </a:r>
          <a:endParaRPr lang="en-US" sz="2800" dirty="0"/>
        </a:p>
      </dgm:t>
    </dgm:pt>
    <dgm:pt modelId="{40C943EE-FF68-485C-860C-68332930243E}" type="parTrans" cxnId="{FCAA1EEE-4C3D-47A2-B244-699C315FC938}">
      <dgm:prSet/>
      <dgm:spPr/>
      <dgm:t>
        <a:bodyPr/>
        <a:lstStyle/>
        <a:p>
          <a:endParaRPr lang="en-US"/>
        </a:p>
      </dgm:t>
    </dgm:pt>
    <dgm:pt modelId="{61A496DB-DECA-4826-870E-6A83B9C8926B}" type="sibTrans" cxnId="{FCAA1EEE-4C3D-47A2-B244-699C315FC938}">
      <dgm:prSet/>
      <dgm:spPr/>
      <dgm:t>
        <a:bodyPr/>
        <a:lstStyle/>
        <a:p>
          <a:endParaRPr lang="en-US"/>
        </a:p>
      </dgm:t>
    </dgm:pt>
    <dgm:pt modelId="{8E9676EF-2D85-4796-9862-EA665BBFE54D}" type="pres">
      <dgm:prSet presAssocID="{4A933290-BC07-46B6-8633-F7D382AA949F}" presName="Name0" presStyleCnt="0">
        <dgm:presLayoutVars>
          <dgm:chMax val="7"/>
          <dgm:dir/>
          <dgm:animLvl val="lvl"/>
          <dgm:resizeHandles val="exact"/>
        </dgm:presLayoutVars>
      </dgm:prSet>
      <dgm:spPr/>
      <dgm:t>
        <a:bodyPr/>
        <a:lstStyle/>
        <a:p>
          <a:endParaRPr lang="en-US"/>
        </a:p>
      </dgm:t>
    </dgm:pt>
    <dgm:pt modelId="{711524E3-1FD1-4C7D-8E79-F18593D10458}" type="pres">
      <dgm:prSet presAssocID="{40A42109-2EB2-46ED-B8DB-A503FF8A1850}" presName="circle1" presStyleLbl="node1" presStyleIdx="0" presStyleCnt="4"/>
      <dgm:spPr>
        <a:solidFill>
          <a:schemeClr val="accent5">
            <a:lumMod val="75000"/>
          </a:schemeClr>
        </a:solidFill>
      </dgm:spPr>
    </dgm:pt>
    <dgm:pt modelId="{21C8EFA0-6B18-4F78-BC2D-5C89B60EB6C0}" type="pres">
      <dgm:prSet presAssocID="{40A42109-2EB2-46ED-B8DB-A503FF8A1850}" presName="space" presStyleCnt="0"/>
      <dgm:spPr/>
    </dgm:pt>
    <dgm:pt modelId="{8277B125-4859-446C-A25A-33271CE0E90D}" type="pres">
      <dgm:prSet presAssocID="{40A42109-2EB2-46ED-B8DB-A503FF8A1850}" presName="rect1" presStyleLbl="alignAcc1" presStyleIdx="0" presStyleCnt="4"/>
      <dgm:spPr/>
      <dgm:t>
        <a:bodyPr/>
        <a:lstStyle/>
        <a:p>
          <a:endParaRPr lang="en-US"/>
        </a:p>
      </dgm:t>
    </dgm:pt>
    <dgm:pt modelId="{1E8F100B-0467-4E42-95AB-47A9E798CED6}" type="pres">
      <dgm:prSet presAssocID="{A0AAF66B-8EDE-41FA-83CD-1699D25281DD}" presName="vertSpace2" presStyleLbl="node1" presStyleIdx="0" presStyleCnt="4"/>
      <dgm:spPr/>
    </dgm:pt>
    <dgm:pt modelId="{E3604E60-523D-4A27-92FA-3DF9705FA295}" type="pres">
      <dgm:prSet presAssocID="{A0AAF66B-8EDE-41FA-83CD-1699D25281DD}" presName="circle2" presStyleLbl="node1" presStyleIdx="1" presStyleCnt="4"/>
      <dgm:spPr>
        <a:solidFill>
          <a:schemeClr val="accent4">
            <a:lumMod val="75000"/>
          </a:schemeClr>
        </a:solidFill>
      </dgm:spPr>
    </dgm:pt>
    <dgm:pt modelId="{08D7AAAB-DCED-4FAB-BFD8-0C50B6A6EB8B}" type="pres">
      <dgm:prSet presAssocID="{A0AAF66B-8EDE-41FA-83CD-1699D25281DD}" presName="rect2" presStyleLbl="alignAcc1" presStyleIdx="1" presStyleCnt="4"/>
      <dgm:spPr/>
      <dgm:t>
        <a:bodyPr/>
        <a:lstStyle/>
        <a:p>
          <a:endParaRPr lang="en-US"/>
        </a:p>
      </dgm:t>
    </dgm:pt>
    <dgm:pt modelId="{B6AF8918-9CDD-4057-9B5D-50E66F1FB294}" type="pres">
      <dgm:prSet presAssocID="{3DE8A2DC-F5A9-4E73-A45D-6B603F7AD432}" presName="vertSpace3" presStyleLbl="node1" presStyleIdx="1" presStyleCnt="4"/>
      <dgm:spPr/>
    </dgm:pt>
    <dgm:pt modelId="{C1FA00D7-7FAA-4119-810E-301C410C50D7}" type="pres">
      <dgm:prSet presAssocID="{3DE8A2DC-F5A9-4E73-A45D-6B603F7AD432}" presName="circle3" presStyleLbl="node1" presStyleIdx="2" presStyleCnt="4"/>
      <dgm:spPr>
        <a:solidFill>
          <a:schemeClr val="bg1"/>
        </a:solidFill>
      </dgm:spPr>
    </dgm:pt>
    <dgm:pt modelId="{8AC6400C-ADB0-4C0A-BF78-8336F5D40BA7}" type="pres">
      <dgm:prSet presAssocID="{3DE8A2DC-F5A9-4E73-A45D-6B603F7AD432}" presName="rect3" presStyleLbl="alignAcc1" presStyleIdx="2" presStyleCnt="4"/>
      <dgm:spPr/>
      <dgm:t>
        <a:bodyPr/>
        <a:lstStyle/>
        <a:p>
          <a:endParaRPr lang="en-US"/>
        </a:p>
      </dgm:t>
    </dgm:pt>
    <dgm:pt modelId="{77EBFA6E-D048-4421-80AC-CA47C9E4A92F}" type="pres">
      <dgm:prSet presAssocID="{6D124DB1-10CC-4846-A755-BEF8DF0EA0C7}" presName="vertSpace4" presStyleLbl="node1" presStyleIdx="2" presStyleCnt="4"/>
      <dgm:spPr/>
    </dgm:pt>
    <dgm:pt modelId="{279A1AE4-D005-4EA2-B293-A7FB9032C752}" type="pres">
      <dgm:prSet presAssocID="{6D124DB1-10CC-4846-A755-BEF8DF0EA0C7}" presName="circle4" presStyleLbl="node1" presStyleIdx="3" presStyleCnt="4"/>
      <dgm:spPr>
        <a:solidFill>
          <a:schemeClr val="bg2">
            <a:lumMod val="50000"/>
          </a:schemeClr>
        </a:solidFill>
      </dgm:spPr>
    </dgm:pt>
    <dgm:pt modelId="{69EB9B35-0695-46F8-AA30-F2AEC10A30DF}" type="pres">
      <dgm:prSet presAssocID="{6D124DB1-10CC-4846-A755-BEF8DF0EA0C7}" presName="rect4" presStyleLbl="alignAcc1" presStyleIdx="3" presStyleCnt="4"/>
      <dgm:spPr/>
      <dgm:t>
        <a:bodyPr/>
        <a:lstStyle/>
        <a:p>
          <a:endParaRPr lang="en-US"/>
        </a:p>
      </dgm:t>
    </dgm:pt>
    <dgm:pt modelId="{C8B98668-1D16-4DD7-BD56-CCD0707212F7}" type="pres">
      <dgm:prSet presAssocID="{40A42109-2EB2-46ED-B8DB-A503FF8A1850}" presName="rect1ParTxNoCh" presStyleLbl="alignAcc1" presStyleIdx="3" presStyleCnt="4">
        <dgm:presLayoutVars>
          <dgm:chMax val="1"/>
          <dgm:bulletEnabled val="1"/>
        </dgm:presLayoutVars>
      </dgm:prSet>
      <dgm:spPr/>
      <dgm:t>
        <a:bodyPr/>
        <a:lstStyle/>
        <a:p>
          <a:endParaRPr lang="en-US"/>
        </a:p>
      </dgm:t>
    </dgm:pt>
    <dgm:pt modelId="{5B8F21B6-7566-4011-90BB-5FA75535DE55}" type="pres">
      <dgm:prSet presAssocID="{A0AAF66B-8EDE-41FA-83CD-1699D25281DD}" presName="rect2ParTxNoCh" presStyleLbl="alignAcc1" presStyleIdx="3" presStyleCnt="4">
        <dgm:presLayoutVars>
          <dgm:chMax val="1"/>
          <dgm:bulletEnabled val="1"/>
        </dgm:presLayoutVars>
      </dgm:prSet>
      <dgm:spPr/>
      <dgm:t>
        <a:bodyPr/>
        <a:lstStyle/>
        <a:p>
          <a:endParaRPr lang="en-US"/>
        </a:p>
      </dgm:t>
    </dgm:pt>
    <dgm:pt modelId="{7EA34B21-1906-4D89-93BE-65196E48CCD2}" type="pres">
      <dgm:prSet presAssocID="{3DE8A2DC-F5A9-4E73-A45D-6B603F7AD432}" presName="rect3ParTxNoCh" presStyleLbl="alignAcc1" presStyleIdx="3" presStyleCnt="4">
        <dgm:presLayoutVars>
          <dgm:chMax val="1"/>
          <dgm:bulletEnabled val="1"/>
        </dgm:presLayoutVars>
      </dgm:prSet>
      <dgm:spPr/>
      <dgm:t>
        <a:bodyPr/>
        <a:lstStyle/>
        <a:p>
          <a:endParaRPr lang="en-US"/>
        </a:p>
      </dgm:t>
    </dgm:pt>
    <dgm:pt modelId="{F57EFF11-1E9F-42F8-83DF-B6CE8FAE79DD}" type="pres">
      <dgm:prSet presAssocID="{6D124DB1-10CC-4846-A755-BEF8DF0EA0C7}" presName="rect4ParTxNoCh" presStyleLbl="alignAcc1" presStyleIdx="3" presStyleCnt="4">
        <dgm:presLayoutVars>
          <dgm:chMax val="1"/>
          <dgm:bulletEnabled val="1"/>
        </dgm:presLayoutVars>
      </dgm:prSet>
      <dgm:spPr/>
      <dgm:t>
        <a:bodyPr/>
        <a:lstStyle/>
        <a:p>
          <a:endParaRPr lang="en-US"/>
        </a:p>
      </dgm:t>
    </dgm:pt>
  </dgm:ptLst>
  <dgm:cxnLst>
    <dgm:cxn modelId="{D27D7680-BE76-441A-BB07-1B7E11EC5076}" type="presOf" srcId="{3DE8A2DC-F5A9-4E73-A45D-6B603F7AD432}" destId="{7EA34B21-1906-4D89-93BE-65196E48CCD2}" srcOrd="1" destOrd="0" presId="urn:microsoft.com/office/officeart/2005/8/layout/target3"/>
    <dgm:cxn modelId="{D1D76EDA-7745-4BF1-800B-53290D566946}" type="presOf" srcId="{A0AAF66B-8EDE-41FA-83CD-1699D25281DD}" destId="{5B8F21B6-7566-4011-90BB-5FA75535DE55}" srcOrd="1" destOrd="0" presId="urn:microsoft.com/office/officeart/2005/8/layout/target3"/>
    <dgm:cxn modelId="{FCAA1EEE-4C3D-47A2-B244-699C315FC938}" srcId="{4A933290-BC07-46B6-8633-F7D382AA949F}" destId="{A0AAF66B-8EDE-41FA-83CD-1699D25281DD}" srcOrd="1" destOrd="0" parTransId="{40C943EE-FF68-485C-860C-68332930243E}" sibTransId="{61A496DB-DECA-4826-870E-6A83B9C8926B}"/>
    <dgm:cxn modelId="{D619ABF5-EBC9-46DB-A762-F4ECB2682421}" type="presOf" srcId="{6D124DB1-10CC-4846-A755-BEF8DF0EA0C7}" destId="{69EB9B35-0695-46F8-AA30-F2AEC10A30DF}" srcOrd="0" destOrd="0" presId="urn:microsoft.com/office/officeart/2005/8/layout/target3"/>
    <dgm:cxn modelId="{D17751FB-B19D-4B20-8B3F-7DE21AD36E02}" type="presOf" srcId="{40A42109-2EB2-46ED-B8DB-A503FF8A1850}" destId="{8277B125-4859-446C-A25A-33271CE0E90D}" srcOrd="0" destOrd="0" presId="urn:microsoft.com/office/officeart/2005/8/layout/target3"/>
    <dgm:cxn modelId="{930D3BE6-EB3C-42C6-88E5-25116A1D4D31}" type="presOf" srcId="{A0AAF66B-8EDE-41FA-83CD-1699D25281DD}" destId="{08D7AAAB-DCED-4FAB-BFD8-0C50B6A6EB8B}" srcOrd="0" destOrd="0" presId="urn:microsoft.com/office/officeart/2005/8/layout/target3"/>
    <dgm:cxn modelId="{A718426D-6005-4B8E-A6EB-43CF35C260AF}" srcId="{4A933290-BC07-46B6-8633-F7D382AA949F}" destId="{3DE8A2DC-F5A9-4E73-A45D-6B603F7AD432}" srcOrd="2" destOrd="0" parTransId="{D27A7062-44CC-4D45-82AC-CB4700DDF9F3}" sibTransId="{7905ED73-E4AF-4730-A885-5B568F1CB365}"/>
    <dgm:cxn modelId="{1464972F-499C-4EC5-9C2C-143F76C956B8}" srcId="{4A933290-BC07-46B6-8633-F7D382AA949F}" destId="{6D124DB1-10CC-4846-A755-BEF8DF0EA0C7}" srcOrd="3" destOrd="0" parTransId="{1B7A8080-5F56-483C-A759-6F2CBEBEE404}" sibTransId="{1B846CE1-89CD-4081-8A6A-E9C620AB1257}"/>
    <dgm:cxn modelId="{2D8D7B73-6B16-425E-BDE1-469F615CC5FA}" type="presOf" srcId="{4A933290-BC07-46B6-8633-F7D382AA949F}" destId="{8E9676EF-2D85-4796-9862-EA665BBFE54D}" srcOrd="0" destOrd="0" presId="urn:microsoft.com/office/officeart/2005/8/layout/target3"/>
    <dgm:cxn modelId="{48706597-E0C3-4C62-A316-848E4392341C}" type="presOf" srcId="{3DE8A2DC-F5A9-4E73-A45D-6B603F7AD432}" destId="{8AC6400C-ADB0-4C0A-BF78-8336F5D40BA7}" srcOrd="0" destOrd="0" presId="urn:microsoft.com/office/officeart/2005/8/layout/target3"/>
    <dgm:cxn modelId="{318519A2-DE20-4B69-ADE4-25B303CB0BFC}" type="presOf" srcId="{40A42109-2EB2-46ED-B8DB-A503FF8A1850}" destId="{C8B98668-1D16-4DD7-BD56-CCD0707212F7}" srcOrd="1" destOrd="0" presId="urn:microsoft.com/office/officeart/2005/8/layout/target3"/>
    <dgm:cxn modelId="{3C0F5E05-913E-4932-ABD4-097D9B9D9556}" type="presOf" srcId="{6D124DB1-10CC-4846-A755-BEF8DF0EA0C7}" destId="{F57EFF11-1E9F-42F8-83DF-B6CE8FAE79DD}" srcOrd="1" destOrd="0" presId="urn:microsoft.com/office/officeart/2005/8/layout/target3"/>
    <dgm:cxn modelId="{8B63DE29-D0FD-465D-8909-2484363067C7}" srcId="{4A933290-BC07-46B6-8633-F7D382AA949F}" destId="{40A42109-2EB2-46ED-B8DB-A503FF8A1850}" srcOrd="0" destOrd="0" parTransId="{DAF3ABFC-9095-4577-B57C-317F8425BD73}" sibTransId="{E0129942-98FF-43E6-8C3A-69E958C8A495}"/>
    <dgm:cxn modelId="{B8637D13-0812-4443-9C3D-7AF780BAA828}" type="presParOf" srcId="{8E9676EF-2D85-4796-9862-EA665BBFE54D}" destId="{711524E3-1FD1-4C7D-8E79-F18593D10458}" srcOrd="0" destOrd="0" presId="urn:microsoft.com/office/officeart/2005/8/layout/target3"/>
    <dgm:cxn modelId="{D77694C5-2FC9-41F5-9401-561C08754A73}" type="presParOf" srcId="{8E9676EF-2D85-4796-9862-EA665BBFE54D}" destId="{21C8EFA0-6B18-4F78-BC2D-5C89B60EB6C0}" srcOrd="1" destOrd="0" presId="urn:microsoft.com/office/officeart/2005/8/layout/target3"/>
    <dgm:cxn modelId="{12FAE195-D85A-4712-973F-95F53D0DA851}" type="presParOf" srcId="{8E9676EF-2D85-4796-9862-EA665BBFE54D}" destId="{8277B125-4859-446C-A25A-33271CE0E90D}" srcOrd="2" destOrd="0" presId="urn:microsoft.com/office/officeart/2005/8/layout/target3"/>
    <dgm:cxn modelId="{A8E91613-31DA-4396-A2BA-82F05970EFED}" type="presParOf" srcId="{8E9676EF-2D85-4796-9862-EA665BBFE54D}" destId="{1E8F100B-0467-4E42-95AB-47A9E798CED6}" srcOrd="3" destOrd="0" presId="urn:microsoft.com/office/officeart/2005/8/layout/target3"/>
    <dgm:cxn modelId="{935B5A5F-E437-4A14-A4AC-6422764EAC3E}" type="presParOf" srcId="{8E9676EF-2D85-4796-9862-EA665BBFE54D}" destId="{E3604E60-523D-4A27-92FA-3DF9705FA295}" srcOrd="4" destOrd="0" presId="urn:microsoft.com/office/officeart/2005/8/layout/target3"/>
    <dgm:cxn modelId="{2B68B2CA-D7F1-4D60-A506-257BF1DA2B0A}" type="presParOf" srcId="{8E9676EF-2D85-4796-9862-EA665BBFE54D}" destId="{08D7AAAB-DCED-4FAB-BFD8-0C50B6A6EB8B}" srcOrd="5" destOrd="0" presId="urn:microsoft.com/office/officeart/2005/8/layout/target3"/>
    <dgm:cxn modelId="{A48CED97-36B6-45EF-8484-9E016AA71EE3}" type="presParOf" srcId="{8E9676EF-2D85-4796-9862-EA665BBFE54D}" destId="{B6AF8918-9CDD-4057-9B5D-50E66F1FB294}" srcOrd="6" destOrd="0" presId="urn:microsoft.com/office/officeart/2005/8/layout/target3"/>
    <dgm:cxn modelId="{5397B3ED-5E08-42C0-92ED-BDE4ABE0F7D7}" type="presParOf" srcId="{8E9676EF-2D85-4796-9862-EA665BBFE54D}" destId="{C1FA00D7-7FAA-4119-810E-301C410C50D7}" srcOrd="7" destOrd="0" presId="urn:microsoft.com/office/officeart/2005/8/layout/target3"/>
    <dgm:cxn modelId="{8B93D867-4D3B-452B-9672-86BA8B9F3BC2}" type="presParOf" srcId="{8E9676EF-2D85-4796-9862-EA665BBFE54D}" destId="{8AC6400C-ADB0-4C0A-BF78-8336F5D40BA7}" srcOrd="8" destOrd="0" presId="urn:microsoft.com/office/officeart/2005/8/layout/target3"/>
    <dgm:cxn modelId="{74AB85B1-E104-4763-BCE2-F1666B1480A2}" type="presParOf" srcId="{8E9676EF-2D85-4796-9862-EA665BBFE54D}" destId="{77EBFA6E-D048-4421-80AC-CA47C9E4A92F}" srcOrd="9" destOrd="0" presId="urn:microsoft.com/office/officeart/2005/8/layout/target3"/>
    <dgm:cxn modelId="{A01CC0CA-3E1A-4873-8146-FC6ABF395757}" type="presParOf" srcId="{8E9676EF-2D85-4796-9862-EA665BBFE54D}" destId="{279A1AE4-D005-4EA2-B293-A7FB9032C752}" srcOrd="10" destOrd="0" presId="urn:microsoft.com/office/officeart/2005/8/layout/target3"/>
    <dgm:cxn modelId="{0A5C986E-AC9D-4725-9BC5-42C3634BEF13}" type="presParOf" srcId="{8E9676EF-2D85-4796-9862-EA665BBFE54D}" destId="{69EB9B35-0695-46F8-AA30-F2AEC10A30DF}" srcOrd="11" destOrd="0" presId="urn:microsoft.com/office/officeart/2005/8/layout/target3"/>
    <dgm:cxn modelId="{73D96FD1-A483-4D92-8E23-C539C46F2F28}" type="presParOf" srcId="{8E9676EF-2D85-4796-9862-EA665BBFE54D}" destId="{C8B98668-1D16-4DD7-BD56-CCD0707212F7}" srcOrd="12" destOrd="0" presId="urn:microsoft.com/office/officeart/2005/8/layout/target3"/>
    <dgm:cxn modelId="{EEADC887-DA67-4580-B747-C0DD97324A0F}" type="presParOf" srcId="{8E9676EF-2D85-4796-9862-EA665BBFE54D}" destId="{5B8F21B6-7566-4011-90BB-5FA75535DE55}" srcOrd="13" destOrd="0" presId="urn:microsoft.com/office/officeart/2005/8/layout/target3"/>
    <dgm:cxn modelId="{6DAF3E13-731A-4634-9ABB-90B30B0F225E}" type="presParOf" srcId="{8E9676EF-2D85-4796-9862-EA665BBFE54D}" destId="{7EA34B21-1906-4D89-93BE-65196E48CCD2}" srcOrd="14" destOrd="0" presId="urn:microsoft.com/office/officeart/2005/8/layout/target3"/>
    <dgm:cxn modelId="{7EFB4934-ED14-4787-9BDF-2D2CD6A97779}" type="presParOf" srcId="{8E9676EF-2D85-4796-9862-EA665BBFE54D}" destId="{F57EFF11-1E9F-42F8-83DF-B6CE8FAE79DD}"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933290-BC07-46B6-8633-F7D382AA949F}" type="doc">
      <dgm:prSet loTypeId="urn:microsoft.com/office/officeart/2005/8/layout/target3" loCatId="list" qsTypeId="urn:microsoft.com/office/officeart/2005/8/quickstyle/3d2" qsCatId="3D" csTypeId="urn:microsoft.com/office/officeart/2005/8/colors/colorful4" csCatId="colorful" phldr="1"/>
      <dgm:spPr/>
      <dgm:t>
        <a:bodyPr/>
        <a:lstStyle/>
        <a:p>
          <a:endParaRPr lang="en-US"/>
        </a:p>
      </dgm:t>
    </dgm:pt>
    <dgm:pt modelId="{40A42109-2EB2-46ED-B8DB-A503FF8A1850}">
      <dgm:prSet phldrT="[Text]" custT="1"/>
      <dgm:spPr>
        <a:solidFill>
          <a:schemeClr val="accent5">
            <a:lumMod val="60000"/>
            <a:lumOff val="40000"/>
            <a:alpha val="90000"/>
          </a:schemeClr>
        </a:solidFill>
        <a:ln>
          <a:solidFill>
            <a:schemeClr val="accent5"/>
          </a:solidFill>
        </a:ln>
      </dgm:spPr>
      <dgm:t>
        <a:bodyPr/>
        <a:lstStyle/>
        <a:p>
          <a:pPr algn="l"/>
          <a:r>
            <a:rPr lang="en-US" sz="2800" dirty="0" smtClean="0"/>
            <a:t> </a:t>
          </a:r>
          <a:endParaRPr lang="en-US" sz="2800" dirty="0"/>
        </a:p>
      </dgm:t>
    </dgm:pt>
    <dgm:pt modelId="{E0129942-98FF-43E6-8C3A-69E958C8A495}" type="sibTrans" cxnId="{8B63DE29-D0FD-465D-8909-2484363067C7}">
      <dgm:prSet/>
      <dgm:spPr/>
      <dgm:t>
        <a:bodyPr/>
        <a:lstStyle/>
        <a:p>
          <a:endParaRPr lang="en-US"/>
        </a:p>
      </dgm:t>
    </dgm:pt>
    <dgm:pt modelId="{DAF3ABFC-9095-4577-B57C-317F8425BD73}" type="parTrans" cxnId="{8B63DE29-D0FD-465D-8909-2484363067C7}">
      <dgm:prSet/>
      <dgm:spPr/>
      <dgm:t>
        <a:bodyPr/>
        <a:lstStyle/>
        <a:p>
          <a:endParaRPr lang="en-US"/>
        </a:p>
      </dgm:t>
    </dgm:pt>
    <dgm:pt modelId="{A0AAF66B-8EDE-41FA-83CD-1699D25281DD}">
      <dgm:prSet phldrT="[Text]" custT="1"/>
      <dgm:spPr>
        <a:solidFill>
          <a:schemeClr val="accent4">
            <a:lumMod val="40000"/>
            <a:lumOff val="60000"/>
            <a:alpha val="90000"/>
          </a:schemeClr>
        </a:solidFill>
      </dgm:spPr>
      <dgm:t>
        <a:bodyPr/>
        <a:lstStyle/>
        <a:p>
          <a:pPr algn="l"/>
          <a:endParaRPr lang="en-US" sz="2800" dirty="0"/>
        </a:p>
      </dgm:t>
    </dgm:pt>
    <dgm:pt modelId="{61A496DB-DECA-4826-870E-6A83B9C8926B}" type="sibTrans" cxnId="{FCAA1EEE-4C3D-47A2-B244-699C315FC938}">
      <dgm:prSet/>
      <dgm:spPr/>
      <dgm:t>
        <a:bodyPr/>
        <a:lstStyle/>
        <a:p>
          <a:endParaRPr lang="en-US"/>
        </a:p>
      </dgm:t>
    </dgm:pt>
    <dgm:pt modelId="{40C943EE-FF68-485C-860C-68332930243E}" type="parTrans" cxnId="{FCAA1EEE-4C3D-47A2-B244-699C315FC938}">
      <dgm:prSet/>
      <dgm:spPr/>
      <dgm:t>
        <a:bodyPr/>
        <a:lstStyle/>
        <a:p>
          <a:endParaRPr lang="en-US"/>
        </a:p>
      </dgm:t>
    </dgm:pt>
    <dgm:pt modelId="{88A2B108-CFBD-4AF1-A468-867CEA115199}">
      <dgm:prSet phldrT="[Text]" custT="1"/>
      <dgm:spPr/>
      <dgm:t>
        <a:bodyPr/>
        <a:lstStyle/>
        <a:p>
          <a:pPr algn="l"/>
          <a:r>
            <a:rPr lang="en-US" sz="2800" dirty="0" smtClean="0"/>
            <a:t> </a:t>
          </a:r>
          <a:endParaRPr lang="en-US" sz="2800" dirty="0"/>
        </a:p>
      </dgm:t>
    </dgm:pt>
    <dgm:pt modelId="{D84A8805-C194-4AB5-99E0-0AAD3C20626E}" type="sibTrans" cxnId="{1D587097-5945-48CA-BAB4-EC6190E5C83E}">
      <dgm:prSet/>
      <dgm:spPr/>
      <dgm:t>
        <a:bodyPr/>
        <a:lstStyle/>
        <a:p>
          <a:endParaRPr lang="en-US"/>
        </a:p>
      </dgm:t>
    </dgm:pt>
    <dgm:pt modelId="{A9F74C18-9C43-4EBC-BF4D-01E4BDE5947D}" type="parTrans" cxnId="{1D587097-5945-48CA-BAB4-EC6190E5C83E}">
      <dgm:prSet/>
      <dgm:spPr/>
      <dgm:t>
        <a:bodyPr/>
        <a:lstStyle/>
        <a:p>
          <a:endParaRPr lang="en-US"/>
        </a:p>
      </dgm:t>
    </dgm:pt>
    <dgm:pt modelId="{8E9676EF-2D85-4796-9862-EA665BBFE54D}" type="pres">
      <dgm:prSet presAssocID="{4A933290-BC07-46B6-8633-F7D382AA949F}" presName="Name0" presStyleCnt="0">
        <dgm:presLayoutVars>
          <dgm:chMax val="7"/>
          <dgm:dir/>
          <dgm:animLvl val="lvl"/>
          <dgm:resizeHandles val="exact"/>
        </dgm:presLayoutVars>
      </dgm:prSet>
      <dgm:spPr/>
      <dgm:t>
        <a:bodyPr/>
        <a:lstStyle/>
        <a:p>
          <a:endParaRPr lang="en-US"/>
        </a:p>
      </dgm:t>
    </dgm:pt>
    <dgm:pt modelId="{711524E3-1FD1-4C7D-8E79-F18593D10458}" type="pres">
      <dgm:prSet presAssocID="{40A42109-2EB2-46ED-B8DB-A503FF8A1850}" presName="circle1" presStyleLbl="node1" presStyleIdx="0" presStyleCnt="3"/>
      <dgm:spPr>
        <a:solidFill>
          <a:schemeClr val="accent5">
            <a:lumMod val="75000"/>
          </a:schemeClr>
        </a:solidFill>
      </dgm:spPr>
    </dgm:pt>
    <dgm:pt modelId="{21C8EFA0-6B18-4F78-BC2D-5C89B60EB6C0}" type="pres">
      <dgm:prSet presAssocID="{40A42109-2EB2-46ED-B8DB-A503FF8A1850}" presName="space" presStyleCnt="0"/>
      <dgm:spPr/>
    </dgm:pt>
    <dgm:pt modelId="{8277B125-4859-446C-A25A-33271CE0E90D}" type="pres">
      <dgm:prSet presAssocID="{40A42109-2EB2-46ED-B8DB-A503FF8A1850}" presName="rect1" presStyleLbl="alignAcc1" presStyleIdx="0" presStyleCnt="3"/>
      <dgm:spPr/>
      <dgm:t>
        <a:bodyPr/>
        <a:lstStyle/>
        <a:p>
          <a:endParaRPr lang="en-US"/>
        </a:p>
      </dgm:t>
    </dgm:pt>
    <dgm:pt modelId="{1E8F100B-0467-4E42-95AB-47A9E798CED6}" type="pres">
      <dgm:prSet presAssocID="{A0AAF66B-8EDE-41FA-83CD-1699D25281DD}" presName="vertSpace2" presStyleLbl="node1" presStyleIdx="0" presStyleCnt="3"/>
      <dgm:spPr/>
    </dgm:pt>
    <dgm:pt modelId="{E3604E60-523D-4A27-92FA-3DF9705FA295}" type="pres">
      <dgm:prSet presAssocID="{A0AAF66B-8EDE-41FA-83CD-1699D25281DD}" presName="circle2" presStyleLbl="node1" presStyleIdx="1" presStyleCnt="3"/>
      <dgm:spPr>
        <a:solidFill>
          <a:schemeClr val="accent4">
            <a:lumMod val="75000"/>
          </a:schemeClr>
        </a:solidFill>
      </dgm:spPr>
    </dgm:pt>
    <dgm:pt modelId="{08D7AAAB-DCED-4FAB-BFD8-0C50B6A6EB8B}" type="pres">
      <dgm:prSet presAssocID="{A0AAF66B-8EDE-41FA-83CD-1699D25281DD}" presName="rect2" presStyleLbl="alignAcc1" presStyleIdx="1" presStyleCnt="3"/>
      <dgm:spPr/>
      <dgm:t>
        <a:bodyPr/>
        <a:lstStyle/>
        <a:p>
          <a:endParaRPr lang="en-US"/>
        </a:p>
      </dgm:t>
    </dgm:pt>
    <dgm:pt modelId="{808F7F52-560F-4F28-B7FD-C643FFA02F7F}" type="pres">
      <dgm:prSet presAssocID="{88A2B108-CFBD-4AF1-A468-867CEA115199}" presName="vertSpace3" presStyleLbl="node1" presStyleIdx="1" presStyleCnt="3"/>
      <dgm:spPr/>
    </dgm:pt>
    <dgm:pt modelId="{C7ED6D5B-E025-454E-B4CA-30FDB5E2A358}" type="pres">
      <dgm:prSet presAssocID="{88A2B108-CFBD-4AF1-A468-867CEA115199}" presName="circle3" presStyleLbl="node1" presStyleIdx="2" presStyleCnt="3"/>
      <dgm:spPr>
        <a:solidFill>
          <a:schemeClr val="bg2">
            <a:lumMod val="90000"/>
          </a:schemeClr>
        </a:solidFill>
      </dgm:spPr>
    </dgm:pt>
    <dgm:pt modelId="{003575F5-4B86-4119-9302-06E2FC33027A}" type="pres">
      <dgm:prSet presAssocID="{88A2B108-CFBD-4AF1-A468-867CEA115199}" presName="rect3" presStyleLbl="alignAcc1" presStyleIdx="2" presStyleCnt="3"/>
      <dgm:spPr/>
      <dgm:t>
        <a:bodyPr/>
        <a:lstStyle/>
        <a:p>
          <a:endParaRPr lang="en-US"/>
        </a:p>
      </dgm:t>
    </dgm:pt>
    <dgm:pt modelId="{B92C006E-05C5-42FE-B157-EA05FA75C169}" type="pres">
      <dgm:prSet presAssocID="{40A42109-2EB2-46ED-B8DB-A503FF8A1850}" presName="rect1ParTxNoCh" presStyleLbl="alignAcc1" presStyleIdx="2" presStyleCnt="3">
        <dgm:presLayoutVars>
          <dgm:chMax val="1"/>
          <dgm:bulletEnabled val="1"/>
        </dgm:presLayoutVars>
      </dgm:prSet>
      <dgm:spPr/>
      <dgm:t>
        <a:bodyPr/>
        <a:lstStyle/>
        <a:p>
          <a:endParaRPr lang="en-US"/>
        </a:p>
      </dgm:t>
    </dgm:pt>
    <dgm:pt modelId="{14AF43B3-E61F-4C80-B0D4-EC90A9A5697A}" type="pres">
      <dgm:prSet presAssocID="{A0AAF66B-8EDE-41FA-83CD-1699D25281DD}" presName="rect2ParTxNoCh" presStyleLbl="alignAcc1" presStyleIdx="2" presStyleCnt="3">
        <dgm:presLayoutVars>
          <dgm:chMax val="1"/>
          <dgm:bulletEnabled val="1"/>
        </dgm:presLayoutVars>
      </dgm:prSet>
      <dgm:spPr/>
      <dgm:t>
        <a:bodyPr/>
        <a:lstStyle/>
        <a:p>
          <a:endParaRPr lang="en-US"/>
        </a:p>
      </dgm:t>
    </dgm:pt>
    <dgm:pt modelId="{4A8BDABD-5384-4C73-9811-2F0EB4112768}" type="pres">
      <dgm:prSet presAssocID="{88A2B108-CFBD-4AF1-A468-867CEA115199}" presName="rect3ParTxNoCh" presStyleLbl="alignAcc1" presStyleIdx="2" presStyleCnt="3">
        <dgm:presLayoutVars>
          <dgm:chMax val="1"/>
          <dgm:bulletEnabled val="1"/>
        </dgm:presLayoutVars>
      </dgm:prSet>
      <dgm:spPr/>
      <dgm:t>
        <a:bodyPr/>
        <a:lstStyle/>
        <a:p>
          <a:endParaRPr lang="en-US"/>
        </a:p>
      </dgm:t>
    </dgm:pt>
  </dgm:ptLst>
  <dgm:cxnLst>
    <dgm:cxn modelId="{562F15C5-2AB8-4554-96FF-8D8663EA907A}" type="presOf" srcId="{A0AAF66B-8EDE-41FA-83CD-1699D25281DD}" destId="{08D7AAAB-DCED-4FAB-BFD8-0C50B6A6EB8B}" srcOrd="0" destOrd="0" presId="urn:microsoft.com/office/officeart/2005/8/layout/target3"/>
    <dgm:cxn modelId="{8B63DE29-D0FD-465D-8909-2484363067C7}" srcId="{4A933290-BC07-46B6-8633-F7D382AA949F}" destId="{40A42109-2EB2-46ED-B8DB-A503FF8A1850}" srcOrd="0" destOrd="0" parTransId="{DAF3ABFC-9095-4577-B57C-317F8425BD73}" sibTransId="{E0129942-98FF-43E6-8C3A-69E958C8A495}"/>
    <dgm:cxn modelId="{ABC48237-DD93-4AFF-99EF-C72F458C8854}" type="presOf" srcId="{88A2B108-CFBD-4AF1-A468-867CEA115199}" destId="{003575F5-4B86-4119-9302-06E2FC33027A}" srcOrd="0" destOrd="0" presId="urn:microsoft.com/office/officeart/2005/8/layout/target3"/>
    <dgm:cxn modelId="{FCAA1EEE-4C3D-47A2-B244-699C315FC938}" srcId="{4A933290-BC07-46B6-8633-F7D382AA949F}" destId="{A0AAF66B-8EDE-41FA-83CD-1699D25281DD}" srcOrd="1" destOrd="0" parTransId="{40C943EE-FF68-485C-860C-68332930243E}" sibTransId="{61A496DB-DECA-4826-870E-6A83B9C8926B}"/>
    <dgm:cxn modelId="{6DF5805A-9F92-41E0-B800-F4E8ACA23DFC}" type="presOf" srcId="{40A42109-2EB2-46ED-B8DB-A503FF8A1850}" destId="{B92C006E-05C5-42FE-B157-EA05FA75C169}" srcOrd="1" destOrd="0" presId="urn:microsoft.com/office/officeart/2005/8/layout/target3"/>
    <dgm:cxn modelId="{8A7A759F-A902-4D9B-BDD8-25E096786587}" type="presOf" srcId="{A0AAF66B-8EDE-41FA-83CD-1699D25281DD}" destId="{14AF43B3-E61F-4C80-B0D4-EC90A9A5697A}" srcOrd="1" destOrd="0" presId="urn:microsoft.com/office/officeart/2005/8/layout/target3"/>
    <dgm:cxn modelId="{D2E4FBA1-E72D-49BE-AF96-6CDCA2F3BBAD}" type="presOf" srcId="{40A42109-2EB2-46ED-B8DB-A503FF8A1850}" destId="{8277B125-4859-446C-A25A-33271CE0E90D}" srcOrd="0" destOrd="0" presId="urn:microsoft.com/office/officeart/2005/8/layout/target3"/>
    <dgm:cxn modelId="{1D587097-5945-48CA-BAB4-EC6190E5C83E}" srcId="{4A933290-BC07-46B6-8633-F7D382AA949F}" destId="{88A2B108-CFBD-4AF1-A468-867CEA115199}" srcOrd="2" destOrd="0" parTransId="{A9F74C18-9C43-4EBC-BF4D-01E4BDE5947D}" sibTransId="{D84A8805-C194-4AB5-99E0-0AAD3C20626E}"/>
    <dgm:cxn modelId="{7DBBDB08-13B8-4830-8D82-4158855B68FE}" type="presOf" srcId="{88A2B108-CFBD-4AF1-A468-867CEA115199}" destId="{4A8BDABD-5384-4C73-9811-2F0EB4112768}" srcOrd="1" destOrd="0" presId="urn:microsoft.com/office/officeart/2005/8/layout/target3"/>
    <dgm:cxn modelId="{DE6B6021-B419-4D5F-90E6-93936225B4E3}" type="presOf" srcId="{4A933290-BC07-46B6-8633-F7D382AA949F}" destId="{8E9676EF-2D85-4796-9862-EA665BBFE54D}" srcOrd="0" destOrd="0" presId="urn:microsoft.com/office/officeart/2005/8/layout/target3"/>
    <dgm:cxn modelId="{51F85CDC-5CBA-408B-A748-4A30C1432841}" type="presParOf" srcId="{8E9676EF-2D85-4796-9862-EA665BBFE54D}" destId="{711524E3-1FD1-4C7D-8E79-F18593D10458}" srcOrd="0" destOrd="0" presId="urn:microsoft.com/office/officeart/2005/8/layout/target3"/>
    <dgm:cxn modelId="{F73EADCA-6EA7-4070-834D-A1FFD84E6F5C}" type="presParOf" srcId="{8E9676EF-2D85-4796-9862-EA665BBFE54D}" destId="{21C8EFA0-6B18-4F78-BC2D-5C89B60EB6C0}" srcOrd="1" destOrd="0" presId="urn:microsoft.com/office/officeart/2005/8/layout/target3"/>
    <dgm:cxn modelId="{1CDB11BB-E84E-46D8-BF3F-7C29481622CC}" type="presParOf" srcId="{8E9676EF-2D85-4796-9862-EA665BBFE54D}" destId="{8277B125-4859-446C-A25A-33271CE0E90D}" srcOrd="2" destOrd="0" presId="urn:microsoft.com/office/officeart/2005/8/layout/target3"/>
    <dgm:cxn modelId="{4E2662A4-B6F3-48ED-AF92-ECEF8EF2D519}" type="presParOf" srcId="{8E9676EF-2D85-4796-9862-EA665BBFE54D}" destId="{1E8F100B-0467-4E42-95AB-47A9E798CED6}" srcOrd="3" destOrd="0" presId="urn:microsoft.com/office/officeart/2005/8/layout/target3"/>
    <dgm:cxn modelId="{6B76DE6A-EC80-43A9-B37F-3AE8804B3E5B}" type="presParOf" srcId="{8E9676EF-2D85-4796-9862-EA665BBFE54D}" destId="{E3604E60-523D-4A27-92FA-3DF9705FA295}" srcOrd="4" destOrd="0" presId="urn:microsoft.com/office/officeart/2005/8/layout/target3"/>
    <dgm:cxn modelId="{4F3AF387-27D6-4E1F-9ED9-09E2FD8DB729}" type="presParOf" srcId="{8E9676EF-2D85-4796-9862-EA665BBFE54D}" destId="{08D7AAAB-DCED-4FAB-BFD8-0C50B6A6EB8B}" srcOrd="5" destOrd="0" presId="urn:microsoft.com/office/officeart/2005/8/layout/target3"/>
    <dgm:cxn modelId="{2EC7854A-E87F-4DFF-B37B-E6C4272F81D6}" type="presParOf" srcId="{8E9676EF-2D85-4796-9862-EA665BBFE54D}" destId="{808F7F52-560F-4F28-B7FD-C643FFA02F7F}" srcOrd="6" destOrd="0" presId="urn:microsoft.com/office/officeart/2005/8/layout/target3"/>
    <dgm:cxn modelId="{4AAA2582-F8F4-47D0-A72C-6DCF8E158EDD}" type="presParOf" srcId="{8E9676EF-2D85-4796-9862-EA665BBFE54D}" destId="{C7ED6D5B-E025-454E-B4CA-30FDB5E2A358}" srcOrd="7" destOrd="0" presId="urn:microsoft.com/office/officeart/2005/8/layout/target3"/>
    <dgm:cxn modelId="{56B9B03B-B3C7-4669-B32E-0C1DBBE432A8}" type="presParOf" srcId="{8E9676EF-2D85-4796-9862-EA665BBFE54D}" destId="{003575F5-4B86-4119-9302-06E2FC33027A}" srcOrd="8" destOrd="0" presId="urn:microsoft.com/office/officeart/2005/8/layout/target3"/>
    <dgm:cxn modelId="{C8FAB148-2082-41D1-A0F0-0FA58D2676C9}" type="presParOf" srcId="{8E9676EF-2D85-4796-9862-EA665BBFE54D}" destId="{B92C006E-05C5-42FE-B157-EA05FA75C169}" srcOrd="9" destOrd="0" presId="urn:microsoft.com/office/officeart/2005/8/layout/target3"/>
    <dgm:cxn modelId="{1ECC79CF-51A8-4C98-8519-62D3EE1B4E6B}" type="presParOf" srcId="{8E9676EF-2D85-4796-9862-EA665BBFE54D}" destId="{14AF43B3-E61F-4C80-B0D4-EC90A9A5697A}" srcOrd="10" destOrd="0" presId="urn:microsoft.com/office/officeart/2005/8/layout/target3"/>
    <dgm:cxn modelId="{A8915045-A8E7-485B-B4DA-A0F4D96D70F7}" type="presParOf" srcId="{8E9676EF-2D85-4796-9862-EA665BBFE54D}" destId="{4A8BDABD-5384-4C73-9811-2F0EB4112768}"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1CD61C-D6AC-4CF5-9F5D-BC2FA8A2E255}"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US"/>
        </a:p>
      </dgm:t>
    </dgm:pt>
    <dgm:pt modelId="{9195E7B9-D1F2-433A-84C0-19259BBF476B}">
      <dgm:prSet custT="1"/>
      <dgm:spPr>
        <a:ln>
          <a:solidFill>
            <a:schemeClr val="accent5">
              <a:lumMod val="50000"/>
            </a:schemeClr>
          </a:solidFill>
        </a:ln>
      </dgm:spPr>
      <dgm:t>
        <a:bodyPr/>
        <a:lstStyle/>
        <a:p>
          <a:pPr rtl="0"/>
          <a:r>
            <a:rPr lang="en-US" sz="1600" b="0" dirty="0" smtClean="0">
              <a:latin typeface="Arial" panose="020B0604020202020204" pitchFamily="34" charset="0"/>
              <a:cs typeface="Arial" panose="020B0604020202020204" pitchFamily="34" charset="0"/>
            </a:rPr>
            <a:t>1. Actively engage with stakeholders on initiatives designed to improve the U.S. payment system.</a:t>
          </a:r>
          <a:endParaRPr lang="en-US" sz="1600" b="0" dirty="0">
            <a:latin typeface="Arial" panose="020B0604020202020204" pitchFamily="34" charset="0"/>
            <a:cs typeface="Arial" panose="020B0604020202020204" pitchFamily="34" charset="0"/>
          </a:endParaRPr>
        </a:p>
      </dgm:t>
    </dgm:pt>
    <dgm:pt modelId="{BF225BFC-FFB1-496E-ADCB-4F769194B4F4}" type="parTrans" cxnId="{80E608C3-7EA2-4A52-9B20-F35A3E5CE60E}">
      <dgm:prSet/>
      <dgm:spPr/>
      <dgm:t>
        <a:bodyPr/>
        <a:lstStyle/>
        <a:p>
          <a:endParaRPr lang="en-US" sz="1600" b="0"/>
        </a:p>
      </dgm:t>
    </dgm:pt>
    <dgm:pt modelId="{256BCC7C-8554-4C5C-A5FD-3FBAE777EB33}" type="sibTrans" cxnId="{80E608C3-7EA2-4A52-9B20-F35A3E5CE60E}">
      <dgm:prSet/>
      <dgm:spPr/>
      <dgm:t>
        <a:bodyPr/>
        <a:lstStyle/>
        <a:p>
          <a:endParaRPr lang="en-US" sz="1600" b="0"/>
        </a:p>
      </dgm:t>
    </dgm:pt>
    <dgm:pt modelId="{FE4D3AE7-13A3-4A54-8C67-2607E9157636}">
      <dgm:prSet custT="1"/>
      <dgm:spPr>
        <a:solidFill>
          <a:schemeClr val="bg1"/>
        </a:solidFill>
        <a:ln>
          <a:solidFill>
            <a:schemeClr val="accent5">
              <a:lumMod val="50000"/>
            </a:schemeClr>
          </a:solidFill>
        </a:ln>
      </dgm:spPr>
      <dgm:t>
        <a:bodyPr/>
        <a:lstStyle/>
        <a:p>
          <a:pPr rtl="0"/>
          <a:r>
            <a:rPr lang="en-US" sz="1600" b="0" dirty="0" smtClean="0">
              <a:latin typeface="Arial" panose="020B0604020202020204" pitchFamily="34" charset="0"/>
              <a:cs typeface="Arial" panose="020B0604020202020204" pitchFamily="34" charset="0"/>
            </a:rPr>
            <a:t>2. Identify effective approach(</a:t>
          </a:r>
          <a:r>
            <a:rPr lang="en-US" sz="1600" b="0" dirty="0" err="1" smtClean="0">
              <a:latin typeface="Arial" panose="020B0604020202020204" pitchFamily="34" charset="0"/>
              <a:cs typeface="Arial" panose="020B0604020202020204" pitchFamily="34" charset="0"/>
            </a:rPr>
            <a:t>es</a:t>
          </a:r>
          <a:r>
            <a:rPr lang="en-US" sz="1600" b="0" dirty="0" smtClean="0">
              <a:latin typeface="Arial" panose="020B0604020202020204" pitchFamily="34" charset="0"/>
              <a:cs typeface="Arial" panose="020B0604020202020204" pitchFamily="34" charset="0"/>
            </a:rPr>
            <a:t>) for implementing safe, ubiquitous, faster payments.</a:t>
          </a:r>
          <a:endParaRPr lang="en-US" sz="1600" b="0" dirty="0">
            <a:latin typeface="Arial" panose="020B0604020202020204" pitchFamily="34" charset="0"/>
            <a:cs typeface="Arial" panose="020B0604020202020204" pitchFamily="34" charset="0"/>
          </a:endParaRPr>
        </a:p>
      </dgm:t>
    </dgm:pt>
    <dgm:pt modelId="{1F13594A-5D5B-4B31-8F35-F6DD38E3D634}" type="parTrans" cxnId="{607FEF51-074F-4968-BE6D-61C24AE96EA4}">
      <dgm:prSet/>
      <dgm:spPr/>
      <dgm:t>
        <a:bodyPr/>
        <a:lstStyle/>
        <a:p>
          <a:endParaRPr lang="en-US" sz="1600" b="0"/>
        </a:p>
      </dgm:t>
    </dgm:pt>
    <dgm:pt modelId="{127AE4AF-0AC0-4071-97E6-AE0EE114252F}" type="sibTrans" cxnId="{607FEF51-074F-4968-BE6D-61C24AE96EA4}">
      <dgm:prSet/>
      <dgm:spPr/>
      <dgm:t>
        <a:bodyPr/>
        <a:lstStyle/>
        <a:p>
          <a:endParaRPr lang="en-US" sz="1600" b="0"/>
        </a:p>
      </dgm:t>
    </dgm:pt>
    <dgm:pt modelId="{B62E3E08-2CF2-458A-9BF2-9374601A72B3}">
      <dgm:prSet custT="1"/>
      <dgm:spPr>
        <a:ln>
          <a:solidFill>
            <a:schemeClr val="accent5">
              <a:lumMod val="50000"/>
            </a:schemeClr>
          </a:solidFill>
        </a:ln>
      </dgm:spPr>
      <dgm:t>
        <a:bodyPr/>
        <a:lstStyle/>
        <a:p>
          <a:pPr rtl="0"/>
          <a:r>
            <a:rPr lang="en-US" sz="1600" b="0" dirty="0" smtClean="0">
              <a:latin typeface="Arial" panose="020B0604020202020204" pitchFamily="34" charset="0"/>
              <a:cs typeface="Arial" panose="020B0604020202020204" pitchFamily="34" charset="0"/>
            </a:rPr>
            <a:t>3. Reduce fraud risk and advance the safety, security and resiliency of the payment system.</a:t>
          </a:r>
          <a:endParaRPr lang="en-US" sz="1600" b="0" dirty="0">
            <a:latin typeface="Arial" panose="020B0604020202020204" pitchFamily="34" charset="0"/>
            <a:cs typeface="Arial" panose="020B0604020202020204" pitchFamily="34" charset="0"/>
          </a:endParaRPr>
        </a:p>
      </dgm:t>
    </dgm:pt>
    <dgm:pt modelId="{3D08B533-2DA2-41E0-B122-E7AFEBFD9350}" type="parTrans" cxnId="{AD63BB6B-8326-4763-A32F-6941B99105BC}">
      <dgm:prSet/>
      <dgm:spPr/>
      <dgm:t>
        <a:bodyPr/>
        <a:lstStyle/>
        <a:p>
          <a:endParaRPr lang="en-US" sz="1600" b="0"/>
        </a:p>
      </dgm:t>
    </dgm:pt>
    <dgm:pt modelId="{974A390C-22D2-471E-8976-711F590B9A4B}" type="sibTrans" cxnId="{AD63BB6B-8326-4763-A32F-6941B99105BC}">
      <dgm:prSet/>
      <dgm:spPr/>
      <dgm:t>
        <a:bodyPr/>
        <a:lstStyle/>
        <a:p>
          <a:endParaRPr lang="en-US" sz="1600" b="0"/>
        </a:p>
      </dgm:t>
    </dgm:pt>
    <dgm:pt modelId="{AACDB604-2052-4D14-894E-9E1534E27AFF}">
      <dgm:prSet custT="1"/>
      <dgm:spPr>
        <a:ln>
          <a:solidFill>
            <a:schemeClr val="accent5">
              <a:lumMod val="50000"/>
            </a:schemeClr>
          </a:solidFill>
        </a:ln>
      </dgm:spPr>
      <dgm:t>
        <a:bodyPr/>
        <a:lstStyle/>
        <a:p>
          <a:pPr rtl="0"/>
          <a:r>
            <a:rPr lang="en-US" sz="1600" b="0" dirty="0" smtClean="0">
              <a:latin typeface="Arial" panose="020B0604020202020204" pitchFamily="34" charset="0"/>
              <a:cs typeface="Arial" panose="020B0604020202020204" pitchFamily="34" charset="0"/>
            </a:rPr>
            <a:t>4. Achieve greater end-to-end efficiency for domestic and cross-border payments.</a:t>
          </a:r>
          <a:endParaRPr lang="en-US" sz="1600" b="0" dirty="0">
            <a:latin typeface="Arial" panose="020B0604020202020204" pitchFamily="34" charset="0"/>
            <a:cs typeface="Arial" panose="020B0604020202020204" pitchFamily="34" charset="0"/>
          </a:endParaRPr>
        </a:p>
      </dgm:t>
    </dgm:pt>
    <dgm:pt modelId="{E5BEACED-3322-470A-ACBD-68325797EAC2}" type="parTrans" cxnId="{B3E190BC-C138-490F-8FBA-B731062D313C}">
      <dgm:prSet/>
      <dgm:spPr/>
      <dgm:t>
        <a:bodyPr/>
        <a:lstStyle/>
        <a:p>
          <a:endParaRPr lang="en-US" sz="1600" b="0"/>
        </a:p>
      </dgm:t>
    </dgm:pt>
    <dgm:pt modelId="{1615EFC1-EA18-4AF8-A2F2-FE3011057F8F}" type="sibTrans" cxnId="{B3E190BC-C138-490F-8FBA-B731062D313C}">
      <dgm:prSet/>
      <dgm:spPr/>
      <dgm:t>
        <a:bodyPr/>
        <a:lstStyle/>
        <a:p>
          <a:endParaRPr lang="en-US" sz="1600" b="0"/>
        </a:p>
      </dgm:t>
    </dgm:pt>
    <dgm:pt modelId="{47E7F849-8538-44CE-858D-6E949792779F}">
      <dgm:prSet custT="1"/>
      <dgm:spPr>
        <a:ln>
          <a:solidFill>
            <a:schemeClr val="accent5">
              <a:lumMod val="50000"/>
            </a:schemeClr>
          </a:solidFill>
        </a:ln>
      </dgm:spPr>
      <dgm:t>
        <a:bodyPr/>
        <a:lstStyle/>
        <a:p>
          <a:pPr rtl="0"/>
          <a:r>
            <a:rPr lang="en-US" sz="1600" b="0" dirty="0" smtClean="0">
              <a:latin typeface="Arial" panose="020B0604020202020204" pitchFamily="34" charset="0"/>
              <a:cs typeface="Arial" panose="020B0604020202020204" pitchFamily="34" charset="0"/>
            </a:rPr>
            <a:t>5. Enhance Federal Reserve Bank payment, settlement and risk management services to address identified gaps.</a:t>
          </a:r>
          <a:endParaRPr lang="en-US" sz="1600" b="0" dirty="0">
            <a:latin typeface="Arial" panose="020B0604020202020204" pitchFamily="34" charset="0"/>
            <a:cs typeface="Arial" panose="020B0604020202020204" pitchFamily="34" charset="0"/>
          </a:endParaRPr>
        </a:p>
      </dgm:t>
    </dgm:pt>
    <dgm:pt modelId="{3AAC8D9C-B605-4125-BC0E-B0ABED35B020}" type="parTrans" cxnId="{E45BF27E-B313-4297-A4F3-7FD29DDB1F84}">
      <dgm:prSet/>
      <dgm:spPr/>
      <dgm:t>
        <a:bodyPr/>
        <a:lstStyle/>
        <a:p>
          <a:endParaRPr lang="en-US" sz="1600" b="0"/>
        </a:p>
      </dgm:t>
    </dgm:pt>
    <dgm:pt modelId="{47C8B33E-0A42-4ED6-A74C-0BB425862902}" type="sibTrans" cxnId="{E45BF27E-B313-4297-A4F3-7FD29DDB1F84}">
      <dgm:prSet/>
      <dgm:spPr/>
      <dgm:t>
        <a:bodyPr/>
        <a:lstStyle/>
        <a:p>
          <a:endParaRPr lang="en-US" sz="1600" b="0"/>
        </a:p>
      </dgm:t>
    </dgm:pt>
    <dgm:pt modelId="{BC6A5FC4-E557-41DB-8763-D9BA954D5BBB}" type="pres">
      <dgm:prSet presAssocID="{B11CD61C-D6AC-4CF5-9F5D-BC2FA8A2E255}" presName="linear" presStyleCnt="0">
        <dgm:presLayoutVars>
          <dgm:animLvl val="lvl"/>
          <dgm:resizeHandles val="exact"/>
        </dgm:presLayoutVars>
      </dgm:prSet>
      <dgm:spPr/>
      <dgm:t>
        <a:bodyPr/>
        <a:lstStyle/>
        <a:p>
          <a:endParaRPr lang="en-US"/>
        </a:p>
      </dgm:t>
    </dgm:pt>
    <dgm:pt modelId="{574528A1-2F48-437B-A127-CBDDCBD4933A}" type="pres">
      <dgm:prSet presAssocID="{9195E7B9-D1F2-433A-84C0-19259BBF476B}" presName="parentText" presStyleLbl="node1" presStyleIdx="0" presStyleCnt="5">
        <dgm:presLayoutVars>
          <dgm:chMax val="0"/>
          <dgm:bulletEnabled val="1"/>
        </dgm:presLayoutVars>
      </dgm:prSet>
      <dgm:spPr/>
      <dgm:t>
        <a:bodyPr/>
        <a:lstStyle/>
        <a:p>
          <a:endParaRPr lang="en-US"/>
        </a:p>
      </dgm:t>
    </dgm:pt>
    <dgm:pt modelId="{D85D4F4A-B81F-42AF-9B78-252F10FFB06C}" type="pres">
      <dgm:prSet presAssocID="{256BCC7C-8554-4C5C-A5FD-3FBAE777EB33}" presName="spacer" presStyleCnt="0"/>
      <dgm:spPr/>
      <dgm:t>
        <a:bodyPr/>
        <a:lstStyle/>
        <a:p>
          <a:endParaRPr lang="en-US"/>
        </a:p>
      </dgm:t>
    </dgm:pt>
    <dgm:pt modelId="{76E3C971-508D-4EED-91B5-D35B0D1337DD}" type="pres">
      <dgm:prSet presAssocID="{FE4D3AE7-13A3-4A54-8C67-2607E9157636}" presName="parentText" presStyleLbl="node1" presStyleIdx="1" presStyleCnt="5">
        <dgm:presLayoutVars>
          <dgm:chMax val="0"/>
          <dgm:bulletEnabled val="1"/>
        </dgm:presLayoutVars>
      </dgm:prSet>
      <dgm:spPr/>
      <dgm:t>
        <a:bodyPr/>
        <a:lstStyle/>
        <a:p>
          <a:endParaRPr lang="en-US"/>
        </a:p>
      </dgm:t>
    </dgm:pt>
    <dgm:pt modelId="{502FC594-497F-4D0F-9460-3155D88A6E2D}" type="pres">
      <dgm:prSet presAssocID="{127AE4AF-0AC0-4071-97E6-AE0EE114252F}" presName="spacer" presStyleCnt="0"/>
      <dgm:spPr/>
      <dgm:t>
        <a:bodyPr/>
        <a:lstStyle/>
        <a:p>
          <a:endParaRPr lang="en-US"/>
        </a:p>
      </dgm:t>
    </dgm:pt>
    <dgm:pt modelId="{E2C2C846-C13D-4CCD-BD97-CC8377FF2FDF}" type="pres">
      <dgm:prSet presAssocID="{B62E3E08-2CF2-458A-9BF2-9374601A72B3}" presName="parentText" presStyleLbl="node1" presStyleIdx="2" presStyleCnt="5">
        <dgm:presLayoutVars>
          <dgm:chMax val="0"/>
          <dgm:bulletEnabled val="1"/>
        </dgm:presLayoutVars>
      </dgm:prSet>
      <dgm:spPr/>
      <dgm:t>
        <a:bodyPr/>
        <a:lstStyle/>
        <a:p>
          <a:endParaRPr lang="en-US"/>
        </a:p>
      </dgm:t>
    </dgm:pt>
    <dgm:pt modelId="{DEB2F6C3-4614-46BB-A8C9-A87B7D0F597F}" type="pres">
      <dgm:prSet presAssocID="{974A390C-22D2-471E-8976-711F590B9A4B}" presName="spacer" presStyleCnt="0"/>
      <dgm:spPr/>
      <dgm:t>
        <a:bodyPr/>
        <a:lstStyle/>
        <a:p>
          <a:endParaRPr lang="en-US"/>
        </a:p>
      </dgm:t>
    </dgm:pt>
    <dgm:pt modelId="{8BFF0D18-7B8D-45BA-9621-0B6617548EBE}" type="pres">
      <dgm:prSet presAssocID="{AACDB604-2052-4D14-894E-9E1534E27AFF}" presName="parentText" presStyleLbl="node1" presStyleIdx="3" presStyleCnt="5">
        <dgm:presLayoutVars>
          <dgm:chMax val="0"/>
          <dgm:bulletEnabled val="1"/>
        </dgm:presLayoutVars>
      </dgm:prSet>
      <dgm:spPr/>
      <dgm:t>
        <a:bodyPr/>
        <a:lstStyle/>
        <a:p>
          <a:endParaRPr lang="en-US"/>
        </a:p>
      </dgm:t>
    </dgm:pt>
    <dgm:pt modelId="{CEC4F7C6-51EA-401C-9D88-EAA80C19F226}" type="pres">
      <dgm:prSet presAssocID="{1615EFC1-EA18-4AF8-A2F2-FE3011057F8F}" presName="spacer" presStyleCnt="0"/>
      <dgm:spPr/>
      <dgm:t>
        <a:bodyPr/>
        <a:lstStyle/>
        <a:p>
          <a:endParaRPr lang="en-US"/>
        </a:p>
      </dgm:t>
    </dgm:pt>
    <dgm:pt modelId="{E9CB2FAF-A847-42B0-AB77-6B36C0604843}" type="pres">
      <dgm:prSet presAssocID="{47E7F849-8538-44CE-858D-6E949792779F}" presName="parentText" presStyleLbl="node1" presStyleIdx="4" presStyleCnt="5">
        <dgm:presLayoutVars>
          <dgm:chMax val="0"/>
          <dgm:bulletEnabled val="1"/>
        </dgm:presLayoutVars>
      </dgm:prSet>
      <dgm:spPr/>
      <dgm:t>
        <a:bodyPr/>
        <a:lstStyle/>
        <a:p>
          <a:endParaRPr lang="en-US"/>
        </a:p>
      </dgm:t>
    </dgm:pt>
  </dgm:ptLst>
  <dgm:cxnLst>
    <dgm:cxn modelId="{AC0B17E5-AF04-434B-8483-CD49BCD6928C}" type="presOf" srcId="{9195E7B9-D1F2-433A-84C0-19259BBF476B}" destId="{574528A1-2F48-437B-A127-CBDDCBD4933A}" srcOrd="0" destOrd="0" presId="urn:microsoft.com/office/officeart/2005/8/layout/vList2"/>
    <dgm:cxn modelId="{7772F78E-E46E-4BBC-9BDF-A0DC8CB14C30}" type="presOf" srcId="{47E7F849-8538-44CE-858D-6E949792779F}" destId="{E9CB2FAF-A847-42B0-AB77-6B36C0604843}" srcOrd="0" destOrd="0" presId="urn:microsoft.com/office/officeart/2005/8/layout/vList2"/>
    <dgm:cxn modelId="{B3E190BC-C138-490F-8FBA-B731062D313C}" srcId="{B11CD61C-D6AC-4CF5-9F5D-BC2FA8A2E255}" destId="{AACDB604-2052-4D14-894E-9E1534E27AFF}" srcOrd="3" destOrd="0" parTransId="{E5BEACED-3322-470A-ACBD-68325797EAC2}" sibTransId="{1615EFC1-EA18-4AF8-A2F2-FE3011057F8F}"/>
    <dgm:cxn modelId="{7C3BF232-C1E0-4984-9295-FEC3BD4B7EF5}" type="presOf" srcId="{B62E3E08-2CF2-458A-9BF2-9374601A72B3}" destId="{E2C2C846-C13D-4CCD-BD97-CC8377FF2FDF}" srcOrd="0" destOrd="0" presId="urn:microsoft.com/office/officeart/2005/8/layout/vList2"/>
    <dgm:cxn modelId="{0B9622AF-D192-4ABF-885B-CECA8A80A4EB}" type="presOf" srcId="{B11CD61C-D6AC-4CF5-9F5D-BC2FA8A2E255}" destId="{BC6A5FC4-E557-41DB-8763-D9BA954D5BBB}" srcOrd="0" destOrd="0" presId="urn:microsoft.com/office/officeart/2005/8/layout/vList2"/>
    <dgm:cxn modelId="{62E2A441-0C83-415F-AE84-A3AD3F994394}" type="presOf" srcId="{FE4D3AE7-13A3-4A54-8C67-2607E9157636}" destId="{76E3C971-508D-4EED-91B5-D35B0D1337DD}" srcOrd="0" destOrd="0" presId="urn:microsoft.com/office/officeart/2005/8/layout/vList2"/>
    <dgm:cxn modelId="{607FEF51-074F-4968-BE6D-61C24AE96EA4}" srcId="{B11CD61C-D6AC-4CF5-9F5D-BC2FA8A2E255}" destId="{FE4D3AE7-13A3-4A54-8C67-2607E9157636}" srcOrd="1" destOrd="0" parTransId="{1F13594A-5D5B-4B31-8F35-F6DD38E3D634}" sibTransId="{127AE4AF-0AC0-4071-97E6-AE0EE114252F}"/>
    <dgm:cxn modelId="{E45BF27E-B313-4297-A4F3-7FD29DDB1F84}" srcId="{B11CD61C-D6AC-4CF5-9F5D-BC2FA8A2E255}" destId="{47E7F849-8538-44CE-858D-6E949792779F}" srcOrd="4" destOrd="0" parTransId="{3AAC8D9C-B605-4125-BC0E-B0ABED35B020}" sibTransId="{47C8B33E-0A42-4ED6-A74C-0BB425862902}"/>
    <dgm:cxn modelId="{80E608C3-7EA2-4A52-9B20-F35A3E5CE60E}" srcId="{B11CD61C-D6AC-4CF5-9F5D-BC2FA8A2E255}" destId="{9195E7B9-D1F2-433A-84C0-19259BBF476B}" srcOrd="0" destOrd="0" parTransId="{BF225BFC-FFB1-496E-ADCB-4F769194B4F4}" sibTransId="{256BCC7C-8554-4C5C-A5FD-3FBAE777EB33}"/>
    <dgm:cxn modelId="{AD63BB6B-8326-4763-A32F-6941B99105BC}" srcId="{B11CD61C-D6AC-4CF5-9F5D-BC2FA8A2E255}" destId="{B62E3E08-2CF2-458A-9BF2-9374601A72B3}" srcOrd="2" destOrd="0" parTransId="{3D08B533-2DA2-41E0-B122-E7AFEBFD9350}" sibTransId="{974A390C-22D2-471E-8976-711F590B9A4B}"/>
    <dgm:cxn modelId="{7E7A2B52-5B8C-4E53-B445-3BB52E60221B}" type="presOf" srcId="{AACDB604-2052-4D14-894E-9E1534E27AFF}" destId="{8BFF0D18-7B8D-45BA-9621-0B6617548EBE}" srcOrd="0" destOrd="0" presId="urn:microsoft.com/office/officeart/2005/8/layout/vList2"/>
    <dgm:cxn modelId="{869EB37C-60BB-4560-8397-FBCF8D835E72}" type="presParOf" srcId="{BC6A5FC4-E557-41DB-8763-D9BA954D5BBB}" destId="{574528A1-2F48-437B-A127-CBDDCBD4933A}" srcOrd="0" destOrd="0" presId="urn:microsoft.com/office/officeart/2005/8/layout/vList2"/>
    <dgm:cxn modelId="{2486AE2D-1E4F-4F2E-808D-6E492FC64AA5}" type="presParOf" srcId="{BC6A5FC4-E557-41DB-8763-D9BA954D5BBB}" destId="{D85D4F4A-B81F-42AF-9B78-252F10FFB06C}" srcOrd="1" destOrd="0" presId="urn:microsoft.com/office/officeart/2005/8/layout/vList2"/>
    <dgm:cxn modelId="{006D6681-4DDD-4EAE-BA98-AE1D253A2D67}" type="presParOf" srcId="{BC6A5FC4-E557-41DB-8763-D9BA954D5BBB}" destId="{76E3C971-508D-4EED-91B5-D35B0D1337DD}" srcOrd="2" destOrd="0" presId="urn:microsoft.com/office/officeart/2005/8/layout/vList2"/>
    <dgm:cxn modelId="{B2F94CA5-3A15-4A36-8C9E-541EE4271B17}" type="presParOf" srcId="{BC6A5FC4-E557-41DB-8763-D9BA954D5BBB}" destId="{502FC594-497F-4D0F-9460-3155D88A6E2D}" srcOrd="3" destOrd="0" presId="urn:microsoft.com/office/officeart/2005/8/layout/vList2"/>
    <dgm:cxn modelId="{76E21485-3218-43A0-BB2C-46087C44DC54}" type="presParOf" srcId="{BC6A5FC4-E557-41DB-8763-D9BA954D5BBB}" destId="{E2C2C846-C13D-4CCD-BD97-CC8377FF2FDF}" srcOrd="4" destOrd="0" presId="urn:microsoft.com/office/officeart/2005/8/layout/vList2"/>
    <dgm:cxn modelId="{D4BC7095-9BFE-406C-AB97-68896EA382D2}" type="presParOf" srcId="{BC6A5FC4-E557-41DB-8763-D9BA954D5BBB}" destId="{DEB2F6C3-4614-46BB-A8C9-A87B7D0F597F}" srcOrd="5" destOrd="0" presId="urn:microsoft.com/office/officeart/2005/8/layout/vList2"/>
    <dgm:cxn modelId="{903F7BE5-F5CE-4567-8E51-B2C8FC4D6E32}" type="presParOf" srcId="{BC6A5FC4-E557-41DB-8763-D9BA954D5BBB}" destId="{8BFF0D18-7B8D-45BA-9621-0B6617548EBE}" srcOrd="6" destOrd="0" presId="urn:microsoft.com/office/officeart/2005/8/layout/vList2"/>
    <dgm:cxn modelId="{26AD0392-B4E8-4D8B-B838-32EE89E5E473}" type="presParOf" srcId="{BC6A5FC4-E557-41DB-8763-D9BA954D5BBB}" destId="{CEC4F7C6-51EA-401C-9D88-EAA80C19F226}" srcOrd="7" destOrd="0" presId="urn:microsoft.com/office/officeart/2005/8/layout/vList2"/>
    <dgm:cxn modelId="{FA64C971-E88F-49C2-BA30-4EAF6B4F7C56}" type="presParOf" srcId="{BC6A5FC4-E557-41DB-8763-D9BA954D5BBB}" destId="{E9CB2FAF-A847-42B0-AB77-6B36C0604843}" srcOrd="8" destOrd="0" presId="urn:microsoft.com/office/officeart/2005/8/layout/vList2"/>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A802E03-30E5-4C2F-A3A1-3BEB97046589}"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D815E625-1388-4755-8F49-A089ED0CD584}">
      <dgm:prSet custT="1"/>
      <dgm:spPr>
        <a:solidFill>
          <a:schemeClr val="accent1">
            <a:lumMod val="50000"/>
          </a:schemeClr>
        </a:solidFill>
      </dgm:spPr>
      <dgm:t>
        <a:bodyPr/>
        <a:lstStyle/>
        <a:p>
          <a:pPr algn="ctr"/>
          <a:r>
            <a:rPr lang="en-US" sz="2400" b="1" dirty="0" smtClean="0">
              <a:solidFill>
                <a:schemeClr val="bg1"/>
              </a:solidFill>
              <a:latin typeface="Arial" panose="020B0604020202020204" pitchFamily="34" charset="0"/>
              <a:cs typeface="Arial" panose="020B0604020202020204" pitchFamily="34" charset="0"/>
            </a:rPr>
            <a:t>Summarizes progress toward desired outcomes</a:t>
          </a:r>
          <a:endParaRPr lang="en-US" sz="2400" b="1" dirty="0">
            <a:solidFill>
              <a:schemeClr val="bg1"/>
            </a:solidFill>
            <a:latin typeface="Arial" panose="020B0604020202020204" pitchFamily="34" charset="0"/>
            <a:cs typeface="Arial" panose="020B0604020202020204" pitchFamily="34" charset="0"/>
          </a:endParaRPr>
        </a:p>
      </dgm:t>
    </dgm:pt>
    <dgm:pt modelId="{270AC384-124D-4D94-81F2-795D34F792E3}" type="parTrans" cxnId="{40934994-0187-41EF-9665-AF7030AB078B}">
      <dgm:prSet/>
      <dgm:spPr/>
      <dgm:t>
        <a:bodyPr/>
        <a:lstStyle/>
        <a:p>
          <a:pPr algn="ctr"/>
          <a:endParaRPr lang="en-US" sz="2400" b="1">
            <a:solidFill>
              <a:schemeClr val="tx1">
                <a:lumMod val="50000"/>
              </a:schemeClr>
            </a:solidFill>
            <a:latin typeface="Arial" panose="020B0604020202020204" pitchFamily="34" charset="0"/>
            <a:cs typeface="Arial" panose="020B0604020202020204" pitchFamily="34" charset="0"/>
          </a:endParaRPr>
        </a:p>
      </dgm:t>
    </dgm:pt>
    <dgm:pt modelId="{2B588D8C-9D43-4929-AFE6-3322F82C7041}" type="sibTrans" cxnId="{40934994-0187-41EF-9665-AF7030AB078B}">
      <dgm:prSet/>
      <dgm:spPr/>
      <dgm:t>
        <a:bodyPr/>
        <a:lstStyle/>
        <a:p>
          <a:pPr algn="ctr"/>
          <a:endParaRPr lang="en-US" sz="2400" b="1">
            <a:solidFill>
              <a:schemeClr val="tx1">
                <a:lumMod val="50000"/>
              </a:schemeClr>
            </a:solidFill>
            <a:latin typeface="Arial" panose="020B0604020202020204" pitchFamily="34" charset="0"/>
            <a:cs typeface="Arial" panose="020B0604020202020204" pitchFamily="34" charset="0"/>
          </a:endParaRPr>
        </a:p>
      </dgm:t>
    </dgm:pt>
    <dgm:pt modelId="{5D852532-C9A2-4475-A2BA-960B416C1C8C}">
      <dgm:prSet custT="1"/>
      <dgm:spPr>
        <a:solidFill>
          <a:schemeClr val="accent1">
            <a:lumMod val="50000"/>
          </a:schemeClr>
        </a:solidFill>
      </dgm:spPr>
      <dgm:t>
        <a:bodyPr/>
        <a:lstStyle/>
        <a:p>
          <a:pPr algn="ctr"/>
          <a:r>
            <a:rPr lang="en-US" sz="2400" b="1" dirty="0" smtClean="0">
              <a:solidFill>
                <a:schemeClr val="bg1"/>
              </a:solidFill>
              <a:latin typeface="Arial" panose="020B0604020202020204" pitchFamily="34" charset="0"/>
              <a:cs typeface="Arial" panose="020B0604020202020204" pitchFamily="34" charset="0"/>
            </a:rPr>
            <a:t>Outlines the Federal Reserve’s planned next steps</a:t>
          </a:r>
          <a:endParaRPr lang="en-US" sz="2400" b="1" dirty="0">
            <a:solidFill>
              <a:schemeClr val="bg1"/>
            </a:solidFill>
            <a:latin typeface="Arial" panose="020B0604020202020204" pitchFamily="34" charset="0"/>
            <a:cs typeface="Arial" panose="020B0604020202020204" pitchFamily="34" charset="0"/>
          </a:endParaRPr>
        </a:p>
      </dgm:t>
    </dgm:pt>
    <dgm:pt modelId="{36DD41C1-9096-4912-B167-DAD95C4FB937}" type="parTrans" cxnId="{D3902F85-48D6-4756-A583-610FF17E613F}">
      <dgm:prSet/>
      <dgm:spPr/>
      <dgm:t>
        <a:bodyPr/>
        <a:lstStyle/>
        <a:p>
          <a:pPr algn="ctr"/>
          <a:endParaRPr lang="en-US" sz="2400" b="1">
            <a:solidFill>
              <a:schemeClr val="tx1">
                <a:lumMod val="50000"/>
              </a:schemeClr>
            </a:solidFill>
            <a:latin typeface="Arial" panose="020B0604020202020204" pitchFamily="34" charset="0"/>
            <a:cs typeface="Arial" panose="020B0604020202020204" pitchFamily="34" charset="0"/>
          </a:endParaRPr>
        </a:p>
      </dgm:t>
    </dgm:pt>
    <dgm:pt modelId="{682BD1B4-156D-4498-9A3B-92DEC7B48A87}" type="sibTrans" cxnId="{D3902F85-48D6-4756-A583-610FF17E613F}">
      <dgm:prSet/>
      <dgm:spPr/>
      <dgm:t>
        <a:bodyPr/>
        <a:lstStyle/>
        <a:p>
          <a:pPr algn="ctr"/>
          <a:endParaRPr lang="en-US" sz="2400" b="1">
            <a:solidFill>
              <a:schemeClr val="tx1">
                <a:lumMod val="50000"/>
              </a:schemeClr>
            </a:solidFill>
            <a:latin typeface="Arial" panose="020B0604020202020204" pitchFamily="34" charset="0"/>
            <a:cs typeface="Arial" panose="020B0604020202020204" pitchFamily="34" charset="0"/>
          </a:endParaRPr>
        </a:p>
      </dgm:t>
    </dgm:pt>
    <dgm:pt modelId="{2C322C2F-3ABF-4A79-9ECF-005B3AC26924}">
      <dgm:prSet custT="1"/>
      <dgm:spPr>
        <a:solidFill>
          <a:schemeClr val="accent1">
            <a:lumMod val="50000"/>
          </a:schemeClr>
        </a:solidFill>
      </dgm:spPr>
      <dgm:t>
        <a:bodyPr/>
        <a:lstStyle/>
        <a:p>
          <a:pPr algn="ctr"/>
          <a:r>
            <a:rPr lang="en-US" sz="2400" b="1" dirty="0" smtClean="0">
              <a:solidFill>
                <a:schemeClr val="bg1"/>
              </a:solidFill>
              <a:latin typeface="Arial" panose="020B0604020202020204" pitchFamily="34" charset="0"/>
              <a:cs typeface="Arial" panose="020B0604020202020204" pitchFamily="34" charset="0"/>
            </a:rPr>
            <a:t>Serves as a call to action for all stakeholders</a:t>
          </a:r>
          <a:endParaRPr lang="en-US" sz="2400" b="1" dirty="0">
            <a:solidFill>
              <a:schemeClr val="bg1"/>
            </a:solidFill>
            <a:latin typeface="Arial" panose="020B0604020202020204" pitchFamily="34" charset="0"/>
            <a:cs typeface="Arial" panose="020B0604020202020204" pitchFamily="34" charset="0"/>
          </a:endParaRPr>
        </a:p>
      </dgm:t>
    </dgm:pt>
    <dgm:pt modelId="{0A78FB9D-89D2-4FC4-97B8-2E7826EEC800}" type="parTrans" cxnId="{855329A8-0ECD-4BE6-BA31-83481E023162}">
      <dgm:prSet/>
      <dgm:spPr/>
      <dgm:t>
        <a:bodyPr/>
        <a:lstStyle/>
        <a:p>
          <a:pPr algn="ctr"/>
          <a:endParaRPr lang="en-US" sz="2400" b="1">
            <a:solidFill>
              <a:schemeClr val="tx1">
                <a:lumMod val="50000"/>
              </a:schemeClr>
            </a:solidFill>
          </a:endParaRPr>
        </a:p>
      </dgm:t>
    </dgm:pt>
    <dgm:pt modelId="{643FA042-26CC-41CD-A348-CF4D75E634B5}" type="sibTrans" cxnId="{855329A8-0ECD-4BE6-BA31-83481E023162}">
      <dgm:prSet/>
      <dgm:spPr/>
      <dgm:t>
        <a:bodyPr/>
        <a:lstStyle/>
        <a:p>
          <a:pPr algn="ctr"/>
          <a:endParaRPr lang="en-US" sz="2400" b="1">
            <a:solidFill>
              <a:schemeClr val="tx1">
                <a:lumMod val="50000"/>
              </a:schemeClr>
            </a:solidFill>
          </a:endParaRPr>
        </a:p>
      </dgm:t>
    </dgm:pt>
    <dgm:pt modelId="{92AB6680-02BE-4844-9C69-FA0B784674D0}" type="pres">
      <dgm:prSet presAssocID="{7A802E03-30E5-4C2F-A3A1-3BEB97046589}" presName="linear" presStyleCnt="0">
        <dgm:presLayoutVars>
          <dgm:animLvl val="lvl"/>
          <dgm:resizeHandles val="exact"/>
        </dgm:presLayoutVars>
      </dgm:prSet>
      <dgm:spPr/>
      <dgm:t>
        <a:bodyPr/>
        <a:lstStyle/>
        <a:p>
          <a:endParaRPr lang="en-US"/>
        </a:p>
      </dgm:t>
    </dgm:pt>
    <dgm:pt modelId="{D219CE91-3B80-4778-8EFD-0DFB537C8B0B}" type="pres">
      <dgm:prSet presAssocID="{D815E625-1388-4755-8F49-A089ED0CD584}" presName="parentText" presStyleLbl="node1" presStyleIdx="0" presStyleCnt="3" custLinFactNeighborY="-17349">
        <dgm:presLayoutVars>
          <dgm:chMax val="0"/>
          <dgm:bulletEnabled val="1"/>
        </dgm:presLayoutVars>
      </dgm:prSet>
      <dgm:spPr/>
      <dgm:t>
        <a:bodyPr/>
        <a:lstStyle/>
        <a:p>
          <a:endParaRPr lang="en-US"/>
        </a:p>
      </dgm:t>
    </dgm:pt>
    <dgm:pt modelId="{A0464E15-2E7A-4D10-BA3A-A302ED0620D6}" type="pres">
      <dgm:prSet presAssocID="{2B588D8C-9D43-4929-AFE6-3322F82C7041}" presName="spacer" presStyleCnt="0"/>
      <dgm:spPr/>
      <dgm:t>
        <a:bodyPr/>
        <a:lstStyle/>
        <a:p>
          <a:endParaRPr lang="en-US"/>
        </a:p>
      </dgm:t>
    </dgm:pt>
    <dgm:pt modelId="{239320DB-2D18-4D8A-8F9F-A1B5EDF0D49E}" type="pres">
      <dgm:prSet presAssocID="{5D852532-C9A2-4475-A2BA-960B416C1C8C}" presName="parentText" presStyleLbl="node1" presStyleIdx="1" presStyleCnt="3">
        <dgm:presLayoutVars>
          <dgm:chMax val="0"/>
          <dgm:bulletEnabled val="1"/>
        </dgm:presLayoutVars>
      </dgm:prSet>
      <dgm:spPr/>
      <dgm:t>
        <a:bodyPr/>
        <a:lstStyle/>
        <a:p>
          <a:endParaRPr lang="en-US"/>
        </a:p>
      </dgm:t>
    </dgm:pt>
    <dgm:pt modelId="{BB6AC402-B47D-4B44-B5BF-47073D471470}" type="pres">
      <dgm:prSet presAssocID="{682BD1B4-156D-4498-9A3B-92DEC7B48A87}" presName="spacer" presStyleCnt="0"/>
      <dgm:spPr/>
      <dgm:t>
        <a:bodyPr/>
        <a:lstStyle/>
        <a:p>
          <a:endParaRPr lang="en-US"/>
        </a:p>
      </dgm:t>
    </dgm:pt>
    <dgm:pt modelId="{434A3434-80AA-4330-84E1-B0ECB35C5BFE}" type="pres">
      <dgm:prSet presAssocID="{2C322C2F-3ABF-4A79-9ECF-005B3AC26924}" presName="parentText" presStyleLbl="node1" presStyleIdx="2" presStyleCnt="3">
        <dgm:presLayoutVars>
          <dgm:chMax val="0"/>
          <dgm:bulletEnabled val="1"/>
        </dgm:presLayoutVars>
      </dgm:prSet>
      <dgm:spPr/>
      <dgm:t>
        <a:bodyPr/>
        <a:lstStyle/>
        <a:p>
          <a:endParaRPr lang="en-US"/>
        </a:p>
      </dgm:t>
    </dgm:pt>
  </dgm:ptLst>
  <dgm:cxnLst>
    <dgm:cxn modelId="{855329A8-0ECD-4BE6-BA31-83481E023162}" srcId="{7A802E03-30E5-4C2F-A3A1-3BEB97046589}" destId="{2C322C2F-3ABF-4A79-9ECF-005B3AC26924}" srcOrd="2" destOrd="0" parTransId="{0A78FB9D-89D2-4FC4-97B8-2E7826EEC800}" sibTransId="{643FA042-26CC-41CD-A348-CF4D75E634B5}"/>
    <dgm:cxn modelId="{D3902F85-48D6-4756-A583-610FF17E613F}" srcId="{7A802E03-30E5-4C2F-A3A1-3BEB97046589}" destId="{5D852532-C9A2-4475-A2BA-960B416C1C8C}" srcOrd="1" destOrd="0" parTransId="{36DD41C1-9096-4912-B167-DAD95C4FB937}" sibTransId="{682BD1B4-156D-4498-9A3B-92DEC7B48A87}"/>
    <dgm:cxn modelId="{4C0F1C34-CE1F-4DC3-8DF4-1F1413035A1C}" type="presOf" srcId="{7A802E03-30E5-4C2F-A3A1-3BEB97046589}" destId="{92AB6680-02BE-4844-9C69-FA0B784674D0}" srcOrd="0" destOrd="0" presId="urn:microsoft.com/office/officeart/2005/8/layout/vList2"/>
    <dgm:cxn modelId="{40934994-0187-41EF-9665-AF7030AB078B}" srcId="{7A802E03-30E5-4C2F-A3A1-3BEB97046589}" destId="{D815E625-1388-4755-8F49-A089ED0CD584}" srcOrd="0" destOrd="0" parTransId="{270AC384-124D-4D94-81F2-795D34F792E3}" sibTransId="{2B588D8C-9D43-4929-AFE6-3322F82C7041}"/>
    <dgm:cxn modelId="{4B6E6E3C-A44D-4DF2-AF7C-F5DBA31A5199}" type="presOf" srcId="{5D852532-C9A2-4475-A2BA-960B416C1C8C}" destId="{239320DB-2D18-4D8A-8F9F-A1B5EDF0D49E}" srcOrd="0" destOrd="0" presId="urn:microsoft.com/office/officeart/2005/8/layout/vList2"/>
    <dgm:cxn modelId="{7A752627-31D4-4D2A-8881-FCEC2B36D8C5}" type="presOf" srcId="{D815E625-1388-4755-8F49-A089ED0CD584}" destId="{D219CE91-3B80-4778-8EFD-0DFB537C8B0B}" srcOrd="0" destOrd="0" presId="urn:microsoft.com/office/officeart/2005/8/layout/vList2"/>
    <dgm:cxn modelId="{707D0A4A-BBC1-41F0-A146-497AA74A6F17}" type="presOf" srcId="{2C322C2F-3ABF-4A79-9ECF-005B3AC26924}" destId="{434A3434-80AA-4330-84E1-B0ECB35C5BFE}" srcOrd="0" destOrd="0" presId="urn:microsoft.com/office/officeart/2005/8/layout/vList2"/>
    <dgm:cxn modelId="{0055E6B6-A2A2-4DE6-B9B0-A6CB1501C61B}" type="presParOf" srcId="{92AB6680-02BE-4844-9C69-FA0B784674D0}" destId="{D219CE91-3B80-4778-8EFD-0DFB537C8B0B}" srcOrd="0" destOrd="0" presId="urn:microsoft.com/office/officeart/2005/8/layout/vList2"/>
    <dgm:cxn modelId="{46C60D3F-10E6-4A07-B2C2-F5D571E679C5}" type="presParOf" srcId="{92AB6680-02BE-4844-9C69-FA0B784674D0}" destId="{A0464E15-2E7A-4D10-BA3A-A302ED0620D6}" srcOrd="1" destOrd="0" presId="urn:microsoft.com/office/officeart/2005/8/layout/vList2"/>
    <dgm:cxn modelId="{BDB4AF03-A466-44E3-A947-8774E97FA579}" type="presParOf" srcId="{92AB6680-02BE-4844-9C69-FA0B784674D0}" destId="{239320DB-2D18-4D8A-8F9F-A1B5EDF0D49E}" srcOrd="2" destOrd="0" presId="urn:microsoft.com/office/officeart/2005/8/layout/vList2"/>
    <dgm:cxn modelId="{0EF9B5BA-4CA0-4B32-A215-9F6B88B86E29}" type="presParOf" srcId="{92AB6680-02BE-4844-9C69-FA0B784674D0}" destId="{BB6AC402-B47D-4B44-B5BF-47073D471470}" srcOrd="3" destOrd="0" presId="urn:microsoft.com/office/officeart/2005/8/layout/vList2"/>
    <dgm:cxn modelId="{88D9A261-A592-4815-BDBC-91EB447E2BAE}" type="presParOf" srcId="{92AB6680-02BE-4844-9C69-FA0B784674D0}" destId="{434A3434-80AA-4330-84E1-B0ECB35C5BF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BA0A27-085B-43F5-B87E-1752A64475DD}" type="doc">
      <dgm:prSet loTypeId="urn:microsoft.com/office/officeart/2005/8/layout/hList6" loCatId="list" qsTypeId="urn:microsoft.com/office/officeart/2005/8/quickstyle/3d3" qsCatId="3D" csTypeId="urn:microsoft.com/office/officeart/2005/8/colors/accent5_4" csCatId="accent5" phldr="1"/>
      <dgm:spPr>
        <a:scene3d>
          <a:camera prst="orthographicFront">
            <a:rot lat="0" lon="0" rev="0"/>
          </a:camera>
          <a:lightRig rig="balanced" dir="t">
            <a:rot lat="0" lon="0" rev="8700000"/>
          </a:lightRig>
        </a:scene3d>
      </dgm:spPr>
      <dgm:t>
        <a:bodyPr/>
        <a:lstStyle/>
        <a:p>
          <a:endParaRPr lang="en-US"/>
        </a:p>
      </dgm:t>
    </dgm:pt>
    <dgm:pt modelId="{D4A4C440-67CE-4F52-B094-973CF7B01A4D}">
      <dgm:prSet custT="1"/>
      <dgm:spPr>
        <a:solidFill>
          <a:schemeClr val="accent1">
            <a:lumMod val="75000"/>
          </a:schemeClr>
        </a:solidFill>
        <a:scene3d>
          <a:camera prst="orthographicFront">
            <a:rot lat="0" lon="0" rev="0"/>
          </a:camera>
          <a:lightRig rig="balanced" dir="t">
            <a:rot lat="0" lon="0" rev="8700000"/>
          </a:lightRig>
        </a:scene3d>
        <a:sp3d>
          <a:bevelT w="190500" h="38100"/>
        </a:sp3d>
      </dgm:spPr>
      <dgm:t>
        <a:bodyPr/>
        <a:lstStyle/>
        <a:p>
          <a:pPr rtl="0"/>
          <a:r>
            <a:rPr lang="en-US" sz="1800" dirty="0" smtClean="0"/>
            <a:t>Develop a catalog of electronic invoice syntax, formats, and subsets used in the U.S.</a:t>
          </a:r>
          <a:endParaRPr lang="en-US" sz="1800" dirty="0"/>
        </a:p>
      </dgm:t>
    </dgm:pt>
    <dgm:pt modelId="{C8EBC2BA-DEA8-4DD4-8A17-1A426717C299}" type="parTrans" cxnId="{B0604C7E-63C4-4D1B-987C-C8FBF7805893}">
      <dgm:prSet/>
      <dgm:spPr/>
      <dgm:t>
        <a:bodyPr/>
        <a:lstStyle/>
        <a:p>
          <a:endParaRPr lang="en-US"/>
        </a:p>
      </dgm:t>
    </dgm:pt>
    <dgm:pt modelId="{78F00ADE-AFE5-43D4-A087-EDC22E9F7BBF}" type="sibTrans" cxnId="{B0604C7E-63C4-4D1B-987C-C8FBF7805893}">
      <dgm:prSet/>
      <dgm:spPr/>
      <dgm:t>
        <a:bodyPr/>
        <a:lstStyle/>
        <a:p>
          <a:endParaRPr lang="en-US"/>
        </a:p>
      </dgm:t>
    </dgm:pt>
    <dgm:pt modelId="{3DDED354-8867-4DE8-BFDE-71B6883404F3}">
      <dgm:prSet custT="1"/>
      <dgm:spPr>
        <a:solidFill>
          <a:schemeClr val="accent1">
            <a:lumMod val="75000"/>
          </a:schemeClr>
        </a:solidFill>
        <a:scene3d>
          <a:camera prst="orthographicFront">
            <a:rot lat="0" lon="0" rev="0"/>
          </a:camera>
          <a:lightRig rig="balanced" dir="t">
            <a:rot lat="0" lon="0" rev="8700000"/>
          </a:lightRig>
        </a:scene3d>
        <a:sp3d>
          <a:bevelT w="190500" h="38100"/>
        </a:sp3d>
      </dgm:spPr>
      <dgm:t>
        <a:bodyPr/>
        <a:lstStyle/>
        <a:p>
          <a:pPr rtl="0"/>
          <a:r>
            <a:rPr lang="is-IS" sz="2000" b="1" u="sng" dirty="0" smtClean="0"/>
            <a:t>Mission</a:t>
          </a:r>
          <a:r>
            <a:rPr lang="is-IS" sz="2000" u="sng" dirty="0" smtClean="0"/>
            <a:t>:</a:t>
          </a:r>
        </a:p>
        <a:p>
          <a:pPr rtl="0"/>
          <a:r>
            <a:rPr lang="is-IS" sz="1900" dirty="0" smtClean="0"/>
            <a:t>Established in the fall of 2016, Identify ways to accelerate the adoption of B2B </a:t>
          </a:r>
        </a:p>
        <a:p>
          <a:pPr rtl="0"/>
          <a:r>
            <a:rPr lang="is-IS" sz="1900" dirty="0" smtClean="0"/>
            <a:t>e-invoicing by all types and sizes of U.S. Businesses </a:t>
          </a:r>
        </a:p>
        <a:p>
          <a:pPr rtl="0"/>
          <a:r>
            <a:rPr lang="en-US" sz="2000" b="1" u="sng" dirty="0" smtClean="0"/>
            <a:t>Objectives:</a:t>
          </a:r>
          <a:endParaRPr lang="en-US" sz="1900" b="1" u="sng" dirty="0"/>
        </a:p>
      </dgm:t>
    </dgm:pt>
    <dgm:pt modelId="{3187A9BB-C90D-4466-913B-9175756190EA}" type="parTrans" cxnId="{FFE8E7F1-D813-4596-80E2-D5C2A42D4321}">
      <dgm:prSet/>
      <dgm:spPr/>
      <dgm:t>
        <a:bodyPr/>
        <a:lstStyle/>
        <a:p>
          <a:endParaRPr lang="en-US"/>
        </a:p>
      </dgm:t>
    </dgm:pt>
    <dgm:pt modelId="{87597E71-3531-46F4-BF78-0C762CE8B7CF}" type="sibTrans" cxnId="{FFE8E7F1-D813-4596-80E2-D5C2A42D4321}">
      <dgm:prSet/>
      <dgm:spPr/>
      <dgm:t>
        <a:bodyPr/>
        <a:lstStyle/>
        <a:p>
          <a:endParaRPr lang="en-US"/>
        </a:p>
      </dgm:t>
    </dgm:pt>
    <dgm:pt modelId="{39524EE3-18A7-45ED-93D9-03B46B6F5492}">
      <dgm:prSet custT="1"/>
      <dgm:spPr>
        <a:solidFill>
          <a:schemeClr val="accent1">
            <a:lumMod val="75000"/>
          </a:schemeClr>
        </a:solidFill>
        <a:scene3d>
          <a:camera prst="orthographicFront">
            <a:rot lat="0" lon="0" rev="0"/>
          </a:camera>
          <a:lightRig rig="balanced" dir="t">
            <a:rot lat="0" lon="0" rev="8700000"/>
          </a:lightRig>
        </a:scene3d>
        <a:sp3d>
          <a:bevelT w="190500" h="38100"/>
        </a:sp3d>
      </dgm:spPr>
      <dgm:t>
        <a:bodyPr/>
        <a:lstStyle/>
        <a:p>
          <a:pPr rtl="0"/>
          <a:r>
            <a:rPr lang="en-US" sz="1800" b="0" dirty="0" smtClean="0"/>
            <a:t>Define what a electronic invoice is for the U.S. market</a:t>
          </a:r>
          <a:endParaRPr lang="en-US" sz="1800" dirty="0"/>
        </a:p>
      </dgm:t>
    </dgm:pt>
    <dgm:pt modelId="{0B081058-25AF-4B88-899E-26858004B47D}" type="sibTrans" cxnId="{C4121F51-731D-47E1-A0C6-2394A3AC5E50}">
      <dgm:prSet/>
      <dgm:spPr/>
      <dgm:t>
        <a:bodyPr/>
        <a:lstStyle/>
        <a:p>
          <a:endParaRPr lang="en-US"/>
        </a:p>
      </dgm:t>
    </dgm:pt>
    <dgm:pt modelId="{AA61A550-4D85-4671-87FB-E36C64AA991F}" type="parTrans" cxnId="{C4121F51-731D-47E1-A0C6-2394A3AC5E50}">
      <dgm:prSet/>
      <dgm:spPr/>
      <dgm:t>
        <a:bodyPr/>
        <a:lstStyle/>
        <a:p>
          <a:endParaRPr lang="en-US"/>
        </a:p>
      </dgm:t>
    </dgm:pt>
    <dgm:pt modelId="{FE056F8A-5BCF-4BD4-B2A8-D013C9BEFA08}">
      <dgm:prSet custT="1"/>
      <dgm:spPr>
        <a:solidFill>
          <a:schemeClr val="accent1">
            <a:lumMod val="75000"/>
          </a:schemeClr>
        </a:solidFill>
        <a:scene3d>
          <a:camera prst="orthographicFront">
            <a:rot lat="0" lon="0" rev="0"/>
          </a:camera>
          <a:lightRig rig="balanced" dir="t">
            <a:rot lat="0" lon="0" rev="8700000"/>
          </a:lightRig>
        </a:scene3d>
        <a:sp3d>
          <a:bevelT w="190500" h="38100"/>
        </a:sp3d>
      </dgm:spPr>
      <dgm:t>
        <a:bodyPr/>
        <a:lstStyle/>
        <a:p>
          <a:pPr rtl="0"/>
          <a:r>
            <a:rPr lang="en-US" sz="1800" dirty="0" smtClean="0"/>
            <a:t>Develop an interoperability framework</a:t>
          </a:r>
          <a:endParaRPr lang="en-US" sz="1800" dirty="0"/>
        </a:p>
      </dgm:t>
    </dgm:pt>
    <dgm:pt modelId="{D1CA973D-E5C8-49E0-96B8-1A711BEDEB40}" type="parTrans" cxnId="{E10C59C9-369D-4E68-907A-246FA05C447A}">
      <dgm:prSet/>
      <dgm:spPr/>
      <dgm:t>
        <a:bodyPr/>
        <a:lstStyle/>
        <a:p>
          <a:endParaRPr lang="en-US"/>
        </a:p>
      </dgm:t>
    </dgm:pt>
    <dgm:pt modelId="{8F043844-D41A-4CAC-A87C-07E14B28B102}" type="sibTrans" cxnId="{E10C59C9-369D-4E68-907A-246FA05C447A}">
      <dgm:prSet/>
      <dgm:spPr/>
      <dgm:t>
        <a:bodyPr/>
        <a:lstStyle/>
        <a:p>
          <a:endParaRPr lang="en-US"/>
        </a:p>
      </dgm:t>
    </dgm:pt>
    <dgm:pt modelId="{D2E7B864-FF2B-4A13-94B1-BCDFB14A21CC}">
      <dgm:prSet custT="1"/>
      <dgm:spPr>
        <a:solidFill>
          <a:schemeClr val="accent1">
            <a:lumMod val="75000"/>
          </a:schemeClr>
        </a:solidFill>
        <a:scene3d>
          <a:camera prst="orthographicFront">
            <a:rot lat="0" lon="0" rev="0"/>
          </a:camera>
          <a:lightRig rig="balanced" dir="t">
            <a:rot lat="0" lon="0" rev="8700000"/>
          </a:lightRig>
        </a:scene3d>
        <a:sp3d>
          <a:bevelT w="190500" h="38100"/>
        </a:sp3d>
      </dgm:spPr>
      <dgm:t>
        <a:bodyPr/>
        <a:lstStyle/>
        <a:p>
          <a:pPr rtl="0"/>
          <a:r>
            <a:rPr lang="en-US" sz="1800" dirty="0" smtClean="0"/>
            <a:t>Develop an implementation guide</a:t>
          </a:r>
          <a:endParaRPr lang="en-US" sz="1800" dirty="0"/>
        </a:p>
      </dgm:t>
    </dgm:pt>
    <dgm:pt modelId="{9464B3E1-91D5-41D8-A249-F578ABA7C5E1}" type="parTrans" cxnId="{D8BC4D53-353B-43D5-814B-D9DB3BFC6489}">
      <dgm:prSet/>
      <dgm:spPr/>
      <dgm:t>
        <a:bodyPr/>
        <a:lstStyle/>
        <a:p>
          <a:endParaRPr lang="en-US"/>
        </a:p>
      </dgm:t>
    </dgm:pt>
    <dgm:pt modelId="{E6159F1F-D80F-4F30-B4E8-F39C3BE924EB}" type="sibTrans" cxnId="{D8BC4D53-353B-43D5-814B-D9DB3BFC6489}">
      <dgm:prSet/>
      <dgm:spPr/>
      <dgm:t>
        <a:bodyPr/>
        <a:lstStyle/>
        <a:p>
          <a:endParaRPr lang="en-US"/>
        </a:p>
      </dgm:t>
    </dgm:pt>
    <dgm:pt modelId="{9A4028EE-C25B-40F5-9747-FD441D264DE7}" type="pres">
      <dgm:prSet presAssocID="{4BBA0A27-085B-43F5-B87E-1752A64475DD}" presName="Name0" presStyleCnt="0">
        <dgm:presLayoutVars>
          <dgm:dir/>
          <dgm:resizeHandles val="exact"/>
        </dgm:presLayoutVars>
      </dgm:prSet>
      <dgm:spPr/>
      <dgm:t>
        <a:bodyPr/>
        <a:lstStyle/>
        <a:p>
          <a:endParaRPr lang="en-US"/>
        </a:p>
      </dgm:t>
    </dgm:pt>
    <dgm:pt modelId="{768F9848-FBCC-46B2-BD02-75CB73FD4E3A}" type="pres">
      <dgm:prSet presAssocID="{3DDED354-8867-4DE8-BFDE-71B6883404F3}" presName="node" presStyleLbl="node1" presStyleIdx="0" presStyleCnt="1" custLinFactNeighborY="-302">
        <dgm:presLayoutVars>
          <dgm:bulletEnabled val="1"/>
        </dgm:presLayoutVars>
      </dgm:prSet>
      <dgm:spPr/>
      <dgm:t>
        <a:bodyPr/>
        <a:lstStyle/>
        <a:p>
          <a:endParaRPr lang="en-US"/>
        </a:p>
      </dgm:t>
    </dgm:pt>
  </dgm:ptLst>
  <dgm:cxnLst>
    <dgm:cxn modelId="{E10C59C9-369D-4E68-907A-246FA05C447A}" srcId="{3DDED354-8867-4DE8-BFDE-71B6883404F3}" destId="{FE056F8A-5BCF-4BD4-B2A8-D013C9BEFA08}" srcOrd="2" destOrd="0" parTransId="{D1CA973D-E5C8-49E0-96B8-1A711BEDEB40}" sibTransId="{8F043844-D41A-4CAC-A87C-07E14B28B102}"/>
    <dgm:cxn modelId="{C4121F51-731D-47E1-A0C6-2394A3AC5E50}" srcId="{3DDED354-8867-4DE8-BFDE-71B6883404F3}" destId="{39524EE3-18A7-45ED-93D9-03B46B6F5492}" srcOrd="1" destOrd="0" parTransId="{AA61A550-4D85-4671-87FB-E36C64AA991F}" sibTransId="{0B081058-25AF-4B88-899E-26858004B47D}"/>
    <dgm:cxn modelId="{C6D92B95-495E-4378-97E0-CB8A050D42E6}" type="presOf" srcId="{FE056F8A-5BCF-4BD4-B2A8-D013C9BEFA08}" destId="{768F9848-FBCC-46B2-BD02-75CB73FD4E3A}" srcOrd="0" destOrd="3" presId="urn:microsoft.com/office/officeart/2005/8/layout/hList6"/>
    <dgm:cxn modelId="{FFE8E7F1-D813-4596-80E2-D5C2A42D4321}" srcId="{4BBA0A27-085B-43F5-B87E-1752A64475DD}" destId="{3DDED354-8867-4DE8-BFDE-71B6883404F3}" srcOrd="0" destOrd="0" parTransId="{3187A9BB-C90D-4466-913B-9175756190EA}" sibTransId="{87597E71-3531-46F4-BF78-0C762CE8B7CF}"/>
    <dgm:cxn modelId="{B0604C7E-63C4-4D1B-987C-C8FBF7805893}" srcId="{3DDED354-8867-4DE8-BFDE-71B6883404F3}" destId="{D4A4C440-67CE-4F52-B094-973CF7B01A4D}" srcOrd="0" destOrd="0" parTransId="{C8EBC2BA-DEA8-4DD4-8A17-1A426717C299}" sibTransId="{78F00ADE-AFE5-43D4-A087-EDC22E9F7BBF}"/>
    <dgm:cxn modelId="{8637037B-1319-4DB5-B211-C7F5D4911E0A}" type="presOf" srcId="{3DDED354-8867-4DE8-BFDE-71B6883404F3}" destId="{768F9848-FBCC-46B2-BD02-75CB73FD4E3A}" srcOrd="0" destOrd="0" presId="urn:microsoft.com/office/officeart/2005/8/layout/hList6"/>
    <dgm:cxn modelId="{B4A30947-6D49-415D-852B-59E48556B513}" type="presOf" srcId="{39524EE3-18A7-45ED-93D9-03B46B6F5492}" destId="{768F9848-FBCC-46B2-BD02-75CB73FD4E3A}" srcOrd="0" destOrd="2" presId="urn:microsoft.com/office/officeart/2005/8/layout/hList6"/>
    <dgm:cxn modelId="{D8BC4D53-353B-43D5-814B-D9DB3BFC6489}" srcId="{3DDED354-8867-4DE8-BFDE-71B6883404F3}" destId="{D2E7B864-FF2B-4A13-94B1-BCDFB14A21CC}" srcOrd="3" destOrd="0" parTransId="{9464B3E1-91D5-41D8-A249-F578ABA7C5E1}" sibTransId="{E6159F1F-D80F-4F30-B4E8-F39C3BE924EB}"/>
    <dgm:cxn modelId="{E6C5D725-9DF9-4EBF-8E45-E641C0CC6C94}" type="presOf" srcId="{D2E7B864-FF2B-4A13-94B1-BCDFB14A21CC}" destId="{768F9848-FBCC-46B2-BD02-75CB73FD4E3A}" srcOrd="0" destOrd="4" presId="urn:microsoft.com/office/officeart/2005/8/layout/hList6"/>
    <dgm:cxn modelId="{9F4F0B70-1DC2-4A21-99AF-D443060FCFD0}" type="presOf" srcId="{D4A4C440-67CE-4F52-B094-973CF7B01A4D}" destId="{768F9848-FBCC-46B2-BD02-75CB73FD4E3A}" srcOrd="0" destOrd="1" presId="urn:microsoft.com/office/officeart/2005/8/layout/hList6"/>
    <dgm:cxn modelId="{CE23F797-90E4-4BD4-909D-F0668AF42A7B}" type="presOf" srcId="{4BBA0A27-085B-43F5-B87E-1752A64475DD}" destId="{9A4028EE-C25B-40F5-9747-FD441D264DE7}" srcOrd="0" destOrd="0" presId="urn:microsoft.com/office/officeart/2005/8/layout/hList6"/>
    <dgm:cxn modelId="{3BA03C6E-A567-47C7-A1DF-6FDB252C3ABD}" type="presParOf" srcId="{9A4028EE-C25B-40F5-9747-FD441D264DE7}" destId="{768F9848-FBCC-46B2-BD02-75CB73FD4E3A}"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851C4F-EBDE-45B7-ADF7-6A46D8702913}" type="doc">
      <dgm:prSet loTypeId="urn:microsoft.com/office/officeart/2005/8/layout/vList3" loCatId="list" qsTypeId="urn:microsoft.com/office/officeart/2005/8/quickstyle/simple1" qsCatId="simple" csTypeId="urn:microsoft.com/office/officeart/2005/8/colors/accent1_3" csCatId="accent1" phldr="1"/>
      <dgm:spPr/>
      <dgm:t>
        <a:bodyPr/>
        <a:lstStyle/>
        <a:p>
          <a:endParaRPr lang="en-US"/>
        </a:p>
      </dgm:t>
    </dgm:pt>
    <dgm:pt modelId="{1E383CD3-6EC4-40C5-9F87-40E912696EB9}">
      <dgm:prSet custT="1"/>
      <dgm:spPr/>
      <dgm:t>
        <a:bodyPr/>
        <a:lstStyle/>
        <a:p>
          <a:pPr algn="l" rtl="0"/>
          <a:r>
            <a:rPr lang="en-US" sz="2400" dirty="0" smtClean="0"/>
            <a:t>Adopt an open, standards-based approach to enable straight through processing</a:t>
          </a:r>
          <a:endParaRPr lang="en-US" sz="2400" dirty="0"/>
        </a:p>
      </dgm:t>
    </dgm:pt>
    <dgm:pt modelId="{1836A13E-6BA8-4A27-806D-1E782F56CDD9}" type="parTrans" cxnId="{2C952E5F-6141-4AD3-A979-64F6AF0DC979}">
      <dgm:prSet/>
      <dgm:spPr/>
      <dgm:t>
        <a:bodyPr/>
        <a:lstStyle/>
        <a:p>
          <a:endParaRPr lang="en-US"/>
        </a:p>
      </dgm:t>
    </dgm:pt>
    <dgm:pt modelId="{FEF2A88F-2A1B-484E-81E5-5D861A62F9E8}" type="sibTrans" cxnId="{2C952E5F-6141-4AD3-A979-64F6AF0DC979}">
      <dgm:prSet/>
      <dgm:spPr/>
      <dgm:t>
        <a:bodyPr/>
        <a:lstStyle/>
        <a:p>
          <a:endParaRPr lang="en-US"/>
        </a:p>
      </dgm:t>
    </dgm:pt>
    <dgm:pt modelId="{46E03E83-68F2-4547-A6BF-A8248C37FC24}">
      <dgm:prSet custT="1"/>
      <dgm:spPr/>
      <dgm:t>
        <a:bodyPr/>
        <a:lstStyle/>
        <a:p>
          <a:pPr algn="l" rtl="0"/>
          <a:r>
            <a:rPr lang="en-US" sz="2400" dirty="0" smtClean="0"/>
            <a:t>Engage industry to develop a U.S. centric e-invoicing and remittance interoperability framework implementation model</a:t>
          </a:r>
          <a:endParaRPr lang="en-US" sz="2400" dirty="0"/>
        </a:p>
      </dgm:t>
    </dgm:pt>
    <dgm:pt modelId="{3019B018-ACD8-4BEE-A54E-8D8167A304C2}" type="parTrans" cxnId="{643DC7CD-AF8F-47A4-A1E2-0130AD16FD20}">
      <dgm:prSet/>
      <dgm:spPr/>
      <dgm:t>
        <a:bodyPr/>
        <a:lstStyle/>
        <a:p>
          <a:endParaRPr lang="en-US"/>
        </a:p>
      </dgm:t>
    </dgm:pt>
    <dgm:pt modelId="{B928D4A8-AF31-44CB-9837-20BD9F13C46D}" type="sibTrans" cxnId="{643DC7CD-AF8F-47A4-A1E2-0130AD16FD20}">
      <dgm:prSet/>
      <dgm:spPr/>
      <dgm:t>
        <a:bodyPr/>
        <a:lstStyle/>
        <a:p>
          <a:endParaRPr lang="en-US"/>
        </a:p>
      </dgm:t>
    </dgm:pt>
    <dgm:pt modelId="{1648FD1C-F58B-49C0-9750-442D49DE5E63}">
      <dgm:prSet custT="1"/>
      <dgm:spPr/>
      <dgm:t>
        <a:bodyPr/>
        <a:lstStyle/>
        <a:p>
          <a:pPr algn="l" rtl="0"/>
          <a:r>
            <a:rPr lang="en-US" sz="2400" dirty="0" smtClean="0"/>
            <a:t>Leverage lessons and strategies from successful models in other countries</a:t>
          </a:r>
          <a:endParaRPr lang="en-US" sz="2400" dirty="0"/>
        </a:p>
      </dgm:t>
    </dgm:pt>
    <dgm:pt modelId="{88FB47F5-5E52-4F5A-BE1F-09133F1F1534}" type="sibTrans" cxnId="{476EB9DA-BCE9-437F-AD96-5FF43192231B}">
      <dgm:prSet/>
      <dgm:spPr/>
      <dgm:t>
        <a:bodyPr/>
        <a:lstStyle/>
        <a:p>
          <a:endParaRPr lang="en-US"/>
        </a:p>
      </dgm:t>
    </dgm:pt>
    <dgm:pt modelId="{9A3EE72B-D55C-43F6-AFA0-B419CC54BFE1}" type="parTrans" cxnId="{476EB9DA-BCE9-437F-AD96-5FF43192231B}">
      <dgm:prSet/>
      <dgm:spPr/>
      <dgm:t>
        <a:bodyPr/>
        <a:lstStyle/>
        <a:p>
          <a:endParaRPr lang="en-US"/>
        </a:p>
      </dgm:t>
    </dgm:pt>
    <dgm:pt modelId="{BD34522A-7258-494E-9A76-84A487CBB8A3}" type="pres">
      <dgm:prSet presAssocID="{D5851C4F-EBDE-45B7-ADF7-6A46D8702913}" presName="linearFlow" presStyleCnt="0">
        <dgm:presLayoutVars>
          <dgm:dir/>
          <dgm:resizeHandles val="exact"/>
        </dgm:presLayoutVars>
      </dgm:prSet>
      <dgm:spPr/>
      <dgm:t>
        <a:bodyPr/>
        <a:lstStyle/>
        <a:p>
          <a:endParaRPr lang="en-US"/>
        </a:p>
      </dgm:t>
    </dgm:pt>
    <dgm:pt modelId="{A279A4A6-7060-4073-BEDF-F336079B550F}" type="pres">
      <dgm:prSet presAssocID="{1648FD1C-F58B-49C0-9750-442D49DE5E63}" presName="composite" presStyleCnt="0"/>
      <dgm:spPr/>
      <dgm:t>
        <a:bodyPr/>
        <a:lstStyle/>
        <a:p>
          <a:endParaRPr lang="en-US"/>
        </a:p>
      </dgm:t>
    </dgm:pt>
    <dgm:pt modelId="{56C4045D-A772-4E9F-B317-3A67691BADBD}" type="pres">
      <dgm:prSet presAssocID="{1648FD1C-F58B-49C0-9750-442D49DE5E63}" presName="imgShp" presStyleLbl="fgImgPlace1" presStyleIdx="0" presStyleCnt="3" custLinFactNeighborX="-57123" custLinFactNeighborY="-4756"/>
      <dgm:spPr>
        <a:blipFill rotWithShape="1">
          <a:blip xmlns:r="http://schemas.openxmlformats.org/officeDocument/2006/relationships" r:embed="rId1"/>
          <a:stretch>
            <a:fillRect/>
          </a:stretch>
        </a:blipFill>
      </dgm:spPr>
      <dgm:t>
        <a:bodyPr/>
        <a:lstStyle/>
        <a:p>
          <a:endParaRPr lang="en-US"/>
        </a:p>
      </dgm:t>
    </dgm:pt>
    <dgm:pt modelId="{3FCB1B33-6B3D-4618-A1FB-20279E2E19E2}" type="pres">
      <dgm:prSet presAssocID="{1648FD1C-F58B-49C0-9750-442D49DE5E63}" presName="txShp" presStyleLbl="node1" presStyleIdx="0" presStyleCnt="3" custScaleX="123348">
        <dgm:presLayoutVars>
          <dgm:bulletEnabled val="1"/>
        </dgm:presLayoutVars>
      </dgm:prSet>
      <dgm:spPr/>
      <dgm:t>
        <a:bodyPr/>
        <a:lstStyle/>
        <a:p>
          <a:endParaRPr lang="en-US"/>
        </a:p>
      </dgm:t>
    </dgm:pt>
    <dgm:pt modelId="{E0DAACE6-EEC7-451C-87B2-549D501B55A3}" type="pres">
      <dgm:prSet presAssocID="{88FB47F5-5E52-4F5A-BE1F-09133F1F1534}" presName="spacing" presStyleCnt="0"/>
      <dgm:spPr/>
      <dgm:t>
        <a:bodyPr/>
        <a:lstStyle/>
        <a:p>
          <a:endParaRPr lang="en-US"/>
        </a:p>
      </dgm:t>
    </dgm:pt>
    <dgm:pt modelId="{9710DA4B-FEFA-4314-8FAA-E9DA93EF0D7F}" type="pres">
      <dgm:prSet presAssocID="{1E383CD3-6EC4-40C5-9F87-40E912696EB9}" presName="composite" presStyleCnt="0"/>
      <dgm:spPr/>
      <dgm:t>
        <a:bodyPr/>
        <a:lstStyle/>
        <a:p>
          <a:endParaRPr lang="en-US"/>
        </a:p>
      </dgm:t>
    </dgm:pt>
    <dgm:pt modelId="{73F0D597-9A9C-40C7-9C5C-4BE2C3830C7C}" type="pres">
      <dgm:prSet presAssocID="{1E383CD3-6EC4-40C5-9F87-40E912696EB9}" presName="imgShp" presStyleLbl="fgImgPlace1" presStyleIdx="1" presStyleCnt="3" custLinFactNeighborX="-49492" custLinFactNeighborY="-868"/>
      <dgm:spPr>
        <a:blipFill rotWithShape="1">
          <a:blip xmlns:r="http://schemas.openxmlformats.org/officeDocument/2006/relationships" r:embed="rId2"/>
          <a:stretch>
            <a:fillRect/>
          </a:stretch>
        </a:blipFill>
      </dgm:spPr>
      <dgm:t>
        <a:bodyPr/>
        <a:lstStyle/>
        <a:p>
          <a:endParaRPr lang="en-US"/>
        </a:p>
      </dgm:t>
    </dgm:pt>
    <dgm:pt modelId="{85DA20FB-6B37-4E67-BDED-05CE491B9715}" type="pres">
      <dgm:prSet presAssocID="{1E383CD3-6EC4-40C5-9F87-40E912696EB9}" presName="txShp" presStyleLbl="node1" presStyleIdx="1" presStyleCnt="3" custScaleX="123348">
        <dgm:presLayoutVars>
          <dgm:bulletEnabled val="1"/>
        </dgm:presLayoutVars>
      </dgm:prSet>
      <dgm:spPr/>
      <dgm:t>
        <a:bodyPr/>
        <a:lstStyle/>
        <a:p>
          <a:endParaRPr lang="en-US"/>
        </a:p>
      </dgm:t>
    </dgm:pt>
    <dgm:pt modelId="{B08FBD51-F4F8-463B-8C37-40E5536D3E38}" type="pres">
      <dgm:prSet presAssocID="{FEF2A88F-2A1B-484E-81E5-5D861A62F9E8}" presName="spacing" presStyleCnt="0"/>
      <dgm:spPr/>
      <dgm:t>
        <a:bodyPr/>
        <a:lstStyle/>
        <a:p>
          <a:endParaRPr lang="en-US"/>
        </a:p>
      </dgm:t>
    </dgm:pt>
    <dgm:pt modelId="{5BD234CC-1142-4EA7-A8E5-D21A16952680}" type="pres">
      <dgm:prSet presAssocID="{46E03E83-68F2-4547-A6BF-A8248C37FC24}" presName="composite" presStyleCnt="0"/>
      <dgm:spPr/>
      <dgm:t>
        <a:bodyPr/>
        <a:lstStyle/>
        <a:p>
          <a:endParaRPr lang="en-US"/>
        </a:p>
      </dgm:t>
    </dgm:pt>
    <dgm:pt modelId="{76EB4AC0-D3D3-43A1-AEFD-3DB9A34C0A85}" type="pres">
      <dgm:prSet presAssocID="{46E03E83-68F2-4547-A6BF-A8248C37FC24}" presName="imgShp" presStyleLbl="fgImgPlace1" presStyleIdx="2" presStyleCnt="3" custLinFactNeighborX="-47755" custLinFactNeighborY="86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9AC4BC2B-9D53-4C7C-B4AB-BCF865872D32}" type="pres">
      <dgm:prSet presAssocID="{46E03E83-68F2-4547-A6BF-A8248C37FC24}" presName="txShp" presStyleLbl="node1" presStyleIdx="2" presStyleCnt="3" custScaleX="123348">
        <dgm:presLayoutVars>
          <dgm:bulletEnabled val="1"/>
        </dgm:presLayoutVars>
      </dgm:prSet>
      <dgm:spPr/>
      <dgm:t>
        <a:bodyPr/>
        <a:lstStyle/>
        <a:p>
          <a:endParaRPr lang="en-US"/>
        </a:p>
      </dgm:t>
    </dgm:pt>
  </dgm:ptLst>
  <dgm:cxnLst>
    <dgm:cxn modelId="{21C3374C-C78B-41D3-AE0D-A814950FF39E}" type="presOf" srcId="{1648FD1C-F58B-49C0-9750-442D49DE5E63}" destId="{3FCB1B33-6B3D-4618-A1FB-20279E2E19E2}" srcOrd="0" destOrd="0" presId="urn:microsoft.com/office/officeart/2005/8/layout/vList3"/>
    <dgm:cxn modelId="{476EB9DA-BCE9-437F-AD96-5FF43192231B}" srcId="{D5851C4F-EBDE-45B7-ADF7-6A46D8702913}" destId="{1648FD1C-F58B-49C0-9750-442D49DE5E63}" srcOrd="0" destOrd="0" parTransId="{9A3EE72B-D55C-43F6-AFA0-B419CC54BFE1}" sibTransId="{88FB47F5-5E52-4F5A-BE1F-09133F1F1534}"/>
    <dgm:cxn modelId="{643DC7CD-AF8F-47A4-A1E2-0130AD16FD20}" srcId="{D5851C4F-EBDE-45B7-ADF7-6A46D8702913}" destId="{46E03E83-68F2-4547-A6BF-A8248C37FC24}" srcOrd="2" destOrd="0" parTransId="{3019B018-ACD8-4BEE-A54E-8D8167A304C2}" sibTransId="{B928D4A8-AF31-44CB-9837-20BD9F13C46D}"/>
    <dgm:cxn modelId="{F5576C32-1937-4F33-A946-4803529A2644}" type="presOf" srcId="{D5851C4F-EBDE-45B7-ADF7-6A46D8702913}" destId="{BD34522A-7258-494E-9A76-84A487CBB8A3}" srcOrd="0" destOrd="0" presId="urn:microsoft.com/office/officeart/2005/8/layout/vList3"/>
    <dgm:cxn modelId="{9B85209B-4400-40D1-AE90-5B660923BD37}" type="presOf" srcId="{46E03E83-68F2-4547-A6BF-A8248C37FC24}" destId="{9AC4BC2B-9D53-4C7C-B4AB-BCF865872D32}" srcOrd="0" destOrd="0" presId="urn:microsoft.com/office/officeart/2005/8/layout/vList3"/>
    <dgm:cxn modelId="{2C952E5F-6141-4AD3-A979-64F6AF0DC979}" srcId="{D5851C4F-EBDE-45B7-ADF7-6A46D8702913}" destId="{1E383CD3-6EC4-40C5-9F87-40E912696EB9}" srcOrd="1" destOrd="0" parTransId="{1836A13E-6BA8-4A27-806D-1E782F56CDD9}" sibTransId="{FEF2A88F-2A1B-484E-81E5-5D861A62F9E8}"/>
    <dgm:cxn modelId="{796A10E4-4A5C-4052-ABE6-FE63119F9504}" type="presOf" srcId="{1E383CD3-6EC4-40C5-9F87-40E912696EB9}" destId="{85DA20FB-6B37-4E67-BDED-05CE491B9715}" srcOrd="0" destOrd="0" presId="urn:microsoft.com/office/officeart/2005/8/layout/vList3"/>
    <dgm:cxn modelId="{97E0A02E-4873-4366-8D21-3D5CA4FEA460}" type="presParOf" srcId="{BD34522A-7258-494E-9A76-84A487CBB8A3}" destId="{A279A4A6-7060-4073-BEDF-F336079B550F}" srcOrd="0" destOrd="0" presId="urn:microsoft.com/office/officeart/2005/8/layout/vList3"/>
    <dgm:cxn modelId="{4D79FD44-D22E-4799-A7F2-F780E211A7E1}" type="presParOf" srcId="{A279A4A6-7060-4073-BEDF-F336079B550F}" destId="{56C4045D-A772-4E9F-B317-3A67691BADBD}" srcOrd="0" destOrd="0" presId="urn:microsoft.com/office/officeart/2005/8/layout/vList3"/>
    <dgm:cxn modelId="{E913451F-0A24-490D-95C8-5E6327C5776A}" type="presParOf" srcId="{A279A4A6-7060-4073-BEDF-F336079B550F}" destId="{3FCB1B33-6B3D-4618-A1FB-20279E2E19E2}" srcOrd="1" destOrd="0" presId="urn:microsoft.com/office/officeart/2005/8/layout/vList3"/>
    <dgm:cxn modelId="{976AAD80-9F8F-4599-B5FB-BF5B4EF141FE}" type="presParOf" srcId="{BD34522A-7258-494E-9A76-84A487CBB8A3}" destId="{E0DAACE6-EEC7-451C-87B2-549D501B55A3}" srcOrd="1" destOrd="0" presId="urn:microsoft.com/office/officeart/2005/8/layout/vList3"/>
    <dgm:cxn modelId="{9451B3D4-B634-46D8-B980-B9BDE92F5B74}" type="presParOf" srcId="{BD34522A-7258-494E-9A76-84A487CBB8A3}" destId="{9710DA4B-FEFA-4314-8FAA-E9DA93EF0D7F}" srcOrd="2" destOrd="0" presId="urn:microsoft.com/office/officeart/2005/8/layout/vList3"/>
    <dgm:cxn modelId="{D2AB4BA7-43F7-4D5B-95CF-89C756D1F2D4}" type="presParOf" srcId="{9710DA4B-FEFA-4314-8FAA-E9DA93EF0D7F}" destId="{73F0D597-9A9C-40C7-9C5C-4BE2C3830C7C}" srcOrd="0" destOrd="0" presId="urn:microsoft.com/office/officeart/2005/8/layout/vList3"/>
    <dgm:cxn modelId="{F8608A13-7710-4A9C-8B35-FD9FB9E7E1B6}" type="presParOf" srcId="{9710DA4B-FEFA-4314-8FAA-E9DA93EF0D7F}" destId="{85DA20FB-6B37-4E67-BDED-05CE491B9715}" srcOrd="1" destOrd="0" presId="urn:microsoft.com/office/officeart/2005/8/layout/vList3"/>
    <dgm:cxn modelId="{8CCA63BB-0C4F-4762-B59F-1DE40C158B49}" type="presParOf" srcId="{BD34522A-7258-494E-9A76-84A487CBB8A3}" destId="{B08FBD51-F4F8-463B-8C37-40E5536D3E38}" srcOrd="3" destOrd="0" presId="urn:microsoft.com/office/officeart/2005/8/layout/vList3"/>
    <dgm:cxn modelId="{ADDB6602-7B65-41C5-B404-3A5AD0EC3A7D}" type="presParOf" srcId="{BD34522A-7258-494E-9A76-84A487CBB8A3}" destId="{5BD234CC-1142-4EA7-A8E5-D21A16952680}" srcOrd="4" destOrd="0" presId="urn:microsoft.com/office/officeart/2005/8/layout/vList3"/>
    <dgm:cxn modelId="{2DCBAE89-C426-4AF4-90AF-F9AE7A227121}" type="presParOf" srcId="{5BD234CC-1142-4EA7-A8E5-D21A16952680}" destId="{76EB4AC0-D3D3-43A1-AEFD-3DB9A34C0A85}" srcOrd="0" destOrd="0" presId="urn:microsoft.com/office/officeart/2005/8/layout/vList3"/>
    <dgm:cxn modelId="{D53EB514-B2D1-44C8-8DA2-0DA79E0068D8}" type="presParOf" srcId="{5BD234CC-1142-4EA7-A8E5-D21A16952680}" destId="{9AC4BC2B-9D53-4C7C-B4AB-BCF865872D3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851C4F-EBDE-45B7-ADF7-6A46D8702913}"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ACE16B92-AB91-4BAF-9C21-A3F8DEE4D048}">
      <dgm:prSet custT="1"/>
      <dgm:spPr/>
      <dgm:t>
        <a:bodyPr/>
        <a:lstStyle/>
        <a:p>
          <a:pPr rtl="0"/>
          <a:r>
            <a:rPr lang="en-US" sz="2800" dirty="0" smtClean="0"/>
            <a:t>An interoperability framework is an overarching set of </a:t>
          </a:r>
          <a:r>
            <a:rPr lang="en-US" sz="2800" b="1" dirty="0" smtClean="0"/>
            <a:t>policies</a:t>
          </a:r>
          <a:r>
            <a:rPr lang="en-US" sz="2800" dirty="0" smtClean="0"/>
            <a:t>, </a:t>
          </a:r>
          <a:r>
            <a:rPr lang="en-US" sz="2800" b="1" dirty="0" smtClean="0"/>
            <a:t>standards</a:t>
          </a:r>
          <a:r>
            <a:rPr lang="en-US" sz="2800" dirty="0" smtClean="0"/>
            <a:t> and </a:t>
          </a:r>
          <a:r>
            <a:rPr lang="en-US" sz="2800" b="1" dirty="0" smtClean="0"/>
            <a:t>guidelines</a:t>
          </a:r>
          <a:r>
            <a:rPr lang="en-US" sz="2800" dirty="0" smtClean="0"/>
            <a:t> that enable businesses to communicate irrespective of the system or standards they use  </a:t>
          </a:r>
          <a:endParaRPr lang="en-US" sz="2800" dirty="0"/>
        </a:p>
      </dgm:t>
    </dgm:pt>
    <dgm:pt modelId="{7B733B93-3BF2-4D39-8422-75187D78416A}" type="parTrans" cxnId="{6ECA1C02-B172-4733-92A7-4AA4514C97F5}">
      <dgm:prSet/>
      <dgm:spPr/>
      <dgm:t>
        <a:bodyPr/>
        <a:lstStyle/>
        <a:p>
          <a:endParaRPr lang="en-US"/>
        </a:p>
      </dgm:t>
    </dgm:pt>
    <dgm:pt modelId="{13F68B99-B1EA-4678-B5A9-33D001756629}" type="sibTrans" cxnId="{6ECA1C02-B172-4733-92A7-4AA4514C97F5}">
      <dgm:prSet/>
      <dgm:spPr/>
      <dgm:t>
        <a:bodyPr/>
        <a:lstStyle/>
        <a:p>
          <a:endParaRPr lang="en-US"/>
        </a:p>
      </dgm:t>
    </dgm:pt>
    <dgm:pt modelId="{65323CFE-4D38-435D-9BC5-935A0FAE704C}">
      <dgm:prSet custT="1"/>
      <dgm:spPr/>
      <dgm:t>
        <a:bodyPr/>
        <a:lstStyle/>
        <a:p>
          <a:pPr rtl="0"/>
          <a:r>
            <a:rPr lang="en-US" sz="2400" dirty="0" smtClean="0"/>
            <a:t>It is a logical model for document and message delivery </a:t>
          </a:r>
          <a:endParaRPr lang="en-US" sz="2400" dirty="0"/>
        </a:p>
      </dgm:t>
    </dgm:pt>
    <dgm:pt modelId="{0E1F1F96-9235-46F4-B595-5F0533CB7150}" type="parTrans" cxnId="{6AE3EE18-C877-4D0E-B54D-7DE2697E19D9}">
      <dgm:prSet/>
      <dgm:spPr/>
      <dgm:t>
        <a:bodyPr/>
        <a:lstStyle/>
        <a:p>
          <a:endParaRPr lang="en-US"/>
        </a:p>
      </dgm:t>
    </dgm:pt>
    <dgm:pt modelId="{DE225CE7-3012-485B-A6AE-5734BBDF56DA}" type="sibTrans" cxnId="{6AE3EE18-C877-4D0E-B54D-7DE2697E19D9}">
      <dgm:prSet/>
      <dgm:spPr/>
      <dgm:t>
        <a:bodyPr/>
        <a:lstStyle/>
        <a:p>
          <a:endParaRPr lang="en-US"/>
        </a:p>
      </dgm:t>
    </dgm:pt>
    <dgm:pt modelId="{7CD43400-86E3-4844-9580-09BB8E2B63B9}">
      <dgm:prSet custT="1"/>
      <dgm:spPr/>
      <dgm:t>
        <a:bodyPr/>
        <a:lstStyle/>
        <a:p>
          <a:pPr rtl="0"/>
          <a:r>
            <a:rPr lang="en-US" sz="2400" dirty="0" smtClean="0"/>
            <a:t>It is </a:t>
          </a:r>
          <a:r>
            <a:rPr lang="en-US" sz="2400" b="1" dirty="0" smtClean="0"/>
            <a:t>payment-method agnostic</a:t>
          </a:r>
          <a:endParaRPr lang="en-US" sz="2400" b="1" dirty="0"/>
        </a:p>
      </dgm:t>
    </dgm:pt>
    <dgm:pt modelId="{101189BA-4C76-4238-B7F5-B2BC1D124542}" type="parTrans" cxnId="{F4C7B169-D8F0-4005-83DF-1E589DAF3465}">
      <dgm:prSet/>
      <dgm:spPr/>
      <dgm:t>
        <a:bodyPr/>
        <a:lstStyle/>
        <a:p>
          <a:endParaRPr lang="en-US"/>
        </a:p>
      </dgm:t>
    </dgm:pt>
    <dgm:pt modelId="{6B2499FB-75C4-4C45-8B41-A20D9D48A7A7}" type="sibTrans" cxnId="{F4C7B169-D8F0-4005-83DF-1E589DAF3465}">
      <dgm:prSet/>
      <dgm:spPr/>
      <dgm:t>
        <a:bodyPr/>
        <a:lstStyle/>
        <a:p>
          <a:endParaRPr lang="en-US"/>
        </a:p>
      </dgm:t>
    </dgm:pt>
    <dgm:pt modelId="{EA1D88B0-17BA-42A4-AA3A-5CAF4999D9B7}">
      <dgm:prSet custT="1"/>
      <dgm:spPr/>
      <dgm:t>
        <a:bodyPr/>
        <a:lstStyle/>
        <a:p>
          <a:pPr rtl="0"/>
          <a:r>
            <a:rPr lang="en-US" sz="2400" dirty="0" smtClean="0"/>
            <a:t>It is a standards-based, structured framework that is designed to be flexible to meet a variety of business needs</a:t>
          </a:r>
          <a:endParaRPr lang="en-US" sz="2400" b="1" dirty="0"/>
        </a:p>
      </dgm:t>
    </dgm:pt>
    <dgm:pt modelId="{DF496003-FACE-4916-96C1-CAF33C422DBD}" type="parTrans" cxnId="{41FD9FEC-11F9-42D1-A630-652A72B364D5}">
      <dgm:prSet/>
      <dgm:spPr/>
      <dgm:t>
        <a:bodyPr/>
        <a:lstStyle/>
        <a:p>
          <a:endParaRPr lang="en-US"/>
        </a:p>
      </dgm:t>
    </dgm:pt>
    <dgm:pt modelId="{D6BF3C12-52E3-4C06-AE7A-EFAD6048359B}" type="sibTrans" cxnId="{41FD9FEC-11F9-42D1-A630-652A72B364D5}">
      <dgm:prSet/>
      <dgm:spPr/>
      <dgm:t>
        <a:bodyPr/>
        <a:lstStyle/>
        <a:p>
          <a:endParaRPr lang="en-US"/>
        </a:p>
      </dgm:t>
    </dgm:pt>
    <dgm:pt modelId="{5525359E-730A-47EB-9492-EC4641DD8F2B}" type="pres">
      <dgm:prSet presAssocID="{D5851C4F-EBDE-45B7-ADF7-6A46D8702913}" presName="linear" presStyleCnt="0">
        <dgm:presLayoutVars>
          <dgm:animLvl val="lvl"/>
          <dgm:resizeHandles val="exact"/>
        </dgm:presLayoutVars>
      </dgm:prSet>
      <dgm:spPr/>
      <dgm:t>
        <a:bodyPr/>
        <a:lstStyle/>
        <a:p>
          <a:endParaRPr lang="en-US"/>
        </a:p>
      </dgm:t>
    </dgm:pt>
    <dgm:pt modelId="{39B81D51-1F2B-469A-A3AA-AC05629EACB9}" type="pres">
      <dgm:prSet presAssocID="{ACE16B92-AB91-4BAF-9C21-A3F8DEE4D048}" presName="parentText" presStyleLbl="node1" presStyleIdx="0" presStyleCnt="1" custLinFactNeighborX="-146" custLinFactNeighborY="-15649">
        <dgm:presLayoutVars>
          <dgm:chMax val="0"/>
          <dgm:bulletEnabled val="1"/>
        </dgm:presLayoutVars>
      </dgm:prSet>
      <dgm:spPr/>
      <dgm:t>
        <a:bodyPr/>
        <a:lstStyle/>
        <a:p>
          <a:endParaRPr lang="en-US"/>
        </a:p>
      </dgm:t>
    </dgm:pt>
    <dgm:pt modelId="{D3F64735-B8E5-4C93-A91F-9DEC887C6555}" type="pres">
      <dgm:prSet presAssocID="{ACE16B92-AB91-4BAF-9C21-A3F8DEE4D048}" presName="childText" presStyleLbl="revTx" presStyleIdx="0" presStyleCnt="1" custLinFactNeighborX="-146" custLinFactNeighborY="-13843">
        <dgm:presLayoutVars>
          <dgm:bulletEnabled val="1"/>
        </dgm:presLayoutVars>
      </dgm:prSet>
      <dgm:spPr/>
      <dgm:t>
        <a:bodyPr/>
        <a:lstStyle/>
        <a:p>
          <a:endParaRPr lang="en-US"/>
        </a:p>
      </dgm:t>
    </dgm:pt>
  </dgm:ptLst>
  <dgm:cxnLst>
    <dgm:cxn modelId="{92765F79-AA06-4F37-A1D3-9F74E4D59BA9}" type="presOf" srcId="{EA1D88B0-17BA-42A4-AA3A-5CAF4999D9B7}" destId="{D3F64735-B8E5-4C93-A91F-9DEC887C6555}" srcOrd="0" destOrd="2" presId="urn:microsoft.com/office/officeart/2005/8/layout/vList2"/>
    <dgm:cxn modelId="{6ECA1C02-B172-4733-92A7-4AA4514C97F5}" srcId="{D5851C4F-EBDE-45B7-ADF7-6A46D8702913}" destId="{ACE16B92-AB91-4BAF-9C21-A3F8DEE4D048}" srcOrd="0" destOrd="0" parTransId="{7B733B93-3BF2-4D39-8422-75187D78416A}" sibTransId="{13F68B99-B1EA-4678-B5A9-33D001756629}"/>
    <dgm:cxn modelId="{137CC938-4AC9-4CBC-8C42-05762D2873D1}" type="presOf" srcId="{D5851C4F-EBDE-45B7-ADF7-6A46D8702913}" destId="{5525359E-730A-47EB-9492-EC4641DD8F2B}" srcOrd="0" destOrd="0" presId="urn:microsoft.com/office/officeart/2005/8/layout/vList2"/>
    <dgm:cxn modelId="{4CF25161-82DB-43B1-AF15-903A01E8F076}" type="presOf" srcId="{7CD43400-86E3-4844-9580-09BB8E2B63B9}" destId="{D3F64735-B8E5-4C93-A91F-9DEC887C6555}" srcOrd="0" destOrd="1" presId="urn:microsoft.com/office/officeart/2005/8/layout/vList2"/>
    <dgm:cxn modelId="{1FC5A3F2-3F48-46B4-8286-2DF38D9E2090}" type="presOf" srcId="{65323CFE-4D38-435D-9BC5-935A0FAE704C}" destId="{D3F64735-B8E5-4C93-A91F-9DEC887C6555}" srcOrd="0" destOrd="0" presId="urn:microsoft.com/office/officeart/2005/8/layout/vList2"/>
    <dgm:cxn modelId="{6AE3EE18-C877-4D0E-B54D-7DE2697E19D9}" srcId="{ACE16B92-AB91-4BAF-9C21-A3F8DEE4D048}" destId="{65323CFE-4D38-435D-9BC5-935A0FAE704C}" srcOrd="0" destOrd="0" parTransId="{0E1F1F96-9235-46F4-B595-5F0533CB7150}" sibTransId="{DE225CE7-3012-485B-A6AE-5734BBDF56DA}"/>
    <dgm:cxn modelId="{41FD9FEC-11F9-42D1-A630-652A72B364D5}" srcId="{ACE16B92-AB91-4BAF-9C21-A3F8DEE4D048}" destId="{EA1D88B0-17BA-42A4-AA3A-5CAF4999D9B7}" srcOrd="2" destOrd="0" parTransId="{DF496003-FACE-4916-96C1-CAF33C422DBD}" sibTransId="{D6BF3C12-52E3-4C06-AE7A-EFAD6048359B}"/>
    <dgm:cxn modelId="{D94EB629-71B6-420D-B98C-50B17AA38755}" type="presOf" srcId="{ACE16B92-AB91-4BAF-9C21-A3F8DEE4D048}" destId="{39B81D51-1F2B-469A-A3AA-AC05629EACB9}" srcOrd="0" destOrd="0" presId="urn:microsoft.com/office/officeart/2005/8/layout/vList2"/>
    <dgm:cxn modelId="{F4C7B169-D8F0-4005-83DF-1E589DAF3465}" srcId="{ACE16B92-AB91-4BAF-9C21-A3F8DEE4D048}" destId="{7CD43400-86E3-4844-9580-09BB8E2B63B9}" srcOrd="1" destOrd="0" parTransId="{101189BA-4C76-4238-B7F5-B2BC1D124542}" sibTransId="{6B2499FB-75C4-4C45-8B41-A20D9D48A7A7}"/>
    <dgm:cxn modelId="{A7D48210-2E24-40F7-AE6B-00FA04A69691}" type="presParOf" srcId="{5525359E-730A-47EB-9492-EC4641DD8F2B}" destId="{39B81D51-1F2B-469A-A3AA-AC05629EACB9}" srcOrd="0" destOrd="0" presId="urn:microsoft.com/office/officeart/2005/8/layout/vList2"/>
    <dgm:cxn modelId="{CA8AF34B-3A4C-4CDD-A2DB-359A68A1C3F7}" type="presParOf" srcId="{5525359E-730A-47EB-9492-EC4641DD8F2B}" destId="{D3F64735-B8E5-4C93-A91F-9DEC887C655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65CC7-0614-4EE2-A054-CE484FF22CE1}">
      <dsp:nvSpPr>
        <dsp:cNvPr id="0" name=""/>
        <dsp:cNvSpPr/>
      </dsp:nvSpPr>
      <dsp:spPr>
        <a:xfrm rot="5400000">
          <a:off x="-228990" y="229709"/>
          <a:ext cx="1526604" cy="1068623"/>
        </a:xfrm>
        <a:prstGeom prst="chevron">
          <a:avLst/>
        </a:prstGeom>
        <a:gradFill rotWithShape="0">
          <a:gsLst>
            <a:gs pos="0">
              <a:schemeClr val="accent5">
                <a:lumMod val="75000"/>
              </a:schemeClr>
            </a:gs>
            <a:gs pos="100000">
              <a:schemeClr val="accent5">
                <a:lumMod val="7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 </a:t>
          </a:r>
          <a:endParaRPr lang="en-US" sz="3000" kern="1200" dirty="0"/>
        </a:p>
      </dsp:txBody>
      <dsp:txXfrm rot="-5400000">
        <a:off x="1" y="535031"/>
        <a:ext cx="1068623" cy="457981"/>
      </dsp:txXfrm>
    </dsp:sp>
    <dsp:sp modelId="{320749F1-1F35-4516-853F-91C6D447FA46}">
      <dsp:nvSpPr>
        <dsp:cNvPr id="0" name=""/>
        <dsp:cNvSpPr/>
      </dsp:nvSpPr>
      <dsp:spPr>
        <a:xfrm rot="5400000">
          <a:off x="3695765" y="-2626423"/>
          <a:ext cx="992292" cy="6246576"/>
        </a:xfrm>
        <a:prstGeom prst="round2SameRect">
          <a:avLst/>
        </a:prstGeom>
        <a:solidFill>
          <a:schemeClr val="accent5">
            <a:lumMod val="20000"/>
            <a:lumOff val="80000"/>
            <a:alpha val="90000"/>
          </a:schemeClr>
        </a:solidFill>
        <a:ln w="9525" cap="flat" cmpd="sng" algn="ctr">
          <a:solidFill>
            <a:schemeClr val="accent5"/>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2496" tIns="36830" rIns="36830" bIns="36830" numCol="1" spcCol="1270" anchor="ctr" anchorCtr="0">
          <a:noAutofit/>
        </a:bodyPr>
        <a:lstStyle/>
        <a:p>
          <a:pPr marL="285750" lvl="1" indent="-285750" algn="l" defTabSz="2578100">
            <a:lnSpc>
              <a:spcPct val="90000"/>
            </a:lnSpc>
            <a:spcBef>
              <a:spcPct val="0"/>
            </a:spcBef>
            <a:spcAft>
              <a:spcPct val="15000"/>
            </a:spcAft>
            <a:buChar char="••"/>
          </a:pPr>
          <a:endParaRPr lang="en-US" sz="5800" kern="1200" dirty="0"/>
        </a:p>
      </dsp:txBody>
      <dsp:txXfrm rot="-5400000">
        <a:off x="1068623" y="49159"/>
        <a:ext cx="6198136" cy="895412"/>
      </dsp:txXfrm>
    </dsp:sp>
    <dsp:sp modelId="{5C9351B6-4F44-4E49-B030-D358B308F976}">
      <dsp:nvSpPr>
        <dsp:cNvPr id="0" name=""/>
        <dsp:cNvSpPr/>
      </dsp:nvSpPr>
      <dsp:spPr>
        <a:xfrm rot="5400000">
          <a:off x="-228990" y="1561188"/>
          <a:ext cx="1526604" cy="1068623"/>
        </a:xfrm>
        <a:prstGeom prst="chevron">
          <a:avLst/>
        </a:prstGeom>
        <a:gradFill rotWithShape="0">
          <a:gsLst>
            <a:gs pos="0">
              <a:schemeClr val="accent5">
                <a:lumMod val="75000"/>
              </a:schemeClr>
            </a:gs>
            <a:gs pos="100000">
              <a:schemeClr val="accent5">
                <a:lumMod val="7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 </a:t>
          </a:r>
          <a:endParaRPr lang="en-US" sz="3000" kern="1200" dirty="0"/>
        </a:p>
      </dsp:txBody>
      <dsp:txXfrm rot="-5400000">
        <a:off x="1" y="1866510"/>
        <a:ext cx="1068623" cy="457981"/>
      </dsp:txXfrm>
    </dsp:sp>
    <dsp:sp modelId="{C5F8FA1E-54B1-4539-8FC2-02AAB60329F0}">
      <dsp:nvSpPr>
        <dsp:cNvPr id="0" name=""/>
        <dsp:cNvSpPr/>
      </dsp:nvSpPr>
      <dsp:spPr>
        <a:xfrm rot="5400000">
          <a:off x="3695765" y="-1294944"/>
          <a:ext cx="992292" cy="6246576"/>
        </a:xfrm>
        <a:prstGeom prst="round2SameRect">
          <a:avLst/>
        </a:prstGeom>
        <a:solidFill>
          <a:schemeClr val="accent5">
            <a:lumMod val="20000"/>
            <a:lumOff val="80000"/>
            <a:alpha val="90000"/>
          </a:schemeClr>
        </a:solidFill>
        <a:ln w="9525" cap="flat" cmpd="sng" algn="ctr">
          <a:solidFill>
            <a:schemeClr val="accent5"/>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2496" tIns="36830" rIns="36830" bIns="36830" numCol="1" spcCol="1270" anchor="ctr" anchorCtr="0">
          <a:noAutofit/>
        </a:bodyPr>
        <a:lstStyle/>
        <a:p>
          <a:pPr marL="285750" lvl="1" indent="-285750" algn="l" defTabSz="2578100">
            <a:lnSpc>
              <a:spcPct val="90000"/>
            </a:lnSpc>
            <a:spcBef>
              <a:spcPct val="0"/>
            </a:spcBef>
            <a:spcAft>
              <a:spcPct val="15000"/>
            </a:spcAft>
            <a:buChar char="••"/>
          </a:pPr>
          <a:endParaRPr lang="en-US" sz="5800" kern="1200" dirty="0"/>
        </a:p>
      </dsp:txBody>
      <dsp:txXfrm rot="-5400000">
        <a:off x="1068623" y="1380638"/>
        <a:ext cx="6198136" cy="895412"/>
      </dsp:txXfrm>
    </dsp:sp>
    <dsp:sp modelId="{CA3BE0EE-287E-48CA-8014-D3D59A778200}">
      <dsp:nvSpPr>
        <dsp:cNvPr id="0" name=""/>
        <dsp:cNvSpPr/>
      </dsp:nvSpPr>
      <dsp:spPr>
        <a:xfrm rot="5400000">
          <a:off x="-228990" y="2892667"/>
          <a:ext cx="1526604" cy="1068623"/>
        </a:xfrm>
        <a:prstGeom prst="chevron">
          <a:avLst/>
        </a:prstGeom>
        <a:gradFill rotWithShape="0">
          <a:gsLst>
            <a:gs pos="0">
              <a:schemeClr val="accent5">
                <a:lumMod val="75000"/>
              </a:schemeClr>
            </a:gs>
            <a:gs pos="100000">
              <a:schemeClr val="accent5">
                <a:lumMod val="7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 </a:t>
          </a:r>
          <a:endParaRPr lang="en-US" sz="3000" kern="1200" dirty="0"/>
        </a:p>
      </dsp:txBody>
      <dsp:txXfrm rot="-5400000">
        <a:off x="1" y="3197989"/>
        <a:ext cx="1068623" cy="457981"/>
      </dsp:txXfrm>
    </dsp:sp>
    <dsp:sp modelId="{68ED4456-9DB9-41FF-B82A-3FA61EF56808}">
      <dsp:nvSpPr>
        <dsp:cNvPr id="0" name=""/>
        <dsp:cNvSpPr/>
      </dsp:nvSpPr>
      <dsp:spPr>
        <a:xfrm rot="5400000">
          <a:off x="3695765" y="36534"/>
          <a:ext cx="992292" cy="6246576"/>
        </a:xfrm>
        <a:prstGeom prst="round2SameRect">
          <a:avLst/>
        </a:prstGeom>
        <a:solidFill>
          <a:schemeClr val="accent5">
            <a:lumMod val="20000"/>
            <a:lumOff val="80000"/>
            <a:alpha val="90000"/>
          </a:schemeClr>
        </a:solidFill>
        <a:ln w="9525" cap="flat" cmpd="sng" algn="ctr">
          <a:solidFill>
            <a:schemeClr val="accent5"/>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2496" tIns="36830" rIns="36830" bIns="36830" numCol="1" spcCol="1270" anchor="ctr" anchorCtr="0">
          <a:noAutofit/>
        </a:bodyPr>
        <a:lstStyle/>
        <a:p>
          <a:pPr marL="285750" lvl="1" indent="-285750" algn="l" defTabSz="2578100">
            <a:lnSpc>
              <a:spcPct val="90000"/>
            </a:lnSpc>
            <a:spcBef>
              <a:spcPct val="0"/>
            </a:spcBef>
            <a:spcAft>
              <a:spcPct val="15000"/>
            </a:spcAft>
            <a:buChar char="••"/>
          </a:pPr>
          <a:endParaRPr lang="en-US" sz="5800" kern="1200" dirty="0"/>
        </a:p>
      </dsp:txBody>
      <dsp:txXfrm rot="-5400000">
        <a:off x="1068623" y="2712116"/>
        <a:ext cx="6198136" cy="895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524E3-1FD1-4C7D-8E79-F18593D10458}">
      <dsp:nvSpPr>
        <dsp:cNvPr id="0" name=""/>
        <dsp:cNvSpPr/>
      </dsp:nvSpPr>
      <dsp:spPr>
        <a:xfrm>
          <a:off x="0" y="0"/>
          <a:ext cx="4064000" cy="4064000"/>
        </a:xfrm>
        <a:prstGeom prst="pie">
          <a:avLst>
            <a:gd name="adj1" fmla="val 5400000"/>
            <a:gd name="adj2" fmla="val 16200000"/>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277B125-4859-446C-A25A-33271CE0E90D}">
      <dsp:nvSpPr>
        <dsp:cNvPr id="0" name=""/>
        <dsp:cNvSpPr/>
      </dsp:nvSpPr>
      <dsp:spPr>
        <a:xfrm>
          <a:off x="2032000" y="0"/>
          <a:ext cx="5283199" cy="4064000"/>
        </a:xfrm>
        <a:prstGeom prst="rect">
          <a:avLst/>
        </a:prstGeom>
        <a:solidFill>
          <a:schemeClr val="accent5">
            <a:lumMod val="60000"/>
            <a:lumOff val="40000"/>
            <a:alpha val="90000"/>
          </a:schemeClr>
        </a:solidFill>
        <a:ln w="9525" cap="flat" cmpd="sng" algn="ctr">
          <a:solidFill>
            <a:schemeClr val="accent5"/>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 </a:t>
          </a:r>
          <a:endParaRPr lang="en-US" sz="2800" kern="1200" dirty="0"/>
        </a:p>
      </dsp:txBody>
      <dsp:txXfrm>
        <a:off x="2032000" y="0"/>
        <a:ext cx="5283199" cy="863599"/>
      </dsp:txXfrm>
    </dsp:sp>
    <dsp:sp modelId="{E3604E60-523D-4A27-92FA-3DF9705FA295}">
      <dsp:nvSpPr>
        <dsp:cNvPr id="0" name=""/>
        <dsp:cNvSpPr/>
      </dsp:nvSpPr>
      <dsp:spPr>
        <a:xfrm>
          <a:off x="533399" y="863599"/>
          <a:ext cx="2997200" cy="2997200"/>
        </a:xfrm>
        <a:prstGeom prst="pie">
          <a:avLst>
            <a:gd name="adj1" fmla="val 5400000"/>
            <a:gd name="adj2" fmla="val 1620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8D7AAAB-DCED-4FAB-BFD8-0C50B6A6EB8B}">
      <dsp:nvSpPr>
        <dsp:cNvPr id="0" name=""/>
        <dsp:cNvSpPr/>
      </dsp:nvSpPr>
      <dsp:spPr>
        <a:xfrm>
          <a:off x="2032000" y="863599"/>
          <a:ext cx="5283199" cy="2997200"/>
        </a:xfrm>
        <a:prstGeom prst="rect">
          <a:avLst/>
        </a:prstGeom>
        <a:solidFill>
          <a:schemeClr val="accent4">
            <a:lumMod val="40000"/>
            <a:lumOff val="60000"/>
            <a:alpha val="90000"/>
          </a:schemeClr>
        </a:solidFill>
        <a:ln w="9525" cap="flat" cmpd="sng" algn="ctr">
          <a:solidFill>
            <a:schemeClr val="accent4">
              <a:hueOff val="-1488257"/>
              <a:satOff val="8966"/>
              <a:lumOff val="71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 </a:t>
          </a:r>
          <a:endParaRPr lang="en-US" sz="2800" kern="1200" dirty="0"/>
        </a:p>
      </dsp:txBody>
      <dsp:txXfrm>
        <a:off x="2032000" y="863599"/>
        <a:ext cx="5283199" cy="863600"/>
      </dsp:txXfrm>
    </dsp:sp>
    <dsp:sp modelId="{C1FA00D7-7FAA-4119-810E-301C410C50D7}">
      <dsp:nvSpPr>
        <dsp:cNvPr id="0" name=""/>
        <dsp:cNvSpPr/>
      </dsp:nvSpPr>
      <dsp:spPr>
        <a:xfrm>
          <a:off x="1066800" y="1727200"/>
          <a:ext cx="1930400" cy="1930400"/>
        </a:xfrm>
        <a:prstGeom prst="pie">
          <a:avLst>
            <a:gd name="adj1" fmla="val 5400000"/>
            <a:gd name="adj2" fmla="val 16200000"/>
          </a:avLst>
        </a:prstGeom>
        <a:solidFill>
          <a:schemeClr val="bg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AC6400C-ADB0-4C0A-BF78-8336F5D40BA7}">
      <dsp:nvSpPr>
        <dsp:cNvPr id="0" name=""/>
        <dsp:cNvSpPr/>
      </dsp:nvSpPr>
      <dsp:spPr>
        <a:xfrm>
          <a:off x="2032000" y="1727200"/>
          <a:ext cx="5283199" cy="1930400"/>
        </a:xfrm>
        <a:prstGeom prst="rect">
          <a:avLst/>
        </a:prstGeom>
        <a:solidFill>
          <a:schemeClr val="lt1">
            <a:alpha val="90000"/>
            <a:hueOff val="0"/>
            <a:satOff val="0"/>
            <a:lumOff val="0"/>
            <a:alphaOff val="0"/>
          </a:schemeClr>
        </a:solidFill>
        <a:ln w="9525" cap="flat" cmpd="sng" algn="ctr">
          <a:solidFill>
            <a:schemeClr val="accent4">
              <a:hueOff val="-2976513"/>
              <a:satOff val="17933"/>
              <a:lumOff val="143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 </a:t>
          </a:r>
          <a:endParaRPr lang="en-US" sz="2800" kern="1200" dirty="0"/>
        </a:p>
      </dsp:txBody>
      <dsp:txXfrm>
        <a:off x="2032000" y="1727200"/>
        <a:ext cx="5283199" cy="863599"/>
      </dsp:txXfrm>
    </dsp:sp>
    <dsp:sp modelId="{279A1AE4-D005-4EA2-B293-A7FB9032C752}">
      <dsp:nvSpPr>
        <dsp:cNvPr id="0" name=""/>
        <dsp:cNvSpPr/>
      </dsp:nvSpPr>
      <dsp:spPr>
        <a:xfrm>
          <a:off x="1600200" y="2590799"/>
          <a:ext cx="863600" cy="863600"/>
        </a:xfrm>
        <a:prstGeom prst="pie">
          <a:avLst>
            <a:gd name="adj1" fmla="val 5400000"/>
            <a:gd name="adj2" fmla="val 16200000"/>
          </a:avLst>
        </a:prstGeom>
        <a:solidFill>
          <a:schemeClr val="bg2">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9EB9B35-0695-46F8-AA30-F2AEC10A30DF}">
      <dsp:nvSpPr>
        <dsp:cNvPr id="0" name=""/>
        <dsp:cNvSpPr/>
      </dsp:nvSpPr>
      <dsp:spPr>
        <a:xfrm>
          <a:off x="2032000" y="2590799"/>
          <a:ext cx="5283199" cy="863600"/>
        </a:xfrm>
        <a:prstGeom prst="rect">
          <a:avLst/>
        </a:prstGeom>
        <a:solidFill>
          <a:schemeClr val="bg2">
            <a:lumMod val="90000"/>
            <a:alpha val="9000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 </a:t>
          </a:r>
          <a:endParaRPr lang="en-US" sz="2800" kern="1200" dirty="0"/>
        </a:p>
      </dsp:txBody>
      <dsp:txXfrm>
        <a:off x="2032000" y="2590799"/>
        <a:ext cx="5283199" cy="863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524E3-1FD1-4C7D-8E79-F18593D10458}">
      <dsp:nvSpPr>
        <dsp:cNvPr id="0" name=""/>
        <dsp:cNvSpPr/>
      </dsp:nvSpPr>
      <dsp:spPr>
        <a:xfrm>
          <a:off x="0" y="0"/>
          <a:ext cx="4064000" cy="4064000"/>
        </a:xfrm>
        <a:prstGeom prst="pie">
          <a:avLst>
            <a:gd name="adj1" fmla="val 5400000"/>
            <a:gd name="adj2" fmla="val 16200000"/>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277B125-4859-446C-A25A-33271CE0E90D}">
      <dsp:nvSpPr>
        <dsp:cNvPr id="0" name=""/>
        <dsp:cNvSpPr/>
      </dsp:nvSpPr>
      <dsp:spPr>
        <a:xfrm>
          <a:off x="2032000" y="0"/>
          <a:ext cx="5283199" cy="4064000"/>
        </a:xfrm>
        <a:prstGeom prst="rect">
          <a:avLst/>
        </a:prstGeom>
        <a:solidFill>
          <a:schemeClr val="accent5">
            <a:lumMod val="60000"/>
            <a:lumOff val="40000"/>
            <a:alpha val="90000"/>
          </a:schemeClr>
        </a:solidFill>
        <a:ln w="9525" cap="flat" cmpd="sng" algn="ctr">
          <a:solidFill>
            <a:schemeClr val="accent5"/>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 </a:t>
          </a:r>
          <a:endParaRPr lang="en-US" sz="2800" kern="1200" dirty="0"/>
        </a:p>
      </dsp:txBody>
      <dsp:txXfrm>
        <a:off x="2032000" y="0"/>
        <a:ext cx="5283199" cy="1219202"/>
      </dsp:txXfrm>
    </dsp:sp>
    <dsp:sp modelId="{E3604E60-523D-4A27-92FA-3DF9705FA295}">
      <dsp:nvSpPr>
        <dsp:cNvPr id="0" name=""/>
        <dsp:cNvSpPr/>
      </dsp:nvSpPr>
      <dsp:spPr>
        <a:xfrm>
          <a:off x="711201" y="1219202"/>
          <a:ext cx="2641597" cy="2641597"/>
        </a:xfrm>
        <a:prstGeom prst="pie">
          <a:avLst>
            <a:gd name="adj1" fmla="val 5400000"/>
            <a:gd name="adj2" fmla="val 1620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8D7AAAB-DCED-4FAB-BFD8-0C50B6A6EB8B}">
      <dsp:nvSpPr>
        <dsp:cNvPr id="0" name=""/>
        <dsp:cNvSpPr/>
      </dsp:nvSpPr>
      <dsp:spPr>
        <a:xfrm>
          <a:off x="2032000" y="1219202"/>
          <a:ext cx="5283199" cy="2641597"/>
        </a:xfrm>
        <a:prstGeom prst="rect">
          <a:avLst/>
        </a:prstGeom>
        <a:solidFill>
          <a:schemeClr val="accent4">
            <a:lumMod val="40000"/>
            <a:lumOff val="60000"/>
            <a:alpha val="9000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kern="1200" dirty="0"/>
        </a:p>
      </dsp:txBody>
      <dsp:txXfrm>
        <a:off x="2032000" y="1219202"/>
        <a:ext cx="5283199" cy="1219198"/>
      </dsp:txXfrm>
    </dsp:sp>
    <dsp:sp modelId="{C7ED6D5B-E025-454E-B4CA-30FDB5E2A358}">
      <dsp:nvSpPr>
        <dsp:cNvPr id="0" name=""/>
        <dsp:cNvSpPr/>
      </dsp:nvSpPr>
      <dsp:spPr>
        <a:xfrm>
          <a:off x="1422400" y="2438401"/>
          <a:ext cx="1219198" cy="1219198"/>
        </a:xfrm>
        <a:prstGeom prst="pie">
          <a:avLst>
            <a:gd name="adj1" fmla="val 5400000"/>
            <a:gd name="adj2" fmla="val 16200000"/>
          </a:avLst>
        </a:prstGeom>
        <a:solidFill>
          <a:schemeClr val="bg2">
            <a:lumMod val="9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03575F5-4B86-4119-9302-06E2FC33027A}">
      <dsp:nvSpPr>
        <dsp:cNvPr id="0" name=""/>
        <dsp:cNvSpPr/>
      </dsp:nvSpPr>
      <dsp:spPr>
        <a:xfrm>
          <a:off x="2032000" y="2438401"/>
          <a:ext cx="5283199" cy="1219198"/>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 </a:t>
          </a:r>
          <a:endParaRPr lang="en-US" sz="2800" kern="1200" dirty="0"/>
        </a:p>
      </dsp:txBody>
      <dsp:txXfrm>
        <a:off x="2032000" y="2438401"/>
        <a:ext cx="5283199" cy="12191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528A1-2F48-437B-A127-CBDDCBD4933A}">
      <dsp:nvSpPr>
        <dsp:cNvPr id="0" name=""/>
        <dsp:cNvSpPr/>
      </dsp:nvSpPr>
      <dsp:spPr>
        <a:xfrm>
          <a:off x="0" y="2056"/>
          <a:ext cx="4071938" cy="749439"/>
        </a:xfrm>
        <a:prstGeom prst="roundRect">
          <a:avLst/>
        </a:prstGeom>
        <a:solidFill>
          <a:schemeClr val="lt1">
            <a:hueOff val="0"/>
            <a:satOff val="0"/>
            <a:lumOff val="0"/>
            <a:alphaOff val="0"/>
          </a:schemeClr>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kern="1200" dirty="0" smtClean="0">
              <a:latin typeface="Arial" panose="020B0604020202020204" pitchFamily="34" charset="0"/>
              <a:cs typeface="Arial" panose="020B0604020202020204" pitchFamily="34" charset="0"/>
            </a:rPr>
            <a:t>1. Actively engage with stakeholders on initiatives designed to improve the U.S. payment system.</a:t>
          </a:r>
          <a:endParaRPr lang="en-US" sz="1600" b="0" kern="1200" dirty="0">
            <a:latin typeface="Arial" panose="020B0604020202020204" pitchFamily="34" charset="0"/>
            <a:cs typeface="Arial" panose="020B0604020202020204" pitchFamily="34" charset="0"/>
          </a:endParaRPr>
        </a:p>
      </dsp:txBody>
      <dsp:txXfrm>
        <a:off x="36585" y="38641"/>
        <a:ext cx="3998768" cy="676269"/>
      </dsp:txXfrm>
    </dsp:sp>
    <dsp:sp modelId="{76E3C971-508D-4EED-91B5-D35B0D1337DD}">
      <dsp:nvSpPr>
        <dsp:cNvPr id="0" name=""/>
        <dsp:cNvSpPr/>
      </dsp:nvSpPr>
      <dsp:spPr>
        <a:xfrm>
          <a:off x="0" y="764306"/>
          <a:ext cx="4071938" cy="749439"/>
        </a:xfrm>
        <a:prstGeom prst="roundRect">
          <a:avLst/>
        </a:prstGeom>
        <a:solidFill>
          <a:schemeClr val="bg1"/>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kern="1200" dirty="0" smtClean="0">
              <a:latin typeface="Arial" panose="020B0604020202020204" pitchFamily="34" charset="0"/>
              <a:cs typeface="Arial" panose="020B0604020202020204" pitchFamily="34" charset="0"/>
            </a:rPr>
            <a:t>2. Identify effective approach(</a:t>
          </a:r>
          <a:r>
            <a:rPr lang="en-US" sz="1600" b="0" kern="1200" dirty="0" err="1" smtClean="0">
              <a:latin typeface="Arial" panose="020B0604020202020204" pitchFamily="34" charset="0"/>
              <a:cs typeface="Arial" panose="020B0604020202020204" pitchFamily="34" charset="0"/>
            </a:rPr>
            <a:t>es</a:t>
          </a:r>
          <a:r>
            <a:rPr lang="en-US" sz="1600" b="0" kern="1200" dirty="0" smtClean="0">
              <a:latin typeface="Arial" panose="020B0604020202020204" pitchFamily="34" charset="0"/>
              <a:cs typeface="Arial" panose="020B0604020202020204" pitchFamily="34" charset="0"/>
            </a:rPr>
            <a:t>) for implementing safe, ubiquitous, faster payments.</a:t>
          </a:r>
          <a:endParaRPr lang="en-US" sz="1600" b="0" kern="1200" dirty="0">
            <a:latin typeface="Arial" panose="020B0604020202020204" pitchFamily="34" charset="0"/>
            <a:cs typeface="Arial" panose="020B0604020202020204" pitchFamily="34" charset="0"/>
          </a:endParaRPr>
        </a:p>
      </dsp:txBody>
      <dsp:txXfrm>
        <a:off x="36585" y="800891"/>
        <a:ext cx="3998768" cy="676269"/>
      </dsp:txXfrm>
    </dsp:sp>
    <dsp:sp modelId="{E2C2C846-C13D-4CCD-BD97-CC8377FF2FDF}">
      <dsp:nvSpPr>
        <dsp:cNvPr id="0" name=""/>
        <dsp:cNvSpPr/>
      </dsp:nvSpPr>
      <dsp:spPr>
        <a:xfrm>
          <a:off x="0" y="1526557"/>
          <a:ext cx="4071938" cy="749439"/>
        </a:xfrm>
        <a:prstGeom prst="roundRect">
          <a:avLst/>
        </a:prstGeom>
        <a:solidFill>
          <a:schemeClr val="lt1">
            <a:hueOff val="0"/>
            <a:satOff val="0"/>
            <a:lumOff val="0"/>
            <a:alphaOff val="0"/>
          </a:schemeClr>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kern="1200" dirty="0" smtClean="0">
              <a:latin typeface="Arial" panose="020B0604020202020204" pitchFamily="34" charset="0"/>
              <a:cs typeface="Arial" panose="020B0604020202020204" pitchFamily="34" charset="0"/>
            </a:rPr>
            <a:t>3. Reduce fraud risk and advance the safety, security and resiliency of the payment system.</a:t>
          </a:r>
          <a:endParaRPr lang="en-US" sz="1600" b="0" kern="1200" dirty="0">
            <a:latin typeface="Arial" panose="020B0604020202020204" pitchFamily="34" charset="0"/>
            <a:cs typeface="Arial" panose="020B0604020202020204" pitchFamily="34" charset="0"/>
          </a:endParaRPr>
        </a:p>
      </dsp:txBody>
      <dsp:txXfrm>
        <a:off x="36585" y="1563142"/>
        <a:ext cx="3998768" cy="676269"/>
      </dsp:txXfrm>
    </dsp:sp>
    <dsp:sp modelId="{8BFF0D18-7B8D-45BA-9621-0B6617548EBE}">
      <dsp:nvSpPr>
        <dsp:cNvPr id="0" name=""/>
        <dsp:cNvSpPr/>
      </dsp:nvSpPr>
      <dsp:spPr>
        <a:xfrm>
          <a:off x="0" y="2288808"/>
          <a:ext cx="4071938" cy="749439"/>
        </a:xfrm>
        <a:prstGeom prst="roundRect">
          <a:avLst/>
        </a:prstGeom>
        <a:solidFill>
          <a:schemeClr val="lt1">
            <a:hueOff val="0"/>
            <a:satOff val="0"/>
            <a:lumOff val="0"/>
            <a:alphaOff val="0"/>
          </a:schemeClr>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kern="1200" dirty="0" smtClean="0">
              <a:latin typeface="Arial" panose="020B0604020202020204" pitchFamily="34" charset="0"/>
              <a:cs typeface="Arial" panose="020B0604020202020204" pitchFamily="34" charset="0"/>
            </a:rPr>
            <a:t>4. Achieve greater end-to-end efficiency for domestic and cross-border payments.</a:t>
          </a:r>
          <a:endParaRPr lang="en-US" sz="1600" b="0" kern="1200" dirty="0">
            <a:latin typeface="Arial" panose="020B0604020202020204" pitchFamily="34" charset="0"/>
            <a:cs typeface="Arial" panose="020B0604020202020204" pitchFamily="34" charset="0"/>
          </a:endParaRPr>
        </a:p>
      </dsp:txBody>
      <dsp:txXfrm>
        <a:off x="36585" y="2325393"/>
        <a:ext cx="3998768" cy="676269"/>
      </dsp:txXfrm>
    </dsp:sp>
    <dsp:sp modelId="{E9CB2FAF-A847-42B0-AB77-6B36C0604843}">
      <dsp:nvSpPr>
        <dsp:cNvPr id="0" name=""/>
        <dsp:cNvSpPr/>
      </dsp:nvSpPr>
      <dsp:spPr>
        <a:xfrm>
          <a:off x="0" y="3051059"/>
          <a:ext cx="4071938" cy="749439"/>
        </a:xfrm>
        <a:prstGeom prst="roundRect">
          <a:avLst/>
        </a:prstGeom>
        <a:solidFill>
          <a:schemeClr val="lt1">
            <a:hueOff val="0"/>
            <a:satOff val="0"/>
            <a:lumOff val="0"/>
            <a:alphaOff val="0"/>
          </a:schemeClr>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kern="1200" dirty="0" smtClean="0">
              <a:latin typeface="Arial" panose="020B0604020202020204" pitchFamily="34" charset="0"/>
              <a:cs typeface="Arial" panose="020B0604020202020204" pitchFamily="34" charset="0"/>
            </a:rPr>
            <a:t>5. Enhance Federal Reserve Bank payment, settlement and risk management services to address identified gaps.</a:t>
          </a:r>
          <a:endParaRPr lang="en-US" sz="1600" b="0" kern="1200" dirty="0">
            <a:latin typeface="Arial" panose="020B0604020202020204" pitchFamily="34" charset="0"/>
            <a:cs typeface="Arial" panose="020B0604020202020204" pitchFamily="34" charset="0"/>
          </a:endParaRPr>
        </a:p>
      </dsp:txBody>
      <dsp:txXfrm>
        <a:off x="36585" y="3087644"/>
        <a:ext cx="3998768" cy="6762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9CE91-3B80-4778-8EFD-0DFB537C8B0B}">
      <dsp:nvSpPr>
        <dsp:cNvPr id="0" name=""/>
        <dsp:cNvSpPr/>
      </dsp:nvSpPr>
      <dsp:spPr>
        <a:xfrm>
          <a:off x="0" y="0"/>
          <a:ext cx="7193107" cy="914940"/>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Arial" panose="020B0604020202020204" pitchFamily="34" charset="0"/>
              <a:cs typeface="Arial" panose="020B0604020202020204" pitchFamily="34" charset="0"/>
            </a:rPr>
            <a:t>Summarizes progress toward desired outcomes</a:t>
          </a:r>
          <a:endParaRPr lang="en-US" sz="2400" b="1" kern="1200" dirty="0">
            <a:solidFill>
              <a:schemeClr val="bg1"/>
            </a:solidFill>
            <a:latin typeface="Arial" panose="020B0604020202020204" pitchFamily="34" charset="0"/>
            <a:cs typeface="Arial" panose="020B0604020202020204" pitchFamily="34" charset="0"/>
          </a:endParaRPr>
        </a:p>
      </dsp:txBody>
      <dsp:txXfrm>
        <a:off x="44664" y="44664"/>
        <a:ext cx="7103779" cy="825612"/>
      </dsp:txXfrm>
    </dsp:sp>
    <dsp:sp modelId="{239320DB-2D18-4D8A-8F9F-A1B5EDF0D49E}">
      <dsp:nvSpPr>
        <dsp:cNvPr id="0" name=""/>
        <dsp:cNvSpPr/>
      </dsp:nvSpPr>
      <dsp:spPr>
        <a:xfrm>
          <a:off x="0" y="1017200"/>
          <a:ext cx="7193107" cy="914940"/>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Arial" panose="020B0604020202020204" pitchFamily="34" charset="0"/>
              <a:cs typeface="Arial" panose="020B0604020202020204" pitchFamily="34" charset="0"/>
            </a:rPr>
            <a:t>Outlines the Federal Reserve’s planned next steps</a:t>
          </a:r>
          <a:endParaRPr lang="en-US" sz="2400" b="1" kern="1200" dirty="0">
            <a:solidFill>
              <a:schemeClr val="bg1"/>
            </a:solidFill>
            <a:latin typeface="Arial" panose="020B0604020202020204" pitchFamily="34" charset="0"/>
            <a:cs typeface="Arial" panose="020B0604020202020204" pitchFamily="34" charset="0"/>
          </a:endParaRPr>
        </a:p>
      </dsp:txBody>
      <dsp:txXfrm>
        <a:off x="44664" y="1061864"/>
        <a:ext cx="7103779" cy="825612"/>
      </dsp:txXfrm>
    </dsp:sp>
    <dsp:sp modelId="{434A3434-80AA-4330-84E1-B0ECB35C5BFE}">
      <dsp:nvSpPr>
        <dsp:cNvPr id="0" name=""/>
        <dsp:cNvSpPr/>
      </dsp:nvSpPr>
      <dsp:spPr>
        <a:xfrm>
          <a:off x="0" y="2030061"/>
          <a:ext cx="7193107" cy="914940"/>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Arial" panose="020B0604020202020204" pitchFamily="34" charset="0"/>
              <a:cs typeface="Arial" panose="020B0604020202020204" pitchFamily="34" charset="0"/>
            </a:rPr>
            <a:t>Serves as a call to action for all stakeholders</a:t>
          </a:r>
          <a:endParaRPr lang="en-US" sz="2400" b="1" kern="1200" dirty="0">
            <a:solidFill>
              <a:schemeClr val="bg1"/>
            </a:solidFill>
            <a:latin typeface="Arial" panose="020B0604020202020204" pitchFamily="34" charset="0"/>
            <a:cs typeface="Arial" panose="020B0604020202020204" pitchFamily="34" charset="0"/>
          </a:endParaRPr>
        </a:p>
      </dsp:txBody>
      <dsp:txXfrm>
        <a:off x="44664" y="2074725"/>
        <a:ext cx="7103779" cy="8256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F9848-FBCC-46B2-BD02-75CB73FD4E3A}">
      <dsp:nvSpPr>
        <dsp:cNvPr id="0" name=""/>
        <dsp:cNvSpPr/>
      </dsp:nvSpPr>
      <dsp:spPr>
        <a:xfrm rot="16200000">
          <a:off x="1459395" y="-1455579"/>
          <a:ext cx="4896140" cy="7807299"/>
        </a:xfrm>
        <a:prstGeom prst="flowChartManualOperation">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lvl="0" algn="l" defTabSz="889000" rtl="0">
            <a:lnSpc>
              <a:spcPct val="90000"/>
            </a:lnSpc>
            <a:spcBef>
              <a:spcPct val="0"/>
            </a:spcBef>
            <a:spcAft>
              <a:spcPct val="35000"/>
            </a:spcAft>
          </a:pPr>
          <a:r>
            <a:rPr lang="is-IS" sz="2000" b="1" u="sng" kern="1200" dirty="0" smtClean="0"/>
            <a:t>Mission</a:t>
          </a:r>
          <a:r>
            <a:rPr lang="is-IS" sz="2000" u="sng" kern="1200" dirty="0" smtClean="0"/>
            <a:t>:</a:t>
          </a:r>
        </a:p>
        <a:p>
          <a:pPr lvl="0" algn="l" defTabSz="889000" rtl="0">
            <a:lnSpc>
              <a:spcPct val="90000"/>
            </a:lnSpc>
            <a:spcBef>
              <a:spcPct val="0"/>
            </a:spcBef>
            <a:spcAft>
              <a:spcPct val="35000"/>
            </a:spcAft>
          </a:pPr>
          <a:r>
            <a:rPr lang="is-IS" sz="1900" kern="1200" dirty="0" smtClean="0"/>
            <a:t>Established in the fall of 2016, Identify ways to accelerate the adoption of B2B </a:t>
          </a:r>
        </a:p>
        <a:p>
          <a:pPr lvl="0" algn="l" defTabSz="889000" rtl="0">
            <a:lnSpc>
              <a:spcPct val="90000"/>
            </a:lnSpc>
            <a:spcBef>
              <a:spcPct val="0"/>
            </a:spcBef>
            <a:spcAft>
              <a:spcPct val="35000"/>
            </a:spcAft>
          </a:pPr>
          <a:r>
            <a:rPr lang="is-IS" sz="1900" kern="1200" dirty="0" smtClean="0"/>
            <a:t>e-invoicing by all types and sizes of U.S. Businesses </a:t>
          </a:r>
        </a:p>
        <a:p>
          <a:pPr lvl="0" algn="l" defTabSz="889000" rtl="0">
            <a:lnSpc>
              <a:spcPct val="90000"/>
            </a:lnSpc>
            <a:spcBef>
              <a:spcPct val="0"/>
            </a:spcBef>
            <a:spcAft>
              <a:spcPct val="35000"/>
            </a:spcAft>
          </a:pPr>
          <a:r>
            <a:rPr lang="en-US" sz="2000" b="1" u="sng" kern="1200" dirty="0" smtClean="0"/>
            <a:t>Objectives:</a:t>
          </a:r>
          <a:endParaRPr lang="en-US" sz="1900" b="1" u="sng" kern="1200" dirty="0"/>
        </a:p>
        <a:p>
          <a:pPr marL="171450" lvl="1" indent="-171450" algn="l" defTabSz="800100" rtl="0">
            <a:lnSpc>
              <a:spcPct val="90000"/>
            </a:lnSpc>
            <a:spcBef>
              <a:spcPct val="0"/>
            </a:spcBef>
            <a:spcAft>
              <a:spcPct val="15000"/>
            </a:spcAft>
            <a:buChar char="••"/>
          </a:pPr>
          <a:r>
            <a:rPr lang="en-US" sz="1800" kern="1200" dirty="0" smtClean="0"/>
            <a:t>Develop a catalog of electronic invoice syntax, formats, and subsets used in the U.S.</a:t>
          </a:r>
          <a:endParaRPr lang="en-US" sz="1800" kern="1200" dirty="0"/>
        </a:p>
        <a:p>
          <a:pPr marL="171450" lvl="1" indent="-171450" algn="l" defTabSz="800100" rtl="0">
            <a:lnSpc>
              <a:spcPct val="90000"/>
            </a:lnSpc>
            <a:spcBef>
              <a:spcPct val="0"/>
            </a:spcBef>
            <a:spcAft>
              <a:spcPct val="15000"/>
            </a:spcAft>
            <a:buChar char="••"/>
          </a:pPr>
          <a:r>
            <a:rPr lang="en-US" sz="1800" b="0" kern="1200" dirty="0" smtClean="0"/>
            <a:t>Define what a electronic invoice is for the U.S. market</a:t>
          </a:r>
          <a:endParaRPr lang="en-US" sz="1800" kern="1200" dirty="0"/>
        </a:p>
        <a:p>
          <a:pPr marL="171450" lvl="1" indent="-171450" algn="l" defTabSz="800100" rtl="0">
            <a:lnSpc>
              <a:spcPct val="90000"/>
            </a:lnSpc>
            <a:spcBef>
              <a:spcPct val="0"/>
            </a:spcBef>
            <a:spcAft>
              <a:spcPct val="15000"/>
            </a:spcAft>
            <a:buChar char="••"/>
          </a:pPr>
          <a:r>
            <a:rPr lang="en-US" sz="1800" kern="1200" dirty="0" smtClean="0"/>
            <a:t>Develop an interoperability framework</a:t>
          </a:r>
          <a:endParaRPr lang="en-US" sz="1800" kern="1200" dirty="0"/>
        </a:p>
        <a:p>
          <a:pPr marL="171450" lvl="1" indent="-171450" algn="l" defTabSz="800100" rtl="0">
            <a:lnSpc>
              <a:spcPct val="90000"/>
            </a:lnSpc>
            <a:spcBef>
              <a:spcPct val="0"/>
            </a:spcBef>
            <a:spcAft>
              <a:spcPct val="15000"/>
            </a:spcAft>
            <a:buChar char="••"/>
          </a:pPr>
          <a:r>
            <a:rPr lang="en-US" sz="1800" kern="1200" dirty="0" smtClean="0"/>
            <a:t>Develop an implementation guide</a:t>
          </a:r>
          <a:endParaRPr lang="en-US" sz="1800" kern="1200" dirty="0"/>
        </a:p>
      </dsp:txBody>
      <dsp:txXfrm rot="5400000">
        <a:off x="3816" y="979228"/>
        <a:ext cx="7807299" cy="29376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B1B33-6B3D-4618-A1FB-20279E2E19E2}">
      <dsp:nvSpPr>
        <dsp:cNvPr id="0" name=""/>
        <dsp:cNvSpPr/>
      </dsp:nvSpPr>
      <dsp:spPr>
        <a:xfrm rot="10800000">
          <a:off x="762058" y="658"/>
          <a:ext cx="6750446" cy="1367688"/>
        </a:xfrm>
        <a:prstGeom prst="homePlat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3113" tIns="91440" rIns="170688" bIns="91440" numCol="1" spcCol="1270" anchor="ctr" anchorCtr="0">
          <a:noAutofit/>
        </a:bodyPr>
        <a:lstStyle/>
        <a:p>
          <a:pPr lvl="0" algn="l" defTabSz="1066800" rtl="0">
            <a:lnSpc>
              <a:spcPct val="90000"/>
            </a:lnSpc>
            <a:spcBef>
              <a:spcPct val="0"/>
            </a:spcBef>
            <a:spcAft>
              <a:spcPct val="35000"/>
            </a:spcAft>
          </a:pPr>
          <a:r>
            <a:rPr lang="en-US" sz="2400" kern="1200" dirty="0" smtClean="0"/>
            <a:t>Leverage lessons and strategies from successful models in other countries</a:t>
          </a:r>
          <a:endParaRPr lang="en-US" sz="2400" kern="1200" dirty="0"/>
        </a:p>
      </dsp:txBody>
      <dsp:txXfrm rot="10800000">
        <a:off x="1103980" y="658"/>
        <a:ext cx="6408524" cy="1367688"/>
      </dsp:txXfrm>
    </dsp:sp>
    <dsp:sp modelId="{56C4045D-A772-4E9F-B317-3A67691BADBD}">
      <dsp:nvSpPr>
        <dsp:cNvPr id="0" name=""/>
        <dsp:cNvSpPr/>
      </dsp:nvSpPr>
      <dsp:spPr>
        <a:xfrm>
          <a:off x="0" y="0"/>
          <a:ext cx="1367688" cy="1367688"/>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DA20FB-6B37-4E67-BDED-05CE491B9715}">
      <dsp:nvSpPr>
        <dsp:cNvPr id="0" name=""/>
        <dsp:cNvSpPr/>
      </dsp:nvSpPr>
      <dsp:spPr>
        <a:xfrm rot="10800000">
          <a:off x="762058" y="1776613"/>
          <a:ext cx="6750446" cy="1367688"/>
        </a:xfrm>
        <a:prstGeom prst="homePlate">
          <a:avLst/>
        </a:prstGeom>
        <a:solidFill>
          <a:schemeClr val="accent1">
            <a:shade val="80000"/>
            <a:hueOff val="153123"/>
            <a:satOff val="-2196"/>
            <a:lumOff val="12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3113" tIns="91440" rIns="170688" bIns="91440" numCol="1" spcCol="1270" anchor="ctr" anchorCtr="0">
          <a:noAutofit/>
        </a:bodyPr>
        <a:lstStyle/>
        <a:p>
          <a:pPr lvl="0" algn="l" defTabSz="1066800" rtl="0">
            <a:lnSpc>
              <a:spcPct val="90000"/>
            </a:lnSpc>
            <a:spcBef>
              <a:spcPct val="0"/>
            </a:spcBef>
            <a:spcAft>
              <a:spcPct val="35000"/>
            </a:spcAft>
          </a:pPr>
          <a:r>
            <a:rPr lang="en-US" sz="2400" kern="1200" dirty="0" smtClean="0"/>
            <a:t>Adopt an open, standards-based approach to enable straight through processing</a:t>
          </a:r>
          <a:endParaRPr lang="en-US" sz="2400" kern="1200" dirty="0"/>
        </a:p>
      </dsp:txBody>
      <dsp:txXfrm rot="10800000">
        <a:off x="1103980" y="1776613"/>
        <a:ext cx="6408524" cy="1367688"/>
      </dsp:txXfrm>
    </dsp:sp>
    <dsp:sp modelId="{73F0D597-9A9C-40C7-9C5C-4BE2C3830C7C}">
      <dsp:nvSpPr>
        <dsp:cNvPr id="0" name=""/>
        <dsp:cNvSpPr/>
      </dsp:nvSpPr>
      <dsp:spPr>
        <a:xfrm>
          <a:off x="40198" y="1764741"/>
          <a:ext cx="1367688" cy="1367688"/>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C4BC2B-9D53-4C7C-B4AB-BCF865872D32}">
      <dsp:nvSpPr>
        <dsp:cNvPr id="0" name=""/>
        <dsp:cNvSpPr/>
      </dsp:nvSpPr>
      <dsp:spPr>
        <a:xfrm rot="10800000">
          <a:off x="762058" y="3552567"/>
          <a:ext cx="6750446" cy="1367688"/>
        </a:xfrm>
        <a:prstGeom prst="homePlate">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3113" tIns="91440" rIns="170688" bIns="91440" numCol="1" spcCol="1270" anchor="ctr" anchorCtr="0">
          <a:noAutofit/>
        </a:bodyPr>
        <a:lstStyle/>
        <a:p>
          <a:pPr lvl="0" algn="l" defTabSz="1066800" rtl="0">
            <a:lnSpc>
              <a:spcPct val="90000"/>
            </a:lnSpc>
            <a:spcBef>
              <a:spcPct val="0"/>
            </a:spcBef>
            <a:spcAft>
              <a:spcPct val="35000"/>
            </a:spcAft>
          </a:pPr>
          <a:r>
            <a:rPr lang="en-US" sz="2400" kern="1200" dirty="0" smtClean="0"/>
            <a:t>Engage industry to develop a U.S. centric e-invoicing and remittance interoperability framework implementation model</a:t>
          </a:r>
          <a:endParaRPr lang="en-US" sz="2400" kern="1200" dirty="0"/>
        </a:p>
      </dsp:txBody>
      <dsp:txXfrm rot="10800000">
        <a:off x="1103980" y="3552567"/>
        <a:ext cx="6408524" cy="1367688"/>
      </dsp:txXfrm>
    </dsp:sp>
    <dsp:sp modelId="{76EB4AC0-D3D3-43A1-AEFD-3DB9A34C0A85}">
      <dsp:nvSpPr>
        <dsp:cNvPr id="0" name=""/>
        <dsp:cNvSpPr/>
      </dsp:nvSpPr>
      <dsp:spPr>
        <a:xfrm>
          <a:off x="63955" y="3553226"/>
          <a:ext cx="1367688" cy="136768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81D51-1F2B-469A-A3AA-AC05629EACB9}">
      <dsp:nvSpPr>
        <dsp:cNvPr id="0" name=""/>
        <dsp:cNvSpPr/>
      </dsp:nvSpPr>
      <dsp:spPr>
        <a:xfrm>
          <a:off x="0" y="433921"/>
          <a:ext cx="8229600" cy="197730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An interoperability framework is an overarching set of </a:t>
          </a:r>
          <a:r>
            <a:rPr lang="en-US" sz="2800" b="1" kern="1200" dirty="0" smtClean="0"/>
            <a:t>policies</a:t>
          </a:r>
          <a:r>
            <a:rPr lang="en-US" sz="2800" kern="1200" dirty="0" smtClean="0"/>
            <a:t>, </a:t>
          </a:r>
          <a:r>
            <a:rPr lang="en-US" sz="2800" b="1" kern="1200" dirty="0" smtClean="0"/>
            <a:t>standards</a:t>
          </a:r>
          <a:r>
            <a:rPr lang="en-US" sz="2800" kern="1200" dirty="0" smtClean="0"/>
            <a:t> and </a:t>
          </a:r>
          <a:r>
            <a:rPr lang="en-US" sz="2800" b="1" kern="1200" dirty="0" smtClean="0"/>
            <a:t>guidelines</a:t>
          </a:r>
          <a:r>
            <a:rPr lang="en-US" sz="2800" kern="1200" dirty="0" smtClean="0"/>
            <a:t> that enable businesses to communicate irrespective of the system or standards they use  </a:t>
          </a:r>
          <a:endParaRPr lang="en-US" sz="2800" kern="1200" dirty="0"/>
        </a:p>
      </dsp:txBody>
      <dsp:txXfrm>
        <a:off x="96524" y="530445"/>
        <a:ext cx="8036552" cy="1784252"/>
      </dsp:txXfrm>
    </dsp:sp>
    <dsp:sp modelId="{D3F64735-B8E5-4C93-A91F-9DEC887C6555}">
      <dsp:nvSpPr>
        <dsp:cNvPr id="0" name=""/>
        <dsp:cNvSpPr/>
      </dsp:nvSpPr>
      <dsp:spPr>
        <a:xfrm>
          <a:off x="0" y="2384908"/>
          <a:ext cx="8229600" cy="1580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smtClean="0"/>
            <a:t>It is a logical model for document and message delivery </a:t>
          </a:r>
          <a:endParaRPr lang="en-US" sz="2400" kern="1200" dirty="0"/>
        </a:p>
        <a:p>
          <a:pPr marL="228600" lvl="1" indent="-228600" algn="l" defTabSz="1066800" rtl="0">
            <a:lnSpc>
              <a:spcPct val="90000"/>
            </a:lnSpc>
            <a:spcBef>
              <a:spcPct val="0"/>
            </a:spcBef>
            <a:spcAft>
              <a:spcPct val="20000"/>
            </a:spcAft>
            <a:buChar char="••"/>
          </a:pPr>
          <a:r>
            <a:rPr lang="en-US" sz="2400" kern="1200" dirty="0" smtClean="0"/>
            <a:t>It is </a:t>
          </a:r>
          <a:r>
            <a:rPr lang="en-US" sz="2400" b="1" kern="1200" dirty="0" smtClean="0"/>
            <a:t>payment-method agnostic</a:t>
          </a:r>
          <a:endParaRPr lang="en-US" sz="2400" b="1" kern="1200" dirty="0"/>
        </a:p>
        <a:p>
          <a:pPr marL="228600" lvl="1" indent="-228600" algn="l" defTabSz="1066800" rtl="0">
            <a:lnSpc>
              <a:spcPct val="90000"/>
            </a:lnSpc>
            <a:spcBef>
              <a:spcPct val="0"/>
            </a:spcBef>
            <a:spcAft>
              <a:spcPct val="20000"/>
            </a:spcAft>
            <a:buChar char="••"/>
          </a:pPr>
          <a:r>
            <a:rPr lang="en-US" sz="2400" kern="1200" dirty="0" smtClean="0"/>
            <a:t>It is a standards-based, structured framework that is designed to be flexible to meet a variety of business needs</a:t>
          </a:r>
          <a:endParaRPr lang="en-US" sz="2400" b="1" kern="1200" dirty="0"/>
        </a:p>
      </dsp:txBody>
      <dsp:txXfrm>
        <a:off x="0" y="2384908"/>
        <a:ext cx="8229600" cy="15809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3A8541A5-1EE5-4FCD-82A8-E86FDFD1B3DE}" type="datetimeFigureOut">
              <a:rPr lang="en-US" smtClean="0"/>
              <a:pPr/>
              <a:t>1/8/2018</a:t>
            </a:fld>
            <a:endParaRPr lang="en-US" dirty="0"/>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F7CDAAAB-8907-4374-A2D0-AF157D34D883}" type="slidenum">
              <a:rPr lang="en-US" smtClean="0"/>
              <a:pPr/>
              <a:t>‹#›</a:t>
            </a:fld>
            <a:endParaRPr lang="en-US" dirty="0"/>
          </a:p>
        </p:txBody>
      </p:sp>
    </p:spTree>
    <p:extLst>
      <p:ext uri="{BB962C8B-B14F-4D97-AF65-F5344CB8AC3E}">
        <p14:creationId xmlns:p14="http://schemas.microsoft.com/office/powerpoint/2010/main" val="721637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9" y="0"/>
            <a:ext cx="3038475" cy="465138"/>
          </a:xfrm>
          <a:prstGeom prst="rect">
            <a:avLst/>
          </a:prstGeom>
        </p:spPr>
        <p:txBody>
          <a:bodyPr vert="horz" lIns="91440" tIns="45720" rIns="91440" bIns="45720" rtlCol="0"/>
          <a:lstStyle>
            <a:lvl1pPr algn="r">
              <a:defRPr sz="1200"/>
            </a:lvl1pPr>
          </a:lstStyle>
          <a:p>
            <a:fld id="{9E710DB2-29E3-45C4-A04E-E9296B59B737}" type="datetimeFigureOut">
              <a:rPr lang="en-US" smtClean="0"/>
              <a:pPr/>
              <a:t>1/8/2018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7"/>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40" tIns="45720" rIns="91440" bIns="45720" rtlCol="0" anchor="b"/>
          <a:lstStyle>
            <a:lvl1pPr algn="r">
              <a:defRPr sz="1200"/>
            </a:lvl1pPr>
          </a:lstStyle>
          <a:p>
            <a:fld id="{372CC1F8-E4CE-496C-AD74-1177DB517FA5}" type="slidenum">
              <a:rPr lang="en-US" smtClean="0"/>
              <a:pPr/>
              <a:t>‹#›</a:t>
            </a:fld>
            <a:endParaRPr lang="en-US" dirty="0"/>
          </a:p>
        </p:txBody>
      </p:sp>
    </p:spTree>
    <p:extLst>
      <p:ext uri="{BB962C8B-B14F-4D97-AF65-F5344CB8AC3E}">
        <p14:creationId xmlns:p14="http://schemas.microsoft.com/office/powerpoint/2010/main" val="4183307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always a tough slide to fit into my presentation flow, but I need provide you with this disclaimer, that basically states what you hear from me today is my opinion, and it does not represent the federal reserve system or any of the federal reserve banks.</a:t>
            </a:r>
          </a:p>
          <a:p>
            <a:endParaRPr lang="en-US" baseline="0" dirty="0" smtClean="0"/>
          </a:p>
          <a:p>
            <a:r>
              <a:rPr lang="en-US" baseline="0" dirty="0" smtClean="0"/>
              <a:t>See, it just doesn’t fit.  Anyway, with that completed, let me introduce myself and provide some background.</a:t>
            </a:r>
            <a:endParaRPr lang="en-US" dirty="0"/>
          </a:p>
        </p:txBody>
      </p:sp>
      <p:sp>
        <p:nvSpPr>
          <p:cNvPr id="4" name="Slide Number Placeholder 3"/>
          <p:cNvSpPr>
            <a:spLocks noGrp="1"/>
          </p:cNvSpPr>
          <p:nvPr>
            <p:ph type="sldNum" sz="quarter" idx="10"/>
          </p:nvPr>
        </p:nvSpPr>
        <p:spPr/>
        <p:txBody>
          <a:bodyPr/>
          <a:lstStyle/>
          <a:p>
            <a:fld id="{5FFC0C80-F532-4C7D-91A0-2127013FF11A}" type="slidenum">
              <a:rPr lang="en-US" smtClean="0"/>
              <a:t>2</a:t>
            </a:fld>
            <a:endParaRPr lang="en-US"/>
          </a:p>
        </p:txBody>
      </p:sp>
    </p:spTree>
    <p:extLst>
      <p:ext uri="{BB962C8B-B14F-4D97-AF65-F5344CB8AC3E}">
        <p14:creationId xmlns:p14="http://schemas.microsoft.com/office/powerpoint/2010/main" val="148379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72CC1F8-E4CE-496C-AD74-1177DB517FA5}" type="slidenum">
              <a:rPr lang="en-US" smtClean="0"/>
              <a:pPr/>
              <a:t>11</a:t>
            </a:fld>
            <a:endParaRPr lang="en-US" dirty="0"/>
          </a:p>
        </p:txBody>
      </p:sp>
    </p:spTree>
    <p:extLst>
      <p:ext uri="{BB962C8B-B14F-4D97-AF65-F5344CB8AC3E}">
        <p14:creationId xmlns:p14="http://schemas.microsoft.com/office/powerpoint/2010/main" val="572683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CC1F8-E4CE-496C-AD74-1177DB517FA5}" type="slidenum">
              <a:rPr lang="en-US" smtClean="0"/>
              <a:pPr/>
              <a:t>12</a:t>
            </a:fld>
            <a:endParaRPr lang="en-US" dirty="0"/>
          </a:p>
        </p:txBody>
      </p:sp>
    </p:spTree>
    <p:extLst>
      <p:ext uri="{BB962C8B-B14F-4D97-AF65-F5344CB8AC3E}">
        <p14:creationId xmlns:p14="http://schemas.microsoft.com/office/powerpoint/2010/main" val="2830498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So, how do we get there? How do we move the market to a interoperability framework?</a:t>
            </a:r>
            <a:r>
              <a:rPr lang="en-US" baseline="0" dirty="0" smtClean="0"/>
              <a:t>  As I mentioned with the SIPS Next Steps paper, the Federal Reserve will support the development of a interoperability framework.  </a:t>
            </a:r>
          </a:p>
          <a:p>
            <a:endParaRPr lang="en-US" baseline="0" dirty="0" smtClean="0"/>
          </a:p>
          <a:p>
            <a:r>
              <a:rPr lang="en-US" baseline="0" dirty="0" smtClean="0"/>
              <a:t>On this slide is a the roadmap that the Business Payments Coalition e-invoicing work group will be working towards to develop a set of requirements for the market.  </a:t>
            </a:r>
          </a:p>
          <a:p>
            <a:endParaRPr lang="en-US" baseline="0" dirty="0" smtClean="0"/>
          </a:p>
          <a:p>
            <a:r>
              <a:rPr lang="en-US" baseline="0" dirty="0" smtClean="0"/>
              <a:t>One of the benefits we have for not moving sooner on this in the U.S., is we doesn’t need to start from a blank slate – a lot of the work has been done.  We can leverage the work from Europe and Australia with our requirements.  </a:t>
            </a:r>
          </a:p>
          <a:p>
            <a:endParaRPr lang="en-US" baseline="0" dirty="0" smtClean="0"/>
          </a:p>
          <a:p>
            <a:r>
              <a:rPr lang="en-US" baseline="0" dirty="0" smtClean="0"/>
              <a:t>Also, many of the service providers in attendance at this conference have a presence in these markets where frameworks have been created. Leveraging the learnings and tools from those implementations, the e-invoicing work group has a great head start.  The market just needs that catalyst to lead the effort to make the change!</a:t>
            </a:r>
          </a:p>
          <a:p>
            <a:endParaRPr lang="en-US" baseline="0" dirty="0" smtClean="0"/>
          </a:p>
          <a:p>
            <a:r>
              <a:rPr lang="en-US" baseline="0" dirty="0" smtClean="0"/>
              <a:t>With that said, a lot of work needs to be done.  The work groups are just forming, and we are looking for organizations to participate in the business payments coalition to help out with transforming the US market and move it towards more e-invoicing and, ultimately, straight through processing!</a:t>
            </a:r>
          </a:p>
          <a:p>
            <a:endParaRPr lang="en-US" baseline="0" dirty="0" smtClean="0"/>
          </a:p>
          <a:p>
            <a:r>
              <a:rPr lang="en-US" baseline="0" dirty="0" smtClean="0"/>
              <a:t>If you want to join, please feel free to stay afterwards and exchange business cards or you can find me hanging out on the exhibition floor.</a:t>
            </a:r>
          </a:p>
          <a:p>
            <a:endParaRPr lang="en-US" baseline="0" dirty="0" smtClean="0"/>
          </a:p>
          <a:p>
            <a:r>
              <a:rPr lang="en-US" baseline="0" dirty="0" smtClean="0"/>
              <a:t>Thank you, again for attending this session.</a:t>
            </a:r>
            <a:endParaRPr lang="en-US" dirty="0"/>
          </a:p>
        </p:txBody>
      </p:sp>
      <p:sp>
        <p:nvSpPr>
          <p:cNvPr id="4" name="Slide Number Placeholder 3"/>
          <p:cNvSpPr>
            <a:spLocks noGrp="1"/>
          </p:cNvSpPr>
          <p:nvPr>
            <p:ph type="sldNum" sz="quarter" idx="10"/>
          </p:nvPr>
        </p:nvSpPr>
        <p:spPr/>
        <p:txBody>
          <a:bodyPr/>
          <a:lstStyle/>
          <a:p>
            <a:fld id="{5FFC0C80-F532-4C7D-91A0-2127013FF11A}" type="slidenum">
              <a:rPr lang="en-US" smtClean="0"/>
              <a:t>14</a:t>
            </a:fld>
            <a:endParaRPr lang="en-US"/>
          </a:p>
        </p:txBody>
      </p:sp>
    </p:spTree>
    <p:extLst>
      <p:ext uri="{BB962C8B-B14F-4D97-AF65-F5344CB8AC3E}">
        <p14:creationId xmlns:p14="http://schemas.microsoft.com/office/powerpoint/2010/main" val="3963816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700088"/>
            <a:ext cx="4652962" cy="3490912"/>
          </a:xfrm>
        </p:spPr>
      </p:sp>
      <p:sp>
        <p:nvSpPr>
          <p:cNvPr id="3" name="Notes Placeholder 2"/>
          <p:cNvSpPr>
            <a:spLocks noGrp="1"/>
          </p:cNvSpPr>
          <p:nvPr>
            <p:ph type="body" idx="1"/>
          </p:nvPr>
        </p:nvSpPr>
        <p:spPr/>
        <p:txBody>
          <a:bodyPr>
            <a:normAutofit/>
          </a:bodyPr>
          <a:lstStyle/>
          <a:p>
            <a:r>
              <a:rPr lang="en-US" dirty="0" smtClean="0"/>
              <a:t>I</a:t>
            </a:r>
            <a:r>
              <a:rPr lang="en-US" baseline="0" dirty="0" smtClean="0"/>
              <a:t> want to thank you for attending this session.  </a:t>
            </a:r>
            <a:endParaRPr lang="en-US" dirty="0"/>
          </a:p>
        </p:txBody>
      </p:sp>
      <p:sp>
        <p:nvSpPr>
          <p:cNvPr id="4" name="Slide Number Placeholder 3"/>
          <p:cNvSpPr>
            <a:spLocks noGrp="1"/>
          </p:cNvSpPr>
          <p:nvPr>
            <p:ph type="sldNum" sz="quarter" idx="10"/>
          </p:nvPr>
        </p:nvSpPr>
        <p:spPr/>
        <p:txBody>
          <a:bodyPr/>
          <a:lstStyle/>
          <a:p>
            <a:fld id="{000A0883-7DAD-7949-A2B3-15218E9B3243}"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057891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r>
              <a:rPr lang="en-US" dirty="0" smtClean="0"/>
              <a:t>Thank you very much for attending my session today.  I appreciate the fact you participated in the session, and I hope that I was able to provide you with information on how</a:t>
            </a:r>
            <a:r>
              <a:rPr lang="en-US" baseline="0" dirty="0" smtClean="0"/>
              <a:t> this industry effort could potentially impact you in the future and how you manage incoming invoices for processing.</a:t>
            </a:r>
          </a:p>
          <a:p>
            <a:endParaRPr lang="en-US" baseline="0" dirty="0" smtClean="0"/>
          </a:p>
          <a:p>
            <a:r>
              <a:rPr lang="en-US" baseline="0" dirty="0" smtClean="0"/>
              <a:t>One last call out, if you are interested in participating with the work groups, please feel free to stay behind or send me an email at todd.albers@mpls.frb.org.</a:t>
            </a:r>
          </a:p>
          <a:p>
            <a:endParaRPr lang="en-US" baseline="0" dirty="0" smtClean="0"/>
          </a:p>
          <a:p>
            <a:r>
              <a:rPr lang="en-US" baseline="0" dirty="0" smtClean="0"/>
              <a:t>Again thank you.</a:t>
            </a:r>
            <a:endParaRPr lang="en-US" dirty="0"/>
          </a:p>
        </p:txBody>
      </p:sp>
      <p:sp>
        <p:nvSpPr>
          <p:cNvPr id="4" name="Slide Number Placeholder 3"/>
          <p:cNvSpPr>
            <a:spLocks noGrp="1"/>
          </p:cNvSpPr>
          <p:nvPr>
            <p:ph type="sldNum" sz="quarter" idx="10"/>
          </p:nvPr>
        </p:nvSpPr>
        <p:spPr/>
        <p:txBody>
          <a:bodyPr/>
          <a:lstStyle/>
          <a:p>
            <a:fld id="{372CC1F8-E4CE-496C-AD74-1177DB517FA5}" type="slidenum">
              <a:rPr lang="en-US" smtClean="0"/>
              <a:pPr/>
              <a:t>16</a:t>
            </a:fld>
            <a:endParaRPr lang="en-US" dirty="0"/>
          </a:p>
        </p:txBody>
      </p:sp>
    </p:spTree>
    <p:extLst>
      <p:ext uri="{BB962C8B-B14F-4D97-AF65-F5344CB8AC3E}">
        <p14:creationId xmlns:p14="http://schemas.microsoft.com/office/powerpoint/2010/main" val="1755014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normAutofit/>
          </a:bodyPr>
          <a:lstStyle/>
          <a:p>
            <a:pPr eaLnBrk="1" hangingPunct="1">
              <a:spcBef>
                <a:spcPct val="0"/>
              </a:spcBef>
            </a:pPr>
            <a:r>
              <a:rPr lang="en-US" altLang="en-US" dirty="0" smtClean="0"/>
              <a:t>The genesis for the Federal Reserves interest in e-invoicing</a:t>
            </a:r>
            <a:r>
              <a:rPr lang="en-US" altLang="en-US" baseline="0" dirty="0" smtClean="0"/>
              <a:t> came with the release of the</a:t>
            </a:r>
            <a:r>
              <a:rPr lang="en-US" altLang="en-US" dirty="0" smtClean="0"/>
              <a:t> Strategies for Improving the U.S. Payment System</a:t>
            </a:r>
            <a:r>
              <a:rPr lang="en-US" altLang="en-US" baseline="0" dirty="0" smtClean="0"/>
              <a:t> paper</a:t>
            </a:r>
            <a:r>
              <a:rPr lang="en-US" altLang="en-US" dirty="0" smtClean="0"/>
              <a:t> in 2015. The</a:t>
            </a:r>
            <a:r>
              <a:rPr lang="en-US" altLang="en-US" baseline="0" dirty="0" smtClean="0"/>
              <a:t> SIPS paper</a:t>
            </a:r>
            <a:r>
              <a:rPr lang="en-US" altLang="en-US" dirty="0" smtClean="0"/>
              <a:t> outlined 5 strategies and tactics the Federal Reserve will pursue, in collaboration with industry stakeholders, to help the country achieve these desired outcomes Speed, Security, Efficiency,</a:t>
            </a:r>
            <a:r>
              <a:rPr lang="en-US" altLang="en-US" baseline="0" dirty="0" smtClean="0"/>
              <a:t> International, and Collaboration</a:t>
            </a:r>
            <a:r>
              <a:rPr lang="en-US" altLang="en-US" dirty="0" smtClean="0"/>
              <a:t> for the US</a:t>
            </a:r>
            <a:r>
              <a:rPr lang="en-US" altLang="en-US" baseline="0" dirty="0" smtClean="0"/>
              <a:t> </a:t>
            </a:r>
            <a:r>
              <a:rPr lang="en-US" altLang="en-US" dirty="0" smtClean="0"/>
              <a:t>payment system.   </a:t>
            </a:r>
          </a:p>
          <a:p>
            <a:pPr eaLnBrk="1" hangingPunct="1">
              <a:spcBef>
                <a:spcPct val="0"/>
              </a:spcBef>
            </a:pPr>
            <a:endParaRPr lang="en-US" altLang="en-US" dirty="0" smtClean="0"/>
          </a:p>
          <a:p>
            <a:pPr eaLnBrk="1" hangingPunct="1">
              <a:spcBef>
                <a:spcPct val="0"/>
              </a:spcBef>
            </a:pPr>
            <a:r>
              <a:rPr lang="en-US" altLang="en-US" dirty="0" smtClean="0"/>
              <a:t>I’m not going to spend</a:t>
            </a:r>
            <a:r>
              <a:rPr lang="en-US" altLang="en-US" baseline="0" dirty="0" smtClean="0"/>
              <a:t> any great deal of time detailing out the strategies, but, you may have heard of the Faster Payments Task Force, which was focused on </a:t>
            </a:r>
            <a:r>
              <a:rPr lang="en-US" altLang="en-US" dirty="0" smtClean="0"/>
              <a:t>identifying effective approaches for implementing safe, ubiquitous, and faster payment capabilities.   Or you may have heard about the Secure Payments Task</a:t>
            </a:r>
            <a:r>
              <a:rPr lang="en-US" altLang="en-US" baseline="0" dirty="0" smtClean="0"/>
              <a:t> Force, which focused on </a:t>
            </a:r>
            <a:r>
              <a:rPr lang="en-US" altLang="en-US" dirty="0" smtClean="0"/>
              <a:t>reducing payment fraud and advancing the safety, security and resiliency of the payment system.  </a:t>
            </a:r>
          </a:p>
          <a:p>
            <a:pPr eaLnBrk="1" hangingPunct="1">
              <a:spcBef>
                <a:spcPct val="0"/>
              </a:spcBef>
            </a:pPr>
            <a:endParaRPr lang="en-US" altLang="en-US" dirty="0" smtClean="0"/>
          </a:p>
          <a:p>
            <a:pPr eaLnBrk="1" hangingPunct="1">
              <a:spcBef>
                <a:spcPct val="0"/>
              </a:spcBef>
            </a:pPr>
            <a:r>
              <a:rPr lang="en-US" altLang="en-US" dirty="0" smtClean="0"/>
              <a:t>Finally, the</a:t>
            </a:r>
            <a:r>
              <a:rPr lang="en-US" altLang="en-US" baseline="0" dirty="0" smtClean="0"/>
              <a:t> Federal Reserve has several efficiency initiatives to </a:t>
            </a:r>
            <a:r>
              <a:rPr lang="en-US" altLang="en-US" dirty="0" smtClean="0"/>
              <a:t>enhance the</a:t>
            </a:r>
            <a:r>
              <a:rPr lang="en-US" altLang="en-US" baseline="0" dirty="0" smtClean="0"/>
              <a:t> US </a:t>
            </a:r>
            <a:r>
              <a:rPr lang="en-US" altLang="en-US" dirty="0" smtClean="0"/>
              <a:t>payment system through work on standards, such as ISO 20022, payment information directories, and business-to-business payment transaction improvements, and efforts to enhance the Fed-provided services for same-day ACH, risk management and settlement.</a:t>
            </a:r>
          </a:p>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372CC1F8-E4CE-496C-AD74-1177DB517FA5}" type="slidenum">
              <a:rPr lang="en-US" smtClean="0"/>
              <a:pPr/>
              <a:t>3</a:t>
            </a:fld>
            <a:endParaRPr lang="en-US" dirty="0"/>
          </a:p>
        </p:txBody>
      </p:sp>
    </p:spTree>
    <p:extLst>
      <p:ext uri="{BB962C8B-B14F-4D97-AF65-F5344CB8AC3E}">
        <p14:creationId xmlns:p14="http://schemas.microsoft.com/office/powerpoint/2010/main" val="309885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normAutofit/>
          </a:bodyPr>
          <a:lstStyle/>
          <a:p>
            <a:r>
              <a:rPr lang="en-US" baseline="0" dirty="0" smtClean="0"/>
              <a:t>Specific to e-invoicing, the SIPS paper called out to explore the possibility of developing &amp; implementing a standard, ubiquitous B2B electronic invoice &amp; processing platform similar to solutions done in other countries – i.e. think Europe and Australia. </a:t>
            </a:r>
          </a:p>
          <a:p>
            <a:endParaRPr lang="en-US" baseline="0" dirty="0" smtClean="0"/>
          </a:p>
          <a:p>
            <a:r>
              <a:rPr lang="en-US" baseline="0" dirty="0" smtClean="0"/>
              <a:t>The fed convened a expert group at the end of 2015, and the results of their work was the whitepaper I have referenced several times today -  U.S. Adoption of Electronic Invoicing:  Challenges and Opportunities.  </a:t>
            </a:r>
          </a:p>
          <a:p>
            <a:endParaRPr lang="en-US" baseline="0" dirty="0" smtClean="0"/>
          </a:p>
          <a:p>
            <a:r>
              <a:rPr lang="en-US" baseline="0" dirty="0" smtClean="0"/>
              <a:t>The whitepaper also lead into a establishing a work group under the business payments coalition to catalog the electronic invoice technical standards in use in the U.S.</a:t>
            </a:r>
          </a:p>
          <a:p>
            <a:endParaRPr lang="en-US" baseline="0" dirty="0" smtClean="0"/>
          </a:p>
        </p:txBody>
      </p:sp>
      <p:sp>
        <p:nvSpPr>
          <p:cNvPr id="4" name="Slide Number Placeholder 3"/>
          <p:cNvSpPr>
            <a:spLocks noGrp="1"/>
          </p:cNvSpPr>
          <p:nvPr>
            <p:ph type="sldNum" sz="quarter" idx="10"/>
          </p:nvPr>
        </p:nvSpPr>
        <p:spPr/>
        <p:txBody>
          <a:bodyPr/>
          <a:lstStyle/>
          <a:p>
            <a:fld id="{372CC1F8-E4CE-496C-AD74-1177DB517FA5}" type="slidenum">
              <a:rPr lang="en-US" smtClean="0"/>
              <a:pPr/>
              <a:t>4</a:t>
            </a:fld>
            <a:endParaRPr lang="en-US" dirty="0"/>
          </a:p>
        </p:txBody>
      </p:sp>
    </p:spTree>
    <p:extLst>
      <p:ext uri="{BB962C8B-B14F-4D97-AF65-F5344CB8AC3E}">
        <p14:creationId xmlns:p14="http://schemas.microsoft.com/office/powerpoint/2010/main" val="4273002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September, the Fed released an updated to the SIPS paper, called the Next Steps in the Payments Improvement Journey.  </a:t>
            </a:r>
          </a:p>
          <a:p>
            <a:endParaRPr lang="en-US" baseline="0" dirty="0" smtClean="0"/>
          </a:p>
          <a:p>
            <a:r>
              <a:rPr lang="en-US" baseline="0" dirty="0" smtClean="0"/>
              <a:t>This paper provided an update on each of the desired outcomes, what progress has been made, what challenges and opportunities exist for each desired outcome, and what are the next steps the Federal Reserve will pursue on the journey to improve the US payment system.</a:t>
            </a:r>
            <a:endParaRPr lang="en-US" dirty="0"/>
          </a:p>
        </p:txBody>
      </p:sp>
      <p:sp>
        <p:nvSpPr>
          <p:cNvPr id="4" name="Slide Number Placeholder 3"/>
          <p:cNvSpPr>
            <a:spLocks noGrp="1"/>
          </p:cNvSpPr>
          <p:nvPr>
            <p:ph type="sldNum" sz="quarter" idx="10"/>
          </p:nvPr>
        </p:nvSpPr>
        <p:spPr/>
        <p:txBody>
          <a:bodyPr/>
          <a:lstStyle/>
          <a:p>
            <a:fld id="{5FFC0C80-F532-4C7D-91A0-2127013FF11A}" type="slidenum">
              <a:rPr lang="en-US" smtClean="0"/>
              <a:t>5</a:t>
            </a:fld>
            <a:endParaRPr lang="en-US"/>
          </a:p>
        </p:txBody>
      </p:sp>
    </p:spTree>
    <p:extLst>
      <p:ext uri="{BB962C8B-B14F-4D97-AF65-F5344CB8AC3E}">
        <p14:creationId xmlns:p14="http://schemas.microsoft.com/office/powerpoint/2010/main" val="567832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a:t>
            </a:r>
            <a:r>
              <a:rPr lang="en-US" dirty="0" smtClean="0"/>
              <a:t>he Next Steps paper, several</a:t>
            </a:r>
            <a:r>
              <a:rPr lang="en-US" baseline="0" dirty="0" smtClean="0"/>
              <a:t> new tactics </a:t>
            </a:r>
            <a:r>
              <a:rPr lang="en-US" dirty="0" smtClean="0"/>
              <a:t>for efficiency</a:t>
            </a:r>
            <a:r>
              <a:rPr lang="en-US" baseline="0" dirty="0" smtClean="0"/>
              <a:t> were described outlining what the Federal Reserve will pursue with industry stakeholders to support efforts to develop and promote the adoption of standards which enable end to end electronic processing for business invoices, payments, and remittance information.</a:t>
            </a:r>
          </a:p>
          <a:p>
            <a:endParaRPr lang="en-US" baseline="0" dirty="0" smtClean="0"/>
          </a:p>
          <a:p>
            <a:r>
              <a:rPr lang="en-US" baseline="0" dirty="0" smtClean="0"/>
              <a:t>This work will be done through a group called the Business Payments Coalition.  The work that the Federal Reserve will support is for the business payments coalition to develop and design an electronic invoice interoperability framework for the US market.  </a:t>
            </a:r>
          </a:p>
          <a:p>
            <a:endParaRPr lang="en-US" baseline="0" dirty="0" smtClean="0"/>
          </a:p>
          <a:p>
            <a:r>
              <a:rPr lang="en-US" baseline="0" dirty="0" smtClean="0"/>
              <a:t>I will tell you more in a couple of slides what this means.  But first, I want to introduce you to the Business Payments Coalition.</a:t>
            </a:r>
            <a:endParaRPr lang="en-US" dirty="0"/>
          </a:p>
        </p:txBody>
      </p:sp>
      <p:sp>
        <p:nvSpPr>
          <p:cNvPr id="4" name="Slide Number Placeholder 3"/>
          <p:cNvSpPr>
            <a:spLocks noGrp="1"/>
          </p:cNvSpPr>
          <p:nvPr>
            <p:ph type="sldNum" sz="quarter" idx="10"/>
          </p:nvPr>
        </p:nvSpPr>
        <p:spPr/>
        <p:txBody>
          <a:bodyPr/>
          <a:lstStyle/>
          <a:p>
            <a:fld id="{5FFC0C80-F532-4C7D-91A0-2127013FF11A}" type="slidenum">
              <a:rPr lang="en-US" smtClean="0"/>
              <a:t>6</a:t>
            </a:fld>
            <a:endParaRPr lang="en-US"/>
          </a:p>
        </p:txBody>
      </p:sp>
    </p:spTree>
    <p:extLst>
      <p:ext uri="{BB962C8B-B14F-4D97-AF65-F5344CB8AC3E}">
        <p14:creationId xmlns:p14="http://schemas.microsoft.com/office/powerpoint/2010/main" val="1012788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normAutofit/>
          </a:bodyPr>
          <a:lstStyle/>
          <a:p>
            <a:r>
              <a:rPr lang="en-US" dirty="0" smtClean="0"/>
              <a:t>The Business</a:t>
            </a:r>
            <a:r>
              <a:rPr lang="en-US" baseline="0" dirty="0" smtClean="0"/>
              <a:t> Payments Coalition is made up of a group of volunteers from national associations, small &amp; large businesses, financial institutions, technology &amp; software vendors, standards development organizations and others focused on working together to solve issues related to processing B2B payment transaction, including invoicing and remittance.  Ultimately, coalition’s goal is to move the market towards more straight through processing.</a:t>
            </a:r>
          </a:p>
          <a:p>
            <a:endParaRPr lang="en-US" baseline="0" dirty="0" smtClean="0"/>
          </a:p>
          <a:p>
            <a:r>
              <a:rPr lang="en-US" baseline="0" dirty="0" smtClean="0"/>
              <a:t>Along with e-invoicing, the business payments coalition provides education and resources on ISO 20022, developed and manages the small business payments toolkit, convenes the vendor forum, which provides a community for vendors and service providers to collaborate on barriers to B2B transaction automation, and is currently working on developing a set of standards for remittance advices that would be payment method agnostic.</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72CC1F8-E4CE-496C-AD74-1177DB517FA5}" type="slidenum">
              <a:rPr lang="en-US" smtClean="0"/>
              <a:pPr/>
              <a:t>7</a:t>
            </a:fld>
            <a:endParaRPr lang="en-US" dirty="0"/>
          </a:p>
        </p:txBody>
      </p:sp>
    </p:spTree>
    <p:extLst>
      <p:ext uri="{BB962C8B-B14F-4D97-AF65-F5344CB8AC3E}">
        <p14:creationId xmlns:p14="http://schemas.microsoft.com/office/powerpoint/2010/main" val="2357467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e-invoicing work group was established to support the SIPS desired outcomes.  The work groups’ mission is to identify ways to accelerate the adoption of B2B e-invoicing by all types and sizes of US businesses.  </a:t>
            </a:r>
          </a:p>
          <a:p>
            <a:endParaRPr lang="en-US" baseline="0" dirty="0" smtClean="0"/>
          </a:p>
          <a:p>
            <a:r>
              <a:rPr lang="en-US" baseline="0" dirty="0" smtClean="0"/>
              <a:t>If you go back a few slides, remember when I mentioned by 2024 the US market will grow to only 38% e-invoicing?   Well, this work group is looking at ways to accelerate the growth rate to get the U.S. market more in line with what other countries are working towards.</a:t>
            </a:r>
          </a:p>
          <a:p>
            <a:endParaRPr lang="en-US" baseline="0" dirty="0" smtClean="0"/>
          </a:p>
          <a:p>
            <a:r>
              <a:rPr lang="en-US" baseline="0" dirty="0" smtClean="0"/>
              <a:t>Several of the objectives of this work group include:</a:t>
            </a:r>
          </a:p>
          <a:p>
            <a:endParaRPr lang="en-US" baseline="0" dirty="0" smtClean="0"/>
          </a:p>
          <a:p>
            <a:pPr marL="232326" indent="-232326">
              <a:buAutoNum type="arabicPeriod"/>
            </a:pPr>
            <a:r>
              <a:rPr lang="en-US" baseline="0" dirty="0" smtClean="0"/>
              <a:t>Develop a catalog of electronic invoice syntax, formats, and subsets used in the US – which was completed and published in October.</a:t>
            </a:r>
          </a:p>
          <a:p>
            <a:pPr marL="232326" indent="-232326">
              <a:buAutoNum type="arabicPeriod"/>
            </a:pPr>
            <a:r>
              <a:rPr lang="en-US" baseline="0" dirty="0" smtClean="0"/>
              <a:t>Define what an electronic invoice is for the us market</a:t>
            </a:r>
          </a:p>
          <a:p>
            <a:pPr marL="232326" indent="-232326">
              <a:buAutoNum type="arabicPeriod"/>
            </a:pPr>
            <a:r>
              <a:rPr lang="en-US" baseline="0" dirty="0" smtClean="0"/>
              <a:t>Develop an interoperability framework</a:t>
            </a:r>
          </a:p>
          <a:p>
            <a:pPr marL="232326" indent="-232326">
              <a:buAutoNum type="arabicPeriod"/>
            </a:pPr>
            <a:r>
              <a:rPr lang="en-US" baseline="0" dirty="0" smtClean="0"/>
              <a:t>Develop an implementation guide</a:t>
            </a:r>
          </a:p>
          <a:p>
            <a:pPr marL="232326" indent="-232326">
              <a:buAutoNum type="arabicPeriod"/>
            </a:pPr>
            <a:endParaRPr lang="en-US" baseline="0" dirty="0" smtClean="0"/>
          </a:p>
          <a:p>
            <a:r>
              <a:rPr lang="en-US" baseline="0" dirty="0" smtClean="0"/>
              <a:t>For the last 2 bullets, The Next Steps paper highlighted the Fed commitment and support for a 3 year initiative to develop the interoperability framework requirements.</a:t>
            </a:r>
            <a:endParaRPr lang="en-US" dirty="0"/>
          </a:p>
        </p:txBody>
      </p:sp>
      <p:sp>
        <p:nvSpPr>
          <p:cNvPr id="4" name="Slide Number Placeholder 3"/>
          <p:cNvSpPr>
            <a:spLocks noGrp="1"/>
          </p:cNvSpPr>
          <p:nvPr>
            <p:ph type="sldNum" sz="quarter" idx="10"/>
          </p:nvPr>
        </p:nvSpPr>
        <p:spPr/>
        <p:txBody>
          <a:bodyPr/>
          <a:lstStyle/>
          <a:p>
            <a:fld id="{5FFC0C80-F532-4C7D-91A0-2127013FF11A}" type="slidenum">
              <a:rPr lang="en-US" smtClean="0"/>
              <a:t>8</a:t>
            </a:fld>
            <a:endParaRPr lang="en-US"/>
          </a:p>
        </p:txBody>
      </p:sp>
    </p:spTree>
    <p:extLst>
      <p:ext uri="{BB962C8B-B14F-4D97-AF65-F5344CB8AC3E}">
        <p14:creationId xmlns:p14="http://schemas.microsoft.com/office/powerpoint/2010/main" val="2340322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focus has been accelerating the clearing and settlement of the payment.  The missing piece has been processing of the invoice from the sender to receiver.  The E-Invoicing Interoperability Framework completes the puzzle by addressing the challenges businesses need to overcome with exchanging business documents, such as invoices, between them.</a:t>
            </a:r>
            <a:endParaRPr lang="en-US" dirty="0"/>
          </a:p>
        </p:txBody>
      </p:sp>
      <p:sp>
        <p:nvSpPr>
          <p:cNvPr id="4" name="Slide Number Placeholder 3"/>
          <p:cNvSpPr>
            <a:spLocks noGrp="1"/>
          </p:cNvSpPr>
          <p:nvPr>
            <p:ph type="sldNum" sz="quarter" idx="10"/>
          </p:nvPr>
        </p:nvSpPr>
        <p:spPr/>
        <p:txBody>
          <a:bodyPr/>
          <a:lstStyle/>
          <a:p>
            <a:fld id="{372CC1F8-E4CE-496C-AD74-1177DB517FA5}" type="slidenum">
              <a:rPr lang="en-US" smtClean="0"/>
              <a:pPr/>
              <a:t>9</a:t>
            </a:fld>
            <a:endParaRPr lang="en-US" dirty="0"/>
          </a:p>
        </p:txBody>
      </p:sp>
    </p:spTree>
    <p:extLst>
      <p:ext uri="{BB962C8B-B14F-4D97-AF65-F5344CB8AC3E}">
        <p14:creationId xmlns:p14="http://schemas.microsoft.com/office/powerpoint/2010/main" val="3023101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CC1F8-E4CE-496C-AD74-1177DB517FA5}" type="slidenum">
              <a:rPr lang="en-US" smtClean="0"/>
              <a:pPr/>
              <a:t>10</a:t>
            </a:fld>
            <a:endParaRPr lang="en-US" dirty="0"/>
          </a:p>
        </p:txBody>
      </p:sp>
    </p:spTree>
    <p:extLst>
      <p:ext uri="{BB962C8B-B14F-4D97-AF65-F5344CB8AC3E}">
        <p14:creationId xmlns:p14="http://schemas.microsoft.com/office/powerpoint/2010/main" val="572683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21031" y="1395412"/>
            <a:ext cx="7985786" cy="1470025"/>
          </a:xfrm>
        </p:spPr>
        <p:txBody>
          <a:bodyPr>
            <a:noAutofit/>
          </a:bodyPr>
          <a:lstStyle>
            <a:lvl1pPr>
              <a:defRPr sz="5400" b="1">
                <a:solidFill>
                  <a:schemeClr val="tx1"/>
                </a:solidFill>
                <a:effectLst/>
              </a:defRPr>
            </a:lvl1pPr>
          </a:lstStyle>
          <a:p>
            <a:r>
              <a:rPr lang="en-US" smtClean="0"/>
              <a:t>Click to edit Master title style</a:t>
            </a:r>
            <a:endParaRPr lang="en-US" dirty="0"/>
          </a:p>
        </p:txBody>
      </p:sp>
      <p:sp>
        <p:nvSpPr>
          <p:cNvPr id="7" name="Text Placeholder 12"/>
          <p:cNvSpPr>
            <a:spLocks noGrp="1"/>
          </p:cNvSpPr>
          <p:nvPr>
            <p:ph type="body" sz="quarter" idx="13" hasCustomPrompt="1"/>
          </p:nvPr>
        </p:nvSpPr>
        <p:spPr>
          <a:xfrm>
            <a:off x="513942" y="3124200"/>
            <a:ext cx="7992875" cy="557988"/>
          </a:xfrm>
        </p:spPr>
        <p:txBody>
          <a:bodyPr>
            <a:noAutofit/>
          </a:bodyPr>
          <a:lstStyle>
            <a:lvl1pPr algn="r">
              <a:spcBef>
                <a:spcPts val="0"/>
              </a:spcBef>
              <a:buNone/>
              <a:defRPr sz="3600" baseline="0"/>
            </a:lvl1pPr>
            <a:lvl2pPr>
              <a:buNone/>
              <a:defRPr/>
            </a:lvl2pPr>
            <a:lvl3pPr>
              <a:buNone/>
              <a:defRPr/>
            </a:lvl3pPr>
            <a:lvl4pPr>
              <a:buNone/>
              <a:defRPr/>
            </a:lvl4pPr>
            <a:lvl5pPr>
              <a:buNone/>
              <a:defRPr/>
            </a:lvl5pPr>
          </a:lstStyle>
          <a:p>
            <a:pPr lvl="0"/>
            <a:r>
              <a:rPr lang="en-US" dirty="0" smtClean="0"/>
              <a:t>Click to Enter Presenter Name</a:t>
            </a:r>
          </a:p>
        </p:txBody>
      </p:sp>
      <p:sp>
        <p:nvSpPr>
          <p:cNvPr id="8" name="Text Placeholder 12"/>
          <p:cNvSpPr>
            <a:spLocks noGrp="1"/>
          </p:cNvSpPr>
          <p:nvPr>
            <p:ph type="body" sz="quarter" idx="14" hasCustomPrompt="1"/>
          </p:nvPr>
        </p:nvSpPr>
        <p:spPr>
          <a:xfrm>
            <a:off x="513942" y="3810000"/>
            <a:ext cx="7992875" cy="557988"/>
          </a:xfrm>
        </p:spPr>
        <p:txBody>
          <a:bodyPr>
            <a:noAutofit/>
          </a:bodyPr>
          <a:lstStyle>
            <a:lvl1pPr algn="r">
              <a:spcBef>
                <a:spcPts val="0"/>
              </a:spcBef>
              <a:buNone/>
              <a:defRPr sz="3600" baseline="0"/>
            </a:lvl1pPr>
            <a:lvl2pPr>
              <a:buNone/>
              <a:defRPr/>
            </a:lvl2pPr>
            <a:lvl3pPr>
              <a:buNone/>
              <a:defRPr/>
            </a:lvl3pPr>
            <a:lvl4pPr>
              <a:buNone/>
              <a:defRPr/>
            </a:lvl4pPr>
            <a:lvl5pPr>
              <a:buNone/>
              <a:defRPr/>
            </a:lvl5pPr>
          </a:lstStyle>
          <a:p>
            <a:pPr lvl="0"/>
            <a:r>
              <a:rPr lang="en-US" dirty="0" smtClean="0"/>
              <a:t>Click to Enter Presenter Title</a:t>
            </a:r>
          </a:p>
        </p:txBody>
      </p:sp>
      <p:sp>
        <p:nvSpPr>
          <p:cNvPr id="10" name="Text Placeholder 19"/>
          <p:cNvSpPr>
            <a:spLocks noGrp="1"/>
          </p:cNvSpPr>
          <p:nvPr>
            <p:ph type="body" sz="quarter" idx="15" hasCustomPrompt="1"/>
          </p:nvPr>
        </p:nvSpPr>
        <p:spPr>
          <a:xfrm>
            <a:off x="1447800" y="5791200"/>
            <a:ext cx="7090920" cy="762000"/>
          </a:xfrm>
        </p:spPr>
        <p:txBody>
          <a:bodyPr>
            <a:normAutofit/>
          </a:bodyPr>
          <a:lstStyle>
            <a:lvl1pPr>
              <a:buNone/>
              <a:defRPr/>
            </a:lvl1pPr>
            <a:lvl2pPr>
              <a:buNone/>
              <a:defRPr/>
            </a:lvl2pPr>
            <a:lvl3pPr>
              <a:buNone/>
              <a:defRPr/>
            </a:lvl3pPr>
            <a:lvl4pPr>
              <a:buNone/>
              <a:defRPr/>
            </a:lvl4pPr>
            <a:lvl5pPr algn="r">
              <a:spcBef>
                <a:spcPts val="0"/>
              </a:spcBef>
              <a:buNone/>
              <a:defRPr sz="2000" baseline="0">
                <a:solidFill>
                  <a:schemeClr val="accent5">
                    <a:lumMod val="50000"/>
                  </a:schemeClr>
                </a:solidFill>
              </a:defRPr>
            </a:lvl5pPr>
          </a:lstStyle>
          <a:p>
            <a:pPr lvl="4"/>
            <a:r>
              <a:rPr lang="en-US" sz="2400" dirty="0" smtClean="0"/>
              <a:t>Click to Name of Event &amp; </a:t>
            </a:r>
          </a:p>
          <a:p>
            <a:pPr lvl="4"/>
            <a:r>
              <a:rPr lang="en-US" sz="2400" dirty="0" smtClean="0"/>
              <a:t>Enter Presentation Date</a:t>
            </a:r>
            <a:endParaRPr lang="en-US" dirty="0"/>
          </a:p>
        </p:txBody>
      </p:sp>
      <p:sp>
        <p:nvSpPr>
          <p:cNvPr id="11" name="Text Placeholder 19"/>
          <p:cNvSpPr>
            <a:spLocks noGrp="1"/>
          </p:cNvSpPr>
          <p:nvPr>
            <p:ph type="body" sz="quarter" idx="16" hasCustomPrompt="1"/>
          </p:nvPr>
        </p:nvSpPr>
        <p:spPr>
          <a:xfrm>
            <a:off x="1447800" y="4808643"/>
            <a:ext cx="7059017" cy="753957"/>
          </a:xfrm>
        </p:spPr>
        <p:txBody>
          <a:bodyPr>
            <a:normAutofit/>
          </a:bodyPr>
          <a:lstStyle>
            <a:lvl1pPr>
              <a:buNone/>
              <a:defRPr/>
            </a:lvl1pPr>
            <a:lvl2pPr>
              <a:buNone/>
              <a:defRPr/>
            </a:lvl2pPr>
            <a:lvl3pPr>
              <a:buNone/>
              <a:defRPr/>
            </a:lvl3pPr>
            <a:lvl4pPr>
              <a:buNone/>
              <a:defRPr/>
            </a:lvl4pPr>
            <a:lvl5pPr algn="r">
              <a:spcBef>
                <a:spcPts val="0"/>
              </a:spcBef>
              <a:buNone/>
              <a:defRPr sz="2000" baseline="0">
                <a:solidFill>
                  <a:schemeClr val="accent5">
                    <a:lumMod val="50000"/>
                  </a:schemeClr>
                </a:solidFill>
              </a:defRPr>
            </a:lvl5pPr>
          </a:lstStyle>
          <a:p>
            <a:pPr lvl="4"/>
            <a:r>
              <a:rPr lang="en-US" sz="2400" dirty="0" smtClean="0"/>
              <a:t>Payments Information &amp; Outreach Office</a:t>
            </a:r>
          </a:p>
          <a:p>
            <a:pPr lvl="4"/>
            <a:r>
              <a:rPr lang="en-US" sz="2400" dirty="0" smtClean="0"/>
              <a:t>Federal Reserve Bank of Minneapolis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4400" b="0" i="0" cap="all">
                <a:solidFill>
                  <a:schemeClr val="tx1"/>
                </a:solidFill>
                <a:latin typeface="Calibri" pitchFamily="34" charset="0"/>
                <a:cs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75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marL="1071563" indent="-214313">
              <a:buFont typeface="Courier New" pitchFamily="49" charset="0"/>
              <a:buChar char="o"/>
              <a:defRPr>
                <a:solidFill>
                  <a:schemeClr val="tx1"/>
                </a:solidFill>
              </a:defRPr>
            </a:lvl3pPr>
            <a:lvl4pPr>
              <a:buClr>
                <a:srgbClr val="8D8465"/>
              </a:buCl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11"/>
          </p:nvPr>
        </p:nvSpPr>
        <p:spPr>
          <a:xfrm>
            <a:off x="381000" y="6356351"/>
            <a:ext cx="7467600" cy="365125"/>
          </a:xfrm>
          <a:prstGeom prst="rect">
            <a:avLst/>
          </a:prstGeom>
        </p:spPr>
        <p:txBody>
          <a:bodyPr/>
          <a:lstStyle>
            <a:lvl1pPr algn="ctr">
              <a:defRPr>
                <a:solidFill>
                  <a:schemeClr val="tx1"/>
                </a:solidFill>
              </a:defRPr>
            </a:lvl1pPr>
          </a:lstStyle>
          <a:p>
            <a:r>
              <a:rPr lang="en-US" smtClean="0"/>
              <a:t>©2017 Federal Reserve Bank of Minneapolis. Materials are not to be used without consent.  </a:t>
            </a:r>
            <a:endParaRPr lang="en-US" dirty="0"/>
          </a:p>
        </p:txBody>
      </p:sp>
      <p:sp>
        <p:nvSpPr>
          <p:cNvPr id="9" name="Slide Number Placeholder 5"/>
          <p:cNvSpPr>
            <a:spLocks noGrp="1"/>
          </p:cNvSpPr>
          <p:nvPr>
            <p:ph type="sldNum" sz="quarter" idx="12"/>
          </p:nvPr>
        </p:nvSpPr>
        <p:spPr>
          <a:xfrm>
            <a:off x="7848600" y="6356351"/>
            <a:ext cx="838200" cy="365125"/>
          </a:xfrm>
          <a:prstGeom prst="rect">
            <a:avLst/>
          </a:prstGeom>
        </p:spPr>
        <p:txBody>
          <a:bodyPr/>
          <a:lstStyle>
            <a:lvl1pPr>
              <a:defRPr>
                <a:solidFill>
                  <a:schemeClr val="tx1"/>
                </a:solidFill>
              </a:defRPr>
            </a:lvl1pPr>
          </a:lstStyle>
          <a:p>
            <a:fld id="{1A916E81-510E-7549-AB3B-1EEA05454102}" type="slidenum">
              <a:rPr lang="en-US" smtClean="0"/>
              <a:pPr/>
              <a:t>‹#›</a:t>
            </a:fld>
            <a:endParaRPr lang="en-US" dirty="0"/>
          </a:p>
        </p:txBody>
      </p:sp>
      <p:sp>
        <p:nvSpPr>
          <p:cNvPr id="5" name="Text Placeholder 4"/>
          <p:cNvSpPr>
            <a:spLocks noGrp="1"/>
          </p:cNvSpPr>
          <p:nvPr>
            <p:ph type="body" sz="quarter" idx="14" hasCustomPrompt="1"/>
          </p:nvPr>
        </p:nvSpPr>
        <p:spPr>
          <a:xfrm>
            <a:off x="457200" y="5943600"/>
            <a:ext cx="8229600" cy="381000"/>
          </a:xfrm>
        </p:spPr>
        <p:txBody>
          <a:bodyPr anchor="b">
            <a:normAutofit/>
          </a:bodyPr>
          <a:lstStyle>
            <a:lvl1pPr marL="0" indent="0">
              <a:buNone/>
              <a:defRPr sz="1125" baseline="0"/>
            </a:lvl1pPr>
          </a:lstStyle>
          <a:p>
            <a:pPr lvl="0"/>
            <a:r>
              <a:rPr lang="en-US" dirty="0" smtClean="0"/>
              <a:t>Click to add source or delete text box</a:t>
            </a:r>
            <a:endParaRPr lang="en-US" dirty="0"/>
          </a:p>
        </p:txBody>
      </p:sp>
    </p:spTree>
    <p:extLst>
      <p:ext uri="{BB962C8B-B14F-4D97-AF65-F5344CB8AC3E}">
        <p14:creationId xmlns:p14="http://schemas.microsoft.com/office/powerpoint/2010/main" val="2627722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75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marL="1071563" indent="-214313">
              <a:buFont typeface="Courier New" pitchFamily="49" charset="0"/>
              <a:buChar char="o"/>
              <a:defRPr>
                <a:solidFill>
                  <a:schemeClr val="tx1"/>
                </a:solidFill>
              </a:defRPr>
            </a:lvl3pPr>
            <a:lvl4pPr>
              <a:buClr>
                <a:srgbClr val="8D8465"/>
              </a:buCl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11"/>
          </p:nvPr>
        </p:nvSpPr>
        <p:spPr>
          <a:xfrm>
            <a:off x="381000" y="6356351"/>
            <a:ext cx="7467600" cy="365125"/>
          </a:xfrm>
          <a:prstGeom prst="rect">
            <a:avLst/>
          </a:prstGeom>
        </p:spPr>
        <p:txBody>
          <a:bodyPr/>
          <a:lstStyle>
            <a:lvl1pPr algn="ctr">
              <a:defRPr>
                <a:solidFill>
                  <a:schemeClr val="tx1"/>
                </a:solidFill>
              </a:defRPr>
            </a:lvl1pPr>
          </a:lstStyle>
          <a:p>
            <a:r>
              <a:rPr lang="en-US" smtClean="0"/>
              <a:t>©2017 Federal Reserve Bank of Minneapolis. Materials are not to be used without consent.  </a:t>
            </a:r>
            <a:endParaRPr lang="en-US" dirty="0"/>
          </a:p>
        </p:txBody>
      </p:sp>
      <p:sp>
        <p:nvSpPr>
          <p:cNvPr id="9" name="Slide Number Placeholder 5"/>
          <p:cNvSpPr>
            <a:spLocks noGrp="1"/>
          </p:cNvSpPr>
          <p:nvPr>
            <p:ph type="sldNum" sz="quarter" idx="12"/>
          </p:nvPr>
        </p:nvSpPr>
        <p:spPr>
          <a:xfrm>
            <a:off x="7848600" y="6356351"/>
            <a:ext cx="838200" cy="365125"/>
          </a:xfrm>
          <a:prstGeom prst="rect">
            <a:avLst/>
          </a:prstGeom>
        </p:spPr>
        <p:txBody>
          <a:bodyPr/>
          <a:lstStyle>
            <a:lvl1pPr>
              <a:defRPr>
                <a:solidFill>
                  <a:schemeClr val="tx1"/>
                </a:solidFill>
              </a:defRPr>
            </a:lvl1pPr>
          </a:lstStyle>
          <a:p>
            <a:fld id="{1A916E81-510E-7549-AB3B-1EEA05454102}" type="slidenum">
              <a:rPr lang="en-US" smtClean="0"/>
              <a:pPr/>
              <a:t>‹#›</a:t>
            </a:fld>
            <a:endParaRPr lang="en-US" dirty="0"/>
          </a:p>
        </p:txBody>
      </p:sp>
      <p:sp>
        <p:nvSpPr>
          <p:cNvPr id="5" name="Text Placeholder 4"/>
          <p:cNvSpPr>
            <a:spLocks noGrp="1"/>
          </p:cNvSpPr>
          <p:nvPr>
            <p:ph type="body" sz="quarter" idx="14" hasCustomPrompt="1"/>
          </p:nvPr>
        </p:nvSpPr>
        <p:spPr>
          <a:xfrm>
            <a:off x="457200" y="5943600"/>
            <a:ext cx="8229600" cy="381000"/>
          </a:xfrm>
        </p:spPr>
        <p:txBody>
          <a:bodyPr anchor="b">
            <a:normAutofit/>
          </a:bodyPr>
          <a:lstStyle>
            <a:lvl1pPr marL="0" indent="0">
              <a:buNone/>
              <a:defRPr sz="1125" baseline="0"/>
            </a:lvl1pPr>
          </a:lstStyle>
          <a:p>
            <a:pPr lvl="0"/>
            <a:r>
              <a:rPr lang="en-US" dirty="0" smtClean="0"/>
              <a:t>Click to add source or delete text box</a:t>
            </a:r>
            <a:endParaRPr lang="en-US" dirty="0"/>
          </a:p>
        </p:txBody>
      </p:sp>
    </p:spTree>
    <p:extLst>
      <p:ext uri="{BB962C8B-B14F-4D97-AF65-F5344CB8AC3E}">
        <p14:creationId xmlns:p14="http://schemas.microsoft.com/office/powerpoint/2010/main" val="3082375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76025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75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marL="1071563" indent="-214313">
              <a:buFont typeface="Courier New" pitchFamily="49" charset="0"/>
              <a:buChar char="o"/>
              <a:defRPr>
                <a:solidFill>
                  <a:schemeClr val="tx1"/>
                </a:solidFill>
              </a:defRPr>
            </a:lvl3pPr>
            <a:lvl4pPr>
              <a:buClr>
                <a:srgbClr val="8D8465"/>
              </a:buCl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11"/>
          </p:nvPr>
        </p:nvSpPr>
        <p:spPr>
          <a:xfrm>
            <a:off x="381000" y="6356351"/>
            <a:ext cx="7467600" cy="365125"/>
          </a:xfrm>
          <a:prstGeom prst="rect">
            <a:avLst/>
          </a:prstGeom>
        </p:spPr>
        <p:txBody>
          <a:bodyPr/>
          <a:lstStyle>
            <a:lvl1pPr algn="ctr">
              <a:defRPr>
                <a:solidFill>
                  <a:schemeClr val="tx1"/>
                </a:solidFill>
              </a:defRPr>
            </a:lvl1pPr>
          </a:lstStyle>
          <a:p>
            <a:r>
              <a:rPr lang="en-US" smtClean="0"/>
              <a:t>©2017 Federal Reserve Bank of Minneapolis. Materials are not to be used without consent.  </a:t>
            </a:r>
            <a:endParaRPr lang="en-US" dirty="0"/>
          </a:p>
        </p:txBody>
      </p:sp>
      <p:sp>
        <p:nvSpPr>
          <p:cNvPr id="9" name="Slide Number Placeholder 5"/>
          <p:cNvSpPr>
            <a:spLocks noGrp="1"/>
          </p:cNvSpPr>
          <p:nvPr>
            <p:ph type="sldNum" sz="quarter" idx="12"/>
          </p:nvPr>
        </p:nvSpPr>
        <p:spPr>
          <a:xfrm>
            <a:off x="7848600" y="6356351"/>
            <a:ext cx="838200" cy="365125"/>
          </a:xfrm>
          <a:prstGeom prst="rect">
            <a:avLst/>
          </a:prstGeom>
        </p:spPr>
        <p:txBody>
          <a:bodyPr/>
          <a:lstStyle>
            <a:lvl1pPr>
              <a:defRPr>
                <a:solidFill>
                  <a:schemeClr val="tx1"/>
                </a:solidFill>
              </a:defRPr>
            </a:lvl1pPr>
          </a:lstStyle>
          <a:p>
            <a:fld id="{1A916E81-510E-7549-AB3B-1EEA05454102}" type="slidenum">
              <a:rPr lang="en-US" smtClean="0"/>
              <a:pPr/>
              <a:t>‹#›</a:t>
            </a:fld>
            <a:endParaRPr lang="en-US" dirty="0"/>
          </a:p>
        </p:txBody>
      </p:sp>
      <p:sp>
        <p:nvSpPr>
          <p:cNvPr id="5" name="Text Placeholder 4"/>
          <p:cNvSpPr>
            <a:spLocks noGrp="1"/>
          </p:cNvSpPr>
          <p:nvPr>
            <p:ph type="body" sz="quarter" idx="14" hasCustomPrompt="1"/>
          </p:nvPr>
        </p:nvSpPr>
        <p:spPr>
          <a:xfrm>
            <a:off x="457200" y="5943600"/>
            <a:ext cx="8229600" cy="381000"/>
          </a:xfrm>
        </p:spPr>
        <p:txBody>
          <a:bodyPr anchor="b">
            <a:normAutofit/>
          </a:bodyPr>
          <a:lstStyle>
            <a:lvl1pPr marL="0" indent="0">
              <a:buNone/>
              <a:defRPr sz="1125" baseline="0"/>
            </a:lvl1pPr>
          </a:lstStyle>
          <a:p>
            <a:pPr lvl="0"/>
            <a:r>
              <a:rPr lang="en-US" dirty="0" smtClean="0"/>
              <a:t>Click to add source or delete text box</a:t>
            </a:r>
            <a:endParaRPr lang="en-US" dirty="0"/>
          </a:p>
        </p:txBody>
      </p:sp>
    </p:spTree>
    <p:extLst>
      <p:ext uri="{BB962C8B-B14F-4D97-AF65-F5344CB8AC3E}">
        <p14:creationId xmlns:p14="http://schemas.microsoft.com/office/powerpoint/2010/main" val="1584729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75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marL="1071563" indent="-214313">
              <a:buFont typeface="Courier New" pitchFamily="49" charset="0"/>
              <a:buChar char="o"/>
              <a:defRPr>
                <a:solidFill>
                  <a:schemeClr val="tx1"/>
                </a:solidFill>
              </a:defRPr>
            </a:lvl3pPr>
            <a:lvl4pPr>
              <a:buClr>
                <a:srgbClr val="8D8465"/>
              </a:buCl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11"/>
          </p:nvPr>
        </p:nvSpPr>
        <p:spPr>
          <a:xfrm>
            <a:off x="381000" y="6356351"/>
            <a:ext cx="7467600" cy="365125"/>
          </a:xfrm>
          <a:prstGeom prst="rect">
            <a:avLst/>
          </a:prstGeom>
        </p:spPr>
        <p:txBody>
          <a:bodyPr/>
          <a:lstStyle>
            <a:lvl1pPr algn="ctr">
              <a:defRPr>
                <a:solidFill>
                  <a:schemeClr val="tx1"/>
                </a:solidFill>
              </a:defRPr>
            </a:lvl1pPr>
          </a:lstStyle>
          <a:p>
            <a:r>
              <a:rPr lang="en-US" smtClean="0"/>
              <a:t>©2017 Federal Reserve Bank of Minneapolis. Materials are not to be used without consent.  </a:t>
            </a:r>
            <a:endParaRPr lang="en-US" dirty="0"/>
          </a:p>
        </p:txBody>
      </p:sp>
      <p:sp>
        <p:nvSpPr>
          <p:cNvPr id="9" name="Slide Number Placeholder 5"/>
          <p:cNvSpPr>
            <a:spLocks noGrp="1"/>
          </p:cNvSpPr>
          <p:nvPr>
            <p:ph type="sldNum" sz="quarter" idx="12"/>
          </p:nvPr>
        </p:nvSpPr>
        <p:spPr>
          <a:xfrm>
            <a:off x="7848600" y="6356351"/>
            <a:ext cx="838200" cy="365125"/>
          </a:xfrm>
          <a:prstGeom prst="rect">
            <a:avLst/>
          </a:prstGeom>
        </p:spPr>
        <p:txBody>
          <a:bodyPr/>
          <a:lstStyle>
            <a:lvl1pPr>
              <a:defRPr>
                <a:solidFill>
                  <a:schemeClr val="tx1"/>
                </a:solidFill>
              </a:defRPr>
            </a:lvl1pPr>
          </a:lstStyle>
          <a:p>
            <a:fld id="{1A916E81-510E-7549-AB3B-1EEA05454102}" type="slidenum">
              <a:rPr lang="en-US" smtClean="0"/>
              <a:pPr/>
              <a:t>‹#›</a:t>
            </a:fld>
            <a:endParaRPr lang="en-US" dirty="0"/>
          </a:p>
        </p:txBody>
      </p:sp>
      <p:sp>
        <p:nvSpPr>
          <p:cNvPr id="5" name="Text Placeholder 4"/>
          <p:cNvSpPr>
            <a:spLocks noGrp="1"/>
          </p:cNvSpPr>
          <p:nvPr>
            <p:ph type="body" sz="quarter" idx="14" hasCustomPrompt="1"/>
          </p:nvPr>
        </p:nvSpPr>
        <p:spPr>
          <a:xfrm>
            <a:off x="457200" y="5943600"/>
            <a:ext cx="8229600" cy="381000"/>
          </a:xfrm>
        </p:spPr>
        <p:txBody>
          <a:bodyPr anchor="b">
            <a:normAutofit/>
          </a:bodyPr>
          <a:lstStyle>
            <a:lvl1pPr marL="0" indent="0">
              <a:buNone/>
              <a:defRPr sz="1125" baseline="0"/>
            </a:lvl1pPr>
          </a:lstStyle>
          <a:p>
            <a:pPr lvl="0"/>
            <a:r>
              <a:rPr lang="en-US" dirty="0" smtClean="0"/>
              <a:t>Click to add source or delete text box</a:t>
            </a:r>
            <a:endParaRPr lang="en-US" dirty="0"/>
          </a:p>
        </p:txBody>
      </p:sp>
    </p:spTree>
    <p:extLst>
      <p:ext uri="{BB962C8B-B14F-4D97-AF65-F5344CB8AC3E}">
        <p14:creationId xmlns:p14="http://schemas.microsoft.com/office/powerpoint/2010/main" val="2431609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75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marL="1071563" indent="-214313">
              <a:buFont typeface="Courier New" pitchFamily="49" charset="0"/>
              <a:buChar char="o"/>
              <a:defRPr>
                <a:solidFill>
                  <a:schemeClr val="tx1"/>
                </a:solidFill>
              </a:defRPr>
            </a:lvl3pPr>
            <a:lvl4pPr>
              <a:buClr>
                <a:srgbClr val="8D8465"/>
              </a:buCl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11"/>
          </p:nvPr>
        </p:nvSpPr>
        <p:spPr>
          <a:xfrm>
            <a:off x="381000" y="6356351"/>
            <a:ext cx="7467600" cy="365125"/>
          </a:xfrm>
          <a:prstGeom prst="rect">
            <a:avLst/>
          </a:prstGeom>
        </p:spPr>
        <p:txBody>
          <a:bodyPr/>
          <a:lstStyle>
            <a:lvl1pPr algn="ctr">
              <a:defRPr>
                <a:solidFill>
                  <a:schemeClr val="tx1"/>
                </a:solidFill>
              </a:defRPr>
            </a:lvl1pPr>
          </a:lstStyle>
          <a:p>
            <a:r>
              <a:rPr lang="en-US" smtClean="0"/>
              <a:t>©2017 Federal Reserve Bank of Minneapolis. Materials are not to be used without consent.  </a:t>
            </a:r>
            <a:endParaRPr lang="en-US" dirty="0"/>
          </a:p>
        </p:txBody>
      </p:sp>
      <p:sp>
        <p:nvSpPr>
          <p:cNvPr id="9" name="Slide Number Placeholder 5"/>
          <p:cNvSpPr>
            <a:spLocks noGrp="1"/>
          </p:cNvSpPr>
          <p:nvPr>
            <p:ph type="sldNum" sz="quarter" idx="12"/>
          </p:nvPr>
        </p:nvSpPr>
        <p:spPr>
          <a:xfrm>
            <a:off x="7848600" y="6356351"/>
            <a:ext cx="838200" cy="365125"/>
          </a:xfrm>
          <a:prstGeom prst="rect">
            <a:avLst/>
          </a:prstGeom>
        </p:spPr>
        <p:txBody>
          <a:bodyPr/>
          <a:lstStyle>
            <a:lvl1pPr>
              <a:defRPr>
                <a:solidFill>
                  <a:schemeClr val="tx1"/>
                </a:solidFill>
              </a:defRPr>
            </a:lvl1pPr>
          </a:lstStyle>
          <a:p>
            <a:fld id="{1A916E81-510E-7549-AB3B-1EEA05454102}" type="slidenum">
              <a:rPr lang="en-US" smtClean="0"/>
              <a:pPr/>
              <a:t>‹#›</a:t>
            </a:fld>
            <a:endParaRPr lang="en-US" dirty="0"/>
          </a:p>
        </p:txBody>
      </p:sp>
      <p:sp>
        <p:nvSpPr>
          <p:cNvPr id="5" name="Text Placeholder 4"/>
          <p:cNvSpPr>
            <a:spLocks noGrp="1"/>
          </p:cNvSpPr>
          <p:nvPr>
            <p:ph type="body" sz="quarter" idx="14" hasCustomPrompt="1"/>
          </p:nvPr>
        </p:nvSpPr>
        <p:spPr>
          <a:xfrm>
            <a:off x="457200" y="5943600"/>
            <a:ext cx="8229600" cy="381000"/>
          </a:xfrm>
        </p:spPr>
        <p:txBody>
          <a:bodyPr anchor="b">
            <a:normAutofit/>
          </a:bodyPr>
          <a:lstStyle>
            <a:lvl1pPr marL="0" indent="0">
              <a:buNone/>
              <a:defRPr sz="1125" baseline="0"/>
            </a:lvl1pPr>
          </a:lstStyle>
          <a:p>
            <a:pPr lvl="0"/>
            <a:r>
              <a:rPr lang="en-US" dirty="0" smtClean="0"/>
              <a:t>Click to add source or delete text box</a:t>
            </a:r>
            <a:endParaRPr lang="en-US" dirty="0"/>
          </a:p>
        </p:txBody>
      </p:sp>
    </p:spTree>
    <p:extLst>
      <p:ext uri="{BB962C8B-B14F-4D97-AF65-F5344CB8AC3E}">
        <p14:creationId xmlns:p14="http://schemas.microsoft.com/office/powerpoint/2010/main" val="4067679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marL="1143000" indent="-228600">
              <a:buFont typeface="Courier New" pitchFamily="49" charset="0"/>
              <a:buChar char="o"/>
              <a:defRPr>
                <a:solidFill>
                  <a:schemeClr val="tx1"/>
                </a:solidFill>
              </a:defRPr>
            </a:lvl3pPr>
            <a:lvl4pPr>
              <a:buClr>
                <a:srgbClr val="8D8465"/>
              </a:buCl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11"/>
          </p:nvPr>
        </p:nvSpPr>
        <p:spPr>
          <a:xfrm>
            <a:off x="381000" y="6356350"/>
            <a:ext cx="7467600" cy="365125"/>
          </a:xfrm>
          <a:prstGeom prst="rect">
            <a:avLst/>
          </a:prstGeom>
        </p:spPr>
        <p:txBody>
          <a:bodyPr/>
          <a:lstStyle>
            <a:lvl1pPr algn="ctr">
              <a:defRPr>
                <a:solidFill>
                  <a:schemeClr val="tx1"/>
                </a:solidFill>
              </a:defRPr>
            </a:lvl1pPr>
          </a:lstStyle>
          <a:p>
            <a:r>
              <a:rPr lang="en-US" smtClean="0"/>
              <a:t>©2017 Federal Reserve Bank of Minneapolis. Materials are not to be used without consent.  </a:t>
            </a:r>
            <a:endParaRPr lang="en-US" dirty="0"/>
          </a:p>
        </p:txBody>
      </p:sp>
      <p:sp>
        <p:nvSpPr>
          <p:cNvPr id="9" name="Slide Number Placeholder 5"/>
          <p:cNvSpPr>
            <a:spLocks noGrp="1"/>
          </p:cNvSpPr>
          <p:nvPr>
            <p:ph type="sldNum" sz="quarter" idx="12"/>
          </p:nvPr>
        </p:nvSpPr>
        <p:spPr>
          <a:xfrm>
            <a:off x="7848600" y="6356350"/>
            <a:ext cx="838200" cy="365125"/>
          </a:xfrm>
          <a:prstGeom prst="rect">
            <a:avLst/>
          </a:prstGeom>
        </p:spPr>
        <p:txBody>
          <a:bodyPr/>
          <a:lstStyle>
            <a:lvl1pPr>
              <a:defRPr>
                <a:solidFill>
                  <a:schemeClr val="tx1"/>
                </a:solidFill>
              </a:defRPr>
            </a:lvl1pPr>
          </a:lstStyle>
          <a:p>
            <a:fld id="{1A916E81-510E-7549-AB3B-1EEA05454102}" type="slidenum">
              <a:rPr lang="en-US" smtClean="0"/>
              <a:pPr/>
              <a:t>‹#›</a:t>
            </a:fld>
            <a:endParaRPr lang="en-US" dirty="0"/>
          </a:p>
        </p:txBody>
      </p:sp>
      <p:sp>
        <p:nvSpPr>
          <p:cNvPr id="5" name="Text Placeholder 4"/>
          <p:cNvSpPr>
            <a:spLocks noGrp="1"/>
          </p:cNvSpPr>
          <p:nvPr>
            <p:ph type="body" sz="quarter" idx="14" hasCustomPrompt="1"/>
          </p:nvPr>
        </p:nvSpPr>
        <p:spPr>
          <a:xfrm>
            <a:off x="457200" y="5943600"/>
            <a:ext cx="8229600" cy="381000"/>
          </a:xfrm>
        </p:spPr>
        <p:txBody>
          <a:bodyPr anchor="b">
            <a:normAutofit/>
          </a:bodyPr>
          <a:lstStyle>
            <a:lvl1pPr marL="0" indent="0">
              <a:buNone/>
              <a:defRPr sz="1200" baseline="0"/>
            </a:lvl1pPr>
          </a:lstStyle>
          <a:p>
            <a:pPr lvl="0"/>
            <a:r>
              <a:rPr lang="en-US" dirty="0" smtClean="0"/>
              <a:t>Click to add source or delete text box</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419600"/>
          </a:xfrm>
        </p:spPr>
        <p:txBody>
          <a:bodyPr/>
          <a:lstStyle>
            <a:lvl1pPr marL="342900" marR="0" indent="-342900" algn="l" defTabSz="457200" rtl="0" eaLnBrk="1" fontAlgn="auto" latinLnBrk="0" hangingPunct="1">
              <a:lnSpc>
                <a:spcPct val="100000"/>
              </a:lnSpc>
              <a:spcBef>
                <a:spcPct val="20000"/>
              </a:spcBef>
              <a:spcAft>
                <a:spcPts val="0"/>
              </a:spcAft>
              <a:buClr>
                <a:srgbClr val="8D8465"/>
              </a:buClr>
              <a:buSzTx/>
              <a:buFont typeface="Arial" pitchFamily="34" charset="0"/>
              <a:buChar char="•"/>
              <a:tabLst/>
              <a:defRPr sz="3200"/>
            </a:lvl1pPr>
            <a:lvl2pPr marL="742950" marR="0" indent="-285750" algn="l" defTabSz="457200" rtl="0" eaLnBrk="1" fontAlgn="auto" latinLnBrk="0" hangingPunct="1">
              <a:lnSpc>
                <a:spcPct val="100000"/>
              </a:lnSpc>
              <a:spcBef>
                <a:spcPct val="20000"/>
              </a:spcBef>
              <a:spcAft>
                <a:spcPts val="0"/>
              </a:spcAft>
              <a:buClr>
                <a:srgbClr val="8D8465"/>
              </a:buClr>
              <a:buSzTx/>
              <a:buFont typeface="Calibri" pitchFamily="34" charset="0"/>
              <a:buChar char="—"/>
              <a:tabLst/>
              <a:defRPr sz="2400"/>
            </a:lvl2pPr>
            <a:lvl3pPr marL="1143000" marR="0" indent="-228600" algn="l" defTabSz="457200" rtl="0" eaLnBrk="1" fontAlgn="auto" latinLnBrk="0" hangingPunct="1">
              <a:lnSpc>
                <a:spcPct val="100000"/>
              </a:lnSpc>
              <a:spcBef>
                <a:spcPct val="20000"/>
              </a:spcBef>
              <a:spcAft>
                <a:spcPts val="0"/>
              </a:spcAft>
              <a:buClr>
                <a:srgbClr val="8D8465"/>
              </a:buClr>
              <a:buSzTx/>
              <a:buFont typeface="Courier New" pitchFamily="49" charset="0"/>
              <a:buChar char="o"/>
              <a:tabLst/>
              <a:defRPr sz="2600"/>
            </a:lvl3pPr>
            <a:lvl4pPr marL="1600200" marR="0" indent="-228600" algn="l" defTabSz="457200" rtl="0" eaLnBrk="1" fontAlgn="auto" latinLnBrk="0" hangingPunct="1">
              <a:lnSpc>
                <a:spcPct val="100000"/>
              </a:lnSpc>
              <a:spcBef>
                <a:spcPct val="20000"/>
              </a:spcBef>
              <a:spcAft>
                <a:spcPts val="0"/>
              </a:spcAft>
              <a:buClr>
                <a:srgbClr val="8D8465"/>
              </a:buClr>
              <a:buSzTx/>
              <a:buFont typeface="Wingdings" pitchFamily="2" charset="2"/>
              <a:buChar char="§"/>
              <a:tabLst/>
              <a:defRPr sz="3200"/>
            </a:lvl4pPr>
            <a:lvl5pPr marL="2057400" marR="0" indent="-228600" algn="l" defTabSz="457200" rtl="0" eaLnBrk="1" fontAlgn="auto" latinLnBrk="0" hangingPunct="1">
              <a:lnSpc>
                <a:spcPct val="100000"/>
              </a:lnSpc>
              <a:spcBef>
                <a:spcPct val="20000"/>
              </a:spcBef>
              <a:spcAft>
                <a:spcPts val="0"/>
              </a:spcAft>
              <a:buClr>
                <a:srgbClr val="8D8465"/>
              </a:buClr>
              <a:buSzTx/>
              <a:buFont typeface="Arial" pitchFamily="34" charset="0"/>
              <a:buChar char="•"/>
              <a:tabLst/>
              <a:defRPr sz="20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
                <a:srgbClr val="8D8465"/>
              </a:buClr>
              <a:buSzTx/>
              <a:buFont typeface="Arial" pitchFamily="34" charset="0"/>
              <a:buChar char="•"/>
              <a:tabLst/>
              <a:defRPr/>
            </a:pPr>
            <a:r>
              <a:rPr kumimoji="0" lang="en-US" sz="2800" b="0" i="0" u="none" strike="noStrike" kern="1200" cap="none" spc="0" normalizeH="0" baseline="0" noProof="0" smtClean="0">
                <a:ln>
                  <a:noFill/>
                </a:ln>
                <a:solidFill>
                  <a:prstClr val="black"/>
                </a:solidFill>
                <a:effectLst/>
                <a:uLnTx/>
                <a:uFillTx/>
                <a:latin typeface="Calibri" pitchFamily="34" charset="0"/>
                <a:ea typeface="+mn-ea"/>
                <a:cs typeface="Calibri" pitchFamily="34" charset="0"/>
              </a:rPr>
              <a:t>Click to edit Master text styles</a:t>
            </a:r>
          </a:p>
          <a:p>
            <a:pPr marL="342900" marR="0" lvl="1" indent="-342900" algn="l" defTabSz="457200" rtl="0" eaLnBrk="1" fontAlgn="auto" latinLnBrk="0" hangingPunct="1">
              <a:lnSpc>
                <a:spcPct val="100000"/>
              </a:lnSpc>
              <a:spcBef>
                <a:spcPct val="20000"/>
              </a:spcBef>
              <a:spcAft>
                <a:spcPts val="0"/>
              </a:spcAft>
              <a:buClr>
                <a:srgbClr val="8D8465"/>
              </a:buClr>
              <a:buSzTx/>
              <a:buFont typeface="Arial" pitchFamily="34" charset="0"/>
              <a:buChar char="•"/>
              <a:tabLst/>
              <a:defRPr/>
            </a:pPr>
            <a:r>
              <a:rPr kumimoji="0" lang="en-US" sz="2800" b="0" i="0" u="none" strike="noStrike" kern="1200" cap="none" spc="0" normalizeH="0" baseline="0" noProof="0" smtClean="0">
                <a:ln>
                  <a:noFill/>
                </a:ln>
                <a:solidFill>
                  <a:prstClr val="black"/>
                </a:solidFill>
                <a:effectLst/>
                <a:uLnTx/>
                <a:uFillTx/>
                <a:latin typeface="Calibri" pitchFamily="34" charset="0"/>
                <a:ea typeface="+mn-ea"/>
                <a:cs typeface="Calibri" pitchFamily="34" charset="0"/>
              </a:rPr>
              <a:t>Second level</a:t>
            </a:r>
          </a:p>
          <a:p>
            <a:pPr marL="342900" marR="0" lvl="2" indent="-342900" algn="l" defTabSz="457200" rtl="0" eaLnBrk="1" fontAlgn="auto" latinLnBrk="0" hangingPunct="1">
              <a:lnSpc>
                <a:spcPct val="100000"/>
              </a:lnSpc>
              <a:spcBef>
                <a:spcPct val="20000"/>
              </a:spcBef>
              <a:spcAft>
                <a:spcPts val="0"/>
              </a:spcAft>
              <a:buClr>
                <a:srgbClr val="8D8465"/>
              </a:buClr>
              <a:buSzTx/>
              <a:buFont typeface="Arial" pitchFamily="34" charset="0"/>
              <a:buChar char="•"/>
              <a:tabLst/>
              <a:defRPr/>
            </a:pPr>
            <a:r>
              <a:rPr kumimoji="0" lang="en-US" sz="2800" b="0" i="0" u="none" strike="noStrike" kern="1200" cap="none" spc="0" normalizeH="0" baseline="0" noProof="0" smtClean="0">
                <a:ln>
                  <a:noFill/>
                </a:ln>
                <a:solidFill>
                  <a:prstClr val="black"/>
                </a:solidFill>
                <a:effectLst/>
                <a:uLnTx/>
                <a:uFillTx/>
                <a:latin typeface="Calibri" pitchFamily="34" charset="0"/>
                <a:ea typeface="+mn-ea"/>
                <a:cs typeface="Calibri" pitchFamily="34" charset="0"/>
              </a:rPr>
              <a:t>Third level</a:t>
            </a:r>
          </a:p>
          <a:p>
            <a:pPr marL="342900" marR="0" lvl="3" indent="-342900" algn="l" defTabSz="457200" rtl="0" eaLnBrk="1" fontAlgn="auto" latinLnBrk="0" hangingPunct="1">
              <a:lnSpc>
                <a:spcPct val="100000"/>
              </a:lnSpc>
              <a:spcBef>
                <a:spcPct val="20000"/>
              </a:spcBef>
              <a:spcAft>
                <a:spcPts val="0"/>
              </a:spcAft>
              <a:buClr>
                <a:srgbClr val="8D8465"/>
              </a:buClr>
              <a:buSzTx/>
              <a:buFont typeface="Arial" pitchFamily="34" charset="0"/>
              <a:buChar char="•"/>
              <a:tabLst/>
              <a:defRPr/>
            </a:pPr>
            <a:r>
              <a:rPr kumimoji="0" lang="en-US" sz="2800" b="0" i="0" u="none" strike="noStrike" kern="1200" cap="none" spc="0" normalizeH="0" baseline="0" noProof="0" smtClean="0">
                <a:ln>
                  <a:noFill/>
                </a:ln>
                <a:solidFill>
                  <a:prstClr val="black"/>
                </a:solidFill>
                <a:effectLst/>
                <a:uLnTx/>
                <a:uFillTx/>
                <a:latin typeface="Calibri" pitchFamily="34" charset="0"/>
                <a:ea typeface="+mn-ea"/>
                <a:cs typeface="Calibri" pitchFamily="34" charset="0"/>
              </a:rPr>
              <a:t>Fourth level</a:t>
            </a:r>
          </a:p>
          <a:p>
            <a:pPr marL="342900" marR="0" lvl="4" indent="-342900" algn="l" defTabSz="457200" rtl="0" eaLnBrk="1" fontAlgn="auto" latinLnBrk="0" hangingPunct="1">
              <a:lnSpc>
                <a:spcPct val="100000"/>
              </a:lnSpc>
              <a:spcBef>
                <a:spcPct val="20000"/>
              </a:spcBef>
              <a:spcAft>
                <a:spcPts val="0"/>
              </a:spcAft>
              <a:buClr>
                <a:srgbClr val="8D8465"/>
              </a:buClr>
              <a:buSzTx/>
              <a:buFont typeface="Arial" pitchFamily="34" charset="0"/>
              <a:buChar char="•"/>
              <a:tabLst/>
              <a:defRPr/>
            </a:pPr>
            <a:r>
              <a:rPr kumimoji="0" lang="en-US" sz="2800" b="0" i="0" u="none" strike="noStrike" kern="1200" cap="none" spc="0" normalizeH="0" baseline="0" noProof="0" smtClean="0">
                <a:ln>
                  <a:noFill/>
                </a:ln>
                <a:solidFill>
                  <a:prstClr val="black"/>
                </a:solidFill>
                <a:effectLst/>
                <a:uLnTx/>
                <a:uFillTx/>
                <a:latin typeface="Calibri" pitchFamily="34" charset="0"/>
                <a:ea typeface="+mn-ea"/>
                <a:cs typeface="Calibri" pitchFamily="34" charset="0"/>
              </a:rPr>
              <a:t>Fifth level</a:t>
            </a:r>
            <a:endParaRPr kumimoji="0" lang="en-US" sz="2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p:txBody>
      </p:sp>
      <p:sp>
        <p:nvSpPr>
          <p:cNvPr id="4" name="Content Placeholder 3"/>
          <p:cNvSpPr>
            <a:spLocks noGrp="1"/>
          </p:cNvSpPr>
          <p:nvPr>
            <p:ph sz="half" idx="2"/>
          </p:nvPr>
        </p:nvSpPr>
        <p:spPr>
          <a:xfrm>
            <a:off x="4648200" y="1600201"/>
            <a:ext cx="4038600" cy="4419600"/>
          </a:xfrm>
        </p:spPr>
        <p:txBody>
          <a:bodyPr/>
          <a:lstStyle>
            <a:lvl1pPr marL="342900" marR="0" indent="-342900" algn="l" defTabSz="457200" rtl="0" eaLnBrk="1" fontAlgn="auto" latinLnBrk="0" hangingPunct="1">
              <a:lnSpc>
                <a:spcPct val="100000"/>
              </a:lnSpc>
              <a:spcBef>
                <a:spcPct val="20000"/>
              </a:spcBef>
              <a:spcAft>
                <a:spcPts val="0"/>
              </a:spcAft>
              <a:buClr>
                <a:srgbClr val="8D8465"/>
              </a:buClr>
              <a:buSzTx/>
              <a:buFont typeface="Arial" pitchFamily="34" charset="0"/>
              <a:buChar char="•"/>
              <a:tabLst/>
              <a:defRPr sz="3200"/>
            </a:lvl1pPr>
            <a:lvl2pPr marL="742950" marR="0" indent="-285750" algn="l" defTabSz="457200" rtl="0" eaLnBrk="1" fontAlgn="auto" latinLnBrk="0" hangingPunct="1">
              <a:lnSpc>
                <a:spcPct val="100000"/>
              </a:lnSpc>
              <a:spcBef>
                <a:spcPct val="20000"/>
              </a:spcBef>
              <a:spcAft>
                <a:spcPts val="0"/>
              </a:spcAft>
              <a:buClr>
                <a:srgbClr val="8D8465"/>
              </a:buClr>
              <a:buSzTx/>
              <a:buFont typeface="Calibri" pitchFamily="34" charset="0"/>
              <a:buChar char="—"/>
              <a:tabLst/>
              <a:defRPr sz="2800"/>
            </a:lvl2pPr>
            <a:lvl3pPr marL="1143000" marR="0" indent="-228600" algn="l" defTabSz="457200" rtl="0" eaLnBrk="1" fontAlgn="auto" latinLnBrk="0" hangingPunct="1">
              <a:lnSpc>
                <a:spcPct val="100000"/>
              </a:lnSpc>
              <a:spcBef>
                <a:spcPct val="20000"/>
              </a:spcBef>
              <a:spcAft>
                <a:spcPts val="0"/>
              </a:spcAft>
              <a:buClr>
                <a:srgbClr val="8D8465"/>
              </a:buClr>
              <a:buSzTx/>
              <a:buFont typeface="Courier New" pitchFamily="49" charset="0"/>
              <a:buChar char="o"/>
              <a:tabLst/>
              <a:defRPr sz="2400"/>
            </a:lvl3pPr>
            <a:lvl4pPr marL="1600200" marR="0" indent="-228600" algn="l" defTabSz="457200" rtl="0" eaLnBrk="1" fontAlgn="auto" latinLnBrk="0" hangingPunct="1">
              <a:lnSpc>
                <a:spcPct val="100000"/>
              </a:lnSpc>
              <a:spcBef>
                <a:spcPct val="20000"/>
              </a:spcBef>
              <a:spcAft>
                <a:spcPts val="0"/>
              </a:spcAft>
              <a:buClr>
                <a:srgbClr val="8D8465"/>
              </a:buClr>
              <a:buSzTx/>
              <a:buFont typeface="Wingdings" pitchFamily="2" charset="2"/>
              <a:buChar char="§"/>
              <a:tabLst/>
              <a:defRPr sz="2200"/>
            </a:lvl4pPr>
            <a:lvl5pPr marL="2057400" marR="0" indent="-228600" algn="l" defTabSz="457200" rtl="0" eaLnBrk="1" fontAlgn="auto" latinLnBrk="0" hangingPunct="1">
              <a:lnSpc>
                <a:spcPct val="100000"/>
              </a:lnSpc>
              <a:spcBef>
                <a:spcPct val="20000"/>
              </a:spcBef>
              <a:spcAft>
                <a:spcPts val="0"/>
              </a:spcAft>
              <a:buClr>
                <a:srgbClr val="8D8465"/>
              </a:buClr>
              <a:buSzTx/>
              <a:buFont typeface="Arial" pitchFamily="34" charset="0"/>
              <a:buChar char="•"/>
              <a:tabLst/>
              <a:defRPr sz="20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
                <a:srgbClr val="8D8465"/>
              </a:buClr>
              <a:buSzTx/>
              <a:buFont typeface="Arial" pitchFamily="34" charset="0"/>
              <a:buChar char="•"/>
              <a:tabLst/>
              <a:defRPr/>
            </a:pPr>
            <a:r>
              <a:rPr kumimoji="0" lang="en-US" sz="2800" b="0" i="0" u="none" strike="noStrike" kern="1200" cap="none" spc="0" normalizeH="0" baseline="0" noProof="0" smtClean="0">
                <a:ln>
                  <a:noFill/>
                </a:ln>
                <a:solidFill>
                  <a:prstClr val="black"/>
                </a:solidFill>
                <a:effectLst/>
                <a:uLnTx/>
                <a:uFillTx/>
                <a:latin typeface="Calibri" pitchFamily="34" charset="0"/>
                <a:ea typeface="+mn-ea"/>
                <a:cs typeface="Calibri" pitchFamily="34" charset="0"/>
              </a:rPr>
              <a:t>Click to edit Master text styles</a:t>
            </a:r>
          </a:p>
          <a:p>
            <a:pPr marL="342900" marR="0" lvl="1" indent="-342900" algn="l" defTabSz="457200" rtl="0" eaLnBrk="1" fontAlgn="auto" latinLnBrk="0" hangingPunct="1">
              <a:lnSpc>
                <a:spcPct val="100000"/>
              </a:lnSpc>
              <a:spcBef>
                <a:spcPct val="20000"/>
              </a:spcBef>
              <a:spcAft>
                <a:spcPts val="0"/>
              </a:spcAft>
              <a:buClr>
                <a:srgbClr val="8D8465"/>
              </a:buClr>
              <a:buSzTx/>
              <a:buFont typeface="Arial" pitchFamily="34" charset="0"/>
              <a:buChar char="•"/>
              <a:tabLst/>
              <a:defRPr/>
            </a:pPr>
            <a:r>
              <a:rPr kumimoji="0" lang="en-US" sz="2800" b="0" i="0" u="none" strike="noStrike" kern="1200" cap="none" spc="0" normalizeH="0" baseline="0" noProof="0" smtClean="0">
                <a:ln>
                  <a:noFill/>
                </a:ln>
                <a:solidFill>
                  <a:prstClr val="black"/>
                </a:solidFill>
                <a:effectLst/>
                <a:uLnTx/>
                <a:uFillTx/>
                <a:latin typeface="Calibri" pitchFamily="34" charset="0"/>
                <a:ea typeface="+mn-ea"/>
                <a:cs typeface="Calibri" pitchFamily="34" charset="0"/>
              </a:rPr>
              <a:t>Second level</a:t>
            </a:r>
          </a:p>
          <a:p>
            <a:pPr marL="342900" marR="0" lvl="2" indent="-342900" algn="l" defTabSz="457200" rtl="0" eaLnBrk="1" fontAlgn="auto" latinLnBrk="0" hangingPunct="1">
              <a:lnSpc>
                <a:spcPct val="100000"/>
              </a:lnSpc>
              <a:spcBef>
                <a:spcPct val="20000"/>
              </a:spcBef>
              <a:spcAft>
                <a:spcPts val="0"/>
              </a:spcAft>
              <a:buClr>
                <a:srgbClr val="8D8465"/>
              </a:buClr>
              <a:buSzTx/>
              <a:buFont typeface="Arial" pitchFamily="34" charset="0"/>
              <a:buChar char="•"/>
              <a:tabLst/>
              <a:defRPr/>
            </a:pPr>
            <a:r>
              <a:rPr kumimoji="0" lang="en-US" sz="2800" b="0" i="0" u="none" strike="noStrike" kern="1200" cap="none" spc="0" normalizeH="0" baseline="0" noProof="0" smtClean="0">
                <a:ln>
                  <a:noFill/>
                </a:ln>
                <a:solidFill>
                  <a:prstClr val="black"/>
                </a:solidFill>
                <a:effectLst/>
                <a:uLnTx/>
                <a:uFillTx/>
                <a:latin typeface="Calibri" pitchFamily="34" charset="0"/>
                <a:ea typeface="+mn-ea"/>
                <a:cs typeface="Calibri" pitchFamily="34" charset="0"/>
              </a:rPr>
              <a:t>Third level</a:t>
            </a:r>
          </a:p>
          <a:p>
            <a:pPr marL="342900" marR="0" lvl="3" indent="-342900" algn="l" defTabSz="457200" rtl="0" eaLnBrk="1" fontAlgn="auto" latinLnBrk="0" hangingPunct="1">
              <a:lnSpc>
                <a:spcPct val="100000"/>
              </a:lnSpc>
              <a:spcBef>
                <a:spcPct val="20000"/>
              </a:spcBef>
              <a:spcAft>
                <a:spcPts val="0"/>
              </a:spcAft>
              <a:buClr>
                <a:srgbClr val="8D8465"/>
              </a:buClr>
              <a:buSzTx/>
              <a:buFont typeface="Arial" pitchFamily="34" charset="0"/>
              <a:buChar char="•"/>
              <a:tabLst/>
              <a:defRPr/>
            </a:pPr>
            <a:r>
              <a:rPr kumimoji="0" lang="en-US" sz="2800" b="0" i="0" u="none" strike="noStrike" kern="1200" cap="none" spc="0" normalizeH="0" baseline="0" noProof="0" smtClean="0">
                <a:ln>
                  <a:noFill/>
                </a:ln>
                <a:solidFill>
                  <a:prstClr val="black"/>
                </a:solidFill>
                <a:effectLst/>
                <a:uLnTx/>
                <a:uFillTx/>
                <a:latin typeface="Calibri" pitchFamily="34" charset="0"/>
                <a:ea typeface="+mn-ea"/>
                <a:cs typeface="Calibri" pitchFamily="34" charset="0"/>
              </a:rPr>
              <a:t>Fourth level</a:t>
            </a:r>
          </a:p>
          <a:p>
            <a:pPr marL="342900" marR="0" lvl="4" indent="-342900" algn="l" defTabSz="457200" rtl="0" eaLnBrk="1" fontAlgn="auto" latinLnBrk="0" hangingPunct="1">
              <a:lnSpc>
                <a:spcPct val="100000"/>
              </a:lnSpc>
              <a:spcBef>
                <a:spcPct val="20000"/>
              </a:spcBef>
              <a:spcAft>
                <a:spcPts val="0"/>
              </a:spcAft>
              <a:buClr>
                <a:srgbClr val="8D8465"/>
              </a:buClr>
              <a:buSzTx/>
              <a:buFont typeface="Arial" pitchFamily="34" charset="0"/>
              <a:buChar char="•"/>
              <a:tabLst/>
              <a:defRPr/>
            </a:pPr>
            <a:r>
              <a:rPr kumimoji="0" lang="en-US" sz="2800" b="0" i="0" u="none" strike="noStrike" kern="1200" cap="none" spc="0" normalizeH="0" baseline="0" noProof="0" smtClean="0">
                <a:ln>
                  <a:noFill/>
                </a:ln>
                <a:solidFill>
                  <a:prstClr val="black"/>
                </a:solidFill>
                <a:effectLst/>
                <a:uLnTx/>
                <a:uFillTx/>
                <a:latin typeface="Calibri" pitchFamily="34" charset="0"/>
                <a:ea typeface="+mn-ea"/>
                <a:cs typeface="Calibri" pitchFamily="34" charset="0"/>
              </a:rPr>
              <a:t>Fifth level</a:t>
            </a:r>
            <a:endParaRPr kumimoji="0" lang="en-US" sz="2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p:txBody>
      </p:sp>
      <p:sp>
        <p:nvSpPr>
          <p:cNvPr id="9" name="Footer Placeholder 4"/>
          <p:cNvSpPr>
            <a:spLocks noGrp="1"/>
          </p:cNvSpPr>
          <p:nvPr>
            <p:ph type="ftr" sz="quarter" idx="3"/>
          </p:nvPr>
        </p:nvSpPr>
        <p:spPr>
          <a:xfrm>
            <a:off x="381000" y="6356349"/>
            <a:ext cx="7467600" cy="365125"/>
          </a:xfrm>
          <a:prstGeom prst="rect">
            <a:avLst/>
          </a:prstGeom>
        </p:spPr>
        <p:txBody>
          <a:bodyPr/>
          <a:lstStyle>
            <a:lvl1pPr>
              <a:defRPr sz="1200">
                <a:solidFill>
                  <a:schemeClr val="tx1"/>
                </a:solidFill>
                <a:latin typeface="Calibri" pitchFamily="34" charset="0"/>
                <a:cs typeface="Calibri" pitchFamily="34" charset="0"/>
              </a:defRPr>
            </a:lvl1pPr>
          </a:lstStyle>
          <a:p>
            <a:pPr algn="ctr"/>
            <a:r>
              <a:rPr lang="en-US" smtClean="0"/>
              <a:t>©2017 Federal Reserve Bank of Minneapolis. Materials are not to be used without consent.  </a:t>
            </a:r>
            <a:endParaRPr lang="en-US" dirty="0"/>
          </a:p>
        </p:txBody>
      </p:sp>
      <p:sp>
        <p:nvSpPr>
          <p:cNvPr id="10" name="Slide Number Placeholder 3"/>
          <p:cNvSpPr>
            <a:spLocks noGrp="1"/>
          </p:cNvSpPr>
          <p:nvPr>
            <p:ph type="sldNum" sz="quarter" idx="11"/>
          </p:nvPr>
        </p:nvSpPr>
        <p:spPr>
          <a:xfrm>
            <a:off x="7848600" y="6356350"/>
            <a:ext cx="838200" cy="365125"/>
          </a:xfrm>
        </p:spPr>
        <p:txBody>
          <a:bodyPr/>
          <a:lstStyle>
            <a:lvl1pPr>
              <a:defRPr>
                <a:solidFill>
                  <a:schemeClr val="tx1"/>
                </a:solidFill>
              </a:defRPr>
            </a:lvl1pPr>
          </a:lstStyle>
          <a:p>
            <a:fld id="{773C8C93-0620-43EC-BA5D-3B7EA604CD99}" type="slidenum">
              <a:rPr lang="en-US" smtClean="0"/>
              <a:pPr/>
              <a:t>‹#›</a:t>
            </a:fld>
            <a:endParaRPr lang="en-US" dirty="0"/>
          </a:p>
        </p:txBody>
      </p:sp>
      <p:sp>
        <p:nvSpPr>
          <p:cNvPr id="8" name="Text Placeholder 4"/>
          <p:cNvSpPr>
            <a:spLocks noGrp="1"/>
          </p:cNvSpPr>
          <p:nvPr>
            <p:ph type="body" sz="quarter" idx="14" hasCustomPrompt="1"/>
          </p:nvPr>
        </p:nvSpPr>
        <p:spPr>
          <a:xfrm>
            <a:off x="457200" y="5943600"/>
            <a:ext cx="8229600" cy="381000"/>
          </a:xfrm>
        </p:spPr>
        <p:txBody>
          <a:bodyPr anchor="b">
            <a:normAutofit/>
          </a:bodyPr>
          <a:lstStyle>
            <a:lvl1pPr marL="0" indent="0">
              <a:buNone/>
              <a:defRPr sz="1200" baseline="0"/>
            </a:lvl1pPr>
          </a:lstStyle>
          <a:p>
            <a:pPr lvl="0"/>
            <a:r>
              <a:rPr lang="en-US" dirty="0" smtClean="0"/>
              <a:t>Click to add source or delete text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81000" y="6356349"/>
            <a:ext cx="7467600" cy="365125"/>
          </a:xfrm>
          <a:prstGeom prst="rect">
            <a:avLst/>
          </a:prstGeom>
        </p:spPr>
        <p:txBody>
          <a:bodyPr/>
          <a:lstStyle>
            <a:lvl1pPr>
              <a:defRPr sz="1200">
                <a:solidFill>
                  <a:schemeClr val="tx1"/>
                </a:solidFill>
                <a:latin typeface="Calibri" pitchFamily="34" charset="0"/>
                <a:cs typeface="Calibri" pitchFamily="34" charset="0"/>
              </a:defRPr>
            </a:lvl1pPr>
          </a:lstStyle>
          <a:p>
            <a:pPr algn="ctr"/>
            <a:r>
              <a:rPr lang="en-US" smtClean="0"/>
              <a:t>©2017 Federal Reserve Bank of Minneapolis. Materials are not to be used without consent.  </a:t>
            </a:r>
            <a:endParaRPr lang="en-US" dirty="0"/>
          </a:p>
        </p:txBody>
      </p:sp>
      <p:sp>
        <p:nvSpPr>
          <p:cNvPr id="6" name="Slide Number Placeholder 3"/>
          <p:cNvSpPr>
            <a:spLocks noGrp="1"/>
          </p:cNvSpPr>
          <p:nvPr>
            <p:ph type="sldNum" sz="quarter" idx="11"/>
          </p:nvPr>
        </p:nvSpPr>
        <p:spPr>
          <a:xfrm>
            <a:off x="7848600" y="6356350"/>
            <a:ext cx="838200" cy="365125"/>
          </a:xfrm>
        </p:spPr>
        <p:txBody>
          <a:bodyPr/>
          <a:lstStyle>
            <a:lvl1pPr>
              <a:defRPr>
                <a:solidFill>
                  <a:schemeClr val="tx1"/>
                </a:solidFill>
              </a:defRPr>
            </a:lvl1pPr>
          </a:lstStyle>
          <a:p>
            <a:fld id="{773C8C93-0620-43EC-BA5D-3B7EA604CD99}" type="slidenum">
              <a:rPr lang="en-US" smtClean="0"/>
              <a:pPr/>
              <a:t>‹#›</a:t>
            </a:fld>
            <a:endParaRPr lang="en-US" dirty="0"/>
          </a:p>
        </p:txBody>
      </p:sp>
      <p:sp>
        <p:nvSpPr>
          <p:cNvPr id="7" name="Text Placeholder 4"/>
          <p:cNvSpPr>
            <a:spLocks noGrp="1"/>
          </p:cNvSpPr>
          <p:nvPr>
            <p:ph type="body" sz="quarter" idx="14" hasCustomPrompt="1"/>
          </p:nvPr>
        </p:nvSpPr>
        <p:spPr>
          <a:xfrm>
            <a:off x="457200" y="5943600"/>
            <a:ext cx="8229600" cy="381000"/>
          </a:xfrm>
        </p:spPr>
        <p:txBody>
          <a:bodyPr anchor="b">
            <a:normAutofit/>
          </a:bodyPr>
          <a:lstStyle>
            <a:lvl1pPr marL="0" indent="0">
              <a:buNone/>
              <a:defRPr sz="1200" baseline="0"/>
            </a:lvl1pPr>
          </a:lstStyle>
          <a:p>
            <a:pPr lvl="0"/>
            <a:r>
              <a:rPr lang="en-US" dirty="0" smtClean="0"/>
              <a:t>Click to add source or delete text box</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a:xfrm>
            <a:off x="7848600" y="6356350"/>
            <a:ext cx="838200" cy="365125"/>
          </a:xfrm>
        </p:spPr>
        <p:txBody>
          <a:bodyPr/>
          <a:lstStyle>
            <a:lvl1pPr>
              <a:defRPr>
                <a:solidFill>
                  <a:schemeClr val="tx1"/>
                </a:solidFill>
              </a:defRPr>
            </a:lvl1pPr>
          </a:lstStyle>
          <a:p>
            <a:fld id="{773C8C93-0620-43EC-BA5D-3B7EA604CD99}" type="slidenum">
              <a:rPr lang="en-US" smtClean="0"/>
              <a:pPr/>
              <a:t>‹#›</a:t>
            </a:fld>
            <a:endParaRPr lang="en-US" dirty="0"/>
          </a:p>
        </p:txBody>
      </p:sp>
      <p:sp>
        <p:nvSpPr>
          <p:cNvPr id="4" name="Wave 3"/>
          <p:cNvSpPr/>
          <p:nvPr userDrawn="1"/>
        </p:nvSpPr>
        <p:spPr>
          <a:xfrm>
            <a:off x="228600" y="990600"/>
            <a:ext cx="8763000" cy="4953000"/>
          </a:xfrm>
          <a:prstGeom prst="wave">
            <a:avLst/>
          </a:prstGeom>
          <a:gradFill flip="none" rotWithShape="1">
            <a:gsLst>
              <a:gs pos="40000">
                <a:schemeClr val="accent5">
                  <a:lumMod val="20000"/>
                  <a:lumOff val="80000"/>
                </a:schemeClr>
              </a:gs>
              <a:gs pos="100000">
                <a:schemeClr val="accent5">
                  <a:lumMod val="60000"/>
                  <a:lumOff val="40000"/>
                </a:schemeClr>
              </a:gs>
            </a:gsLst>
            <a:path path="shap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12"/>
          <p:cNvSpPr>
            <a:spLocks noGrp="1"/>
          </p:cNvSpPr>
          <p:nvPr>
            <p:ph type="body" sz="quarter" idx="13" hasCustomPrompt="1"/>
          </p:nvPr>
        </p:nvSpPr>
        <p:spPr>
          <a:xfrm>
            <a:off x="685800" y="2438400"/>
            <a:ext cx="5562600" cy="1371600"/>
          </a:xfrm>
        </p:spPr>
        <p:txBody>
          <a:bodyPr>
            <a:noAutofit/>
          </a:bodyPr>
          <a:lstStyle>
            <a:lvl1pPr marL="0" indent="0" algn="l">
              <a:buNone/>
              <a:defRPr sz="4000" baseline="0"/>
            </a:lvl1pPr>
            <a:lvl2pPr>
              <a:buNone/>
              <a:defRPr/>
            </a:lvl2pPr>
            <a:lvl3pPr>
              <a:buNone/>
              <a:defRPr/>
            </a:lvl3pPr>
            <a:lvl4pPr>
              <a:buNone/>
              <a:defRPr/>
            </a:lvl4pPr>
            <a:lvl5pPr>
              <a:buNone/>
              <a:defRPr/>
            </a:lvl5pPr>
          </a:lstStyle>
          <a:p>
            <a:pPr lvl="0"/>
            <a:r>
              <a:rPr lang="en-US" dirty="0" smtClean="0"/>
              <a:t>Click to Enter Transition Information</a:t>
            </a:r>
          </a:p>
        </p:txBody>
      </p:sp>
      <p:sp>
        <p:nvSpPr>
          <p:cNvPr id="5" name="Footer Placeholder 4"/>
          <p:cNvSpPr>
            <a:spLocks noGrp="1"/>
          </p:cNvSpPr>
          <p:nvPr>
            <p:ph type="ftr" sz="quarter" idx="3"/>
          </p:nvPr>
        </p:nvSpPr>
        <p:spPr>
          <a:xfrm>
            <a:off x="381000" y="6356349"/>
            <a:ext cx="7467600" cy="365125"/>
          </a:xfrm>
          <a:prstGeom prst="rect">
            <a:avLst/>
          </a:prstGeom>
        </p:spPr>
        <p:txBody>
          <a:bodyPr/>
          <a:lstStyle>
            <a:lvl1pPr>
              <a:defRPr sz="1200">
                <a:solidFill>
                  <a:schemeClr val="tx1"/>
                </a:solidFill>
                <a:latin typeface="Calibri" pitchFamily="34" charset="0"/>
                <a:cs typeface="Calibri" pitchFamily="34" charset="0"/>
              </a:defRPr>
            </a:lvl1pPr>
          </a:lstStyle>
          <a:p>
            <a:pPr algn="ctr" defTabSz="457200"/>
            <a:r>
              <a:rPr lang="en-US" smtClean="0"/>
              <a:t>©2017 Federal Reserve Bank of Minneapolis. Materials are not to be used without consent.  </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lgn="ctr" defTabSz="457200"/>
            <a:r>
              <a:rPr lang="en-US" smtClean="0"/>
              <a:t>©2017 Federal Reserve Bank of Minneapolis. Materials are not to be used without consent.  </a:t>
            </a:r>
            <a:endParaRPr lang="en-US" dirty="0"/>
          </a:p>
        </p:txBody>
      </p:sp>
      <p:sp>
        <p:nvSpPr>
          <p:cNvPr id="4" name="Slide Number Placeholder 3"/>
          <p:cNvSpPr>
            <a:spLocks noGrp="1"/>
          </p:cNvSpPr>
          <p:nvPr>
            <p:ph type="sldNum" sz="quarter" idx="11"/>
          </p:nvPr>
        </p:nvSpPr>
        <p:spPr/>
        <p:txBody>
          <a:bodyPr/>
          <a:lstStyle/>
          <a:p>
            <a:pPr defTabSz="457200"/>
            <a:fld id="{1A916E81-510E-7549-AB3B-1EEA05454102}" type="slidenum">
              <a:rPr lang="en-US" smtClean="0"/>
              <a:pPr defTabSz="457200"/>
              <a:t>‹#›</a:t>
            </a:fld>
            <a:endParaRPr lang="en-US" dirty="0"/>
          </a:p>
        </p:txBody>
      </p:sp>
      <p:graphicFrame>
        <p:nvGraphicFramePr>
          <p:cNvPr id="6" name="Diagram 5"/>
          <p:cNvGraphicFramePr/>
          <p:nvPr userDrawn="1">
            <p:extLst>
              <p:ext uri="{D42A27DB-BD31-4B8C-83A1-F6EECF244321}">
                <p14:modId xmlns:p14="http://schemas.microsoft.com/office/powerpoint/2010/main" val="839372491"/>
              </p:ext>
            </p:extLst>
          </p:nvPr>
        </p:nvGraphicFramePr>
        <p:xfrm>
          <a:off x="914400" y="1600200"/>
          <a:ext cx="7315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4"/>
          <p:cNvSpPr>
            <a:spLocks noGrp="1"/>
          </p:cNvSpPr>
          <p:nvPr>
            <p:ph type="body" sz="quarter" idx="14" hasCustomPrompt="1"/>
          </p:nvPr>
        </p:nvSpPr>
        <p:spPr>
          <a:xfrm>
            <a:off x="457200" y="5943600"/>
            <a:ext cx="8229600" cy="381000"/>
          </a:xfrm>
        </p:spPr>
        <p:txBody>
          <a:bodyPr anchor="b">
            <a:normAutofit/>
          </a:bodyPr>
          <a:lstStyle>
            <a:lvl1pPr marL="0" indent="0">
              <a:buNone/>
              <a:defRPr sz="1200" baseline="0"/>
            </a:lvl1pPr>
          </a:lstStyle>
          <a:p>
            <a:pPr lvl="0"/>
            <a:r>
              <a:rPr lang="en-US" dirty="0" smtClean="0"/>
              <a:t>Click to add source or delete text box</a:t>
            </a:r>
            <a:endParaRPr lang="en-US" dirty="0"/>
          </a:p>
        </p:txBody>
      </p:sp>
      <p:sp>
        <p:nvSpPr>
          <p:cNvPr id="8" name="Text Placeholder 7"/>
          <p:cNvSpPr>
            <a:spLocks noGrp="1"/>
          </p:cNvSpPr>
          <p:nvPr>
            <p:ph type="body" sz="quarter" idx="15" hasCustomPrompt="1"/>
          </p:nvPr>
        </p:nvSpPr>
        <p:spPr>
          <a:xfrm>
            <a:off x="1981200" y="1600200"/>
            <a:ext cx="6248400" cy="990600"/>
          </a:xfrm>
        </p:spPr>
        <p:txBody>
          <a:bodyPr anchor="ctr"/>
          <a:lstStyle>
            <a:lvl1pPr>
              <a:spcBef>
                <a:spcPts val="0"/>
              </a:spcBef>
              <a:defRPr baseline="0"/>
            </a:lvl1pPr>
            <a:lvl2pPr marL="457200" indent="0">
              <a:buNone/>
              <a:defRPr/>
            </a:lvl2pPr>
          </a:lstStyle>
          <a:p>
            <a:pPr lvl="0"/>
            <a:r>
              <a:rPr lang="en-US" dirty="0" smtClean="0"/>
              <a:t>Click to edit text  </a:t>
            </a:r>
          </a:p>
          <a:p>
            <a:pPr lvl="0"/>
            <a:r>
              <a:rPr lang="en-US" dirty="0" smtClean="0"/>
              <a:t>Click to edit text</a:t>
            </a:r>
          </a:p>
        </p:txBody>
      </p:sp>
      <p:sp>
        <p:nvSpPr>
          <p:cNvPr id="9" name="Text Placeholder 7"/>
          <p:cNvSpPr>
            <a:spLocks noGrp="1"/>
          </p:cNvSpPr>
          <p:nvPr>
            <p:ph type="body" sz="quarter" idx="16" hasCustomPrompt="1"/>
          </p:nvPr>
        </p:nvSpPr>
        <p:spPr>
          <a:xfrm>
            <a:off x="1981200" y="2938130"/>
            <a:ext cx="6248400" cy="990600"/>
          </a:xfrm>
        </p:spPr>
        <p:txBody>
          <a:bodyPr anchor="ctr"/>
          <a:lstStyle>
            <a:lvl1pPr>
              <a:spcBef>
                <a:spcPts val="0"/>
              </a:spcBef>
              <a:defRPr baseline="0"/>
            </a:lvl1pPr>
            <a:lvl2pPr marL="457200" indent="0">
              <a:buNone/>
              <a:defRPr/>
            </a:lvl2pPr>
          </a:lstStyle>
          <a:p>
            <a:pPr lvl="0"/>
            <a:r>
              <a:rPr lang="en-US" dirty="0" smtClean="0"/>
              <a:t>Click to edit text  </a:t>
            </a:r>
          </a:p>
          <a:p>
            <a:pPr lvl="0"/>
            <a:r>
              <a:rPr lang="en-US" dirty="0" smtClean="0"/>
              <a:t>Click to edit text</a:t>
            </a:r>
          </a:p>
        </p:txBody>
      </p:sp>
      <p:sp>
        <p:nvSpPr>
          <p:cNvPr id="10" name="Text Placeholder 7"/>
          <p:cNvSpPr>
            <a:spLocks noGrp="1"/>
          </p:cNvSpPr>
          <p:nvPr>
            <p:ph type="body" sz="quarter" idx="17" hasCustomPrompt="1"/>
          </p:nvPr>
        </p:nvSpPr>
        <p:spPr>
          <a:xfrm>
            <a:off x="1984744" y="4260111"/>
            <a:ext cx="6248400" cy="990600"/>
          </a:xfrm>
        </p:spPr>
        <p:txBody>
          <a:bodyPr anchor="ctr"/>
          <a:lstStyle>
            <a:lvl1pPr>
              <a:spcBef>
                <a:spcPts val="0"/>
              </a:spcBef>
              <a:defRPr baseline="0"/>
            </a:lvl1pPr>
            <a:lvl2pPr marL="457200" indent="0">
              <a:buNone/>
              <a:defRPr/>
            </a:lvl2pPr>
          </a:lstStyle>
          <a:p>
            <a:pPr lvl="0"/>
            <a:r>
              <a:rPr lang="en-US" dirty="0" smtClean="0"/>
              <a:t>Click to edit text  </a:t>
            </a:r>
          </a:p>
          <a:p>
            <a:pPr lvl="0"/>
            <a:r>
              <a:rPr lang="en-US" dirty="0" smtClean="0"/>
              <a:t>Click to edit text</a:t>
            </a:r>
          </a:p>
        </p:txBody>
      </p:sp>
      <p:sp>
        <p:nvSpPr>
          <p:cNvPr id="15" name="Text Placeholder 12"/>
          <p:cNvSpPr>
            <a:spLocks noGrp="1"/>
          </p:cNvSpPr>
          <p:nvPr>
            <p:ph type="body" sz="quarter" idx="21" hasCustomPrompt="1"/>
          </p:nvPr>
        </p:nvSpPr>
        <p:spPr>
          <a:xfrm>
            <a:off x="903769" y="2137145"/>
            <a:ext cx="1063256" cy="808073"/>
          </a:xfrm>
        </p:spPr>
        <p:txBody>
          <a:bodyPr anchor="ctr" anchorCtr="0"/>
          <a:lstStyle>
            <a:lvl1pPr marL="0" indent="0" algn="ctr">
              <a:buNone/>
              <a:defRPr>
                <a:solidFill>
                  <a:schemeClr val="bg1"/>
                </a:solidFill>
              </a:defRPr>
            </a:lvl1pPr>
          </a:lstStyle>
          <a:p>
            <a:pPr>
              <a:lnSpc>
                <a:spcPct val="80000"/>
              </a:lnSpc>
              <a:spcBef>
                <a:spcPts val="0"/>
              </a:spcBef>
            </a:pPr>
            <a:r>
              <a:rPr lang="en-US" dirty="0" smtClean="0"/>
              <a:t>Text</a:t>
            </a:r>
            <a:endParaRPr lang="en-US" dirty="0"/>
          </a:p>
        </p:txBody>
      </p:sp>
      <p:sp>
        <p:nvSpPr>
          <p:cNvPr id="16" name="Text Placeholder 12"/>
          <p:cNvSpPr>
            <a:spLocks noGrp="1"/>
          </p:cNvSpPr>
          <p:nvPr>
            <p:ph type="body" sz="quarter" idx="22" hasCustomPrompt="1"/>
          </p:nvPr>
        </p:nvSpPr>
        <p:spPr>
          <a:xfrm>
            <a:off x="907313" y="3491024"/>
            <a:ext cx="1063256" cy="808073"/>
          </a:xfrm>
        </p:spPr>
        <p:txBody>
          <a:bodyPr anchor="ctr" anchorCtr="0"/>
          <a:lstStyle>
            <a:lvl1pPr marL="0" indent="0" algn="ctr">
              <a:buNone/>
              <a:defRPr>
                <a:solidFill>
                  <a:schemeClr val="bg1"/>
                </a:solidFill>
              </a:defRPr>
            </a:lvl1pPr>
          </a:lstStyle>
          <a:p>
            <a:pPr>
              <a:lnSpc>
                <a:spcPct val="80000"/>
              </a:lnSpc>
              <a:spcBef>
                <a:spcPts val="0"/>
              </a:spcBef>
            </a:pPr>
            <a:r>
              <a:rPr lang="en-US" dirty="0" smtClean="0"/>
              <a:t>Text</a:t>
            </a:r>
            <a:endParaRPr lang="en-US" dirty="0"/>
          </a:p>
        </p:txBody>
      </p:sp>
      <p:sp>
        <p:nvSpPr>
          <p:cNvPr id="17" name="Text Placeholder 12"/>
          <p:cNvSpPr>
            <a:spLocks noGrp="1"/>
          </p:cNvSpPr>
          <p:nvPr>
            <p:ph type="body" sz="quarter" idx="23" hasCustomPrompt="1"/>
          </p:nvPr>
        </p:nvSpPr>
        <p:spPr>
          <a:xfrm>
            <a:off x="910857" y="4781108"/>
            <a:ext cx="1063256" cy="808073"/>
          </a:xfrm>
        </p:spPr>
        <p:txBody>
          <a:bodyPr anchor="ctr" anchorCtr="0"/>
          <a:lstStyle>
            <a:lvl1pPr marL="0" indent="0" algn="ctr">
              <a:buNone/>
              <a:defRPr>
                <a:solidFill>
                  <a:schemeClr val="bg1"/>
                </a:solidFill>
              </a:defRPr>
            </a:lvl1pPr>
          </a:lstStyle>
          <a:p>
            <a:pPr>
              <a:lnSpc>
                <a:spcPct val="80000"/>
              </a:lnSpc>
              <a:spcBef>
                <a:spcPts val="0"/>
              </a:spcBef>
            </a:pPr>
            <a:r>
              <a:rPr lang="en-US" dirty="0" smtClean="0"/>
              <a:t>Text</a:t>
            </a:r>
            <a:endParaRPr lang="en-US" dirty="0"/>
          </a:p>
        </p:txBody>
      </p:sp>
    </p:spTree>
    <p:extLst>
      <p:ext uri="{BB962C8B-B14F-4D97-AF65-F5344CB8AC3E}">
        <p14:creationId xmlns:p14="http://schemas.microsoft.com/office/powerpoint/2010/main" val="3664038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lgn="ctr" defTabSz="457200"/>
            <a:r>
              <a:rPr lang="en-US" smtClean="0"/>
              <a:t>©2017 Federal Reserve Bank of Minneapolis. Materials are not to be used without consent.  </a:t>
            </a:r>
            <a:endParaRPr lang="en-US" dirty="0"/>
          </a:p>
        </p:txBody>
      </p:sp>
      <p:sp>
        <p:nvSpPr>
          <p:cNvPr id="4" name="Slide Number Placeholder 3"/>
          <p:cNvSpPr>
            <a:spLocks noGrp="1"/>
          </p:cNvSpPr>
          <p:nvPr>
            <p:ph type="sldNum" sz="quarter" idx="11"/>
          </p:nvPr>
        </p:nvSpPr>
        <p:spPr/>
        <p:txBody>
          <a:bodyPr/>
          <a:lstStyle/>
          <a:p>
            <a:pPr defTabSz="457200"/>
            <a:fld id="{1A916E81-510E-7549-AB3B-1EEA05454102}" type="slidenum">
              <a:rPr lang="en-US" smtClean="0"/>
              <a:pPr defTabSz="457200"/>
              <a:t>‹#›</a:t>
            </a:fld>
            <a:endParaRPr lang="en-US" dirty="0"/>
          </a:p>
        </p:txBody>
      </p:sp>
      <p:graphicFrame>
        <p:nvGraphicFramePr>
          <p:cNvPr id="6" name="Diagram 5"/>
          <p:cNvGraphicFramePr/>
          <p:nvPr userDrawn="1">
            <p:extLst>
              <p:ext uri="{D42A27DB-BD31-4B8C-83A1-F6EECF244321}">
                <p14:modId xmlns:p14="http://schemas.microsoft.com/office/powerpoint/2010/main" val="1925511623"/>
              </p:ext>
            </p:extLst>
          </p:nvPr>
        </p:nvGraphicFramePr>
        <p:xfrm>
          <a:off x="914400" y="1600200"/>
          <a:ext cx="7315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4"/>
          <p:cNvSpPr>
            <a:spLocks noGrp="1"/>
          </p:cNvSpPr>
          <p:nvPr>
            <p:ph type="body" sz="quarter" idx="14" hasCustomPrompt="1"/>
          </p:nvPr>
        </p:nvSpPr>
        <p:spPr>
          <a:xfrm>
            <a:off x="457200" y="5943600"/>
            <a:ext cx="8229600" cy="381000"/>
          </a:xfrm>
        </p:spPr>
        <p:txBody>
          <a:bodyPr anchor="b">
            <a:normAutofit/>
          </a:bodyPr>
          <a:lstStyle>
            <a:lvl1pPr marL="0" indent="0">
              <a:buNone/>
              <a:defRPr sz="1200" baseline="0"/>
            </a:lvl1pPr>
          </a:lstStyle>
          <a:p>
            <a:pPr lvl="0"/>
            <a:r>
              <a:rPr lang="en-US" dirty="0" smtClean="0"/>
              <a:t>Click to add source or delete text box</a:t>
            </a:r>
            <a:endParaRPr lang="en-US" dirty="0"/>
          </a:p>
        </p:txBody>
      </p:sp>
      <p:sp>
        <p:nvSpPr>
          <p:cNvPr id="9" name="Text Placeholder 8"/>
          <p:cNvSpPr>
            <a:spLocks noGrp="1"/>
          </p:cNvSpPr>
          <p:nvPr>
            <p:ph type="body" sz="quarter" idx="15" hasCustomPrompt="1"/>
          </p:nvPr>
        </p:nvSpPr>
        <p:spPr>
          <a:xfrm>
            <a:off x="2971800" y="1600200"/>
            <a:ext cx="5257800" cy="838200"/>
          </a:xfrm>
        </p:spPr>
        <p:txBody>
          <a:bodyPr anchor="ctr"/>
          <a:lstStyle>
            <a:lvl1pPr marL="0" indent="0">
              <a:buNone/>
              <a:defRPr/>
            </a:lvl1pPr>
          </a:lstStyle>
          <a:p>
            <a:pPr lvl="0"/>
            <a:r>
              <a:rPr lang="en-US" dirty="0" smtClean="0"/>
              <a:t>Click to edit text</a:t>
            </a:r>
          </a:p>
        </p:txBody>
      </p:sp>
      <p:sp>
        <p:nvSpPr>
          <p:cNvPr id="11" name="Text Placeholder 10"/>
          <p:cNvSpPr>
            <a:spLocks noGrp="1"/>
          </p:cNvSpPr>
          <p:nvPr>
            <p:ph type="body" sz="quarter" idx="16" hasCustomPrompt="1"/>
          </p:nvPr>
        </p:nvSpPr>
        <p:spPr>
          <a:xfrm>
            <a:off x="2971800" y="2438400"/>
            <a:ext cx="5257800" cy="914400"/>
          </a:xfrm>
        </p:spPr>
        <p:txBody>
          <a:bodyPr anchor="ctr"/>
          <a:lstStyle>
            <a:lvl1pPr marL="0" indent="0">
              <a:buNone/>
              <a:defRPr/>
            </a:lvl1pPr>
          </a:lstStyle>
          <a:p>
            <a:pPr lvl="0"/>
            <a:r>
              <a:rPr lang="en-US" dirty="0" smtClean="0"/>
              <a:t>Click to edit text</a:t>
            </a:r>
          </a:p>
        </p:txBody>
      </p:sp>
      <p:sp>
        <p:nvSpPr>
          <p:cNvPr id="13" name="Text Placeholder 12"/>
          <p:cNvSpPr>
            <a:spLocks noGrp="1"/>
          </p:cNvSpPr>
          <p:nvPr>
            <p:ph type="body" sz="quarter" idx="17" hasCustomPrompt="1"/>
          </p:nvPr>
        </p:nvSpPr>
        <p:spPr>
          <a:xfrm>
            <a:off x="2971800" y="3352800"/>
            <a:ext cx="5257800" cy="838200"/>
          </a:xfrm>
        </p:spPr>
        <p:txBody>
          <a:bodyPr anchor="ctr"/>
          <a:lstStyle>
            <a:lvl1pPr marL="0" indent="0">
              <a:buNone/>
              <a:defRPr/>
            </a:lvl1pPr>
          </a:lstStyle>
          <a:p>
            <a:pPr lvl="0"/>
            <a:r>
              <a:rPr lang="en-US" dirty="0" smtClean="0"/>
              <a:t>Click to edit text</a:t>
            </a:r>
          </a:p>
        </p:txBody>
      </p:sp>
      <p:sp>
        <p:nvSpPr>
          <p:cNvPr id="15" name="Text Placeholder 14"/>
          <p:cNvSpPr>
            <a:spLocks noGrp="1"/>
          </p:cNvSpPr>
          <p:nvPr>
            <p:ph type="body" sz="quarter" idx="18" hasCustomPrompt="1"/>
          </p:nvPr>
        </p:nvSpPr>
        <p:spPr>
          <a:xfrm>
            <a:off x="2971800" y="4191000"/>
            <a:ext cx="5257800" cy="914400"/>
          </a:xfrm>
        </p:spPr>
        <p:txBody>
          <a:bodyPr anchor="ctr"/>
          <a:lstStyle>
            <a:lvl1pPr marL="0" indent="0">
              <a:buNone/>
              <a:defRPr/>
            </a:lvl1pPr>
          </a:lstStyle>
          <a:p>
            <a:pPr lvl="0"/>
            <a:r>
              <a:rPr lang="en-US" dirty="0" smtClean="0"/>
              <a:t>Click to edit text </a:t>
            </a:r>
          </a:p>
        </p:txBody>
      </p:sp>
    </p:spTree>
    <p:extLst>
      <p:ext uri="{BB962C8B-B14F-4D97-AF65-F5344CB8AC3E}">
        <p14:creationId xmlns:p14="http://schemas.microsoft.com/office/powerpoint/2010/main" val="1173211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aphicFrame>
        <p:nvGraphicFramePr>
          <p:cNvPr id="6" name="Diagram 5"/>
          <p:cNvGraphicFramePr/>
          <p:nvPr userDrawn="1">
            <p:extLst>
              <p:ext uri="{D42A27DB-BD31-4B8C-83A1-F6EECF244321}">
                <p14:modId xmlns:p14="http://schemas.microsoft.com/office/powerpoint/2010/main" val="3579036782"/>
              </p:ext>
            </p:extLst>
          </p:nvPr>
        </p:nvGraphicFramePr>
        <p:xfrm>
          <a:off x="914400" y="1600200"/>
          <a:ext cx="7315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lgn="ctr" defTabSz="457200"/>
            <a:r>
              <a:rPr lang="en-US" smtClean="0"/>
              <a:t>©2017 Federal Reserve Bank of Minneapolis. Materials are not to be used without consent.  </a:t>
            </a:r>
            <a:endParaRPr lang="en-US" dirty="0"/>
          </a:p>
        </p:txBody>
      </p:sp>
      <p:sp>
        <p:nvSpPr>
          <p:cNvPr id="4" name="Slide Number Placeholder 3"/>
          <p:cNvSpPr>
            <a:spLocks noGrp="1"/>
          </p:cNvSpPr>
          <p:nvPr>
            <p:ph type="sldNum" sz="quarter" idx="11"/>
          </p:nvPr>
        </p:nvSpPr>
        <p:spPr/>
        <p:txBody>
          <a:bodyPr/>
          <a:lstStyle/>
          <a:p>
            <a:pPr defTabSz="457200"/>
            <a:fld id="{1A916E81-510E-7549-AB3B-1EEA05454102}" type="slidenum">
              <a:rPr lang="en-US" smtClean="0"/>
              <a:pPr defTabSz="457200"/>
              <a:t>‹#›</a:t>
            </a:fld>
            <a:endParaRPr lang="en-US" dirty="0"/>
          </a:p>
        </p:txBody>
      </p:sp>
      <p:sp>
        <p:nvSpPr>
          <p:cNvPr id="7" name="Text Placeholder 4"/>
          <p:cNvSpPr>
            <a:spLocks noGrp="1"/>
          </p:cNvSpPr>
          <p:nvPr>
            <p:ph type="body" sz="quarter" idx="14" hasCustomPrompt="1"/>
          </p:nvPr>
        </p:nvSpPr>
        <p:spPr>
          <a:xfrm>
            <a:off x="457200" y="5943600"/>
            <a:ext cx="8229600" cy="381000"/>
          </a:xfrm>
        </p:spPr>
        <p:txBody>
          <a:bodyPr anchor="b">
            <a:normAutofit/>
          </a:bodyPr>
          <a:lstStyle>
            <a:lvl1pPr marL="0" indent="0">
              <a:buNone/>
              <a:defRPr sz="1200" baseline="0"/>
            </a:lvl1pPr>
          </a:lstStyle>
          <a:p>
            <a:pPr lvl="0"/>
            <a:r>
              <a:rPr lang="en-US" dirty="0" smtClean="0"/>
              <a:t>Click to add source or delete text box</a:t>
            </a:r>
            <a:endParaRPr lang="en-US" dirty="0"/>
          </a:p>
        </p:txBody>
      </p:sp>
      <p:sp>
        <p:nvSpPr>
          <p:cNvPr id="8" name="Text Placeholder 7"/>
          <p:cNvSpPr>
            <a:spLocks noGrp="1"/>
          </p:cNvSpPr>
          <p:nvPr>
            <p:ph type="body" sz="quarter" idx="15" hasCustomPrompt="1"/>
          </p:nvPr>
        </p:nvSpPr>
        <p:spPr>
          <a:xfrm>
            <a:off x="2971800" y="1600200"/>
            <a:ext cx="5257800" cy="1219200"/>
          </a:xfrm>
        </p:spPr>
        <p:txBody>
          <a:bodyPr anchor="ctr"/>
          <a:lstStyle>
            <a:lvl1pPr marL="0" indent="0">
              <a:buNone/>
              <a:defRPr/>
            </a:lvl1pPr>
          </a:lstStyle>
          <a:p>
            <a:pPr lvl="0"/>
            <a:r>
              <a:rPr lang="en-US" dirty="0" smtClean="0"/>
              <a:t>Click to edit text </a:t>
            </a:r>
          </a:p>
        </p:txBody>
      </p:sp>
      <p:sp>
        <p:nvSpPr>
          <p:cNvPr id="10" name="Text Placeholder 9"/>
          <p:cNvSpPr>
            <a:spLocks noGrp="1"/>
          </p:cNvSpPr>
          <p:nvPr>
            <p:ph type="body" sz="quarter" idx="16" hasCustomPrompt="1"/>
          </p:nvPr>
        </p:nvSpPr>
        <p:spPr>
          <a:xfrm>
            <a:off x="2971800" y="2819400"/>
            <a:ext cx="5257800" cy="1219200"/>
          </a:xfrm>
        </p:spPr>
        <p:txBody>
          <a:bodyPr anchor="ctr"/>
          <a:lstStyle>
            <a:lvl1pPr marL="0" indent="0">
              <a:buNone/>
              <a:defRPr/>
            </a:lvl1pPr>
          </a:lstStyle>
          <a:p>
            <a:pPr lvl="0"/>
            <a:r>
              <a:rPr lang="en-US" dirty="0" smtClean="0"/>
              <a:t>Click to edit text </a:t>
            </a:r>
          </a:p>
        </p:txBody>
      </p:sp>
      <p:sp>
        <p:nvSpPr>
          <p:cNvPr id="12" name="Text Placeholder 11"/>
          <p:cNvSpPr>
            <a:spLocks noGrp="1"/>
          </p:cNvSpPr>
          <p:nvPr>
            <p:ph type="body" sz="quarter" idx="17" hasCustomPrompt="1"/>
          </p:nvPr>
        </p:nvSpPr>
        <p:spPr>
          <a:xfrm>
            <a:off x="2971800" y="4038600"/>
            <a:ext cx="5257800" cy="1219200"/>
          </a:xfrm>
        </p:spPr>
        <p:txBody>
          <a:bodyPr anchor="ctr"/>
          <a:lstStyle>
            <a:lvl1pPr marL="0" indent="0">
              <a:buNone/>
              <a:defRPr/>
            </a:lvl1pPr>
          </a:lstStyle>
          <a:p>
            <a:pPr lvl="0"/>
            <a:r>
              <a:rPr lang="en-US" dirty="0" smtClean="0"/>
              <a:t>Click to edit text   </a:t>
            </a:r>
          </a:p>
        </p:txBody>
      </p:sp>
    </p:spTree>
    <p:extLst>
      <p:ext uri="{BB962C8B-B14F-4D97-AF65-F5344CB8AC3E}">
        <p14:creationId xmlns:p14="http://schemas.microsoft.com/office/powerpoint/2010/main" val="1862174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5400"/>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18">
            <a:extLst>
              <a:ext uri="{28A0092B-C50C-407E-A947-70E740481C1C}">
                <a14:useLocalDpi xmlns:a14="http://schemas.microsoft.com/office/drawing/2010/main" val="0"/>
              </a:ext>
            </a:extLst>
          </a:blip>
          <a:srcRect l="4452" t="-279" r="492" b="2423"/>
          <a:stretch/>
        </p:blipFill>
        <p:spPr bwMode="auto">
          <a:xfrm>
            <a:off x="221512" y="76200"/>
            <a:ext cx="8778875" cy="662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304800" y="304800"/>
            <a:ext cx="6934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 Second level</a:t>
            </a:r>
          </a:p>
          <a:p>
            <a:pPr lvl="2"/>
            <a:r>
              <a:rPr lang="en-US" dirty="0" smtClean="0"/>
              <a:t> 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3"/>
          </p:nvPr>
        </p:nvSpPr>
        <p:spPr>
          <a:xfrm>
            <a:off x="381000" y="6356349"/>
            <a:ext cx="7467600" cy="365125"/>
          </a:xfrm>
          <a:prstGeom prst="rect">
            <a:avLst/>
          </a:prstGeom>
        </p:spPr>
        <p:txBody>
          <a:bodyPr/>
          <a:lstStyle>
            <a:lvl1pPr>
              <a:defRPr sz="1200">
                <a:solidFill>
                  <a:schemeClr val="tx1"/>
                </a:solidFill>
                <a:latin typeface="Calibri" pitchFamily="34" charset="0"/>
                <a:cs typeface="Calibri" pitchFamily="34" charset="0"/>
              </a:defRPr>
            </a:lvl1pPr>
          </a:lstStyle>
          <a:p>
            <a:pPr algn="ctr" defTabSz="457200"/>
            <a:r>
              <a:rPr lang="en-US" dirty="0" smtClean="0"/>
              <a:t>©2017 Federal Reserve Bank of Minneapolis. Materials are not to be used without consent.  </a:t>
            </a:r>
            <a:endParaRPr lang="en-US" dirty="0"/>
          </a:p>
        </p:txBody>
      </p:sp>
      <p:sp>
        <p:nvSpPr>
          <p:cNvPr id="10" name="Slide Number Placeholder 5"/>
          <p:cNvSpPr>
            <a:spLocks noGrp="1"/>
          </p:cNvSpPr>
          <p:nvPr>
            <p:ph type="sldNum" sz="quarter" idx="4"/>
          </p:nvPr>
        </p:nvSpPr>
        <p:spPr>
          <a:xfrm>
            <a:off x="7848600" y="6356350"/>
            <a:ext cx="838200" cy="365125"/>
          </a:xfrm>
          <a:prstGeom prst="rect">
            <a:avLst/>
          </a:prstGeom>
        </p:spPr>
        <p:txBody>
          <a:bodyPr/>
          <a:lstStyle>
            <a:lvl1pPr algn="r">
              <a:defRPr sz="1200">
                <a:solidFill>
                  <a:schemeClr val="tx1"/>
                </a:solidFill>
                <a:latin typeface="Calibri" pitchFamily="34" charset="0"/>
                <a:cs typeface="Calibri" pitchFamily="34" charset="0"/>
              </a:defRPr>
            </a:lvl1pPr>
          </a:lstStyle>
          <a:p>
            <a:pPr defTabSz="457200"/>
            <a:fld id="{1A916E81-510E-7549-AB3B-1EEA05454102}" type="slidenum">
              <a:rPr lang="en-US" smtClean="0"/>
              <a:pPr defTabSz="45720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91" r:id="rId5"/>
    <p:sldLayoutId id="2147483693" r:id="rId6"/>
    <p:sldLayoutId id="2147483694" r:id="rId7"/>
    <p:sldLayoutId id="2147483695" r:id="rId8"/>
    <p:sldLayoutId id="2147483673" r:id="rId9"/>
    <p:sldLayoutId id="2147483674" r:id="rId10"/>
    <p:sldLayoutId id="2147483697" r:id="rId11"/>
    <p:sldLayoutId id="2147483698" r:id="rId12"/>
    <p:sldLayoutId id="2147483699" r:id="rId13"/>
    <p:sldLayoutId id="2147483700" r:id="rId14"/>
    <p:sldLayoutId id="2147483705" r:id="rId15"/>
    <p:sldLayoutId id="2147483706" r:id="rId16"/>
  </p:sldLayoutIdLst>
  <p:timing>
    <p:tnLst>
      <p:par>
        <p:cTn id="1" dur="indefinite" restart="never" nodeType="tmRoot"/>
      </p:par>
    </p:tnLst>
  </p:timing>
  <p:hf hdr="0" dt="0"/>
  <p:txStyles>
    <p:titleStyle>
      <a:lvl1pPr algn="l" defTabSz="457200" rtl="0" eaLnBrk="1" latinLnBrk="0" hangingPunct="1">
        <a:lnSpc>
          <a:spcPct val="80000"/>
        </a:lnSpc>
        <a:spcBef>
          <a:spcPct val="0"/>
        </a:spcBef>
        <a:buNone/>
        <a:defRPr sz="4000" b="0" i="0" kern="1300" spc="0">
          <a:solidFill>
            <a:schemeClr val="tx1"/>
          </a:solidFill>
          <a:latin typeface="Calibri" pitchFamily="34" charset="0"/>
          <a:ea typeface="+mj-ea"/>
          <a:cs typeface="Calibri" pitchFamily="34" charset="0"/>
        </a:defRPr>
      </a:lvl1pPr>
    </p:titleStyle>
    <p:bodyStyle>
      <a:lvl1pPr marL="342900" indent="-342900" algn="l" defTabSz="457200" rtl="0" eaLnBrk="1" latinLnBrk="0" hangingPunct="1">
        <a:spcBef>
          <a:spcPct val="20000"/>
        </a:spcBef>
        <a:buClr>
          <a:srgbClr val="8D8465"/>
        </a:buClr>
        <a:buFont typeface="Arial" pitchFamily="34" charset="0"/>
        <a:buChar char="•"/>
        <a:defRPr sz="2800" kern="1200" spc="0">
          <a:solidFill>
            <a:schemeClr val="tx1"/>
          </a:solidFill>
          <a:latin typeface="Calibri" pitchFamily="34" charset="0"/>
          <a:ea typeface="+mn-ea"/>
          <a:cs typeface="Calibri" pitchFamily="34" charset="0"/>
        </a:defRPr>
      </a:lvl1pPr>
      <a:lvl2pPr marL="742950" indent="-285750" algn="l" defTabSz="457200" rtl="0" eaLnBrk="1" latinLnBrk="0" hangingPunct="1">
        <a:spcBef>
          <a:spcPct val="20000"/>
        </a:spcBef>
        <a:buClr>
          <a:srgbClr val="8D8465"/>
        </a:buClr>
        <a:buFont typeface="Calibri" pitchFamily="34" charset="0"/>
        <a:buChar char="—"/>
        <a:defRPr sz="2600" kern="1200" spc="0">
          <a:solidFill>
            <a:schemeClr val="tx1"/>
          </a:solidFill>
          <a:latin typeface="Calibri" pitchFamily="34" charset="0"/>
          <a:ea typeface="+mn-ea"/>
          <a:cs typeface="Calibri" pitchFamily="34" charset="0"/>
        </a:defRPr>
      </a:lvl2pPr>
      <a:lvl3pPr marL="1143000" indent="-228600" algn="l" defTabSz="457200" rtl="0" eaLnBrk="1" latinLnBrk="0" hangingPunct="1">
        <a:spcBef>
          <a:spcPct val="20000"/>
        </a:spcBef>
        <a:buClr>
          <a:srgbClr val="8D8465"/>
        </a:buClr>
        <a:buFont typeface="Courier New" pitchFamily="49" charset="0"/>
        <a:buChar char="o"/>
        <a:defRPr sz="2400" kern="1200" spc="0">
          <a:solidFill>
            <a:schemeClr val="tx1"/>
          </a:solidFill>
          <a:latin typeface="Calibri" pitchFamily="34" charset="0"/>
          <a:ea typeface="+mn-ea"/>
          <a:cs typeface="Calibri" pitchFamily="34" charset="0"/>
        </a:defRPr>
      </a:lvl3pPr>
      <a:lvl4pPr marL="1600200" indent="-228600" algn="l" defTabSz="457200" rtl="0" eaLnBrk="1" latinLnBrk="0" hangingPunct="1">
        <a:spcBef>
          <a:spcPct val="20000"/>
        </a:spcBef>
        <a:buClr>
          <a:srgbClr val="8D8465"/>
        </a:buClr>
        <a:buFont typeface="Wingdings" pitchFamily="2" charset="2"/>
        <a:buChar char="§"/>
        <a:defRPr sz="2200" kern="1200" spc="0">
          <a:solidFill>
            <a:schemeClr val="tx1"/>
          </a:solidFill>
          <a:latin typeface="Calibri" pitchFamily="34" charset="0"/>
          <a:ea typeface="+mn-ea"/>
          <a:cs typeface="Calibri" pitchFamily="34" charset="0"/>
        </a:defRPr>
      </a:lvl4pPr>
      <a:lvl5pPr marL="2057400" indent="-228600" algn="l" defTabSz="457200" rtl="0" eaLnBrk="1" latinLnBrk="0" hangingPunct="1">
        <a:spcBef>
          <a:spcPct val="20000"/>
        </a:spcBef>
        <a:buClr>
          <a:srgbClr val="8D8465"/>
        </a:buClr>
        <a:buFont typeface="Arial" pitchFamily="34" charset="0"/>
        <a:buChar char="•"/>
        <a:defRPr sz="2000" kern="1200" spc="0">
          <a:solidFill>
            <a:schemeClr val="tx1"/>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2" name="Rectangle 11"/>
          <p:cNvSpPr/>
          <p:nvPr/>
        </p:nvSpPr>
        <p:spPr>
          <a:xfrm>
            <a:off x="228600" y="152400"/>
            <a:ext cx="8686800" cy="2590800"/>
          </a:xfrm>
          <a:prstGeom prst="rect">
            <a:avLst/>
          </a:prstGeom>
          <a:solidFill>
            <a:srgbClr val="E1DF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828800" y="246888"/>
            <a:ext cx="6934200" cy="571501"/>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2"/>
          <p:cNvPicPr>
            <a:picLocks noChangeAspect="1" noChangeArrowheads="1"/>
          </p:cNvPicPr>
          <p:nvPr/>
        </p:nvPicPr>
        <p:blipFill>
          <a:blip r:embed="rId2" cstate="print"/>
          <a:srcRect t="1112" r="16936"/>
          <a:stretch>
            <a:fillRect/>
          </a:stretch>
        </p:blipFill>
        <p:spPr bwMode="auto">
          <a:xfrm>
            <a:off x="3048000" y="237744"/>
            <a:ext cx="5860895" cy="3313872"/>
          </a:xfrm>
          <a:prstGeom prst="rect">
            <a:avLst/>
          </a:prstGeom>
          <a:noFill/>
          <a:ln w="9525">
            <a:noFill/>
            <a:miter lim="800000"/>
            <a:headEnd/>
            <a:tailEnd/>
          </a:ln>
          <a:effectLst/>
        </p:spPr>
      </p:pic>
      <p:sp>
        <p:nvSpPr>
          <p:cNvPr id="19" name="Rectangle 18"/>
          <p:cNvSpPr/>
          <p:nvPr/>
        </p:nvSpPr>
        <p:spPr>
          <a:xfrm>
            <a:off x="228600" y="1066800"/>
            <a:ext cx="8686800" cy="56388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228600" y="246888"/>
            <a:ext cx="4953000" cy="2895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228600" y="237744"/>
            <a:ext cx="5257800" cy="603507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algn="l" defTabSz="457200" rtl="0" eaLnBrk="1" latinLnBrk="0" hangingPunct="1">
        <a:spcBef>
          <a:spcPct val="0"/>
        </a:spcBef>
        <a:buNone/>
        <a:defRPr sz="4400" b="0" i="0" kern="1300" spc="0">
          <a:solidFill>
            <a:srgbClr val="514D45"/>
          </a:solidFill>
          <a:latin typeface="Calibri" pitchFamily="34" charset="0"/>
          <a:ea typeface="+mj-ea"/>
          <a:cs typeface="Calibri" pitchFamily="34" charset="0"/>
        </a:defRPr>
      </a:lvl1pPr>
    </p:titleStyle>
    <p:bodyStyle>
      <a:lvl1pPr marL="342900" indent="-342900" algn="l" defTabSz="457200" rtl="0" eaLnBrk="1" latinLnBrk="0" hangingPunct="1">
        <a:spcBef>
          <a:spcPct val="20000"/>
        </a:spcBef>
        <a:buFont typeface="Wingdings" charset="2"/>
        <a:buChar char="§"/>
        <a:defRPr sz="3200" kern="1200" spc="0">
          <a:solidFill>
            <a:srgbClr val="514D45"/>
          </a:solidFill>
          <a:latin typeface="Calibri" pitchFamily="34" charset="0"/>
          <a:ea typeface="+mn-ea"/>
          <a:cs typeface="Calibri" pitchFamily="34" charset="0"/>
        </a:defRPr>
      </a:lvl1pPr>
      <a:lvl2pPr marL="742950" indent="-285750" algn="l" defTabSz="457200" rtl="0" eaLnBrk="1" latinLnBrk="0" hangingPunct="1">
        <a:spcBef>
          <a:spcPct val="20000"/>
        </a:spcBef>
        <a:buFont typeface="Wingdings" charset="2"/>
        <a:buChar char="§"/>
        <a:defRPr sz="2800" kern="1200" spc="0">
          <a:solidFill>
            <a:srgbClr val="514D45"/>
          </a:solidFill>
          <a:latin typeface="Calibri" pitchFamily="34" charset="0"/>
          <a:ea typeface="+mn-ea"/>
          <a:cs typeface="Calibri" pitchFamily="34" charset="0"/>
        </a:defRPr>
      </a:lvl2pPr>
      <a:lvl3pPr marL="1143000" indent="-228600" algn="l" defTabSz="457200" rtl="0" eaLnBrk="1" latinLnBrk="0" hangingPunct="1">
        <a:spcBef>
          <a:spcPct val="20000"/>
        </a:spcBef>
        <a:buClr>
          <a:srgbClr val="696358"/>
        </a:buClr>
        <a:buFont typeface="Wingdings" charset="2"/>
        <a:buChar char="§"/>
        <a:defRPr sz="2400" kern="1200" spc="0">
          <a:solidFill>
            <a:srgbClr val="514D45"/>
          </a:solidFill>
          <a:latin typeface="Calibri" pitchFamily="34" charset="0"/>
          <a:ea typeface="+mn-ea"/>
          <a:cs typeface="Calibri" pitchFamily="34" charset="0"/>
        </a:defRPr>
      </a:lvl3pPr>
      <a:lvl4pPr marL="1600200" indent="-228600" algn="l" defTabSz="457200" rtl="0" eaLnBrk="1" latinLnBrk="0" hangingPunct="1">
        <a:spcBef>
          <a:spcPct val="20000"/>
        </a:spcBef>
        <a:buFont typeface="Wingdings" charset="2"/>
        <a:buChar char="§"/>
        <a:defRPr sz="2200" kern="1200" spc="0">
          <a:solidFill>
            <a:srgbClr val="514D45"/>
          </a:solidFill>
          <a:latin typeface="Calibri" pitchFamily="34" charset="0"/>
          <a:ea typeface="+mn-ea"/>
          <a:cs typeface="Calibri" pitchFamily="34" charset="0"/>
        </a:defRPr>
      </a:lvl4pPr>
      <a:lvl5pPr marL="2057400" indent="-228600" algn="l" defTabSz="457200" rtl="0" eaLnBrk="1" latinLnBrk="0" hangingPunct="1">
        <a:spcBef>
          <a:spcPct val="20000"/>
        </a:spcBef>
        <a:buFont typeface="Wingdings" charset="2"/>
        <a:buChar char="§"/>
        <a:defRPr sz="2000" kern="1200" spc="0">
          <a:solidFill>
            <a:srgbClr val="514D45"/>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52" t="-279" r="492" b="2423"/>
          <a:stretch/>
        </p:blipFill>
        <p:spPr bwMode="auto">
          <a:xfrm>
            <a:off x="221512" y="76200"/>
            <a:ext cx="8778875" cy="662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FRB mpls steely logo.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467600" y="152400"/>
            <a:ext cx="1139190" cy="1155700"/>
          </a:xfrm>
          <a:prstGeom prst="rect">
            <a:avLst/>
          </a:prstGeom>
        </p:spPr>
      </p:pic>
    </p:spTree>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algn="l" defTabSz="457200" rtl="0" eaLnBrk="1" latinLnBrk="0" hangingPunct="1">
        <a:spcBef>
          <a:spcPct val="0"/>
        </a:spcBef>
        <a:buNone/>
        <a:defRPr sz="4400" b="0" i="0" kern="1300" spc="0">
          <a:solidFill>
            <a:srgbClr val="514D45"/>
          </a:solidFill>
          <a:latin typeface="Calibri" pitchFamily="34" charset="0"/>
          <a:ea typeface="+mj-ea"/>
          <a:cs typeface="Calibri" pitchFamily="34" charset="0"/>
        </a:defRPr>
      </a:lvl1pPr>
    </p:titleStyle>
    <p:bodyStyle>
      <a:lvl1pPr marL="342900" indent="-342900" algn="l" defTabSz="457200" rtl="0" eaLnBrk="1" latinLnBrk="0" hangingPunct="1">
        <a:spcBef>
          <a:spcPct val="20000"/>
        </a:spcBef>
        <a:buFont typeface="Wingdings" charset="2"/>
        <a:buChar char="§"/>
        <a:defRPr sz="3200" kern="1200" spc="0">
          <a:solidFill>
            <a:srgbClr val="514D45"/>
          </a:solidFill>
          <a:latin typeface="Calibri" pitchFamily="34" charset="0"/>
          <a:ea typeface="+mn-ea"/>
          <a:cs typeface="Calibri" pitchFamily="34" charset="0"/>
        </a:defRPr>
      </a:lvl1pPr>
      <a:lvl2pPr marL="742950" indent="-285750" algn="l" defTabSz="457200" rtl="0" eaLnBrk="1" latinLnBrk="0" hangingPunct="1">
        <a:spcBef>
          <a:spcPct val="20000"/>
        </a:spcBef>
        <a:buFont typeface="Wingdings" charset="2"/>
        <a:buChar char="§"/>
        <a:defRPr sz="2800" kern="1200" spc="0">
          <a:solidFill>
            <a:srgbClr val="514D45"/>
          </a:solidFill>
          <a:latin typeface="Calibri" pitchFamily="34" charset="0"/>
          <a:ea typeface="+mn-ea"/>
          <a:cs typeface="Calibri" pitchFamily="34" charset="0"/>
        </a:defRPr>
      </a:lvl2pPr>
      <a:lvl3pPr marL="1143000" indent="-228600" algn="l" defTabSz="457200" rtl="0" eaLnBrk="1" latinLnBrk="0" hangingPunct="1">
        <a:spcBef>
          <a:spcPct val="20000"/>
        </a:spcBef>
        <a:buClr>
          <a:srgbClr val="696358"/>
        </a:buClr>
        <a:buFont typeface="Wingdings" charset="2"/>
        <a:buChar char="§"/>
        <a:defRPr sz="2400" kern="1200" spc="0">
          <a:solidFill>
            <a:srgbClr val="514D45"/>
          </a:solidFill>
          <a:latin typeface="Calibri" pitchFamily="34" charset="0"/>
          <a:ea typeface="+mn-ea"/>
          <a:cs typeface="Calibri" pitchFamily="34" charset="0"/>
        </a:defRPr>
      </a:lvl3pPr>
      <a:lvl4pPr marL="1600200" indent="-228600" algn="l" defTabSz="457200" rtl="0" eaLnBrk="1" latinLnBrk="0" hangingPunct="1">
        <a:spcBef>
          <a:spcPct val="20000"/>
        </a:spcBef>
        <a:buFont typeface="Wingdings" charset="2"/>
        <a:buChar char="§"/>
        <a:defRPr sz="2200" kern="1200" spc="0">
          <a:solidFill>
            <a:srgbClr val="514D45"/>
          </a:solidFill>
          <a:latin typeface="Calibri" pitchFamily="34" charset="0"/>
          <a:ea typeface="+mn-ea"/>
          <a:cs typeface="Calibri" pitchFamily="34" charset="0"/>
        </a:defRPr>
      </a:lvl4pPr>
      <a:lvl5pPr marL="2057400" indent="-228600" algn="l" defTabSz="457200" rtl="0" eaLnBrk="1" latinLnBrk="0" hangingPunct="1">
        <a:spcBef>
          <a:spcPct val="20000"/>
        </a:spcBef>
        <a:buFont typeface="Wingdings" charset="2"/>
        <a:buChar char="§"/>
        <a:defRPr sz="2000" kern="1200" spc="0">
          <a:solidFill>
            <a:srgbClr val="514D45"/>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4.xml"/><Relationship Id="rId11" Type="http://schemas.openxmlformats.org/officeDocument/2006/relationships/image" Target="../media/image7.jpeg"/><Relationship Id="rId5" Type="http://schemas.openxmlformats.org/officeDocument/2006/relationships/diagramQuickStyle" Target="../diagrams/quickStyle4.xml"/><Relationship Id="rId10" Type="http://schemas.openxmlformats.org/officeDocument/2006/relationships/image" Target="../media/image6.png"/><Relationship Id="rId4" Type="http://schemas.openxmlformats.org/officeDocument/2006/relationships/diagramLayout" Target="../diagrams/layout4.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4400" dirty="0" smtClean="0"/>
              <a:t>Business Payments Coalition:</a:t>
            </a:r>
            <a:br>
              <a:rPr lang="en-US" sz="4400" dirty="0" smtClean="0"/>
            </a:br>
            <a:r>
              <a:rPr lang="en-US" sz="4400" dirty="0" smtClean="0"/>
              <a:t>E-Invoicing Initiative</a:t>
            </a:r>
            <a:endParaRPr lang="en-US" sz="4400" dirty="0"/>
          </a:p>
        </p:txBody>
      </p:sp>
      <p:sp>
        <p:nvSpPr>
          <p:cNvPr id="5" name="Text Placeholder 4"/>
          <p:cNvSpPr>
            <a:spLocks noGrp="1"/>
          </p:cNvSpPr>
          <p:nvPr>
            <p:ph type="body" sz="quarter" idx="13"/>
          </p:nvPr>
        </p:nvSpPr>
        <p:spPr/>
        <p:txBody>
          <a:bodyPr/>
          <a:lstStyle/>
          <a:p>
            <a:r>
              <a:rPr lang="en-US" dirty="0" smtClean="0"/>
              <a:t>Todd Albers</a:t>
            </a:r>
            <a:endParaRPr lang="en-US" dirty="0"/>
          </a:p>
        </p:txBody>
      </p:sp>
      <p:sp>
        <p:nvSpPr>
          <p:cNvPr id="6" name="Text Placeholder 5"/>
          <p:cNvSpPr>
            <a:spLocks noGrp="1"/>
          </p:cNvSpPr>
          <p:nvPr>
            <p:ph type="body" sz="quarter" idx="14"/>
          </p:nvPr>
        </p:nvSpPr>
        <p:spPr/>
        <p:txBody>
          <a:bodyPr/>
          <a:lstStyle/>
          <a:p>
            <a:r>
              <a:rPr lang="en-US" dirty="0" smtClean="0"/>
              <a:t>1/8/2018</a:t>
            </a:r>
            <a:endParaRPr lang="en-US" dirty="0"/>
          </a:p>
        </p:txBody>
      </p:sp>
      <p:sp>
        <p:nvSpPr>
          <p:cNvPr id="11" name="Text Placeholder 10"/>
          <p:cNvSpPr>
            <a:spLocks noGrp="1"/>
          </p:cNvSpPr>
          <p:nvPr>
            <p:ph type="body" sz="quarter" idx="16"/>
          </p:nvPr>
        </p:nvSpPr>
        <p:spPr/>
        <p:txBody>
          <a:bodyPr>
            <a:normAutofit fontScale="85000" lnSpcReduction="20000"/>
          </a:bodyPr>
          <a:lstStyle/>
          <a:p>
            <a:pPr algn="r"/>
            <a:r>
              <a:rPr lang="en-US" dirty="0" smtClean="0">
                <a:solidFill>
                  <a:schemeClr val="accent5">
                    <a:lumMod val="75000"/>
                  </a:schemeClr>
                </a:solidFill>
              </a:rPr>
              <a:t>Payments, Standards, &amp; </a:t>
            </a:r>
            <a:r>
              <a:rPr lang="en-US" smtClean="0">
                <a:solidFill>
                  <a:schemeClr val="accent5">
                    <a:lumMod val="75000"/>
                  </a:schemeClr>
                </a:solidFill>
              </a:rPr>
              <a:t>Outreach Group</a:t>
            </a:r>
            <a:endParaRPr lang="en-US" dirty="0" smtClean="0">
              <a:solidFill>
                <a:schemeClr val="accent5">
                  <a:lumMod val="75000"/>
                </a:schemeClr>
              </a:solidFill>
            </a:endParaRPr>
          </a:p>
          <a:p>
            <a:pPr algn="r"/>
            <a:r>
              <a:rPr lang="en-US" dirty="0" smtClean="0">
                <a:solidFill>
                  <a:schemeClr val="accent5">
                    <a:lumMod val="75000"/>
                  </a:schemeClr>
                </a:solidFill>
              </a:rPr>
              <a:t>Federal Reserve Bank of Minneapolis</a:t>
            </a:r>
            <a:endParaRPr lang="en-US" dirty="0">
              <a:solidFill>
                <a:schemeClr val="accent5">
                  <a:lumMod val="75000"/>
                </a:schemeClr>
              </a:solidFill>
            </a:endParaRPr>
          </a:p>
        </p:txBody>
      </p:sp>
    </p:spTree>
    <p:extLst>
      <p:ext uri="{BB962C8B-B14F-4D97-AF65-F5344CB8AC3E}">
        <p14:creationId xmlns:p14="http://schemas.microsoft.com/office/powerpoint/2010/main" val="2616036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799" y="304800"/>
            <a:ext cx="8007927" cy="1143000"/>
          </a:xfrm>
        </p:spPr>
        <p:txBody>
          <a:bodyPr>
            <a:normAutofit/>
          </a:bodyPr>
          <a:lstStyle/>
          <a:p>
            <a:r>
              <a:rPr lang="en-US" sz="3600" dirty="0" smtClean="0"/>
              <a:t>Opportunity for the U.S.</a:t>
            </a:r>
            <a:endParaRPr lang="en-US" sz="36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777876071"/>
              </p:ext>
            </p:extLst>
          </p:nvPr>
        </p:nvGraphicFramePr>
        <p:xfrm>
          <a:off x="445169" y="1311442"/>
          <a:ext cx="8229600" cy="4920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smtClean="0"/>
              <a:t>©2018 Federal Reserve Bank of Minneapolis. Materials are not to be used without consent.  </a:t>
            </a:r>
            <a:endParaRPr lang="en-US" dirty="0"/>
          </a:p>
        </p:txBody>
      </p:sp>
      <p:sp>
        <p:nvSpPr>
          <p:cNvPr id="5" name="Slide Number Placeholder 4"/>
          <p:cNvSpPr>
            <a:spLocks noGrp="1"/>
          </p:cNvSpPr>
          <p:nvPr>
            <p:ph type="sldNum" sz="quarter" idx="12"/>
          </p:nvPr>
        </p:nvSpPr>
        <p:spPr/>
        <p:txBody>
          <a:bodyPr/>
          <a:lstStyle/>
          <a:p>
            <a:fld id="{1A916E81-510E-7549-AB3B-1EEA05454102}" type="slidenum">
              <a:rPr lang="en-US" smtClean="0"/>
              <a:pPr/>
              <a:t>10</a:t>
            </a:fld>
            <a:endParaRPr lang="en-US" dirty="0"/>
          </a:p>
        </p:txBody>
      </p:sp>
    </p:spTree>
    <p:extLst>
      <p:ext uri="{BB962C8B-B14F-4D97-AF65-F5344CB8AC3E}">
        <p14:creationId xmlns:p14="http://schemas.microsoft.com/office/powerpoint/2010/main" val="897563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dirty="0" smtClean="0"/>
              <a:t>E-Invoicing and Remittance Interoperability Framework</a:t>
            </a:r>
            <a:endParaRPr lang="en-US" sz="36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382911889"/>
              </p:ext>
            </p:extLst>
          </p:nvPr>
        </p:nvGraphicFramePr>
        <p:xfrm>
          <a:off x="445169" y="1311442"/>
          <a:ext cx="8229600" cy="4920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smtClean="0"/>
              <a:t>©2018 Federal Reserve Bank of Minneapolis. Materials are not to be used without consent.  </a:t>
            </a:r>
            <a:endParaRPr lang="en-US" dirty="0"/>
          </a:p>
        </p:txBody>
      </p:sp>
      <p:sp>
        <p:nvSpPr>
          <p:cNvPr id="5" name="Slide Number Placeholder 4"/>
          <p:cNvSpPr>
            <a:spLocks noGrp="1"/>
          </p:cNvSpPr>
          <p:nvPr>
            <p:ph type="sldNum" sz="quarter" idx="12"/>
          </p:nvPr>
        </p:nvSpPr>
        <p:spPr/>
        <p:txBody>
          <a:bodyPr/>
          <a:lstStyle/>
          <a:p>
            <a:fld id="{1A916E81-510E-7549-AB3B-1EEA05454102}" type="slidenum">
              <a:rPr lang="en-US" smtClean="0"/>
              <a:pPr/>
              <a:t>11</a:t>
            </a:fld>
            <a:endParaRPr lang="en-US" dirty="0"/>
          </a:p>
        </p:txBody>
      </p:sp>
    </p:spTree>
    <p:extLst>
      <p:ext uri="{BB962C8B-B14F-4D97-AF65-F5344CB8AC3E}">
        <p14:creationId xmlns:p14="http://schemas.microsoft.com/office/powerpoint/2010/main" val="3465601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of an Interoperability </a:t>
            </a:r>
            <a:r>
              <a:rPr lang="en-US" smtClean="0"/>
              <a:t>Framework Model</a:t>
            </a:r>
            <a:endParaRPr lang="en-US" dirty="0"/>
          </a:p>
        </p:txBody>
      </p:sp>
      <p:sp>
        <p:nvSpPr>
          <p:cNvPr id="4" name="Footer Placeholder 3"/>
          <p:cNvSpPr>
            <a:spLocks noGrp="1"/>
          </p:cNvSpPr>
          <p:nvPr>
            <p:ph type="ftr" sz="quarter" idx="11"/>
          </p:nvPr>
        </p:nvSpPr>
        <p:spPr>
          <a:xfrm>
            <a:off x="381000" y="6345717"/>
            <a:ext cx="7467600" cy="365125"/>
          </a:xfrm>
        </p:spPr>
        <p:txBody>
          <a:bodyPr/>
          <a:lstStyle/>
          <a:p>
            <a:r>
              <a:rPr lang="en-US" dirty="0" smtClean="0"/>
              <a:t>©2018 Federal Reserve Bank of Minneapolis. Materials are not to be used without consent.  </a:t>
            </a:r>
            <a:endParaRPr lang="en-US" dirty="0"/>
          </a:p>
        </p:txBody>
      </p:sp>
      <p:sp>
        <p:nvSpPr>
          <p:cNvPr id="5" name="Slide Number Placeholder 4"/>
          <p:cNvSpPr>
            <a:spLocks noGrp="1"/>
          </p:cNvSpPr>
          <p:nvPr>
            <p:ph type="sldNum" sz="quarter" idx="12"/>
          </p:nvPr>
        </p:nvSpPr>
        <p:spPr>
          <a:xfrm>
            <a:off x="7848600" y="6345717"/>
            <a:ext cx="838200" cy="365125"/>
          </a:xfrm>
        </p:spPr>
        <p:txBody>
          <a:bodyPr/>
          <a:lstStyle/>
          <a:p>
            <a:fld id="{1A916E81-510E-7549-AB3B-1EEA05454102}" type="slidenum">
              <a:rPr lang="en-US" smtClean="0"/>
              <a:pPr/>
              <a:t>12</a:t>
            </a:fld>
            <a:endParaRPr lang="en-US" dirty="0"/>
          </a:p>
        </p:txBody>
      </p:sp>
      <p:grpSp>
        <p:nvGrpSpPr>
          <p:cNvPr id="14" name="Group 13"/>
          <p:cNvGrpSpPr/>
          <p:nvPr/>
        </p:nvGrpSpPr>
        <p:grpSpPr>
          <a:xfrm>
            <a:off x="4167962" y="3936821"/>
            <a:ext cx="4603897" cy="2335603"/>
            <a:chOff x="4540105" y="2594734"/>
            <a:chExt cx="4453928" cy="3754874"/>
          </a:xfrm>
        </p:grpSpPr>
        <p:sp>
          <p:nvSpPr>
            <p:cNvPr id="8" name="Rectangle 7"/>
            <p:cNvSpPr/>
            <p:nvPr/>
          </p:nvSpPr>
          <p:spPr>
            <a:xfrm>
              <a:off x="4540105" y="2594734"/>
              <a:ext cx="4453928" cy="3754874"/>
            </a:xfrm>
            <a:prstGeom prst="rect">
              <a:avLst/>
            </a:prstGeom>
            <a:no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6426" y="2683427"/>
              <a:ext cx="4262543"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4167963" y="1448510"/>
            <a:ext cx="4603897" cy="2283789"/>
            <a:chOff x="-7097" y="2630174"/>
            <a:chExt cx="4453928" cy="3754874"/>
          </a:xfrm>
        </p:grpSpPr>
        <p:pic>
          <p:nvPicPr>
            <p:cNvPr id="7" name="Picture 6"/>
            <p:cNvPicPr>
              <a:picLocks noChangeAspect="1"/>
            </p:cNvPicPr>
            <p:nvPr/>
          </p:nvPicPr>
          <p:blipFill>
            <a:blip r:embed="rId4"/>
            <a:stretch>
              <a:fillRect/>
            </a:stretch>
          </p:blipFill>
          <p:spPr>
            <a:xfrm>
              <a:off x="202020" y="2743053"/>
              <a:ext cx="4166188" cy="3543300"/>
            </a:xfrm>
            <a:prstGeom prst="rect">
              <a:avLst/>
            </a:prstGeom>
          </p:spPr>
        </p:pic>
        <p:sp>
          <p:nvSpPr>
            <p:cNvPr id="11" name="Rectangle 10"/>
            <p:cNvSpPr/>
            <p:nvPr/>
          </p:nvSpPr>
          <p:spPr>
            <a:xfrm>
              <a:off x="-7097" y="2630174"/>
              <a:ext cx="4453928" cy="3754874"/>
            </a:xfrm>
            <a:prstGeom prst="rect">
              <a:avLst/>
            </a:prstGeom>
            <a:no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Rectangle 16"/>
          <p:cNvSpPr/>
          <p:nvPr/>
        </p:nvSpPr>
        <p:spPr>
          <a:xfrm>
            <a:off x="380999" y="1448510"/>
            <a:ext cx="3786964" cy="2286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2200" dirty="0" smtClean="0">
                <a:solidFill>
                  <a:srgbClr val="C00000"/>
                </a:solidFill>
              </a:rPr>
              <a:t>Telecommunications </a:t>
            </a:r>
          </a:p>
          <a:p>
            <a:r>
              <a:rPr lang="en-US" sz="2200" dirty="0" smtClean="0">
                <a:solidFill>
                  <a:schemeClr val="tx2"/>
                </a:solidFill>
              </a:rPr>
              <a:t>Using established telecommunication standards</a:t>
            </a:r>
            <a:r>
              <a:rPr lang="en-US" sz="2200" dirty="0">
                <a:solidFill>
                  <a:schemeClr val="tx2"/>
                </a:solidFill>
              </a:rPr>
              <a:t>, </a:t>
            </a:r>
            <a:r>
              <a:rPr lang="en-US" sz="2200" dirty="0" smtClean="0">
                <a:solidFill>
                  <a:schemeClr val="tx2"/>
                </a:solidFill>
              </a:rPr>
              <a:t>end users can communicate </a:t>
            </a:r>
            <a:r>
              <a:rPr lang="en-US" sz="2200" dirty="0">
                <a:solidFill>
                  <a:schemeClr val="tx2"/>
                </a:solidFill>
              </a:rPr>
              <a:t>across networks and </a:t>
            </a:r>
            <a:r>
              <a:rPr lang="en-US" sz="2200" dirty="0" smtClean="0">
                <a:solidFill>
                  <a:schemeClr val="tx2"/>
                </a:solidFill>
              </a:rPr>
              <a:t>borders</a:t>
            </a:r>
            <a:endParaRPr lang="en-US" sz="2200" dirty="0">
              <a:solidFill>
                <a:schemeClr val="tx2"/>
              </a:solidFill>
            </a:endParaRPr>
          </a:p>
        </p:txBody>
      </p:sp>
      <p:sp>
        <p:nvSpPr>
          <p:cNvPr id="19" name="Rectangle 18"/>
          <p:cNvSpPr/>
          <p:nvPr/>
        </p:nvSpPr>
        <p:spPr>
          <a:xfrm>
            <a:off x="405840" y="3927327"/>
            <a:ext cx="3786964" cy="233172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2200" dirty="0" smtClean="0">
                <a:solidFill>
                  <a:srgbClr val="C00000"/>
                </a:solidFill>
              </a:rPr>
              <a:t>An e-Invoicing and Remittance Interoperability Framework</a:t>
            </a:r>
            <a:endParaRPr lang="en-US" sz="2200" dirty="0">
              <a:solidFill>
                <a:srgbClr val="C00000"/>
              </a:solidFill>
            </a:endParaRPr>
          </a:p>
          <a:p>
            <a:r>
              <a:rPr lang="en-US" sz="2200" dirty="0">
                <a:solidFill>
                  <a:schemeClr val="tx2"/>
                </a:solidFill>
              </a:rPr>
              <a:t>s</a:t>
            </a:r>
            <a:r>
              <a:rPr lang="en-US" sz="2200" dirty="0" smtClean="0">
                <a:solidFill>
                  <a:schemeClr val="tx2"/>
                </a:solidFill>
              </a:rPr>
              <a:t>imilarly</a:t>
            </a:r>
            <a:r>
              <a:rPr lang="en-US" sz="2200" dirty="0">
                <a:solidFill>
                  <a:schemeClr val="tx2"/>
                </a:solidFill>
              </a:rPr>
              <a:t>, </a:t>
            </a:r>
            <a:r>
              <a:rPr lang="en-US" sz="2200" dirty="0" smtClean="0">
                <a:solidFill>
                  <a:schemeClr val="tx2"/>
                </a:solidFill>
              </a:rPr>
              <a:t>would use </a:t>
            </a:r>
            <a:r>
              <a:rPr lang="en-US" sz="2200" dirty="0">
                <a:solidFill>
                  <a:schemeClr val="tx2"/>
                </a:solidFill>
              </a:rPr>
              <a:t>established standards over an open </a:t>
            </a:r>
            <a:r>
              <a:rPr lang="en-US" sz="2200" dirty="0" smtClean="0">
                <a:solidFill>
                  <a:schemeClr val="tx2"/>
                </a:solidFill>
              </a:rPr>
              <a:t>network; trading </a:t>
            </a:r>
            <a:r>
              <a:rPr lang="en-US" sz="2200" dirty="0">
                <a:solidFill>
                  <a:schemeClr val="tx2"/>
                </a:solidFill>
              </a:rPr>
              <a:t>partners </a:t>
            </a:r>
            <a:r>
              <a:rPr lang="en-US" sz="2200" dirty="0" smtClean="0">
                <a:solidFill>
                  <a:schemeClr val="tx2"/>
                </a:solidFill>
              </a:rPr>
              <a:t>can </a:t>
            </a:r>
            <a:r>
              <a:rPr lang="en-US" sz="2200" dirty="0">
                <a:solidFill>
                  <a:schemeClr val="tx2"/>
                </a:solidFill>
              </a:rPr>
              <a:t>exchange </a:t>
            </a:r>
            <a:r>
              <a:rPr lang="en-US" sz="2200" dirty="0" smtClean="0">
                <a:solidFill>
                  <a:schemeClr val="tx2"/>
                </a:solidFill>
              </a:rPr>
              <a:t>documents</a:t>
            </a:r>
            <a:endParaRPr lang="en-US" sz="2200" dirty="0">
              <a:solidFill>
                <a:schemeClr val="tx2"/>
              </a:solidFill>
            </a:endParaRPr>
          </a:p>
        </p:txBody>
      </p:sp>
    </p:spTree>
    <p:extLst>
      <p:ext uri="{BB962C8B-B14F-4D97-AF65-F5344CB8AC3E}">
        <p14:creationId xmlns:p14="http://schemas.microsoft.com/office/powerpoint/2010/main" val="1450724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430308"/>
            <a:ext cx="8471647" cy="890362"/>
          </a:xfrm>
          <a:ln>
            <a:noFill/>
          </a:ln>
        </p:spPr>
        <p:txBody>
          <a:bodyPr>
            <a:normAutofit fontScale="90000"/>
          </a:bodyPr>
          <a:lstStyle/>
          <a:p>
            <a:r>
              <a:rPr lang="en-US" dirty="0" smtClean="0"/>
              <a:t>Global Movement – Standardized Business Documents and Delivery</a:t>
            </a:r>
            <a:endParaRPr lang="en-US" dirty="0"/>
          </a:p>
        </p:txBody>
      </p:sp>
      <p:sp>
        <p:nvSpPr>
          <p:cNvPr id="4" name="Footer Placeholder 3"/>
          <p:cNvSpPr>
            <a:spLocks noGrp="1"/>
          </p:cNvSpPr>
          <p:nvPr>
            <p:ph type="ftr" sz="quarter" idx="11"/>
          </p:nvPr>
        </p:nvSpPr>
        <p:spPr/>
        <p:txBody>
          <a:bodyPr/>
          <a:lstStyle/>
          <a:p>
            <a:r>
              <a:rPr lang="en-US" dirty="0" smtClean="0"/>
              <a:t>©2018 Federal Reserve Bank of Minneapolis. Materials are not to be used without consent.  </a:t>
            </a:r>
            <a:endParaRPr lang="en-US" dirty="0"/>
          </a:p>
        </p:txBody>
      </p:sp>
      <p:sp>
        <p:nvSpPr>
          <p:cNvPr id="5" name="Slide Number Placeholder 4"/>
          <p:cNvSpPr>
            <a:spLocks noGrp="1"/>
          </p:cNvSpPr>
          <p:nvPr>
            <p:ph type="sldNum" sz="quarter" idx="12"/>
          </p:nvPr>
        </p:nvSpPr>
        <p:spPr/>
        <p:txBody>
          <a:bodyPr/>
          <a:lstStyle/>
          <a:p>
            <a:fld id="{1A916E81-510E-7549-AB3B-1EEA05454102}" type="slidenum">
              <a:rPr lang="en-US" smtClean="0"/>
              <a:pPr/>
              <a:t>13</a:t>
            </a:fld>
            <a:endParaRPr lang="en-US" dirty="0"/>
          </a:p>
        </p:txBody>
      </p:sp>
      <p:sp>
        <p:nvSpPr>
          <p:cNvPr id="6" name="Text Placeholder 5"/>
          <p:cNvSpPr>
            <a:spLocks noGrp="1"/>
          </p:cNvSpPr>
          <p:nvPr>
            <p:ph type="body" sz="quarter" idx="14"/>
          </p:nvPr>
        </p:nvSpPr>
        <p:spPr/>
        <p:txBody>
          <a:bodyPr/>
          <a:lstStyle/>
          <a:p>
            <a:endParaRPr lang="en-US"/>
          </a:p>
        </p:txBody>
      </p:sp>
      <p:sp>
        <p:nvSpPr>
          <p:cNvPr id="9" name="Rectangle 8"/>
          <p:cNvSpPr/>
          <p:nvPr/>
        </p:nvSpPr>
        <p:spPr>
          <a:xfrm>
            <a:off x="381000" y="1631580"/>
            <a:ext cx="3265884" cy="57391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1400" dirty="0" smtClean="0"/>
              <a:t>Norway -  </a:t>
            </a:r>
            <a:r>
              <a:rPr lang="en-US" sz="1400" dirty="0"/>
              <a:t>P</a:t>
            </a:r>
            <a:r>
              <a:rPr lang="en-US" sz="1400" dirty="0" smtClean="0"/>
              <a:t>roposal to use OASIS BDX for </a:t>
            </a:r>
            <a:r>
              <a:rPr lang="en-US" sz="1400" dirty="0" err="1" smtClean="0"/>
              <a:t>eDelivery</a:t>
            </a:r>
            <a:r>
              <a:rPr lang="en-US" sz="1400" dirty="0" smtClean="0"/>
              <a:t> for ISO 20022 messages</a:t>
            </a:r>
            <a:endParaRPr lang="en-US" sz="1400" dirty="0"/>
          </a:p>
        </p:txBody>
      </p:sp>
      <p:sp>
        <p:nvSpPr>
          <p:cNvPr id="10" name="Rectangle 9"/>
          <p:cNvSpPr/>
          <p:nvPr/>
        </p:nvSpPr>
        <p:spPr>
          <a:xfrm>
            <a:off x="380999" y="2238896"/>
            <a:ext cx="3265884" cy="85184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1400" dirty="0" smtClean="0"/>
              <a:t>Pan European Procurement Online (PEPPOL) – Uses OASIS BDX and UBL for B2G documents (pre-award, tendering, and invoices)</a:t>
            </a:r>
            <a:endParaRPr lang="en-US" sz="1400" dirty="0"/>
          </a:p>
        </p:txBody>
      </p:sp>
      <p:sp>
        <p:nvSpPr>
          <p:cNvPr id="11" name="Rectangle 10"/>
          <p:cNvSpPr/>
          <p:nvPr/>
        </p:nvSpPr>
        <p:spPr>
          <a:xfrm>
            <a:off x="380999" y="3126921"/>
            <a:ext cx="3265884" cy="61228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1400" dirty="0" smtClean="0"/>
              <a:t>E-Freight Project uses OASIS BDX and UBL for freight &amp; transportation</a:t>
            </a:r>
            <a:endParaRPr lang="en-US" sz="1400" dirty="0"/>
          </a:p>
        </p:txBody>
      </p:sp>
      <p:sp>
        <p:nvSpPr>
          <p:cNvPr id="12" name="Rectangle 11"/>
          <p:cNvSpPr/>
          <p:nvPr/>
        </p:nvSpPr>
        <p:spPr>
          <a:xfrm>
            <a:off x="380999" y="3771955"/>
            <a:ext cx="3265884" cy="55151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1400" dirty="0" smtClean="0"/>
              <a:t>E-Codex – Uses OASIS BDX for eSignature for judiciary sector</a:t>
            </a:r>
            <a:endParaRPr lang="en-US" sz="1400" dirty="0"/>
          </a:p>
        </p:txBody>
      </p:sp>
      <p:sp>
        <p:nvSpPr>
          <p:cNvPr id="13" name="Rectangle 12"/>
          <p:cNvSpPr/>
          <p:nvPr/>
        </p:nvSpPr>
        <p:spPr>
          <a:xfrm>
            <a:off x="398924" y="4357144"/>
            <a:ext cx="3265884" cy="52300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1400" dirty="0" smtClean="0"/>
              <a:t>Australia – Digital Business Council uses OASIS BDX and UBL</a:t>
            </a:r>
            <a:endParaRPr lang="en-US" sz="1400" dirty="0"/>
          </a:p>
        </p:txBody>
      </p:sp>
      <p:sp>
        <p:nvSpPr>
          <p:cNvPr id="14" name="Rectangle 13"/>
          <p:cNvSpPr/>
          <p:nvPr/>
        </p:nvSpPr>
        <p:spPr>
          <a:xfrm>
            <a:off x="407889" y="4916022"/>
            <a:ext cx="3256919" cy="67309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1400" dirty="0" smtClean="0"/>
              <a:t>New Zealand – Looking at using the Digital Business Council specifications uses OASIS BDX and UBL</a:t>
            </a:r>
            <a:endParaRPr lang="en-US" sz="1400" dirty="0"/>
          </a:p>
        </p:txBody>
      </p:sp>
      <p:grpSp>
        <p:nvGrpSpPr>
          <p:cNvPr id="51" name="Group 50"/>
          <p:cNvGrpSpPr/>
          <p:nvPr/>
        </p:nvGrpSpPr>
        <p:grpSpPr>
          <a:xfrm>
            <a:off x="3744053" y="1564443"/>
            <a:ext cx="5086181" cy="4090959"/>
            <a:chOff x="3744053" y="1564443"/>
            <a:chExt cx="5086181" cy="4090959"/>
          </a:xfrm>
        </p:grpSpPr>
        <p:pic>
          <p:nvPicPr>
            <p:cNvPr id="7" name="Picture 6"/>
            <p:cNvPicPr>
              <a:picLocks noChangeAspect="1"/>
            </p:cNvPicPr>
            <p:nvPr/>
          </p:nvPicPr>
          <p:blipFill>
            <a:blip r:embed="rId2"/>
            <a:stretch>
              <a:fillRect/>
            </a:stretch>
          </p:blipFill>
          <p:spPr>
            <a:xfrm>
              <a:off x="3744053" y="1564443"/>
              <a:ext cx="5086181" cy="4090959"/>
            </a:xfrm>
            <a:prstGeom prst="rect">
              <a:avLst/>
            </a:prstGeom>
            <a:ln>
              <a:solidFill>
                <a:schemeClr val="accent5"/>
              </a:solidFill>
            </a:ln>
          </p:spPr>
        </p:pic>
        <p:sp>
          <p:nvSpPr>
            <p:cNvPr id="16" name="Oval 15"/>
            <p:cNvSpPr/>
            <p:nvPr/>
          </p:nvSpPr>
          <p:spPr>
            <a:xfrm>
              <a:off x="6215425" y="2983811"/>
              <a:ext cx="266057" cy="200255"/>
            </a:xfrm>
            <a:prstGeom prst="ellipse">
              <a:avLst/>
            </a:prstGeom>
            <a:solidFill>
              <a:schemeClr val="bg1">
                <a:alpha val="67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6095120" y="3219454"/>
              <a:ext cx="637373" cy="552370"/>
            </a:xfrm>
            <a:prstGeom prst="ellipse">
              <a:avLst/>
            </a:prstGeom>
            <a:solidFill>
              <a:schemeClr val="bg1">
                <a:alpha val="67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7919916" y="4753461"/>
              <a:ext cx="552128" cy="445652"/>
            </a:xfrm>
            <a:prstGeom prst="ellipse">
              <a:avLst/>
            </a:prstGeom>
            <a:solidFill>
              <a:schemeClr val="bg1">
                <a:alpha val="67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8526876" y="5186786"/>
              <a:ext cx="266057" cy="200255"/>
            </a:xfrm>
            <a:prstGeom prst="ellipse">
              <a:avLst/>
            </a:prstGeom>
            <a:solidFill>
              <a:schemeClr val="bg1">
                <a:alpha val="67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317511" y="4286865"/>
              <a:ext cx="266057" cy="200255"/>
            </a:xfrm>
            <a:prstGeom prst="ellipse">
              <a:avLst/>
            </a:prstGeom>
            <a:solidFill>
              <a:schemeClr val="bg1">
                <a:alpha val="67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4707911" y="4020819"/>
              <a:ext cx="266057" cy="200255"/>
            </a:xfrm>
            <a:prstGeom prst="ellipse">
              <a:avLst/>
            </a:prstGeom>
            <a:solidFill>
              <a:schemeClr val="bg1">
                <a:alpha val="67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4530791" y="2990606"/>
              <a:ext cx="568682" cy="386919"/>
            </a:xfrm>
            <a:prstGeom prst="ellipse">
              <a:avLst/>
            </a:prstGeom>
            <a:solidFill>
              <a:schemeClr val="bg1">
                <a:alpha val="67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5051454" y="4381485"/>
              <a:ext cx="266057" cy="200255"/>
            </a:xfrm>
            <a:prstGeom prst="ellipse">
              <a:avLst/>
            </a:prstGeom>
            <a:solidFill>
              <a:schemeClr val="bg1">
                <a:alpha val="67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5962964" y="2865524"/>
              <a:ext cx="185379" cy="152400"/>
            </a:xfrm>
            <a:prstGeom prst="ellipse">
              <a:avLst/>
            </a:prstGeom>
            <a:solidFill>
              <a:schemeClr val="bg1">
                <a:alpha val="67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6434061" y="2772784"/>
              <a:ext cx="307121" cy="330511"/>
            </a:xfrm>
            <a:prstGeom prst="ellipse">
              <a:avLst/>
            </a:prstGeom>
            <a:solidFill>
              <a:schemeClr val="bg1">
                <a:alpha val="67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6112330" y="3215816"/>
              <a:ext cx="206189" cy="152400"/>
            </a:xfrm>
            <a:prstGeom prst="ellipse">
              <a:avLst/>
            </a:prstGeom>
            <a:solidFill>
              <a:schemeClr val="bg1">
                <a:alpha val="67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6361460" y="3533722"/>
              <a:ext cx="206189" cy="152400"/>
            </a:xfrm>
            <a:prstGeom prst="ellipse">
              <a:avLst/>
            </a:prstGeom>
            <a:solidFill>
              <a:schemeClr val="bg1">
                <a:alpha val="67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6262848" y="3305758"/>
              <a:ext cx="206189" cy="152400"/>
            </a:xfrm>
            <a:prstGeom prst="ellipse">
              <a:avLst/>
            </a:prstGeom>
            <a:solidFill>
              <a:schemeClr val="bg1">
                <a:alpha val="67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6155271" y="3395093"/>
              <a:ext cx="206189" cy="152400"/>
            </a:xfrm>
            <a:prstGeom prst="ellipse">
              <a:avLst/>
            </a:prstGeom>
            <a:solidFill>
              <a:schemeClr val="bg1">
                <a:alpha val="67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6101481" y="3632332"/>
              <a:ext cx="206189" cy="152400"/>
            </a:xfrm>
            <a:prstGeom prst="ellipse">
              <a:avLst/>
            </a:prstGeom>
            <a:solidFill>
              <a:schemeClr val="bg1">
                <a:alpha val="67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6702120" y="3641297"/>
              <a:ext cx="206189" cy="152400"/>
            </a:xfrm>
            <a:prstGeom prst="ellipse">
              <a:avLst/>
            </a:prstGeom>
            <a:solidFill>
              <a:schemeClr val="bg1">
                <a:alpha val="67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6612475" y="3399253"/>
              <a:ext cx="206189" cy="152400"/>
            </a:xfrm>
            <a:prstGeom prst="ellipse">
              <a:avLst/>
            </a:prstGeom>
            <a:solidFill>
              <a:schemeClr val="bg1">
                <a:alpha val="67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5450539" y="4570818"/>
              <a:ext cx="318407" cy="244983"/>
            </a:xfrm>
            <a:prstGeom prst="ellipse">
              <a:avLst/>
            </a:prstGeom>
            <a:solidFill>
              <a:schemeClr val="bg1">
                <a:alpha val="67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5132132" y="4908050"/>
              <a:ext cx="318407" cy="244983"/>
            </a:xfrm>
            <a:prstGeom prst="ellipse">
              <a:avLst/>
            </a:prstGeom>
            <a:solidFill>
              <a:schemeClr val="bg1">
                <a:alpha val="67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7682752" y="4221074"/>
              <a:ext cx="237163" cy="136070"/>
            </a:xfrm>
            <a:prstGeom prst="ellipse">
              <a:avLst/>
            </a:prstGeom>
            <a:solidFill>
              <a:schemeClr val="bg1">
                <a:alpha val="67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8149118" y="3708560"/>
              <a:ext cx="237163" cy="136070"/>
            </a:xfrm>
            <a:prstGeom prst="ellipse">
              <a:avLst/>
            </a:prstGeom>
            <a:solidFill>
              <a:schemeClr val="bg1">
                <a:alpha val="67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66851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03" y="1654367"/>
            <a:ext cx="8179594" cy="456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405367" y="470986"/>
            <a:ext cx="8256430" cy="1071563"/>
          </a:xfrm>
        </p:spPr>
        <p:txBody>
          <a:bodyPr>
            <a:normAutofit/>
          </a:bodyPr>
          <a:lstStyle/>
          <a:p>
            <a:r>
              <a:rPr lang="en-US" dirty="0" smtClean="0"/>
              <a:t>Roadmap to</a:t>
            </a:r>
            <a:r>
              <a:rPr lang="en-US" dirty="0"/>
              <a:t> </a:t>
            </a:r>
            <a:r>
              <a:rPr lang="en-US" dirty="0" smtClean="0"/>
              <a:t>a E-Invoicing Interoperability Framework</a:t>
            </a:r>
            <a:endParaRPr lang="en-US" dirty="0"/>
          </a:p>
        </p:txBody>
      </p:sp>
      <p:sp>
        <p:nvSpPr>
          <p:cNvPr id="6" name="Footer Placeholder 3"/>
          <p:cNvSpPr txBox="1">
            <a:spLocks/>
          </p:cNvSpPr>
          <p:nvPr/>
        </p:nvSpPr>
        <p:spPr>
          <a:xfrm>
            <a:off x="381000" y="6356350"/>
            <a:ext cx="7467600" cy="365125"/>
          </a:xfrm>
          <a:prstGeom prst="rect">
            <a:avLst/>
          </a:prstGeom>
        </p:spPr>
        <p:txBody>
          <a:bodyPr/>
          <a:lstStyle>
            <a:defPPr>
              <a:defRPr lang="en-US"/>
            </a:defPPr>
            <a:lvl1pPr algn="ctr">
              <a:defRPr sz="1200">
                <a:latin typeface="Calibri" pitchFamily="34" charset="0"/>
                <a:cs typeface="Calibri" pitchFamily="34" charset="0"/>
              </a:defRPr>
            </a:lvl1pPr>
          </a:lstStyle>
          <a:p>
            <a:r>
              <a:rPr lang="en-US" dirty="0"/>
              <a:t>©2018 Federal Reserve Bank of Minneapolis. Materials are not to be used without consent.  </a:t>
            </a:r>
          </a:p>
        </p:txBody>
      </p:sp>
      <p:sp>
        <p:nvSpPr>
          <p:cNvPr id="9" name="Slide Number Placeholder 4"/>
          <p:cNvSpPr txBox="1">
            <a:spLocks/>
          </p:cNvSpPr>
          <p:nvPr/>
        </p:nvSpPr>
        <p:spPr>
          <a:xfrm>
            <a:off x="7848600" y="6356350"/>
            <a:ext cx="838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916E81-510E-7549-AB3B-1EEA05454102}" type="slidenum">
              <a:rPr lang="en-US" sz="1200" smtClean="0"/>
              <a:pPr algn="r"/>
              <a:t>14</a:t>
            </a:fld>
            <a:r>
              <a:rPr lang="en-US" sz="1200" dirty="0" smtClean="0"/>
              <a:t>0</a:t>
            </a:r>
            <a:endParaRPr lang="en-US" sz="1200" dirty="0"/>
          </a:p>
        </p:txBody>
      </p:sp>
    </p:spTree>
    <p:extLst>
      <p:ext uri="{BB962C8B-B14F-4D97-AF65-F5344CB8AC3E}">
        <p14:creationId xmlns:p14="http://schemas.microsoft.com/office/powerpoint/2010/main" val="18270284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663" y="596525"/>
            <a:ext cx="6500813" cy="1143000"/>
          </a:xfrm>
        </p:spPr>
        <p:txBody>
          <a:bodyPr vert="horz" lIns="85725" tIns="42863" rIns="85725" bIns="42863" rtlCol="0" anchor="ctr">
            <a:normAutofit/>
          </a:bodyPr>
          <a:lstStyle/>
          <a:p>
            <a:pPr algn="l"/>
            <a:r>
              <a:rPr lang="en-US" dirty="0" smtClean="0"/>
              <a:t>Questions?</a:t>
            </a:r>
            <a:endParaRPr lang="en-US" dirty="0"/>
          </a:p>
        </p:txBody>
      </p:sp>
      <p:pic>
        <p:nvPicPr>
          <p:cNvPr id="1026" name="Picture 2" descr="C:\Users\I1MJH03\AppData\Local\Microsoft\Windows\Temporary Internet Files\Content.IE5\VJWWECU6\questions-and-answer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373" y="1502741"/>
            <a:ext cx="3159863" cy="4494027"/>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p:cNvSpPr>
            <a:spLocks noGrp="1"/>
          </p:cNvSpPr>
          <p:nvPr>
            <p:ph type="ftr" sz="quarter" idx="11"/>
          </p:nvPr>
        </p:nvSpPr>
        <p:spPr>
          <a:xfrm>
            <a:off x="381000" y="6356350"/>
            <a:ext cx="7467600" cy="365125"/>
          </a:xfrm>
        </p:spPr>
        <p:txBody>
          <a:bodyPr/>
          <a:lstStyle/>
          <a:p>
            <a:r>
              <a:rPr lang="en-US" dirty="0" smtClean="0"/>
              <a:t>©2018 Federal Reserve Bank of Minneapolis. Materials are not to be used without consent.  </a:t>
            </a:r>
            <a:endParaRPr lang="en-US" dirty="0"/>
          </a:p>
        </p:txBody>
      </p:sp>
      <p:sp>
        <p:nvSpPr>
          <p:cNvPr id="7" name="Slide Number Placeholder 4"/>
          <p:cNvSpPr>
            <a:spLocks noGrp="1"/>
          </p:cNvSpPr>
          <p:nvPr>
            <p:ph type="sldNum" sz="quarter" idx="12"/>
          </p:nvPr>
        </p:nvSpPr>
        <p:spPr>
          <a:xfrm>
            <a:off x="7848600" y="6356350"/>
            <a:ext cx="838200" cy="365125"/>
          </a:xfrm>
        </p:spPr>
        <p:txBody>
          <a:bodyPr/>
          <a:lstStyle/>
          <a:p>
            <a:fld id="{1A916E81-510E-7549-AB3B-1EEA05454102}" type="slidenum">
              <a:rPr lang="en-US" smtClean="0"/>
              <a:pPr/>
              <a:t>15</a:t>
            </a:fld>
            <a:r>
              <a:rPr lang="en-US" dirty="0" smtClean="0"/>
              <a:t>1</a:t>
            </a:r>
            <a:endParaRPr lang="en-US" dirty="0"/>
          </a:p>
        </p:txBody>
      </p:sp>
    </p:spTree>
    <p:extLst>
      <p:ext uri="{BB962C8B-B14F-4D97-AF65-F5344CB8AC3E}">
        <p14:creationId xmlns:p14="http://schemas.microsoft.com/office/powerpoint/2010/main" val="35698445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709" y="1606403"/>
            <a:ext cx="6500813" cy="1143000"/>
          </a:xfrm>
        </p:spPr>
        <p:txBody>
          <a:bodyPr/>
          <a:lstStyle/>
          <a:p>
            <a:r>
              <a:rPr lang="en-US" dirty="0" smtClean="0"/>
              <a:t>Thank You!</a:t>
            </a:r>
            <a:endParaRPr lang="en-US" dirty="0"/>
          </a:p>
        </p:txBody>
      </p:sp>
      <p:sp>
        <p:nvSpPr>
          <p:cNvPr id="3" name="Content Placeholder 2"/>
          <p:cNvSpPr>
            <a:spLocks noGrp="1"/>
          </p:cNvSpPr>
          <p:nvPr>
            <p:ph idx="1"/>
          </p:nvPr>
        </p:nvSpPr>
        <p:spPr>
          <a:xfrm>
            <a:off x="714375" y="2614059"/>
            <a:ext cx="7715250" cy="3025710"/>
          </a:xfrm>
        </p:spPr>
        <p:txBody>
          <a:bodyPr anchor="ctr"/>
          <a:lstStyle/>
          <a:p>
            <a:pPr marL="0" indent="0" algn="ctr">
              <a:buNone/>
            </a:pPr>
            <a:r>
              <a:rPr lang="en-US" dirty="0" smtClean="0"/>
              <a:t>Contact me with additional questions or interest in joining the Business Payments Coalition at todd.albers@mpls.frb.org</a:t>
            </a:r>
            <a:endParaRPr lang="en-US" dirty="0"/>
          </a:p>
        </p:txBody>
      </p:sp>
      <p:sp>
        <p:nvSpPr>
          <p:cNvPr id="5" name="Footer Placeholder 3"/>
          <p:cNvSpPr>
            <a:spLocks noGrp="1"/>
          </p:cNvSpPr>
          <p:nvPr>
            <p:ph type="ftr" sz="quarter" idx="11"/>
          </p:nvPr>
        </p:nvSpPr>
        <p:spPr>
          <a:xfrm>
            <a:off x="381000" y="6356350"/>
            <a:ext cx="7467600" cy="365125"/>
          </a:xfrm>
        </p:spPr>
        <p:txBody>
          <a:bodyPr/>
          <a:lstStyle/>
          <a:p>
            <a:r>
              <a:rPr lang="en-US" dirty="0" smtClean="0"/>
              <a:t>©2018 Federal Reserve Bank of Minneapolis. Materials are not to be used without consent.  </a:t>
            </a:r>
            <a:endParaRPr lang="en-US" dirty="0"/>
          </a:p>
        </p:txBody>
      </p:sp>
      <p:sp>
        <p:nvSpPr>
          <p:cNvPr id="6" name="Slide Number Placeholder 4"/>
          <p:cNvSpPr>
            <a:spLocks noGrp="1"/>
          </p:cNvSpPr>
          <p:nvPr>
            <p:ph type="sldNum" sz="quarter" idx="12"/>
          </p:nvPr>
        </p:nvSpPr>
        <p:spPr>
          <a:xfrm>
            <a:off x="7848600" y="6356350"/>
            <a:ext cx="838200" cy="365125"/>
          </a:xfrm>
        </p:spPr>
        <p:txBody>
          <a:bodyPr/>
          <a:lstStyle/>
          <a:p>
            <a:fld id="{1A916E81-510E-7549-AB3B-1EEA05454102}" type="slidenum">
              <a:rPr lang="en-US" smtClean="0"/>
              <a:pPr/>
              <a:t>16</a:t>
            </a:fld>
            <a:endParaRPr lang="en-US" dirty="0"/>
          </a:p>
        </p:txBody>
      </p:sp>
    </p:spTree>
    <p:extLst>
      <p:ext uri="{BB962C8B-B14F-4D97-AF65-F5344CB8AC3E}">
        <p14:creationId xmlns:p14="http://schemas.microsoft.com/office/powerpoint/2010/main" val="2433479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a:xfrm>
            <a:off x="714375" y="2596706"/>
            <a:ext cx="7715250" cy="1689545"/>
          </a:xfrm>
        </p:spPr>
        <p:txBody>
          <a:bodyPr/>
          <a:lstStyle/>
          <a:p>
            <a:pPr marL="0" indent="0" algn="ctr">
              <a:buNone/>
            </a:pPr>
            <a:r>
              <a:rPr lang="en-US" dirty="0" smtClean="0"/>
              <a:t>The opinions expressed are those of the individual presenters &amp; not those of the Federal Reserve System or any Federal Reserve Bank</a:t>
            </a:r>
            <a:endParaRPr lang="en-US" dirty="0"/>
          </a:p>
        </p:txBody>
      </p:sp>
      <p:sp>
        <p:nvSpPr>
          <p:cNvPr id="4" name="Footer Placeholder 1"/>
          <p:cNvSpPr txBox="1">
            <a:spLocks/>
          </p:cNvSpPr>
          <p:nvPr/>
        </p:nvSpPr>
        <p:spPr>
          <a:xfrm>
            <a:off x="473475" y="6416162"/>
            <a:ext cx="6271555"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38"/>
              <a:t>©2017 Federal Reserve Bank of Minneapolis. Materials are not to be used without consent.  </a:t>
            </a:r>
            <a:endParaRPr lang="en-US" sz="938" dirty="0"/>
          </a:p>
        </p:txBody>
      </p:sp>
    </p:spTree>
    <p:extLst>
      <p:ext uri="{BB962C8B-B14F-4D97-AF65-F5344CB8AC3E}">
        <p14:creationId xmlns:p14="http://schemas.microsoft.com/office/powerpoint/2010/main" val="2955695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Strategies for Improving the U.S. Payment System</a:t>
            </a:r>
            <a:endParaRPr lang="en-US" dirty="0"/>
          </a:p>
        </p:txBody>
      </p:sp>
      <p:graphicFrame>
        <p:nvGraphicFramePr>
          <p:cNvPr id="7" name="Diagram 6"/>
          <p:cNvGraphicFramePr/>
          <p:nvPr>
            <p:extLst/>
          </p:nvPr>
        </p:nvGraphicFramePr>
        <p:xfrm>
          <a:off x="629007" y="2223442"/>
          <a:ext cx="4071938" cy="3802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4122957" y="2055149"/>
            <a:ext cx="5199102" cy="3912846"/>
            <a:chOff x="4451350" y="2147529"/>
            <a:chExt cx="5545709" cy="4405671"/>
          </a:xfrm>
        </p:grpSpPr>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3025" y="2209800"/>
              <a:ext cx="2208213"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a:xfrm>
              <a:off x="7162800" y="2731728"/>
              <a:ext cx="1999266" cy="1219199"/>
            </a:xfrm>
            <a:prstGeom prst="roundRect">
              <a:avLst>
                <a:gd name="adj" fmla="val 10000"/>
              </a:avLst>
            </a:prstGeom>
            <a:blipFill>
              <a:blip r:embed="rId9">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1" name="Rounded Rectangle 10"/>
            <p:cNvSpPr/>
            <p:nvPr/>
          </p:nvSpPr>
          <p:spPr>
            <a:xfrm>
              <a:off x="5257800" y="3733800"/>
              <a:ext cx="2036763" cy="1228725"/>
            </a:xfrm>
            <a:prstGeom prst="roundRect">
              <a:avLst>
                <a:gd name="adj" fmla="val 10000"/>
              </a:avLst>
            </a:prstGeom>
            <a:blipFill rotWithShape="1">
              <a:blip r:embed="rId10"/>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12" name="Rounded Rectangle 11"/>
            <p:cNvSpPr/>
            <p:nvPr/>
          </p:nvSpPr>
          <p:spPr>
            <a:xfrm>
              <a:off x="7198295" y="4401404"/>
              <a:ext cx="1983500" cy="1332860"/>
            </a:xfrm>
            <a:prstGeom prst="roundRect">
              <a:avLst>
                <a:gd name="adj" fmla="val 10000"/>
              </a:avLst>
            </a:prstGeom>
            <a:blipFill>
              <a:blip r:embed="rId11">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13" name="Rounded Rectangle 12"/>
            <p:cNvSpPr/>
            <p:nvPr/>
          </p:nvSpPr>
          <p:spPr>
            <a:xfrm>
              <a:off x="5353050" y="5334000"/>
              <a:ext cx="2000250" cy="1219200"/>
            </a:xfrm>
            <a:prstGeom prst="roundRect">
              <a:avLst>
                <a:gd name="adj" fmla="val 10000"/>
              </a:avLst>
            </a:prstGeom>
            <a:blipFill rotWithShape="1">
              <a:blip r:embed="rId12"/>
              <a:stretch>
                <a:fillRect/>
              </a:stretch>
            </a:blipFill>
          </p:spPr>
          <p:style>
            <a:lnRef idx="2">
              <a:schemeClr val="lt1">
                <a:hueOff val="0"/>
                <a:satOff val="0"/>
                <a:lumOff val="0"/>
                <a:alphaOff val="0"/>
              </a:schemeClr>
            </a:lnRef>
            <a:fillRef idx="1">
              <a:scrgbClr r="0" g="0" b="0"/>
            </a:fillRef>
            <a:effectRef idx="0">
              <a:schemeClr val="accent6">
                <a:tint val="50000"/>
                <a:hueOff val="0"/>
                <a:satOff val="0"/>
                <a:lumOff val="0"/>
                <a:alphaOff val="0"/>
              </a:schemeClr>
            </a:effectRef>
            <a:fontRef idx="minor">
              <a:schemeClr val="lt1">
                <a:hueOff val="0"/>
                <a:satOff val="0"/>
                <a:lumOff val="0"/>
                <a:alphaOff val="0"/>
              </a:schemeClr>
            </a:fontRef>
          </p:style>
        </p:sp>
        <p:sp>
          <p:nvSpPr>
            <p:cNvPr id="14" name="TextBox 1"/>
            <p:cNvSpPr txBox="1">
              <a:spLocks noChangeArrowheads="1"/>
            </p:cNvSpPr>
            <p:nvPr/>
          </p:nvSpPr>
          <p:spPr bwMode="auto">
            <a:xfrm>
              <a:off x="7313745" y="2147529"/>
              <a:ext cx="1752600" cy="62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b="1" dirty="0">
                  <a:latin typeface="Arial" charset="0"/>
                </a:rPr>
                <a:t>SPEED</a:t>
              </a:r>
            </a:p>
          </p:txBody>
        </p:sp>
        <p:sp>
          <p:nvSpPr>
            <p:cNvPr id="15" name="TextBox 33"/>
            <p:cNvSpPr txBox="1">
              <a:spLocks noChangeArrowheads="1"/>
            </p:cNvSpPr>
            <p:nvPr/>
          </p:nvSpPr>
          <p:spPr bwMode="auto">
            <a:xfrm>
              <a:off x="4876800" y="3276600"/>
              <a:ext cx="2286000" cy="5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2625" b="1">
                  <a:latin typeface="Arial" charset="0"/>
                </a:rPr>
                <a:t>SECURITY</a:t>
              </a:r>
            </a:p>
          </p:txBody>
        </p:sp>
        <p:sp>
          <p:nvSpPr>
            <p:cNvPr id="16" name="TextBox 34"/>
            <p:cNvSpPr txBox="1">
              <a:spLocks noChangeArrowheads="1"/>
            </p:cNvSpPr>
            <p:nvPr/>
          </p:nvSpPr>
          <p:spPr bwMode="auto">
            <a:xfrm>
              <a:off x="7196984" y="3939442"/>
              <a:ext cx="2667000" cy="493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50" b="1" dirty="0">
                  <a:latin typeface="Arial" charset="0"/>
                </a:rPr>
                <a:t>EFFICIENCY</a:t>
              </a:r>
            </a:p>
          </p:txBody>
        </p:sp>
        <p:sp>
          <p:nvSpPr>
            <p:cNvPr id="17" name="TextBox 35"/>
            <p:cNvSpPr txBox="1">
              <a:spLocks noChangeArrowheads="1"/>
            </p:cNvSpPr>
            <p:nvPr/>
          </p:nvSpPr>
          <p:spPr bwMode="auto">
            <a:xfrm>
              <a:off x="4451350" y="4962525"/>
              <a:ext cx="2667000" cy="39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688" b="1">
                  <a:latin typeface="Arial" charset="0"/>
                </a:rPr>
                <a:t>INTERNATIONAL</a:t>
              </a:r>
            </a:p>
          </p:txBody>
        </p:sp>
        <p:sp>
          <p:nvSpPr>
            <p:cNvPr id="18" name="TextBox 36"/>
            <p:cNvSpPr txBox="1">
              <a:spLocks noChangeArrowheads="1"/>
            </p:cNvSpPr>
            <p:nvPr/>
          </p:nvSpPr>
          <p:spPr bwMode="auto">
            <a:xfrm>
              <a:off x="7330059" y="6046798"/>
              <a:ext cx="2667000" cy="36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500" b="1" dirty="0">
                  <a:latin typeface="Arial" charset="0"/>
                </a:rPr>
                <a:t>COLLABORATION</a:t>
              </a:r>
            </a:p>
          </p:txBody>
        </p:sp>
      </p:grpSp>
      <p:sp>
        <p:nvSpPr>
          <p:cNvPr id="19" name="TextBox 18"/>
          <p:cNvSpPr txBox="1"/>
          <p:nvPr/>
        </p:nvSpPr>
        <p:spPr>
          <a:xfrm>
            <a:off x="266268" y="1459763"/>
            <a:ext cx="8572499" cy="496290"/>
          </a:xfrm>
          <a:prstGeom prst="rect">
            <a:avLst/>
          </a:prstGeom>
          <a:noFill/>
        </p:spPr>
        <p:txBody>
          <a:bodyPr wrap="square" rtlCol="0">
            <a:spAutoFit/>
          </a:bodyPr>
          <a:lstStyle/>
          <a:p>
            <a:pPr algn="ctr"/>
            <a:r>
              <a:rPr lang="en-US" altLang="en-US" sz="2625" b="1" dirty="0">
                <a:solidFill>
                  <a:schemeClr val="accent5">
                    <a:lumMod val="75000"/>
                  </a:schemeClr>
                </a:solidFill>
                <a:latin typeface="Arial" charset="0"/>
                <a:cs typeface="Arial" charset="0"/>
              </a:rPr>
              <a:t>Five strategies in pursuit of five desired outcomes</a:t>
            </a:r>
          </a:p>
        </p:txBody>
      </p:sp>
      <p:sp>
        <p:nvSpPr>
          <p:cNvPr id="20" name="Footer Placeholder 3"/>
          <p:cNvSpPr>
            <a:spLocks noGrp="1"/>
          </p:cNvSpPr>
          <p:nvPr>
            <p:ph type="ftr" sz="quarter" idx="11"/>
          </p:nvPr>
        </p:nvSpPr>
        <p:spPr>
          <a:xfrm>
            <a:off x="381000" y="6356350"/>
            <a:ext cx="7467600" cy="365125"/>
          </a:xfrm>
        </p:spPr>
        <p:txBody>
          <a:bodyPr/>
          <a:lstStyle/>
          <a:p>
            <a:r>
              <a:rPr lang="en-US" dirty="0" smtClean="0"/>
              <a:t>©2018 Federal Reserve Bank of Minneapolis. Materials are not to be used without consent.  </a:t>
            </a:r>
            <a:endParaRPr lang="en-US" dirty="0"/>
          </a:p>
        </p:txBody>
      </p:sp>
      <p:sp>
        <p:nvSpPr>
          <p:cNvPr id="22" name="Slide Number Placeholder 4"/>
          <p:cNvSpPr>
            <a:spLocks noGrp="1"/>
          </p:cNvSpPr>
          <p:nvPr>
            <p:ph type="sldNum" sz="quarter" idx="12"/>
          </p:nvPr>
        </p:nvSpPr>
        <p:spPr>
          <a:xfrm>
            <a:off x="7848600" y="6356350"/>
            <a:ext cx="838200" cy="365125"/>
          </a:xfrm>
        </p:spPr>
        <p:txBody>
          <a:bodyPr/>
          <a:lstStyle/>
          <a:p>
            <a:fld id="{1A916E81-510E-7549-AB3B-1EEA05454102}" type="slidenum">
              <a:rPr lang="en-US" smtClean="0"/>
              <a:pPr/>
              <a:t>3</a:t>
            </a:fld>
            <a:endParaRPr lang="en-US" dirty="0"/>
          </a:p>
        </p:txBody>
      </p:sp>
    </p:spTree>
    <p:extLst>
      <p:ext uri="{BB962C8B-B14F-4D97-AF65-F5344CB8AC3E}">
        <p14:creationId xmlns:p14="http://schemas.microsoft.com/office/powerpoint/2010/main" val="2424419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633" y="235040"/>
            <a:ext cx="6500813" cy="940617"/>
          </a:xfrm>
        </p:spPr>
        <p:txBody>
          <a:bodyPr vert="horz" lIns="85725" tIns="42863" rIns="85725" bIns="42863" rtlCol="0" anchor="ctr">
            <a:normAutofit/>
          </a:bodyPr>
          <a:lstStyle/>
          <a:p>
            <a:r>
              <a:rPr lang="en-US" dirty="0" smtClean="0"/>
              <a:t>Focus </a:t>
            </a:r>
            <a:r>
              <a:rPr lang="en-US" dirty="0"/>
              <a:t>on B2B </a:t>
            </a:r>
            <a:r>
              <a:rPr lang="en-US" dirty="0" smtClean="0"/>
              <a:t>Payment Efficiency</a:t>
            </a:r>
            <a:endParaRPr lang="en-US" dirty="0"/>
          </a:p>
        </p:txBody>
      </p:sp>
      <p:sp>
        <p:nvSpPr>
          <p:cNvPr id="9" name="TextBox 8"/>
          <p:cNvSpPr txBox="1"/>
          <p:nvPr/>
        </p:nvSpPr>
        <p:spPr>
          <a:xfrm>
            <a:off x="4572000" y="1714500"/>
            <a:ext cx="690563" cy="352084"/>
          </a:xfrm>
          <a:prstGeom prst="rect">
            <a:avLst/>
          </a:prstGeom>
          <a:noFill/>
        </p:spPr>
        <p:txBody>
          <a:bodyPr wrap="square" rtlCol="0">
            <a:spAutoFit/>
          </a:bodyPr>
          <a:lstStyle/>
          <a:p>
            <a:endParaRPr lang="en-US" sz="1688" dirty="0"/>
          </a:p>
        </p:txBody>
      </p:sp>
      <p:sp>
        <p:nvSpPr>
          <p:cNvPr id="11" name="Rectangle 10"/>
          <p:cNvSpPr/>
          <p:nvPr/>
        </p:nvSpPr>
        <p:spPr>
          <a:xfrm>
            <a:off x="729713" y="1282700"/>
            <a:ext cx="7807070" cy="24511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88"/>
          </a:p>
        </p:txBody>
      </p:sp>
      <p:sp>
        <p:nvSpPr>
          <p:cNvPr id="12" name="Rectangle 11"/>
          <p:cNvSpPr/>
          <p:nvPr/>
        </p:nvSpPr>
        <p:spPr>
          <a:xfrm>
            <a:off x="729713" y="3797300"/>
            <a:ext cx="7807070" cy="2422747"/>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88"/>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0478" y="3886181"/>
            <a:ext cx="1613018" cy="2217358"/>
          </a:xfrm>
          <a:prstGeom prst="rect">
            <a:avLst/>
          </a:prstGeom>
          <a:ln w="19050">
            <a:solidFill>
              <a:schemeClr val="tx1"/>
            </a:solidFill>
          </a:ln>
        </p:spPr>
      </p:pic>
      <p:sp>
        <p:nvSpPr>
          <p:cNvPr id="15" name="TextBox 14"/>
          <p:cNvSpPr txBox="1"/>
          <p:nvPr/>
        </p:nvSpPr>
        <p:spPr>
          <a:xfrm>
            <a:off x="3420470" y="1384866"/>
            <a:ext cx="4913025" cy="2112117"/>
          </a:xfrm>
          <a:prstGeom prst="rect">
            <a:avLst/>
          </a:prstGeom>
          <a:noFill/>
        </p:spPr>
        <p:txBody>
          <a:bodyPr wrap="square" rtlCol="0">
            <a:spAutoFit/>
          </a:bodyPr>
          <a:lstStyle/>
          <a:p>
            <a:r>
              <a:rPr lang="en-US" sz="2625" dirty="0">
                <a:solidFill>
                  <a:schemeClr val="bg1"/>
                </a:solidFill>
              </a:rPr>
              <a:t>Specifically calls to explore the possibility of developing &amp; implementing a standard, ubiquitous B2B electronic invoice &amp; processing platform</a:t>
            </a:r>
          </a:p>
        </p:txBody>
      </p:sp>
      <p:sp>
        <p:nvSpPr>
          <p:cNvPr id="16" name="TextBox 15"/>
          <p:cNvSpPr txBox="1"/>
          <p:nvPr/>
        </p:nvSpPr>
        <p:spPr>
          <a:xfrm>
            <a:off x="860679" y="3909608"/>
            <a:ext cx="5675852" cy="2112117"/>
          </a:xfrm>
          <a:prstGeom prst="rect">
            <a:avLst/>
          </a:prstGeom>
          <a:noFill/>
        </p:spPr>
        <p:txBody>
          <a:bodyPr wrap="square" rtlCol="0">
            <a:spAutoFit/>
          </a:bodyPr>
          <a:lstStyle/>
          <a:p>
            <a:r>
              <a:rPr lang="en-US" sz="2625" dirty="0">
                <a:solidFill>
                  <a:schemeClr val="bg1"/>
                </a:solidFill>
              </a:rPr>
              <a:t>Exploration resulted in a whitepaper reporting on the current global activities with e-invoices, potential benefits, &amp; the barriers to greater adoption in the U.S. market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680" y="1422454"/>
            <a:ext cx="2291101" cy="2209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Footer Placeholder 3"/>
          <p:cNvSpPr>
            <a:spLocks noGrp="1"/>
          </p:cNvSpPr>
          <p:nvPr>
            <p:ph type="ftr" sz="quarter" idx="11"/>
          </p:nvPr>
        </p:nvSpPr>
        <p:spPr>
          <a:xfrm>
            <a:off x="381000" y="6356350"/>
            <a:ext cx="7467600" cy="365125"/>
          </a:xfrm>
        </p:spPr>
        <p:txBody>
          <a:bodyPr/>
          <a:lstStyle/>
          <a:p>
            <a:r>
              <a:rPr lang="en-US" dirty="0" smtClean="0"/>
              <a:t>©2018 Federal Reserve Bank of Minneapolis. Materials are not to be used without consent.  </a:t>
            </a:r>
            <a:endParaRPr lang="en-US" dirty="0"/>
          </a:p>
        </p:txBody>
      </p:sp>
      <p:sp>
        <p:nvSpPr>
          <p:cNvPr id="17" name="Slide Number Placeholder 4"/>
          <p:cNvSpPr>
            <a:spLocks noGrp="1"/>
          </p:cNvSpPr>
          <p:nvPr>
            <p:ph type="sldNum" sz="quarter" idx="12"/>
          </p:nvPr>
        </p:nvSpPr>
        <p:spPr>
          <a:xfrm>
            <a:off x="7848600" y="6356350"/>
            <a:ext cx="838200" cy="365125"/>
          </a:xfrm>
        </p:spPr>
        <p:txBody>
          <a:bodyPr/>
          <a:lstStyle/>
          <a:p>
            <a:fld id="{1A916E81-510E-7549-AB3B-1EEA05454102}" type="slidenum">
              <a:rPr lang="en-US" smtClean="0"/>
              <a:pPr/>
              <a:t>4</a:t>
            </a:fld>
            <a:endParaRPr lang="en-US" dirty="0"/>
          </a:p>
        </p:txBody>
      </p:sp>
    </p:spTree>
    <p:extLst>
      <p:ext uri="{BB962C8B-B14F-4D97-AF65-F5344CB8AC3E}">
        <p14:creationId xmlns:p14="http://schemas.microsoft.com/office/powerpoint/2010/main" val="1187623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txBox="1">
            <a:spLocks/>
          </p:cNvSpPr>
          <p:nvPr/>
        </p:nvSpPr>
        <p:spPr>
          <a:xfrm>
            <a:off x="342250" y="2057321"/>
            <a:ext cx="8459501" cy="839446"/>
          </a:xfrm>
          <a:prstGeom prst="rect">
            <a:avLst/>
          </a:prstGeom>
        </p:spPr>
        <p:txBody>
          <a:bodyPr vert="horz" lIns="85725" tIns="42863" rIns="85725" bIns="42863" rtlCol="0" anchor="ctr">
            <a:noAutofit/>
          </a:bodyPr>
          <a:lstStyle>
            <a:lvl1pPr algn="ctr" defTabSz="914400" rtl="0" eaLnBrk="1" latinLnBrk="0" hangingPunct="1">
              <a:spcBef>
                <a:spcPct val="0"/>
              </a:spcBef>
              <a:buNone/>
              <a:defRPr sz="4000" kern="1200">
                <a:solidFill>
                  <a:schemeClr val="tx1"/>
                </a:solidFill>
                <a:latin typeface="+mj-lt"/>
                <a:ea typeface="+mj-ea"/>
                <a:cs typeface="+mj-cs"/>
              </a:defRPr>
            </a:lvl1pPr>
          </a:lstStyle>
          <a:p>
            <a:r>
              <a:rPr lang="en-US" sz="3000" b="1" dirty="0"/>
              <a:t>Federal Reserve Next Steps in the Payments Improvement Journey </a:t>
            </a:r>
            <a:endParaRPr lang="en-US" sz="3000" b="1" dirty="0">
              <a:latin typeface="Arial" panose="020B0604020202020204" pitchFamily="34" charset="0"/>
              <a:cs typeface="Arial" panose="020B0604020202020204" pitchFamily="34" charset="0"/>
            </a:endParaRPr>
          </a:p>
        </p:txBody>
      </p:sp>
      <p:graphicFrame>
        <p:nvGraphicFramePr>
          <p:cNvPr id="18" name="Diagram 17"/>
          <p:cNvGraphicFramePr/>
          <p:nvPr>
            <p:extLst/>
          </p:nvPr>
        </p:nvGraphicFramePr>
        <p:xfrm>
          <a:off x="979344" y="3045099"/>
          <a:ext cx="7193107" cy="2949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750" y="393297"/>
            <a:ext cx="8572500" cy="1565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3"/>
          <p:cNvSpPr>
            <a:spLocks noGrp="1"/>
          </p:cNvSpPr>
          <p:nvPr>
            <p:ph type="ftr" sz="quarter" idx="11"/>
          </p:nvPr>
        </p:nvSpPr>
        <p:spPr>
          <a:xfrm>
            <a:off x="381000" y="6356350"/>
            <a:ext cx="7467600" cy="365125"/>
          </a:xfrm>
        </p:spPr>
        <p:txBody>
          <a:bodyPr/>
          <a:lstStyle/>
          <a:p>
            <a:r>
              <a:rPr lang="en-US" dirty="0" smtClean="0"/>
              <a:t>©2018 Federal Reserve Bank of Minneapolis. Materials are not to be used without consent.  </a:t>
            </a:r>
            <a:endParaRPr lang="en-US" dirty="0"/>
          </a:p>
        </p:txBody>
      </p:sp>
      <p:sp>
        <p:nvSpPr>
          <p:cNvPr id="7" name="Slide Number Placeholder 4"/>
          <p:cNvSpPr>
            <a:spLocks noGrp="1"/>
          </p:cNvSpPr>
          <p:nvPr>
            <p:ph type="sldNum" sz="quarter" idx="12"/>
          </p:nvPr>
        </p:nvSpPr>
        <p:spPr>
          <a:xfrm>
            <a:off x="7848600" y="6356350"/>
            <a:ext cx="838200" cy="365125"/>
          </a:xfrm>
        </p:spPr>
        <p:txBody>
          <a:bodyPr/>
          <a:lstStyle/>
          <a:p>
            <a:fld id="{1A916E81-510E-7549-AB3B-1EEA05454102}" type="slidenum">
              <a:rPr lang="en-US" smtClean="0"/>
              <a:pPr/>
              <a:t>5</a:t>
            </a:fld>
            <a:endParaRPr lang="en-US" dirty="0"/>
          </a:p>
        </p:txBody>
      </p:sp>
    </p:spTree>
    <p:extLst>
      <p:ext uri="{BB962C8B-B14F-4D97-AF65-F5344CB8AC3E}">
        <p14:creationId xmlns:p14="http://schemas.microsoft.com/office/powerpoint/2010/main" val="1754579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4492" y="3837841"/>
            <a:ext cx="7960043" cy="2124566"/>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50" dirty="0"/>
          </a:p>
        </p:txBody>
      </p:sp>
      <p:sp>
        <p:nvSpPr>
          <p:cNvPr id="5" name="Title 1"/>
          <p:cNvSpPr txBox="1">
            <a:spLocks/>
          </p:cNvSpPr>
          <p:nvPr/>
        </p:nvSpPr>
        <p:spPr>
          <a:xfrm>
            <a:off x="538856" y="321961"/>
            <a:ext cx="8066288" cy="881828"/>
          </a:xfrm>
          <a:prstGeom prst="rect">
            <a:avLst/>
          </a:prstGeom>
        </p:spPr>
        <p:txBody>
          <a:bodyPr vert="horz" lIns="85725" tIns="42863" rIns="85725" bIns="42863"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125" dirty="0"/>
              <a:t>Next Steps towards B2B Payment Efficiency</a:t>
            </a:r>
          </a:p>
        </p:txBody>
      </p:sp>
      <p:sp>
        <p:nvSpPr>
          <p:cNvPr id="8" name="TextBox 7"/>
          <p:cNvSpPr txBox="1"/>
          <p:nvPr/>
        </p:nvSpPr>
        <p:spPr>
          <a:xfrm>
            <a:off x="4572000" y="1607344"/>
            <a:ext cx="690563" cy="352084"/>
          </a:xfrm>
          <a:prstGeom prst="rect">
            <a:avLst/>
          </a:prstGeom>
          <a:noFill/>
        </p:spPr>
        <p:txBody>
          <a:bodyPr wrap="square" rtlCol="0">
            <a:spAutoFit/>
          </a:bodyPr>
          <a:lstStyle/>
          <a:p>
            <a:endParaRPr lang="en-US" sz="1688" dirty="0"/>
          </a:p>
        </p:txBody>
      </p:sp>
      <p:sp>
        <p:nvSpPr>
          <p:cNvPr id="9" name="Rectangle 8"/>
          <p:cNvSpPr/>
          <p:nvPr/>
        </p:nvSpPr>
        <p:spPr>
          <a:xfrm>
            <a:off x="604492" y="1178156"/>
            <a:ext cx="7960043" cy="2595709"/>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88">
              <a:solidFill>
                <a:schemeClr val="bg1"/>
              </a:solidFill>
            </a:endParaRPr>
          </a:p>
        </p:txBody>
      </p:sp>
      <p:sp>
        <p:nvSpPr>
          <p:cNvPr id="10" name="TextBox 9"/>
          <p:cNvSpPr txBox="1"/>
          <p:nvPr/>
        </p:nvSpPr>
        <p:spPr>
          <a:xfrm>
            <a:off x="733282" y="3991222"/>
            <a:ext cx="5412704" cy="1823576"/>
          </a:xfrm>
          <a:prstGeom prst="rect">
            <a:avLst/>
          </a:prstGeom>
          <a:noFill/>
        </p:spPr>
        <p:txBody>
          <a:bodyPr wrap="square" rtlCol="0">
            <a:spAutoFit/>
          </a:bodyPr>
          <a:lstStyle/>
          <a:p>
            <a:r>
              <a:rPr lang="en-US" sz="2250" dirty="0">
                <a:solidFill>
                  <a:schemeClr val="bg1"/>
                </a:solidFill>
              </a:rPr>
              <a:t>As part of the Business Payments Coalition, the Federal Reserve will support a 3-year initiative to design an </a:t>
            </a:r>
            <a:r>
              <a:rPr lang="en-US" sz="2250" b="1" i="1" dirty="0">
                <a:solidFill>
                  <a:schemeClr val="bg1"/>
                </a:solidFill>
              </a:rPr>
              <a:t>electronic invoice Interoperability Framework </a:t>
            </a:r>
            <a:r>
              <a:rPr lang="en-US" sz="2250" dirty="0">
                <a:solidFill>
                  <a:schemeClr val="bg1"/>
                </a:solidFill>
              </a:rPr>
              <a:t>for the U.S. Market.</a:t>
            </a:r>
            <a:endParaRPr lang="en-US" sz="2250" b="1" u="sng" dirty="0">
              <a:solidFill>
                <a:schemeClr val="bg1"/>
              </a:solidFill>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282" y="1354042"/>
            <a:ext cx="2291101" cy="2071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100601" y="1480692"/>
            <a:ext cx="5336164" cy="1823576"/>
          </a:xfrm>
          <a:prstGeom prst="rect">
            <a:avLst/>
          </a:prstGeom>
          <a:noFill/>
        </p:spPr>
        <p:txBody>
          <a:bodyPr wrap="square" rtlCol="0">
            <a:spAutoFit/>
          </a:bodyPr>
          <a:lstStyle/>
          <a:p>
            <a:r>
              <a:rPr lang="en-US" sz="2250" dirty="0">
                <a:solidFill>
                  <a:schemeClr val="bg1"/>
                </a:solidFill>
              </a:rPr>
              <a:t>Calls out to support industry efforts to develop and promote adoption of standards that enable end-to-end electronic processing of business invoices, payments, and remittance information.</a:t>
            </a: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0674" y="4034259"/>
            <a:ext cx="2156092" cy="183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ooter Placeholder 3"/>
          <p:cNvSpPr txBox="1">
            <a:spLocks/>
          </p:cNvSpPr>
          <p:nvPr/>
        </p:nvSpPr>
        <p:spPr>
          <a:xfrm>
            <a:off x="381000" y="6356350"/>
            <a:ext cx="7467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©2018 Federal Reserve Bank of Minneapolis. Materials are not to be used without consent.  </a:t>
            </a:r>
            <a:endParaRPr lang="en-US" dirty="0"/>
          </a:p>
        </p:txBody>
      </p:sp>
      <p:sp>
        <p:nvSpPr>
          <p:cNvPr id="16" name="Slide Number Placeholder 4"/>
          <p:cNvSpPr txBox="1">
            <a:spLocks/>
          </p:cNvSpPr>
          <p:nvPr/>
        </p:nvSpPr>
        <p:spPr>
          <a:xfrm>
            <a:off x="7848600" y="6356350"/>
            <a:ext cx="838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916E81-510E-7549-AB3B-1EEA05454102}" type="slidenum">
              <a:rPr lang="en-US" smtClean="0"/>
              <a:pPr/>
              <a:t>6</a:t>
            </a:fld>
            <a:endParaRPr lang="en-US" dirty="0"/>
          </a:p>
        </p:txBody>
      </p:sp>
    </p:spTree>
    <p:extLst>
      <p:ext uri="{BB962C8B-B14F-4D97-AF65-F5344CB8AC3E}">
        <p14:creationId xmlns:p14="http://schemas.microsoft.com/office/powerpoint/2010/main" val="2412751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633" y="235040"/>
            <a:ext cx="6500813" cy="940617"/>
          </a:xfrm>
        </p:spPr>
        <p:txBody>
          <a:bodyPr vert="horz" lIns="85725" tIns="42863" rIns="85725" bIns="42863" rtlCol="0" anchor="ctr">
            <a:normAutofit/>
          </a:bodyPr>
          <a:lstStyle/>
          <a:p>
            <a:r>
              <a:rPr lang="en-US" dirty="0" smtClean="0"/>
              <a:t>Business Payments Coalition</a:t>
            </a:r>
            <a:endParaRPr lang="en-US" dirty="0"/>
          </a:p>
        </p:txBody>
      </p:sp>
      <p:sp>
        <p:nvSpPr>
          <p:cNvPr id="9" name="TextBox 8"/>
          <p:cNvSpPr txBox="1"/>
          <p:nvPr/>
        </p:nvSpPr>
        <p:spPr>
          <a:xfrm>
            <a:off x="4572000" y="1714500"/>
            <a:ext cx="690563" cy="352084"/>
          </a:xfrm>
          <a:prstGeom prst="rect">
            <a:avLst/>
          </a:prstGeom>
          <a:noFill/>
        </p:spPr>
        <p:txBody>
          <a:bodyPr wrap="square" rtlCol="0">
            <a:spAutoFit/>
          </a:bodyPr>
          <a:lstStyle/>
          <a:p>
            <a:endParaRPr lang="en-US" sz="1688" dirty="0"/>
          </a:p>
        </p:txBody>
      </p:sp>
      <p:sp>
        <p:nvSpPr>
          <p:cNvPr id="11" name="Rectangle 10"/>
          <p:cNvSpPr/>
          <p:nvPr/>
        </p:nvSpPr>
        <p:spPr>
          <a:xfrm>
            <a:off x="729713" y="1282700"/>
            <a:ext cx="7807070" cy="24511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88"/>
          </a:p>
        </p:txBody>
      </p:sp>
      <p:sp>
        <p:nvSpPr>
          <p:cNvPr id="13" name="Rectangle 12"/>
          <p:cNvSpPr/>
          <p:nvPr/>
        </p:nvSpPr>
        <p:spPr>
          <a:xfrm>
            <a:off x="5816217" y="1530349"/>
            <a:ext cx="2532599" cy="195580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88"/>
          </a:p>
        </p:txBody>
      </p:sp>
      <p:sp>
        <p:nvSpPr>
          <p:cNvPr id="12" name="Rectangle 11"/>
          <p:cNvSpPr/>
          <p:nvPr/>
        </p:nvSpPr>
        <p:spPr>
          <a:xfrm>
            <a:off x="729713" y="3797300"/>
            <a:ext cx="7807070" cy="2343003"/>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88"/>
          </a:p>
        </p:txBody>
      </p:sp>
      <p:sp>
        <p:nvSpPr>
          <p:cNvPr id="15" name="TextBox 14"/>
          <p:cNvSpPr txBox="1"/>
          <p:nvPr/>
        </p:nvSpPr>
        <p:spPr>
          <a:xfrm>
            <a:off x="860680" y="1368474"/>
            <a:ext cx="4955536" cy="2169825"/>
          </a:xfrm>
          <a:prstGeom prst="rect">
            <a:avLst/>
          </a:prstGeom>
          <a:noFill/>
        </p:spPr>
        <p:txBody>
          <a:bodyPr wrap="square" rtlCol="0">
            <a:spAutoFit/>
          </a:bodyPr>
          <a:lstStyle/>
          <a:p>
            <a:r>
              <a:rPr lang="en-US" sz="2250" b="1" u="sng" dirty="0">
                <a:solidFill>
                  <a:schemeClr val="bg1"/>
                </a:solidFill>
              </a:rPr>
              <a:t>Mission: </a:t>
            </a:r>
            <a:r>
              <a:rPr lang="en-US" sz="2250" dirty="0">
                <a:solidFill>
                  <a:schemeClr val="bg1"/>
                </a:solidFill>
              </a:rPr>
              <a:t>Work together to solve problems related to processing information associated with B2B payments in order to promote use of electronic payments &amp; straight through processing (STP).</a:t>
            </a:r>
          </a:p>
        </p:txBody>
      </p:sp>
      <p:sp>
        <p:nvSpPr>
          <p:cNvPr id="16" name="TextBox 15"/>
          <p:cNvSpPr txBox="1"/>
          <p:nvPr/>
        </p:nvSpPr>
        <p:spPr>
          <a:xfrm>
            <a:off x="860679" y="4185901"/>
            <a:ext cx="7488135" cy="1477328"/>
          </a:xfrm>
          <a:prstGeom prst="rect">
            <a:avLst/>
          </a:prstGeom>
          <a:noFill/>
        </p:spPr>
        <p:txBody>
          <a:bodyPr wrap="square" rtlCol="0">
            <a:spAutoFit/>
          </a:bodyPr>
          <a:lstStyle/>
          <a:p>
            <a:r>
              <a:rPr lang="en-US" sz="2250" b="1" u="sng" dirty="0">
                <a:solidFill>
                  <a:schemeClr val="bg1"/>
                </a:solidFill>
              </a:rPr>
              <a:t>Participation</a:t>
            </a:r>
            <a:r>
              <a:rPr lang="en-US" sz="2250" b="1" dirty="0">
                <a:solidFill>
                  <a:schemeClr val="bg1"/>
                </a:solidFill>
              </a:rPr>
              <a:t>: </a:t>
            </a:r>
            <a:r>
              <a:rPr lang="en-US" sz="2250" dirty="0">
                <a:solidFill>
                  <a:schemeClr val="bg1"/>
                </a:solidFill>
              </a:rPr>
              <a:t>Formed in 2011, the coalition members consist of National group of associations, small &amp; large businesses, financial institutions, technology &amp; software vendors, standards development organizations &amp; others.</a:t>
            </a:r>
          </a:p>
        </p:txBody>
      </p:sp>
      <p:pic>
        <p:nvPicPr>
          <p:cNvPr id="17" name="Picture 4" descr="applause,business,business meetings,businesses,businesspeople,celebrations,cheering,clapping,conference rooms,gestures,groups,joy,jumping,leaping,meetings,men,office workers,offices,persons,Photographs,pointing,successes,women,workplaces"/>
          <p:cNvPicPr>
            <a:picLocks noChangeAspect="1" noChangeArrowheads="1"/>
          </p:cNvPicPr>
          <p:nvPr/>
        </p:nvPicPr>
        <p:blipFill>
          <a:blip r:embed="rId3" cstate="print"/>
          <a:srcRect t="17723" b="17723"/>
          <a:stretch>
            <a:fillRect/>
          </a:stretch>
        </p:blipFill>
        <p:spPr bwMode="auto">
          <a:xfrm>
            <a:off x="5895247" y="1616150"/>
            <a:ext cx="2374534" cy="1786269"/>
          </a:xfrm>
          <a:prstGeom prst="rect">
            <a:avLst/>
          </a:prstGeom>
          <a:noFill/>
          <a:ln>
            <a:noFill/>
          </a:ln>
        </p:spPr>
      </p:pic>
      <p:sp>
        <p:nvSpPr>
          <p:cNvPr id="18" name="Footer Placeholder 3"/>
          <p:cNvSpPr>
            <a:spLocks noGrp="1"/>
          </p:cNvSpPr>
          <p:nvPr>
            <p:ph type="ftr" sz="quarter" idx="11"/>
          </p:nvPr>
        </p:nvSpPr>
        <p:spPr>
          <a:xfrm>
            <a:off x="381000" y="6356350"/>
            <a:ext cx="7467600" cy="365125"/>
          </a:xfrm>
        </p:spPr>
        <p:txBody>
          <a:bodyPr/>
          <a:lstStyle/>
          <a:p>
            <a:r>
              <a:rPr lang="en-US" dirty="0" smtClean="0"/>
              <a:t>©2018 Federal Reserve Bank of Minneapolis. Materials are not to be used without consent.  </a:t>
            </a:r>
            <a:endParaRPr lang="en-US" dirty="0"/>
          </a:p>
        </p:txBody>
      </p:sp>
      <p:sp>
        <p:nvSpPr>
          <p:cNvPr id="19" name="Slide Number Placeholder 4"/>
          <p:cNvSpPr>
            <a:spLocks noGrp="1"/>
          </p:cNvSpPr>
          <p:nvPr>
            <p:ph type="sldNum" sz="quarter" idx="12"/>
          </p:nvPr>
        </p:nvSpPr>
        <p:spPr>
          <a:xfrm>
            <a:off x="7848600" y="6356350"/>
            <a:ext cx="838200" cy="365125"/>
          </a:xfrm>
        </p:spPr>
        <p:txBody>
          <a:bodyPr/>
          <a:lstStyle/>
          <a:p>
            <a:fld id="{1A916E81-510E-7549-AB3B-1EEA05454102}" type="slidenum">
              <a:rPr lang="en-US" smtClean="0"/>
              <a:pPr/>
              <a:t>7</a:t>
            </a:fld>
            <a:endParaRPr lang="en-US" dirty="0"/>
          </a:p>
        </p:txBody>
      </p:sp>
    </p:spTree>
    <p:extLst>
      <p:ext uri="{BB962C8B-B14F-4D97-AF65-F5344CB8AC3E}">
        <p14:creationId xmlns:p14="http://schemas.microsoft.com/office/powerpoint/2010/main" val="4077579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vert="horz" lIns="85725" tIns="42863" rIns="85725" bIns="42863" rtlCol="0" anchor="ctr">
            <a:normAutofit/>
          </a:bodyPr>
          <a:lstStyle/>
          <a:p>
            <a:r>
              <a:rPr lang="en-US" dirty="0" smtClean="0"/>
              <a:t>E-Invoicing Work Group</a:t>
            </a:r>
            <a:endParaRPr lang="en-US" dirty="0"/>
          </a:p>
        </p:txBody>
      </p:sp>
      <p:graphicFrame>
        <p:nvGraphicFramePr>
          <p:cNvPr id="6" name="Content Placeholder 5"/>
          <p:cNvGraphicFramePr>
            <a:graphicFrameLocks noGrp="1"/>
          </p:cNvGraphicFramePr>
          <p:nvPr>
            <p:ph idx="1"/>
            <p:extLst/>
          </p:nvPr>
        </p:nvGraphicFramePr>
        <p:xfrm>
          <a:off x="714375" y="1218058"/>
          <a:ext cx="7814931" cy="4896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3"/>
          <p:cNvSpPr txBox="1">
            <a:spLocks/>
          </p:cNvSpPr>
          <p:nvPr/>
        </p:nvSpPr>
        <p:spPr>
          <a:xfrm>
            <a:off x="381000" y="6356350"/>
            <a:ext cx="7467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©2018 Federal Reserve Bank of Minneapolis. Materials are not to be used without consent.  </a:t>
            </a:r>
            <a:endParaRPr lang="en-US" dirty="0"/>
          </a:p>
        </p:txBody>
      </p:sp>
      <p:sp>
        <p:nvSpPr>
          <p:cNvPr id="7" name="Slide Number Placeholder 4"/>
          <p:cNvSpPr txBox="1">
            <a:spLocks/>
          </p:cNvSpPr>
          <p:nvPr/>
        </p:nvSpPr>
        <p:spPr>
          <a:xfrm>
            <a:off x="7848600" y="6356350"/>
            <a:ext cx="838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916E81-510E-7549-AB3B-1EEA05454102}" type="slidenum">
              <a:rPr lang="en-US" smtClean="0"/>
              <a:pPr/>
              <a:t>8</a:t>
            </a:fld>
            <a:endParaRPr lang="en-US" dirty="0"/>
          </a:p>
        </p:txBody>
      </p:sp>
    </p:spTree>
    <p:extLst>
      <p:ext uri="{BB962C8B-B14F-4D97-AF65-F5344CB8AC3E}">
        <p14:creationId xmlns:p14="http://schemas.microsoft.com/office/powerpoint/2010/main" val="2721386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Accelerating B2B Transactions</a:t>
            </a:r>
            <a:endParaRPr lang="en-US" sz="3600" dirty="0"/>
          </a:p>
        </p:txBody>
      </p:sp>
      <p:sp>
        <p:nvSpPr>
          <p:cNvPr id="4" name="Footer Placeholder 3"/>
          <p:cNvSpPr>
            <a:spLocks noGrp="1"/>
          </p:cNvSpPr>
          <p:nvPr>
            <p:ph type="ftr" sz="quarter" idx="11"/>
          </p:nvPr>
        </p:nvSpPr>
        <p:spPr/>
        <p:txBody>
          <a:bodyPr/>
          <a:lstStyle/>
          <a:p>
            <a:r>
              <a:rPr lang="en-US" dirty="0" smtClean="0"/>
              <a:t>©2018 Federal Reserve Bank of Minneapolis. Materials are not to be used without consent.  </a:t>
            </a:r>
            <a:endParaRPr lang="en-US" dirty="0"/>
          </a:p>
        </p:txBody>
      </p:sp>
      <p:sp>
        <p:nvSpPr>
          <p:cNvPr id="5" name="Slide Number Placeholder 4"/>
          <p:cNvSpPr>
            <a:spLocks noGrp="1"/>
          </p:cNvSpPr>
          <p:nvPr>
            <p:ph type="sldNum" sz="quarter" idx="12"/>
          </p:nvPr>
        </p:nvSpPr>
        <p:spPr/>
        <p:txBody>
          <a:bodyPr/>
          <a:lstStyle/>
          <a:p>
            <a:fld id="{1A916E81-510E-7549-AB3B-1EEA05454102}" type="slidenum">
              <a:rPr lang="en-US" smtClean="0"/>
              <a:pPr/>
              <a:t>9</a:t>
            </a:fld>
            <a:endParaRPr lang="en-US" dirty="0"/>
          </a:p>
        </p:txBody>
      </p:sp>
      <p:grpSp>
        <p:nvGrpSpPr>
          <p:cNvPr id="89" name="Group 88"/>
          <p:cNvGrpSpPr/>
          <p:nvPr/>
        </p:nvGrpSpPr>
        <p:grpSpPr>
          <a:xfrm>
            <a:off x="2631811" y="2712719"/>
            <a:ext cx="1672988" cy="1792803"/>
            <a:chOff x="3014613" y="2631533"/>
            <a:chExt cx="1672988" cy="1792803"/>
          </a:xfrm>
        </p:grpSpPr>
        <p:sp>
          <p:nvSpPr>
            <p:cNvPr id="8" name="Rectangle 7"/>
            <p:cNvSpPr/>
            <p:nvPr/>
          </p:nvSpPr>
          <p:spPr>
            <a:xfrm rot="18913742">
              <a:off x="3225560" y="2920378"/>
              <a:ext cx="1224136" cy="1224136"/>
            </a:xfrm>
            <a:prstGeom prst="rect">
              <a:avLst/>
            </a:prstGeom>
            <a:solidFill>
              <a:srgbClr val="575757"/>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grpSp>
          <p:nvGrpSpPr>
            <p:cNvPr id="9" name="Group 8"/>
            <p:cNvGrpSpPr/>
            <p:nvPr/>
          </p:nvGrpSpPr>
          <p:grpSpPr>
            <a:xfrm rot="18913742">
              <a:off x="3014613" y="2631533"/>
              <a:ext cx="432048" cy="544290"/>
              <a:chOff x="6420109" y="1454894"/>
              <a:chExt cx="432048" cy="544290"/>
            </a:xfrm>
            <a:solidFill>
              <a:schemeClr val="accent6"/>
            </a:solidFill>
          </p:grpSpPr>
          <p:sp>
            <p:nvSpPr>
              <p:cNvPr id="61" name="Oval 60"/>
              <p:cNvSpPr/>
              <p:nvPr/>
            </p:nvSpPr>
            <p:spPr>
              <a:xfrm>
                <a:off x="6420109" y="1454894"/>
                <a:ext cx="432048" cy="432048"/>
              </a:xfrm>
              <a:prstGeom prst="ellipse">
                <a:avLst/>
              </a:prstGeom>
              <a:solidFill>
                <a:srgbClr val="57575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sp>
            <p:nvSpPr>
              <p:cNvPr id="62" name="Rectangle 12"/>
              <p:cNvSpPr/>
              <p:nvPr/>
            </p:nvSpPr>
            <p:spPr>
              <a:xfrm>
                <a:off x="6509968" y="1832496"/>
                <a:ext cx="252413" cy="166688"/>
              </a:xfrm>
              <a:custGeom>
                <a:avLst/>
                <a:gdLst>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3" h="166688">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rgbClr val="57575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grpSp>
        <p:grpSp>
          <p:nvGrpSpPr>
            <p:cNvPr id="10" name="Group 9"/>
            <p:cNvGrpSpPr/>
            <p:nvPr/>
          </p:nvGrpSpPr>
          <p:grpSpPr>
            <a:xfrm rot="2713742">
              <a:off x="3374358" y="3510750"/>
              <a:ext cx="432048" cy="533946"/>
              <a:chOff x="6420109" y="1454894"/>
              <a:chExt cx="432048" cy="533946"/>
            </a:xfrm>
            <a:solidFill>
              <a:schemeClr val="bg2"/>
            </a:solidFill>
          </p:grpSpPr>
          <p:sp>
            <p:nvSpPr>
              <p:cNvPr id="59" name="Oval 58"/>
              <p:cNvSpPr/>
              <p:nvPr/>
            </p:nvSpPr>
            <p:spPr>
              <a:xfrm>
                <a:off x="6420109" y="1454894"/>
                <a:ext cx="432048" cy="432048"/>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sp>
            <p:nvSpPr>
              <p:cNvPr id="60" name="Rectangle 12"/>
              <p:cNvSpPr/>
              <p:nvPr/>
            </p:nvSpPr>
            <p:spPr>
              <a:xfrm>
                <a:off x="6509927" y="1822152"/>
                <a:ext cx="252413" cy="166688"/>
              </a:xfrm>
              <a:custGeom>
                <a:avLst/>
                <a:gdLst>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3" h="166688">
                    <a:moveTo>
                      <a:pt x="0" y="0"/>
                    </a:moveTo>
                    <a:lnTo>
                      <a:pt x="252413" y="0"/>
                    </a:lnTo>
                    <a:cubicBezTo>
                      <a:pt x="195263" y="55563"/>
                      <a:pt x="216695" y="118268"/>
                      <a:pt x="252413" y="166688"/>
                    </a:cubicBezTo>
                    <a:lnTo>
                      <a:pt x="0" y="166688"/>
                    </a:lnTo>
                    <a:cubicBezTo>
                      <a:pt x="35719" y="113506"/>
                      <a:pt x="52388" y="62707"/>
                      <a:pt x="0" y="0"/>
                    </a:cubicBez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grpSp>
        <p:grpSp>
          <p:nvGrpSpPr>
            <p:cNvPr id="11" name="Group 10"/>
            <p:cNvGrpSpPr/>
            <p:nvPr/>
          </p:nvGrpSpPr>
          <p:grpSpPr>
            <a:xfrm rot="13513742" flipH="1">
              <a:off x="3868851" y="3020195"/>
              <a:ext cx="432048" cy="533946"/>
              <a:chOff x="6420109" y="1454894"/>
              <a:chExt cx="432048" cy="533946"/>
            </a:xfrm>
            <a:solidFill>
              <a:schemeClr val="bg2"/>
            </a:solidFill>
          </p:grpSpPr>
          <p:sp>
            <p:nvSpPr>
              <p:cNvPr id="57" name="Oval 56"/>
              <p:cNvSpPr/>
              <p:nvPr/>
            </p:nvSpPr>
            <p:spPr>
              <a:xfrm>
                <a:off x="6420109" y="1454894"/>
                <a:ext cx="432048" cy="432048"/>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sp>
            <p:nvSpPr>
              <p:cNvPr id="58" name="Rectangle 12"/>
              <p:cNvSpPr/>
              <p:nvPr/>
            </p:nvSpPr>
            <p:spPr>
              <a:xfrm>
                <a:off x="6509927" y="1822152"/>
                <a:ext cx="252413" cy="166688"/>
              </a:xfrm>
              <a:custGeom>
                <a:avLst/>
                <a:gdLst>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3" h="166688">
                    <a:moveTo>
                      <a:pt x="0" y="0"/>
                    </a:moveTo>
                    <a:lnTo>
                      <a:pt x="252413" y="0"/>
                    </a:lnTo>
                    <a:cubicBezTo>
                      <a:pt x="195263" y="55563"/>
                      <a:pt x="216695" y="118268"/>
                      <a:pt x="252413" y="166688"/>
                    </a:cubicBezTo>
                    <a:lnTo>
                      <a:pt x="0" y="166688"/>
                    </a:lnTo>
                    <a:cubicBezTo>
                      <a:pt x="35719" y="113506"/>
                      <a:pt x="52388" y="62707"/>
                      <a:pt x="0" y="0"/>
                    </a:cubicBez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grpSp>
        <p:grpSp>
          <p:nvGrpSpPr>
            <p:cNvPr id="15" name="Group 14"/>
            <p:cNvGrpSpPr/>
            <p:nvPr/>
          </p:nvGrpSpPr>
          <p:grpSpPr>
            <a:xfrm rot="18913742" flipV="1">
              <a:off x="4255553" y="3864548"/>
              <a:ext cx="432048" cy="559788"/>
              <a:chOff x="6425276" y="1438032"/>
              <a:chExt cx="432048" cy="559788"/>
            </a:xfrm>
            <a:solidFill>
              <a:schemeClr val="accent6"/>
            </a:solidFill>
          </p:grpSpPr>
          <p:sp>
            <p:nvSpPr>
              <p:cNvPr id="16" name="Oval 15"/>
              <p:cNvSpPr/>
              <p:nvPr/>
            </p:nvSpPr>
            <p:spPr>
              <a:xfrm>
                <a:off x="6425276" y="1438032"/>
                <a:ext cx="432048" cy="432048"/>
              </a:xfrm>
              <a:prstGeom prst="ellipse">
                <a:avLst/>
              </a:prstGeom>
              <a:solidFill>
                <a:srgbClr val="57575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sp>
            <p:nvSpPr>
              <p:cNvPr id="17" name="Rectangle 12"/>
              <p:cNvSpPr/>
              <p:nvPr/>
            </p:nvSpPr>
            <p:spPr>
              <a:xfrm>
                <a:off x="6509820" y="1831132"/>
                <a:ext cx="252413" cy="166688"/>
              </a:xfrm>
              <a:custGeom>
                <a:avLst/>
                <a:gdLst>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3" h="166688">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rgbClr val="57575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grpSp>
      </p:grpSp>
      <p:sp>
        <p:nvSpPr>
          <p:cNvPr id="63" name="Rectangle 62"/>
          <p:cNvSpPr/>
          <p:nvPr/>
        </p:nvSpPr>
        <p:spPr>
          <a:xfrm>
            <a:off x="5777603" y="5164833"/>
            <a:ext cx="1606464" cy="553998"/>
          </a:xfrm>
          <a:prstGeom prst="rect">
            <a:avLst/>
          </a:prstGeom>
        </p:spPr>
        <p:txBody>
          <a:bodyPr wrap="square" lIns="0" tIns="0" rIns="0" bIns="0">
            <a:spAutoFit/>
          </a:bodyPr>
          <a:lstStyle/>
          <a:p>
            <a:pPr algn="ctr">
              <a:spcAft>
                <a:spcPts val="600"/>
              </a:spcAft>
            </a:pPr>
            <a:r>
              <a:rPr lang="en-US" b="1" dirty="0" smtClean="0">
                <a:solidFill>
                  <a:srgbClr val="313131"/>
                </a:solidFill>
              </a:rPr>
              <a:t>TCH Real-Time Payment System</a:t>
            </a:r>
            <a:endParaRPr lang="en-US" dirty="0">
              <a:solidFill>
                <a:srgbClr val="313131"/>
              </a:solidFill>
            </a:endParaRPr>
          </a:p>
        </p:txBody>
      </p:sp>
      <p:sp>
        <p:nvSpPr>
          <p:cNvPr id="66" name="Rectangle 65"/>
          <p:cNvSpPr/>
          <p:nvPr/>
        </p:nvSpPr>
        <p:spPr>
          <a:xfrm>
            <a:off x="7085222" y="3134541"/>
            <a:ext cx="1693463" cy="276999"/>
          </a:xfrm>
          <a:prstGeom prst="rect">
            <a:avLst/>
          </a:prstGeom>
        </p:spPr>
        <p:txBody>
          <a:bodyPr wrap="square" lIns="0" tIns="0" rIns="0" bIns="0">
            <a:spAutoFit/>
          </a:bodyPr>
          <a:lstStyle/>
          <a:p>
            <a:pPr algn="ctr">
              <a:spcAft>
                <a:spcPts val="600"/>
              </a:spcAft>
            </a:pPr>
            <a:r>
              <a:rPr lang="en-US" b="1" dirty="0" err="1" smtClean="0">
                <a:solidFill>
                  <a:srgbClr val="313131"/>
                </a:solidFill>
              </a:rPr>
              <a:t>FedWire</a:t>
            </a:r>
            <a:r>
              <a:rPr lang="en-US" b="1" dirty="0" smtClean="0">
                <a:solidFill>
                  <a:srgbClr val="313131"/>
                </a:solidFill>
              </a:rPr>
              <a:t> &amp; CHIPS</a:t>
            </a:r>
          </a:p>
        </p:txBody>
      </p:sp>
      <p:sp>
        <p:nvSpPr>
          <p:cNvPr id="68" name="Rectangle 67"/>
          <p:cNvSpPr/>
          <p:nvPr/>
        </p:nvSpPr>
        <p:spPr>
          <a:xfrm>
            <a:off x="600257" y="3208998"/>
            <a:ext cx="1902551" cy="1261884"/>
          </a:xfrm>
          <a:prstGeom prst="rect">
            <a:avLst/>
          </a:prstGeom>
        </p:spPr>
        <p:txBody>
          <a:bodyPr wrap="square" lIns="0" tIns="0" rIns="0" bIns="0">
            <a:spAutoFit/>
          </a:bodyPr>
          <a:lstStyle/>
          <a:p>
            <a:pPr algn="ctr">
              <a:spcAft>
                <a:spcPts val="600"/>
              </a:spcAft>
            </a:pPr>
            <a:r>
              <a:rPr lang="en-US" dirty="0" smtClean="0"/>
              <a:t>E-Invoicing</a:t>
            </a:r>
          </a:p>
          <a:p>
            <a:pPr algn="ctr">
              <a:spcAft>
                <a:spcPts val="600"/>
              </a:spcAft>
            </a:pPr>
            <a:r>
              <a:rPr lang="en-US" b="1" dirty="0" smtClean="0">
                <a:solidFill>
                  <a:schemeClr val="accent5"/>
                </a:solidFill>
              </a:rPr>
              <a:t>Interoperability Framework</a:t>
            </a:r>
          </a:p>
          <a:p>
            <a:pPr algn="ctr">
              <a:spcAft>
                <a:spcPts val="600"/>
              </a:spcAft>
            </a:pPr>
            <a:r>
              <a:rPr lang="en-US" dirty="0" smtClean="0"/>
              <a:t>Remittance data</a:t>
            </a:r>
            <a:endParaRPr lang="en-US" dirty="0"/>
          </a:p>
        </p:txBody>
      </p:sp>
      <p:grpSp>
        <p:nvGrpSpPr>
          <p:cNvPr id="12" name="Group 11"/>
          <p:cNvGrpSpPr/>
          <p:nvPr/>
        </p:nvGrpSpPr>
        <p:grpSpPr>
          <a:xfrm rot="2732396">
            <a:off x="4916929" y="1564705"/>
            <a:ext cx="1242459" cy="2289995"/>
            <a:chOff x="5997012" y="1454894"/>
            <a:chExt cx="1242459" cy="2289995"/>
          </a:xfrm>
        </p:grpSpPr>
        <p:sp>
          <p:nvSpPr>
            <p:cNvPr id="44" name="Rectangle 43"/>
            <p:cNvSpPr/>
            <p:nvPr/>
          </p:nvSpPr>
          <p:spPr>
            <a:xfrm>
              <a:off x="6012160" y="1988840"/>
              <a:ext cx="1224136" cy="1224136"/>
            </a:xfrm>
            <a:prstGeom prst="rect">
              <a:avLst/>
            </a:prstGeom>
            <a:solidFill>
              <a:srgbClr val="00A1DE"/>
            </a:solidFill>
            <a:ln w="1270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grpSp>
          <p:nvGrpSpPr>
            <p:cNvPr id="45" name="Group 44"/>
            <p:cNvGrpSpPr/>
            <p:nvPr/>
          </p:nvGrpSpPr>
          <p:grpSpPr>
            <a:xfrm>
              <a:off x="6420109" y="1454894"/>
              <a:ext cx="432048" cy="533946"/>
              <a:chOff x="6420109" y="1454894"/>
              <a:chExt cx="432048" cy="533946"/>
            </a:xfrm>
          </p:grpSpPr>
          <p:sp>
            <p:nvSpPr>
              <p:cNvPr id="55" name="Oval 54"/>
              <p:cNvSpPr/>
              <p:nvPr/>
            </p:nvSpPr>
            <p:spPr>
              <a:xfrm>
                <a:off x="6420109" y="1454894"/>
                <a:ext cx="432048" cy="432048"/>
              </a:xfrm>
              <a:prstGeom prst="ellipse">
                <a:avLst/>
              </a:prstGeom>
              <a:solidFill>
                <a:srgbClr val="00A1DE"/>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sp>
            <p:nvSpPr>
              <p:cNvPr id="56" name="Rectangle 12"/>
              <p:cNvSpPr/>
              <p:nvPr/>
            </p:nvSpPr>
            <p:spPr>
              <a:xfrm>
                <a:off x="6509927" y="1822152"/>
                <a:ext cx="252413" cy="166688"/>
              </a:xfrm>
              <a:custGeom>
                <a:avLst/>
                <a:gdLst>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3" h="166688">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rgbClr val="00A1DE"/>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grpSp>
        <p:grpSp>
          <p:nvGrpSpPr>
            <p:cNvPr id="46" name="Group 45"/>
            <p:cNvGrpSpPr/>
            <p:nvPr/>
          </p:nvGrpSpPr>
          <p:grpSpPr>
            <a:xfrm flipV="1">
              <a:off x="6422080" y="3210943"/>
              <a:ext cx="432048" cy="533946"/>
              <a:chOff x="6420109" y="1454894"/>
              <a:chExt cx="432048" cy="533946"/>
            </a:xfrm>
          </p:grpSpPr>
          <p:sp>
            <p:nvSpPr>
              <p:cNvPr id="53" name="Oval 52"/>
              <p:cNvSpPr/>
              <p:nvPr/>
            </p:nvSpPr>
            <p:spPr>
              <a:xfrm>
                <a:off x="6420109" y="1454894"/>
                <a:ext cx="432048" cy="432048"/>
              </a:xfrm>
              <a:prstGeom prst="ellipse">
                <a:avLst/>
              </a:prstGeom>
              <a:solidFill>
                <a:srgbClr val="00A1DE"/>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sp>
            <p:nvSpPr>
              <p:cNvPr id="54" name="Rectangle 12"/>
              <p:cNvSpPr/>
              <p:nvPr/>
            </p:nvSpPr>
            <p:spPr>
              <a:xfrm>
                <a:off x="6509927" y="1822152"/>
                <a:ext cx="252413" cy="166688"/>
              </a:xfrm>
              <a:custGeom>
                <a:avLst/>
                <a:gdLst>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3" h="166688">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rgbClr val="00A1DE"/>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grpSp>
        <p:grpSp>
          <p:nvGrpSpPr>
            <p:cNvPr id="47" name="Group 46"/>
            <p:cNvGrpSpPr/>
            <p:nvPr/>
          </p:nvGrpSpPr>
          <p:grpSpPr>
            <a:xfrm rot="5400000">
              <a:off x="6053948" y="2327949"/>
              <a:ext cx="432048" cy="545920"/>
              <a:chOff x="6420109" y="1454894"/>
              <a:chExt cx="432048" cy="545920"/>
            </a:xfrm>
            <a:solidFill>
              <a:schemeClr val="bg2"/>
            </a:solidFill>
          </p:grpSpPr>
          <p:sp>
            <p:nvSpPr>
              <p:cNvPr id="51" name="Oval 50"/>
              <p:cNvSpPr/>
              <p:nvPr/>
            </p:nvSpPr>
            <p:spPr>
              <a:xfrm>
                <a:off x="6420109" y="1454894"/>
                <a:ext cx="432048" cy="432048"/>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sp>
            <p:nvSpPr>
              <p:cNvPr id="52" name="Rectangle 12"/>
              <p:cNvSpPr/>
              <p:nvPr/>
            </p:nvSpPr>
            <p:spPr>
              <a:xfrm>
                <a:off x="6510040" y="1834126"/>
                <a:ext cx="252413" cy="166688"/>
              </a:xfrm>
              <a:custGeom>
                <a:avLst/>
                <a:gdLst>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3" h="166688">
                    <a:moveTo>
                      <a:pt x="0" y="0"/>
                    </a:moveTo>
                    <a:lnTo>
                      <a:pt x="252413" y="0"/>
                    </a:lnTo>
                    <a:cubicBezTo>
                      <a:pt x="195263" y="55563"/>
                      <a:pt x="216695" y="118268"/>
                      <a:pt x="252413" y="166688"/>
                    </a:cubicBezTo>
                    <a:lnTo>
                      <a:pt x="0" y="166688"/>
                    </a:lnTo>
                    <a:cubicBezTo>
                      <a:pt x="35719" y="113506"/>
                      <a:pt x="52388" y="62707"/>
                      <a:pt x="0" y="0"/>
                    </a:cubicBez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grpSp>
        <p:grpSp>
          <p:nvGrpSpPr>
            <p:cNvPr id="48" name="Group 47"/>
            <p:cNvGrpSpPr/>
            <p:nvPr/>
          </p:nvGrpSpPr>
          <p:grpSpPr>
            <a:xfrm rot="16200000" flipH="1">
              <a:off x="6756474" y="2333935"/>
              <a:ext cx="432048" cy="533946"/>
              <a:chOff x="6420109" y="1454894"/>
              <a:chExt cx="432048" cy="533946"/>
            </a:xfrm>
            <a:solidFill>
              <a:schemeClr val="bg2"/>
            </a:solidFill>
          </p:grpSpPr>
          <p:sp>
            <p:nvSpPr>
              <p:cNvPr id="49" name="Oval 48"/>
              <p:cNvSpPr/>
              <p:nvPr/>
            </p:nvSpPr>
            <p:spPr>
              <a:xfrm>
                <a:off x="6420109" y="1454894"/>
                <a:ext cx="432048" cy="432048"/>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sp>
            <p:nvSpPr>
              <p:cNvPr id="50" name="Rectangle 12"/>
              <p:cNvSpPr/>
              <p:nvPr/>
            </p:nvSpPr>
            <p:spPr>
              <a:xfrm>
                <a:off x="6509927" y="1822152"/>
                <a:ext cx="252413" cy="166688"/>
              </a:xfrm>
              <a:custGeom>
                <a:avLst/>
                <a:gdLst>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3" h="166688">
                    <a:moveTo>
                      <a:pt x="0" y="0"/>
                    </a:moveTo>
                    <a:lnTo>
                      <a:pt x="252413" y="0"/>
                    </a:lnTo>
                    <a:cubicBezTo>
                      <a:pt x="195263" y="55563"/>
                      <a:pt x="216695" y="118268"/>
                      <a:pt x="252413" y="166688"/>
                    </a:cubicBezTo>
                    <a:lnTo>
                      <a:pt x="0" y="166688"/>
                    </a:lnTo>
                    <a:cubicBezTo>
                      <a:pt x="35719" y="113506"/>
                      <a:pt x="52388" y="62707"/>
                      <a:pt x="0" y="0"/>
                    </a:cubicBez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grpSp>
      </p:grpSp>
      <p:grpSp>
        <p:nvGrpSpPr>
          <p:cNvPr id="13" name="Group 12"/>
          <p:cNvGrpSpPr/>
          <p:nvPr/>
        </p:nvGrpSpPr>
        <p:grpSpPr>
          <a:xfrm rot="8141066">
            <a:off x="5791399" y="2452817"/>
            <a:ext cx="1230486" cy="2281014"/>
            <a:chOff x="6008985" y="1454894"/>
            <a:chExt cx="1230486" cy="2281014"/>
          </a:xfrm>
        </p:grpSpPr>
        <p:sp>
          <p:nvSpPr>
            <p:cNvPr id="31" name="Rectangle 30"/>
            <p:cNvSpPr/>
            <p:nvPr/>
          </p:nvSpPr>
          <p:spPr>
            <a:xfrm>
              <a:off x="6012160" y="1988840"/>
              <a:ext cx="1224136" cy="1224136"/>
            </a:xfrm>
            <a:prstGeom prst="rect">
              <a:avLst/>
            </a:prstGeom>
            <a:solidFill>
              <a:srgbClr val="B4B4B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grpSp>
          <p:nvGrpSpPr>
            <p:cNvPr id="32" name="Group 31"/>
            <p:cNvGrpSpPr/>
            <p:nvPr/>
          </p:nvGrpSpPr>
          <p:grpSpPr>
            <a:xfrm>
              <a:off x="6420109" y="1454894"/>
              <a:ext cx="432048" cy="544290"/>
              <a:chOff x="6420109" y="1454894"/>
              <a:chExt cx="432048" cy="544290"/>
            </a:xfrm>
          </p:grpSpPr>
          <p:sp>
            <p:nvSpPr>
              <p:cNvPr id="42" name="Oval 41"/>
              <p:cNvSpPr/>
              <p:nvPr/>
            </p:nvSpPr>
            <p:spPr>
              <a:xfrm>
                <a:off x="6420109" y="1454894"/>
                <a:ext cx="432048" cy="432048"/>
              </a:xfrm>
              <a:prstGeom prst="ellipse">
                <a:avLst/>
              </a:prstGeom>
              <a:solidFill>
                <a:srgbClr val="B4B4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sp>
            <p:nvSpPr>
              <p:cNvPr id="43" name="Rectangle 12"/>
              <p:cNvSpPr/>
              <p:nvPr/>
            </p:nvSpPr>
            <p:spPr>
              <a:xfrm>
                <a:off x="6510051" y="1832496"/>
                <a:ext cx="252413" cy="166688"/>
              </a:xfrm>
              <a:custGeom>
                <a:avLst/>
                <a:gdLst>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3" h="166688">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rgbClr val="B4B4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grpSp>
        <p:grpSp>
          <p:nvGrpSpPr>
            <p:cNvPr id="33" name="Group 32"/>
            <p:cNvGrpSpPr/>
            <p:nvPr/>
          </p:nvGrpSpPr>
          <p:grpSpPr>
            <a:xfrm flipV="1">
              <a:off x="6421972" y="3201963"/>
              <a:ext cx="432048" cy="533945"/>
              <a:chOff x="6420001" y="1463875"/>
              <a:chExt cx="432048" cy="533945"/>
            </a:xfrm>
          </p:grpSpPr>
          <p:sp>
            <p:nvSpPr>
              <p:cNvPr id="40" name="Oval 39"/>
              <p:cNvSpPr/>
              <p:nvPr/>
            </p:nvSpPr>
            <p:spPr>
              <a:xfrm>
                <a:off x="6420001" y="1463875"/>
                <a:ext cx="432048" cy="432048"/>
              </a:xfrm>
              <a:prstGeom prst="ellipse">
                <a:avLst/>
              </a:prstGeom>
              <a:solidFill>
                <a:srgbClr val="B4B4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sp>
            <p:nvSpPr>
              <p:cNvPr id="41" name="Rectangle 12"/>
              <p:cNvSpPr/>
              <p:nvPr/>
            </p:nvSpPr>
            <p:spPr>
              <a:xfrm>
                <a:off x="6509820" y="1831132"/>
                <a:ext cx="252413" cy="166688"/>
              </a:xfrm>
              <a:custGeom>
                <a:avLst/>
                <a:gdLst>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3" h="166688">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rgbClr val="B4B4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grpSp>
        <p:grpSp>
          <p:nvGrpSpPr>
            <p:cNvPr id="34" name="Group 33"/>
            <p:cNvGrpSpPr/>
            <p:nvPr/>
          </p:nvGrpSpPr>
          <p:grpSpPr>
            <a:xfrm rot="5400000">
              <a:off x="6059934" y="2333935"/>
              <a:ext cx="432048" cy="533946"/>
              <a:chOff x="6420109" y="1454894"/>
              <a:chExt cx="432048" cy="533946"/>
            </a:xfrm>
            <a:solidFill>
              <a:schemeClr val="bg2"/>
            </a:solidFill>
          </p:grpSpPr>
          <p:sp>
            <p:nvSpPr>
              <p:cNvPr id="38" name="Oval 37"/>
              <p:cNvSpPr/>
              <p:nvPr/>
            </p:nvSpPr>
            <p:spPr>
              <a:xfrm>
                <a:off x="6420109" y="1454894"/>
                <a:ext cx="432048" cy="432048"/>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sp>
            <p:nvSpPr>
              <p:cNvPr id="39" name="Rectangle 12"/>
              <p:cNvSpPr/>
              <p:nvPr/>
            </p:nvSpPr>
            <p:spPr>
              <a:xfrm>
                <a:off x="6509927" y="1822152"/>
                <a:ext cx="252413" cy="166688"/>
              </a:xfrm>
              <a:custGeom>
                <a:avLst/>
                <a:gdLst>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3" h="166688">
                    <a:moveTo>
                      <a:pt x="0" y="0"/>
                    </a:moveTo>
                    <a:lnTo>
                      <a:pt x="252413" y="0"/>
                    </a:lnTo>
                    <a:cubicBezTo>
                      <a:pt x="195263" y="55563"/>
                      <a:pt x="216695" y="118268"/>
                      <a:pt x="252413" y="166688"/>
                    </a:cubicBezTo>
                    <a:lnTo>
                      <a:pt x="0" y="166688"/>
                    </a:lnTo>
                    <a:cubicBezTo>
                      <a:pt x="35719" y="113506"/>
                      <a:pt x="52388" y="62707"/>
                      <a:pt x="0" y="0"/>
                    </a:cubicBez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grpSp>
        <p:grpSp>
          <p:nvGrpSpPr>
            <p:cNvPr id="35" name="Group 34"/>
            <p:cNvGrpSpPr/>
            <p:nvPr/>
          </p:nvGrpSpPr>
          <p:grpSpPr>
            <a:xfrm rot="16200000" flipH="1">
              <a:off x="6756474" y="2333935"/>
              <a:ext cx="432048" cy="533946"/>
              <a:chOff x="6420109" y="1454894"/>
              <a:chExt cx="432048" cy="533946"/>
            </a:xfrm>
            <a:solidFill>
              <a:schemeClr val="bg2"/>
            </a:solidFill>
          </p:grpSpPr>
          <p:sp>
            <p:nvSpPr>
              <p:cNvPr id="36" name="Oval 35"/>
              <p:cNvSpPr/>
              <p:nvPr/>
            </p:nvSpPr>
            <p:spPr>
              <a:xfrm>
                <a:off x="6420109" y="1454894"/>
                <a:ext cx="432048" cy="432048"/>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sp>
            <p:nvSpPr>
              <p:cNvPr id="37" name="Rectangle 12"/>
              <p:cNvSpPr/>
              <p:nvPr/>
            </p:nvSpPr>
            <p:spPr>
              <a:xfrm>
                <a:off x="6509927" y="1822152"/>
                <a:ext cx="252413" cy="166688"/>
              </a:xfrm>
              <a:custGeom>
                <a:avLst/>
                <a:gdLst>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3" h="166688">
                    <a:moveTo>
                      <a:pt x="0" y="0"/>
                    </a:moveTo>
                    <a:lnTo>
                      <a:pt x="252413" y="0"/>
                    </a:lnTo>
                    <a:cubicBezTo>
                      <a:pt x="195263" y="55563"/>
                      <a:pt x="216695" y="118268"/>
                      <a:pt x="252413" y="166688"/>
                    </a:cubicBezTo>
                    <a:lnTo>
                      <a:pt x="0" y="166688"/>
                    </a:lnTo>
                    <a:cubicBezTo>
                      <a:pt x="35719" y="113506"/>
                      <a:pt x="52388" y="62707"/>
                      <a:pt x="0" y="0"/>
                    </a:cubicBez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grpSp>
      </p:grpSp>
      <p:grpSp>
        <p:nvGrpSpPr>
          <p:cNvPr id="14" name="Group 13"/>
          <p:cNvGrpSpPr/>
          <p:nvPr/>
        </p:nvGrpSpPr>
        <p:grpSpPr>
          <a:xfrm rot="13491341">
            <a:off x="4908379" y="3326658"/>
            <a:ext cx="1243524" cy="2278358"/>
            <a:chOff x="6008985" y="1442046"/>
            <a:chExt cx="1243524" cy="2278358"/>
          </a:xfrm>
        </p:grpSpPr>
        <p:sp>
          <p:nvSpPr>
            <p:cNvPr id="18" name="Rectangle 17"/>
            <p:cNvSpPr/>
            <p:nvPr/>
          </p:nvSpPr>
          <p:spPr>
            <a:xfrm>
              <a:off x="6028373" y="1976061"/>
              <a:ext cx="1224136" cy="1224136"/>
            </a:xfrm>
            <a:prstGeom prst="rect">
              <a:avLst/>
            </a:prstGeom>
            <a:solidFill>
              <a:srgbClr val="8C8C8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grpSp>
          <p:nvGrpSpPr>
            <p:cNvPr id="19" name="Group 18"/>
            <p:cNvGrpSpPr/>
            <p:nvPr/>
          </p:nvGrpSpPr>
          <p:grpSpPr>
            <a:xfrm>
              <a:off x="6436261" y="1442046"/>
              <a:ext cx="432048" cy="544289"/>
              <a:chOff x="6436261" y="1442046"/>
              <a:chExt cx="432048" cy="544289"/>
            </a:xfrm>
          </p:grpSpPr>
          <p:sp>
            <p:nvSpPr>
              <p:cNvPr id="29" name="Oval 28"/>
              <p:cNvSpPr/>
              <p:nvPr/>
            </p:nvSpPr>
            <p:spPr>
              <a:xfrm>
                <a:off x="6436261" y="1442046"/>
                <a:ext cx="432048" cy="432048"/>
              </a:xfrm>
              <a:prstGeom prst="ellipse">
                <a:avLst/>
              </a:prstGeom>
              <a:solidFill>
                <a:srgbClr val="8C8C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sp>
            <p:nvSpPr>
              <p:cNvPr id="30" name="Rectangle 12"/>
              <p:cNvSpPr/>
              <p:nvPr/>
            </p:nvSpPr>
            <p:spPr>
              <a:xfrm>
                <a:off x="6526051" y="1819647"/>
                <a:ext cx="252413" cy="166688"/>
              </a:xfrm>
              <a:custGeom>
                <a:avLst/>
                <a:gdLst>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3" h="166688">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rgbClr val="8C8C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grpSp>
        <p:grpSp>
          <p:nvGrpSpPr>
            <p:cNvPr id="20" name="Group 19"/>
            <p:cNvGrpSpPr/>
            <p:nvPr/>
          </p:nvGrpSpPr>
          <p:grpSpPr>
            <a:xfrm flipV="1">
              <a:off x="6427182" y="3186460"/>
              <a:ext cx="432048" cy="533944"/>
              <a:chOff x="6425211" y="1479379"/>
              <a:chExt cx="432048" cy="533944"/>
            </a:xfrm>
          </p:grpSpPr>
          <p:sp>
            <p:nvSpPr>
              <p:cNvPr id="27" name="Oval 26"/>
              <p:cNvSpPr/>
              <p:nvPr/>
            </p:nvSpPr>
            <p:spPr>
              <a:xfrm>
                <a:off x="6425211" y="1479379"/>
                <a:ext cx="432048" cy="432048"/>
              </a:xfrm>
              <a:prstGeom prst="ellipse">
                <a:avLst/>
              </a:prstGeom>
              <a:solidFill>
                <a:srgbClr val="8C8C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sp>
            <p:nvSpPr>
              <p:cNvPr id="28" name="Rectangle 12"/>
              <p:cNvSpPr/>
              <p:nvPr/>
            </p:nvSpPr>
            <p:spPr>
              <a:xfrm>
                <a:off x="6515031" y="1846635"/>
                <a:ext cx="252413" cy="166688"/>
              </a:xfrm>
              <a:custGeom>
                <a:avLst/>
                <a:gdLst>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3" h="166688">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rgbClr val="8C8C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grpSp>
        <p:grpSp>
          <p:nvGrpSpPr>
            <p:cNvPr id="21" name="Group 20"/>
            <p:cNvGrpSpPr/>
            <p:nvPr/>
          </p:nvGrpSpPr>
          <p:grpSpPr>
            <a:xfrm rot="5400000">
              <a:off x="6059934" y="2333935"/>
              <a:ext cx="432048" cy="533946"/>
              <a:chOff x="6420109" y="1454894"/>
              <a:chExt cx="432048" cy="533946"/>
            </a:xfrm>
            <a:solidFill>
              <a:schemeClr val="bg2"/>
            </a:solidFill>
          </p:grpSpPr>
          <p:sp>
            <p:nvSpPr>
              <p:cNvPr id="25" name="Oval 24"/>
              <p:cNvSpPr/>
              <p:nvPr/>
            </p:nvSpPr>
            <p:spPr>
              <a:xfrm>
                <a:off x="6420109" y="1454894"/>
                <a:ext cx="432048" cy="432048"/>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sp>
            <p:nvSpPr>
              <p:cNvPr id="26" name="Rectangle 12"/>
              <p:cNvSpPr/>
              <p:nvPr/>
            </p:nvSpPr>
            <p:spPr>
              <a:xfrm>
                <a:off x="6509927" y="1822152"/>
                <a:ext cx="252413" cy="166688"/>
              </a:xfrm>
              <a:custGeom>
                <a:avLst/>
                <a:gdLst>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3" h="166688">
                    <a:moveTo>
                      <a:pt x="0" y="0"/>
                    </a:moveTo>
                    <a:lnTo>
                      <a:pt x="252413" y="0"/>
                    </a:lnTo>
                    <a:cubicBezTo>
                      <a:pt x="195263" y="55563"/>
                      <a:pt x="216695" y="118268"/>
                      <a:pt x="252413" y="166688"/>
                    </a:cubicBezTo>
                    <a:lnTo>
                      <a:pt x="0" y="166688"/>
                    </a:lnTo>
                    <a:cubicBezTo>
                      <a:pt x="35719" y="113506"/>
                      <a:pt x="52388" y="62707"/>
                      <a:pt x="0" y="0"/>
                    </a:cubicBez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grpSp>
        <p:grpSp>
          <p:nvGrpSpPr>
            <p:cNvPr id="22" name="Group 21"/>
            <p:cNvGrpSpPr/>
            <p:nvPr/>
          </p:nvGrpSpPr>
          <p:grpSpPr>
            <a:xfrm rot="16200000" flipH="1">
              <a:off x="6756474" y="2333935"/>
              <a:ext cx="432048" cy="533946"/>
              <a:chOff x="6420109" y="1454894"/>
              <a:chExt cx="432048" cy="533946"/>
            </a:xfrm>
            <a:solidFill>
              <a:schemeClr val="bg2"/>
            </a:solidFill>
          </p:grpSpPr>
          <p:sp>
            <p:nvSpPr>
              <p:cNvPr id="23" name="Oval 22"/>
              <p:cNvSpPr/>
              <p:nvPr/>
            </p:nvSpPr>
            <p:spPr>
              <a:xfrm>
                <a:off x="6420109" y="1454894"/>
                <a:ext cx="432048" cy="432048"/>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sp>
            <p:nvSpPr>
              <p:cNvPr id="24" name="Rectangle 12"/>
              <p:cNvSpPr/>
              <p:nvPr/>
            </p:nvSpPr>
            <p:spPr>
              <a:xfrm>
                <a:off x="6509927" y="1822152"/>
                <a:ext cx="252413" cy="166688"/>
              </a:xfrm>
              <a:custGeom>
                <a:avLst/>
                <a:gdLst>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3" h="166688">
                    <a:moveTo>
                      <a:pt x="0" y="0"/>
                    </a:moveTo>
                    <a:lnTo>
                      <a:pt x="252413" y="0"/>
                    </a:lnTo>
                    <a:cubicBezTo>
                      <a:pt x="195263" y="55563"/>
                      <a:pt x="216695" y="118268"/>
                      <a:pt x="252413" y="166688"/>
                    </a:cubicBezTo>
                    <a:lnTo>
                      <a:pt x="0" y="166688"/>
                    </a:lnTo>
                    <a:cubicBezTo>
                      <a:pt x="35719" y="113506"/>
                      <a:pt x="52388" y="62707"/>
                      <a:pt x="0" y="0"/>
                    </a:cubicBez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grpSp>
      </p:grpSp>
      <p:sp>
        <p:nvSpPr>
          <p:cNvPr id="166" name="Rectangle 165"/>
          <p:cNvSpPr/>
          <p:nvPr/>
        </p:nvSpPr>
        <p:spPr>
          <a:xfrm>
            <a:off x="5959606" y="1479525"/>
            <a:ext cx="1606464" cy="630942"/>
          </a:xfrm>
          <a:prstGeom prst="rect">
            <a:avLst/>
          </a:prstGeom>
        </p:spPr>
        <p:txBody>
          <a:bodyPr wrap="square" lIns="0" tIns="0" rIns="0" bIns="0">
            <a:spAutoFit/>
          </a:bodyPr>
          <a:lstStyle/>
          <a:p>
            <a:pPr algn="ctr">
              <a:spcAft>
                <a:spcPts val="600"/>
              </a:spcAft>
            </a:pPr>
            <a:r>
              <a:rPr lang="en-US" b="1" dirty="0" smtClean="0">
                <a:solidFill>
                  <a:srgbClr val="313131"/>
                </a:solidFill>
              </a:rPr>
              <a:t>Same Day </a:t>
            </a:r>
          </a:p>
          <a:p>
            <a:pPr algn="ctr">
              <a:spcAft>
                <a:spcPts val="600"/>
              </a:spcAft>
            </a:pPr>
            <a:r>
              <a:rPr lang="en-US" b="1" dirty="0" smtClean="0">
                <a:solidFill>
                  <a:srgbClr val="313131"/>
                </a:solidFill>
              </a:rPr>
              <a:t>ACH</a:t>
            </a:r>
            <a:endParaRPr lang="en-US" dirty="0">
              <a:solidFill>
                <a:srgbClr val="313131"/>
              </a:solidFill>
            </a:endParaRPr>
          </a:p>
        </p:txBody>
      </p:sp>
      <p:sp>
        <p:nvSpPr>
          <p:cNvPr id="167" name="TextBox 166"/>
          <p:cNvSpPr txBox="1"/>
          <p:nvPr/>
        </p:nvSpPr>
        <p:spPr>
          <a:xfrm>
            <a:off x="457200" y="1479525"/>
            <a:ext cx="4533036" cy="369332"/>
          </a:xfrm>
          <a:prstGeom prst="rect">
            <a:avLst/>
          </a:prstGeom>
          <a:noFill/>
        </p:spPr>
        <p:txBody>
          <a:bodyPr wrap="none" rtlCol="0">
            <a:spAutoFit/>
          </a:bodyPr>
          <a:lstStyle/>
          <a:p>
            <a:r>
              <a:rPr lang="en-US" b="1" i="1" dirty="0" smtClean="0"/>
              <a:t>Putting the final piece of the puzzle together</a:t>
            </a:r>
            <a:endParaRPr lang="en-US" b="1" i="1" dirty="0"/>
          </a:p>
        </p:txBody>
      </p:sp>
      <p:sp>
        <p:nvSpPr>
          <p:cNvPr id="67" name="Oval 66"/>
          <p:cNvSpPr/>
          <p:nvPr/>
        </p:nvSpPr>
        <p:spPr>
          <a:xfrm>
            <a:off x="7103737" y="4442129"/>
            <a:ext cx="1693463" cy="389513"/>
          </a:xfrm>
          <a:prstGeom prst="ellipse">
            <a:avLst/>
          </a:prstGeom>
          <a:solidFill>
            <a:schemeClr val="accent5"/>
          </a:solidFill>
        </p:spPr>
        <p:txBody>
          <a:bodyPr wrap="square" lIns="0" tIns="0" rIns="0" bIns="0">
            <a:spAutoFit/>
          </a:bodyPr>
          <a:lstStyle/>
          <a:p>
            <a:pPr algn="ctr">
              <a:spcAft>
                <a:spcPts val="600"/>
              </a:spcAft>
            </a:pPr>
            <a:r>
              <a:rPr lang="en-US" b="1" dirty="0" smtClean="0">
                <a:solidFill>
                  <a:schemeClr val="bg1"/>
                </a:solidFill>
              </a:rPr>
              <a:t>ISO 20022</a:t>
            </a:r>
          </a:p>
        </p:txBody>
      </p:sp>
    </p:spTree>
    <p:extLst>
      <p:ext uri="{BB962C8B-B14F-4D97-AF65-F5344CB8AC3E}">
        <p14:creationId xmlns:p14="http://schemas.microsoft.com/office/powerpoint/2010/main" val="1975835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6 PSOG 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1859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Taup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Taup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1859B"/>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Year xmlns="d67eb1c3-a0f4-40b3-910e-6e85604fdd15">2017</Year>
    <_dlc_DocId xmlns="d67eb1c3-a0f4-40b3-910e-6e85604fdd15">JEQJZPUEYPYH-1088724497-3</_dlc_DocId>
    <_dlc_DocIdUrl xmlns="d67eb1c3-a0f4-40b3-910e-6e85604fdd15">
      <Url>https://fedsharesites.frb.org/9I/PSOG/_layouts/15/DocIdRedir.aspx?ID=JEQJZPUEYPYH-1088724497-3</Url>
      <Description>JEQJZPUEYPYH-1088724497-3</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0B6A18309EDC4AB630F4F8D2FEBFBD" ma:contentTypeVersion="1" ma:contentTypeDescription="Create a new document." ma:contentTypeScope="" ma:versionID="1d0bc9912163d891031d1138fddd8861">
  <xsd:schema xmlns:xsd="http://www.w3.org/2001/XMLSchema" xmlns:xs="http://www.w3.org/2001/XMLSchema" xmlns:p="http://schemas.microsoft.com/office/2006/metadata/properties" xmlns:ns2="d67eb1c3-a0f4-40b3-910e-6e85604fdd15" targetNamespace="http://schemas.microsoft.com/office/2006/metadata/properties" ma:root="true" ma:fieldsID="412f4a61f7a3db5dc16e4696fef08aaf" ns2:_="">
    <xsd:import namespace="d67eb1c3-a0f4-40b3-910e-6e85604fdd15"/>
    <xsd:element name="properties">
      <xsd:complexType>
        <xsd:sequence>
          <xsd:element name="documentManagement">
            <xsd:complexType>
              <xsd:all>
                <xsd:element ref="ns2:_dlc_DocId" minOccurs="0"/>
                <xsd:element ref="ns2:_dlc_DocIdUrl" minOccurs="0"/>
                <xsd:element ref="ns2:_dlc_DocIdPersistId" minOccurs="0"/>
                <xsd:element ref="ns2: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7eb1c3-a0f4-40b3-910e-6e85604fdd1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Year" ma:index="11" nillable="true" ma:displayName="Year" ma:internalName="Yea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7E1262A-E211-4772-9101-DA3A40FC3CFA}">
  <ds:schemaRefs>
    <ds:schemaRef ds:uri="http://schemas.microsoft.com/sharepoint/v3/contenttype/forms"/>
  </ds:schemaRefs>
</ds:datastoreItem>
</file>

<file path=customXml/itemProps2.xml><?xml version="1.0" encoding="utf-8"?>
<ds:datastoreItem xmlns:ds="http://schemas.openxmlformats.org/officeDocument/2006/customXml" ds:itemID="{3EDA73B4-86F2-4371-A0F6-466BC777DF7D}">
  <ds:schemaRefs>
    <ds:schemaRef ds:uri="d67eb1c3-a0f4-40b3-910e-6e85604fdd15"/>
    <ds:schemaRef ds:uri="http://schemas.microsoft.com/office/2006/metadata/properties"/>
    <ds:schemaRef ds:uri="http://schemas.microsoft.com/office/2006/documentManagement/types"/>
    <ds:schemaRef ds:uri="http://purl.org/dc/dcmitype/"/>
    <ds:schemaRef ds:uri="http://purl.org/dc/elements/1.1/"/>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979A205E-7283-4AF7-A0E8-2BA5A5D6B0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7eb1c3-a0f4-40b3-910e-6e85604fdd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53A6427-8D95-4498-87F1-0EB38E88EAC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2016 PSOG Template</Template>
  <TotalTime>3547</TotalTime>
  <Words>2309</Words>
  <Application>Microsoft Office PowerPoint</Application>
  <PresentationFormat>On-screen Show (4:3)</PresentationFormat>
  <Paragraphs>175</Paragraphs>
  <Slides>16</Slides>
  <Notes>14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Courier New</vt:lpstr>
      <vt:lpstr>Wingdings</vt:lpstr>
      <vt:lpstr>2016 PSOG Template</vt:lpstr>
      <vt:lpstr>3_Taupe template</vt:lpstr>
      <vt:lpstr>4_Taupe template</vt:lpstr>
      <vt:lpstr>Business Payments Coalition: E-Invoicing Initiative</vt:lpstr>
      <vt:lpstr>Disclaimer</vt:lpstr>
      <vt:lpstr>Strategies for Improving the U.S. Payment System</vt:lpstr>
      <vt:lpstr>Focus on B2B Payment Efficiency</vt:lpstr>
      <vt:lpstr>PowerPoint Presentation</vt:lpstr>
      <vt:lpstr>PowerPoint Presentation</vt:lpstr>
      <vt:lpstr>Business Payments Coalition</vt:lpstr>
      <vt:lpstr>E-Invoicing Work Group</vt:lpstr>
      <vt:lpstr>Accelerating B2B Transactions</vt:lpstr>
      <vt:lpstr>Opportunity for the U.S.</vt:lpstr>
      <vt:lpstr>E-Invoicing and Remittance Interoperability Framework</vt:lpstr>
      <vt:lpstr>Examples of an Interoperability Framework Model</vt:lpstr>
      <vt:lpstr>Global Movement – Standardized Business Documents and Delivery</vt:lpstr>
      <vt:lpstr>Roadmap to a E-Invoicing Interoperability Framework</vt:lpstr>
      <vt:lpstr>Questions?</vt:lpstr>
      <vt:lpstr>Thank You!</vt:lpstr>
    </vt:vector>
  </TitlesOfParts>
  <Company>Federal Reserve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E-Invoicing and Remittance Interoperability Framework Concept</dc:title>
  <dc:creator>Hughes, Mary</dc:creator>
  <cp:lastModifiedBy>Albers, Todd</cp:lastModifiedBy>
  <cp:revision>120</cp:revision>
  <cp:lastPrinted>2013-06-05T15:27:50Z</cp:lastPrinted>
  <dcterms:created xsi:type="dcterms:W3CDTF">2016-08-23T13:44:34Z</dcterms:created>
  <dcterms:modified xsi:type="dcterms:W3CDTF">2018-01-09T04:53:00Z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23ac4f98-d02c-4436-bc0f-d54c11ddf9ee</vt:lpwstr>
  </property>
  <property fmtid="{D5CDD505-2E9C-101B-9397-08002B2CF9AE}" pid="3" name="ContentTypeId">
    <vt:lpwstr>0x010100040B6A18309EDC4AB630F4F8D2FEBFBD</vt:lpwstr>
  </property>
  <property fmtid="{D5CDD505-2E9C-101B-9397-08002B2CF9AE}" pid="4" name="_dlc_DocIdItemGuid">
    <vt:lpwstr>91f6816d-b92e-449d-9cf2-6ce4de08c104</vt:lpwstr>
  </property>
</Properties>
</file>