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5"/>
  </p:sldMasterIdLst>
  <p:notesMasterIdLst>
    <p:notesMasterId r:id="rId34"/>
  </p:notesMasterIdLst>
  <p:handoutMasterIdLst>
    <p:handoutMasterId r:id="rId35"/>
  </p:handoutMasterIdLst>
  <p:sldIdLst>
    <p:sldId id="297" r:id="rId6"/>
    <p:sldId id="262" r:id="rId7"/>
    <p:sldId id="323" r:id="rId8"/>
    <p:sldId id="321" r:id="rId9"/>
    <p:sldId id="298" r:id="rId10"/>
    <p:sldId id="299" r:id="rId11"/>
    <p:sldId id="300" r:id="rId12"/>
    <p:sldId id="301" r:id="rId13"/>
    <p:sldId id="302" r:id="rId14"/>
    <p:sldId id="303" r:id="rId15"/>
    <p:sldId id="313" r:id="rId16"/>
    <p:sldId id="304" r:id="rId17"/>
    <p:sldId id="322" r:id="rId18"/>
    <p:sldId id="306" r:id="rId19"/>
    <p:sldId id="314" r:id="rId20"/>
    <p:sldId id="307" r:id="rId21"/>
    <p:sldId id="308" r:id="rId22"/>
    <p:sldId id="315" r:id="rId23"/>
    <p:sldId id="309" r:id="rId24"/>
    <p:sldId id="316" r:id="rId25"/>
    <p:sldId id="310" r:id="rId26"/>
    <p:sldId id="311" r:id="rId27"/>
    <p:sldId id="312" r:id="rId28"/>
    <p:sldId id="317" r:id="rId29"/>
    <p:sldId id="318" r:id="rId30"/>
    <p:sldId id="319" r:id="rId31"/>
    <p:sldId id="320" r:id="rId32"/>
    <p:sldId id="294" r:id="rId3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D61308-1360-43B0-9A1C-31D5498BEC9B}">
          <p14:sldIdLst>
            <p14:sldId id="297"/>
            <p14:sldId id="262"/>
            <p14:sldId id="323"/>
            <p14:sldId id="321"/>
            <p14:sldId id="298"/>
          </p14:sldIdLst>
        </p14:section>
        <p14:section name="Guest signaling available descriptors" id="{1EDAEB4A-C62D-4BDD-8362-9B9737CFCADD}">
          <p14:sldIdLst>
            <p14:sldId id="299"/>
            <p14:sldId id="300"/>
            <p14:sldId id="301"/>
            <p14:sldId id="302"/>
            <p14:sldId id="303"/>
          </p14:sldIdLst>
        </p14:section>
        <p14:section name="Device signaling used descriptors" id="{699A2739-1880-4879-92A5-C0DB30201240}">
          <p14:sldIdLst>
            <p14:sldId id="313"/>
            <p14:sldId id="304"/>
            <p14:sldId id="322"/>
            <p14:sldId id="306"/>
          </p14:sldIdLst>
        </p14:section>
        <p14:section name="Out-of-order processing" id="{411FFB85-05DF-40DC-834A-E99BB497243A}">
          <p14:sldIdLst>
            <p14:sldId id="314"/>
            <p14:sldId id="307"/>
            <p14:sldId id="308"/>
          </p14:sldIdLst>
        </p14:section>
        <p14:section name="Indirect chaining" id="{01D73463-0553-49F1-8FF9-0FDCE98621C5}">
          <p14:sldIdLst>
            <p14:sldId id="315"/>
            <p14:sldId id="309"/>
          </p14:sldIdLst>
        </p14:section>
        <p14:section name="Rx Fixed Buffer sizes" id="{156E90B2-EEF7-44C7-9CC5-2579A7B7A4C0}">
          <p14:sldIdLst>
            <p14:sldId id="316"/>
            <p14:sldId id="310"/>
            <p14:sldId id="311"/>
            <p14:sldId id="312"/>
          </p14:sldIdLst>
        </p14:section>
        <p14:section name="Data/Descriptor alignment boundaries" id="{C96A93FC-0C08-4402-BCE1-188EBD61DA83}">
          <p14:sldIdLst>
            <p14:sldId id="317"/>
            <p14:sldId id="318"/>
            <p14:sldId id="319"/>
            <p14:sldId id="320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3308"/>
    <a:srgbClr val="0071C5"/>
    <a:srgbClr val="FD9208"/>
    <a:srgbClr val="009FDF"/>
    <a:srgbClr val="F3D54E"/>
    <a:srgbClr val="F0CE3E"/>
    <a:srgbClr val="003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34" autoAdjust="0"/>
  </p:normalViewPr>
  <p:slideViewPr>
    <p:cSldViewPr snapToGrid="0">
      <p:cViewPr>
        <p:scale>
          <a:sx n="140" d="100"/>
          <a:sy n="140" d="100"/>
        </p:scale>
        <p:origin x="102" y="612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Intel Clear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Intel Clear"/>
              </a:rPr>
              <a:pPr/>
              <a:t>3/7/2017</a:t>
            </a:fld>
            <a:endParaRPr lang="en-US" dirty="0">
              <a:latin typeface="Intel Clea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Intel Clea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Intel Clear"/>
              </a:rPr>
              <a:pPr/>
              <a:t>‹#›</a:t>
            </a:fld>
            <a:endParaRPr lang="en-US" dirty="0"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Intel Cle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Intel Clear"/>
              </a:defRPr>
            </a:lvl1pPr>
          </a:lstStyle>
          <a:p>
            <a:fld id="{ED7FC5FE-6F0D-D34A-8EE6-C95B4F5F4DC8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Intel Cle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Intel Clear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Intel Clear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Intel Clear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Intel Clear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Intel Clear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Intel Clear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79422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6500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65pt Intel Clear pro Title</a:t>
            </a:r>
            <a:br>
              <a:rPr lang="en-US" dirty="0"/>
            </a:br>
            <a:r>
              <a:rPr lang="en-US" dirty="0"/>
              <a:t>with Linear gradient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797" y="383169"/>
            <a:ext cx="1248049" cy="82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19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678363" y="1"/>
            <a:ext cx="4465637" cy="4768849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4006850" cy="868680"/>
          </a:xfrm>
        </p:spPr>
        <p:txBody>
          <a:bodyPr>
            <a:noAutofit/>
          </a:bodyPr>
          <a:lstStyle>
            <a:lvl1pPr>
              <a:defRPr sz="2800"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325244"/>
            <a:ext cx="4006850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290042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tx2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54pt Intel Clear Pro</a:t>
            </a:r>
            <a:br>
              <a:rPr lang="en-US" dirty="0"/>
            </a:br>
            <a:r>
              <a:rPr lang="en-US" dirty="0"/>
              <a:t>white section break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+mn-lt"/>
                <a:cs typeface="Intel Clear" panose="020B0604020203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54pt Intel Clear Pro</a:t>
            </a:r>
            <a:br>
              <a:rPr lang="en-US" dirty="0"/>
            </a:br>
            <a:r>
              <a:rPr lang="en-US" dirty="0"/>
              <a:t>blue section break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rgbClr val="F3D54E"/>
                </a:solidFill>
                <a:latin typeface="Intel Clear"/>
                <a:cs typeface="Intel Cle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</p:spTree>
    <p:extLst>
      <p:ext uri="{BB962C8B-B14F-4D97-AF65-F5344CB8AC3E}">
        <p14:creationId xmlns:p14="http://schemas.microsoft.com/office/powerpoint/2010/main" val="111011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2234882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4000" b="0" baseline="0">
                <a:solidFill>
                  <a:schemeClr val="accent2"/>
                </a:solidFill>
                <a:latin typeface="Intel Clear"/>
                <a:ea typeface="Intel Clear"/>
                <a:cs typeface="Intel Cle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40pt Intel Clear Light Body.</a:t>
            </a:r>
            <a:br>
              <a:rPr lang="en-US" dirty="0"/>
            </a:br>
            <a:r>
              <a:rPr lang="en-US" dirty="0"/>
              <a:t>For content that is not a section, but has a big idea in text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101794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40pt Intel Clear Heading</a:t>
            </a:r>
          </a:p>
        </p:txBody>
      </p:sp>
    </p:spTree>
    <p:extLst>
      <p:ext uri="{BB962C8B-B14F-4D97-AF65-F5344CB8AC3E}">
        <p14:creationId xmlns:p14="http://schemas.microsoft.com/office/powerpoint/2010/main" val="4001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 Break Image">
    <p:bg>
      <p:bgPr>
        <a:gradFill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260088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54pt Intel Clear Pro blue section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348787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3"/>
                </a:solidFill>
                <a:latin typeface="+mn-lt"/>
                <a:cs typeface="Intel Clear" panose="020B0604020203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2574131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rgbClr val="0071C5"/>
                </a:solidFill>
              </a:defRPr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</p:spTree>
    <p:extLst>
      <p:ext uri="{BB962C8B-B14F-4D97-AF65-F5344CB8AC3E}">
        <p14:creationId xmlns:p14="http://schemas.microsoft.com/office/powerpoint/2010/main" val="384376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41371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6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psf\Home\Desktop\Inte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432" y="1875130"/>
            <a:ext cx="2108795" cy="138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00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_experience_hrz_wht_rgb_30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9" y="1874822"/>
            <a:ext cx="3646443" cy="151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3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79422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6500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65pt Intel Clear pro Title</a:t>
            </a:r>
            <a:br>
              <a:rPr lang="en-US" dirty="0"/>
            </a:br>
            <a:r>
              <a:rPr lang="en-US" dirty="0"/>
              <a:t>with Linear gradient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  <p:pic>
        <p:nvPicPr>
          <p:cNvPr id="5" name="Picture 4" descr="int_experience_hrz_wht_rgb_1500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3" y="389228"/>
            <a:ext cx="2121766" cy="88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gradFill>
          <a:gsLst>
            <a:gs pos="30000">
              <a:schemeClr val="tx2"/>
            </a:gs>
            <a:gs pos="100000">
              <a:srgbClr val="009FDF"/>
            </a:gs>
            <a:gs pos="65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7688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797" y="383169"/>
            <a:ext cx="1248049" cy="82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79422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6500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65pt Intel Clear pro Title</a:t>
            </a:r>
            <a:br>
              <a:rPr lang="en-US" dirty="0"/>
            </a:br>
            <a:r>
              <a:rPr lang="en-US" dirty="0"/>
              <a:t>with image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</p:spTree>
    <p:extLst>
      <p:ext uri="{BB962C8B-B14F-4D97-AF65-F5344CB8AC3E}">
        <p14:creationId xmlns:p14="http://schemas.microsoft.com/office/powerpoint/2010/main" val="180832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203325"/>
            <a:ext cx="8228012" cy="3425825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13585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4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830763" y="943430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r>
              <a:rPr lang="en-US" sz="1100">
                <a:latin typeface="Arial"/>
              </a:rPr>
              <a:t>Click icon to add picture</a:t>
            </a:r>
            <a:endParaRPr lang="en-US" sz="1100" dirty="0">
              <a:latin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830763" y="2843897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r>
              <a:rPr lang="en-US" sz="1100">
                <a:latin typeface="Arial"/>
              </a:rPr>
              <a:t>Click icon to add picture</a:t>
            </a:r>
            <a:endParaRPr lang="en-US" sz="11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91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4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8363" y="1203324"/>
            <a:ext cx="4005264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406206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3" y="1203325"/>
            <a:ext cx="8228013" cy="3425825"/>
          </a:xfrm>
        </p:spPr>
        <p:txBody>
          <a:bodyPr anchor="ctr" anchorCtr="0"/>
          <a:lstStyle>
            <a:lvl1pPr marL="190500" indent="-190500">
              <a:defRPr sz="3600" b="1" baseline="0">
                <a:solidFill>
                  <a:schemeClr val="accent1"/>
                </a:solidFill>
                <a:latin typeface="+mn-lt"/>
                <a:cs typeface="Intel Clear"/>
              </a:defRPr>
            </a:lvl1pPr>
            <a:lvl2pPr marL="417513" indent="-225425">
              <a:buFont typeface="Intel Clear" pitchFamily="34" charset="0"/>
              <a:buChar char="–"/>
              <a:defRPr sz="1200" baseline="0">
                <a:latin typeface="+mn-lt"/>
                <a:cs typeface="Intel Clear" panose="020B0604020203020204" pitchFamily="34" charset="0"/>
              </a:defRPr>
            </a:lvl2pPr>
            <a:lvl3pPr marL="685800" indent="-228600">
              <a:buFont typeface="Intel Clear" pitchFamily="34" charset="0"/>
              <a:buChar char="–"/>
              <a:defRPr sz="1200">
                <a:latin typeface="+mn-lt"/>
              </a:defRPr>
            </a:lvl3pPr>
            <a:lvl4pPr>
              <a:buFont typeface="Intel Clear" pitchFamily="34" charset="0"/>
              <a:buChar char="–"/>
              <a:defRPr sz="1100">
                <a:latin typeface="+mn-lt"/>
              </a:defRPr>
            </a:lvl4pPr>
            <a:lvl5pPr>
              <a:buFont typeface="Intel Clear" pitchFamily="34" charset="0"/>
              <a:buChar char="–"/>
              <a:defRPr sz="1050">
                <a:latin typeface="+mn-lt"/>
              </a:defRPr>
            </a:lvl5pPr>
          </a:lstStyle>
          <a:p>
            <a:pPr lvl="0"/>
            <a:r>
              <a:rPr lang="en-US" dirty="0"/>
              <a:t>“36pt Intel Clear Bold Text”</a:t>
            </a:r>
          </a:p>
          <a:p>
            <a:pPr lvl="1"/>
            <a:r>
              <a:rPr lang="en-US" dirty="0" err="1"/>
              <a:t>12pt</a:t>
            </a:r>
            <a:r>
              <a:rPr lang="en-US" dirty="0"/>
              <a:t> Attribution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119294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7688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363820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ottom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574131"/>
            <a:ext cx="9144000" cy="2194719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5"/>
            <a:ext cx="4006851" cy="130929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678363" y="1203325"/>
            <a:ext cx="4005264" cy="130929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009487" y="4975795"/>
            <a:ext cx="1846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00" dirty="0">
              <a:solidFill>
                <a:schemeClr val="tx2"/>
              </a:solidFill>
              <a:cs typeface="Intel Clear"/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3926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87" y="4759452"/>
            <a:ext cx="9144000" cy="384048"/>
          </a:xfrm>
          <a:prstGeom prst="rect">
            <a:avLst/>
          </a:prstGeom>
          <a:gradFill flip="none" rotWithShape="1">
            <a:gsLst>
              <a:gs pos="32000">
                <a:schemeClr val="tx2"/>
              </a:gs>
              <a:gs pos="95000">
                <a:srgbClr val="009FDF"/>
              </a:gs>
              <a:gs pos="78000">
                <a:srgbClr val="0071C5"/>
              </a:gs>
            </a:gsLst>
            <a:lin ang="198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\\.psf\Home\Desktop\Intel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915" y="4830589"/>
            <a:ext cx="364336" cy="24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8718551" y="4824510"/>
            <a:ext cx="2381" cy="237744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310130"/>
            <a:ext cx="8229600" cy="8686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28pt Intel Clear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203325"/>
            <a:ext cx="8228012" cy="34258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16pt Intel Clear bullet one</a:t>
            </a:r>
          </a:p>
          <a:p>
            <a:pPr lvl="2"/>
            <a:r>
              <a:rPr lang="en-US" dirty="0"/>
              <a:t>16pt Intel Clear sub-bullet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2352" y="4824387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Intel Clear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45148" y="4897172"/>
            <a:ext cx="1101264" cy="923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l" rtl="0"/>
            <a:r>
              <a:rPr lang="en-US" sz="600" b="0" i="0" u="none" strike="noStrike" kern="1200" baseline="0" dirty="0">
                <a:solidFill>
                  <a:schemeClr val="bg1"/>
                </a:solidFill>
                <a:latin typeface="+mn-lt"/>
                <a:ea typeface="+mn-ea"/>
                <a:cs typeface="Intel Clear"/>
              </a:rPr>
              <a:t>Programmable Solutions Group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13735" y="480751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378622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4" r:id="rId3"/>
    <p:sldLayoutId id="2147483650" r:id="rId4"/>
    <p:sldLayoutId id="2147483684" r:id="rId5"/>
    <p:sldLayoutId id="2147483652" r:id="rId6"/>
    <p:sldLayoutId id="2147483660" r:id="rId7"/>
    <p:sldLayoutId id="2147483668" r:id="rId8"/>
    <p:sldLayoutId id="2147483669" r:id="rId9"/>
    <p:sldLayoutId id="2147483670" r:id="rId10"/>
    <p:sldLayoutId id="2147483672" r:id="rId11"/>
    <p:sldLayoutId id="2147483651" r:id="rId12"/>
    <p:sldLayoutId id="2147483677" r:id="rId13"/>
    <p:sldLayoutId id="2147483665" r:id="rId14"/>
    <p:sldLayoutId id="2147483654" r:id="rId15"/>
    <p:sldLayoutId id="2147483655" r:id="rId16"/>
    <p:sldLayoutId id="2147483676" r:id="rId17"/>
    <p:sldLayoutId id="2147483681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i="0" kern="1200" spc="0" baseline="0">
          <a:solidFill>
            <a:schemeClr val="tx2"/>
          </a:solidFill>
          <a:latin typeface="Intel Clear"/>
          <a:ea typeface="Intel Clear"/>
          <a:cs typeface="Intel Clear"/>
        </a:defRPr>
      </a:lvl1pPr>
    </p:titleStyle>
    <p:bodyStyle>
      <a:lvl1pPr marL="0" indent="0" algn="l" defTabSz="457200" rtl="0" eaLnBrk="1" latinLnBrk="0" hangingPunct="1">
        <a:spcBef>
          <a:spcPts val="1200"/>
        </a:spcBef>
        <a:spcAft>
          <a:spcPts val="0"/>
        </a:spcAft>
        <a:buFont typeface="Wingdings" panose="05000000000000000000" pitchFamily="2" charset="2"/>
        <a:buNone/>
        <a:defRPr sz="1800" b="0" kern="1200">
          <a:solidFill>
            <a:srgbClr val="0071C5"/>
          </a:solidFill>
          <a:latin typeface="+mn-lt"/>
          <a:ea typeface="+mn-ea"/>
          <a:cs typeface="Intel Clear" panose="020B0604020203020204" pitchFamily="34" charset="0"/>
        </a:defRPr>
      </a:lvl1pPr>
      <a:lvl2pPr marL="225425" indent="-225425" algn="l" defTabSz="457200" rtl="0" eaLnBrk="1" latinLnBrk="0" hangingPunct="1">
        <a:spcBef>
          <a:spcPts val="1200"/>
        </a:spcBef>
        <a:buFont typeface="Wingdings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2pPr>
      <a:lvl3pPr marL="571500" indent="-228600" algn="l" defTabSz="457200" rtl="0" eaLnBrk="1" latinLnBrk="0" hangingPunct="1">
        <a:spcBef>
          <a:spcPts val="800"/>
        </a:spcBef>
        <a:buFont typeface="Intel Clear" panose="020B0604020203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3pPr>
      <a:lvl4pPr marL="969963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4pPr>
      <a:lvl5pPr marL="1319213" indent="-228600" algn="l" defTabSz="457200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687" y="2421694"/>
            <a:ext cx="8212886" cy="1102519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alpha val="90000"/>
                  </a:schemeClr>
                </a:solidFill>
              </a:rPr>
              <a:t>VIRTIO 1.1 FOR HARDWARE  Rev2.0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/>
              <a:t>Kully Dhanoa, Intel</a:t>
            </a:r>
          </a:p>
        </p:txBody>
      </p:sp>
    </p:spTree>
    <p:extLst>
      <p:ext uri="{BB962C8B-B14F-4D97-AF65-F5344CB8AC3E}">
        <p14:creationId xmlns:p14="http://schemas.microsoft.com/office/powerpoint/2010/main" val="231009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of new proposal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545491" y="1594024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44753" y="1601263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7" name="Rectangle 6"/>
          <p:cNvSpPr/>
          <p:nvPr/>
        </p:nvSpPr>
        <p:spPr>
          <a:xfrm>
            <a:off x="3280718" y="1594024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15945" y="1594024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51172" y="1594024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4911766" y="872659"/>
            <a:ext cx="1029735" cy="379330"/>
            <a:chOff x="360400" y="970006"/>
            <a:chExt cx="1029735" cy="379330"/>
          </a:xfrm>
        </p:grpSpPr>
        <p:sp>
          <p:nvSpPr>
            <p:cNvPr id="10" name="Rounded Rectangle 9"/>
            <p:cNvSpPr/>
            <p:nvPr/>
          </p:nvSpPr>
          <p:spPr>
            <a:xfrm>
              <a:off x="364524" y="970006"/>
              <a:ext cx="1025611" cy="37933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0400" y="1083074"/>
              <a:ext cx="984900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Create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r>
                <a:rPr lang="en-US" sz="1100" dirty="0">
                  <a:solidFill>
                    <a:srgbClr val="003C71"/>
                  </a:solidFill>
                </a:rPr>
                <a:t> #0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09702" y="668259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09702" y="853610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09701" y="1042669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09700" y="1228020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09699" y="1695105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1"/>
            <a:endCxn id="16" idx="1"/>
          </p:cNvCxnSpPr>
          <p:nvPr/>
        </p:nvCxnSpPr>
        <p:spPr>
          <a:xfrm flipH="1">
            <a:off x="7609699" y="1320696"/>
            <a:ext cx="1" cy="46708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349052" y="1349531"/>
            <a:ext cx="1" cy="46708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988648" y="1473096"/>
            <a:ext cx="2058" cy="13551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543428" y="1779375"/>
            <a:ext cx="2942971" cy="27593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209163" y="1594023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745038" y="1595815"/>
            <a:ext cx="137976" cy="183560"/>
            <a:chOff x="2539309" y="866766"/>
            <a:chExt cx="137976" cy="183560"/>
          </a:xfrm>
        </p:grpSpPr>
        <p:sp>
          <p:nvSpPr>
            <p:cNvPr id="25" name="TextBox 24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003791" y="1595475"/>
            <a:ext cx="137976" cy="183560"/>
            <a:chOff x="2539309" y="866766"/>
            <a:chExt cx="137976" cy="183560"/>
          </a:xfrm>
        </p:grpSpPr>
        <p:sp>
          <p:nvSpPr>
            <p:cNvPr id="30" name="TextBox 29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4014913" y="1594612"/>
            <a:ext cx="133866" cy="18356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275281" y="1593784"/>
            <a:ext cx="137976" cy="183560"/>
            <a:chOff x="2539309" y="866766"/>
            <a:chExt cx="137976" cy="183560"/>
          </a:xfrm>
        </p:grpSpPr>
        <p:sp>
          <p:nvSpPr>
            <p:cNvPr id="36" name="TextBox 35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609699" y="670428"/>
            <a:ext cx="137976" cy="183560"/>
            <a:chOff x="2539309" y="866766"/>
            <a:chExt cx="137976" cy="183560"/>
          </a:xfrm>
        </p:grpSpPr>
        <p:sp>
          <p:nvSpPr>
            <p:cNvPr id="39" name="TextBox 38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611743" y="859410"/>
            <a:ext cx="137976" cy="183560"/>
            <a:chOff x="2539309" y="866766"/>
            <a:chExt cx="137976" cy="183560"/>
          </a:xfrm>
        </p:grpSpPr>
        <p:sp>
          <p:nvSpPr>
            <p:cNvPr id="42" name="TextBox 41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609683" y="1042700"/>
            <a:ext cx="137976" cy="183560"/>
            <a:chOff x="2539309" y="866766"/>
            <a:chExt cx="137976" cy="183560"/>
          </a:xfrm>
        </p:grpSpPr>
        <p:sp>
          <p:nvSpPr>
            <p:cNvPr id="45" name="TextBox 44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609685" y="1228048"/>
            <a:ext cx="137976" cy="183560"/>
            <a:chOff x="2539309" y="866766"/>
            <a:chExt cx="137976" cy="183560"/>
          </a:xfrm>
        </p:grpSpPr>
        <p:sp>
          <p:nvSpPr>
            <p:cNvPr id="48" name="TextBox 47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571386" y="2078647"/>
            <a:ext cx="8788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Cache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37895" y="441872"/>
            <a:ext cx="8788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Memory</a:t>
            </a:r>
          </a:p>
        </p:txBody>
      </p:sp>
      <p:sp>
        <p:nvSpPr>
          <p:cNvPr id="55" name="Explosion 2 54"/>
          <p:cNvSpPr/>
          <p:nvPr/>
        </p:nvSpPr>
        <p:spPr>
          <a:xfrm>
            <a:off x="5739696" y="1083074"/>
            <a:ext cx="1707297" cy="1123805"/>
          </a:xfrm>
          <a:prstGeom prst="irregularSeal2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Flush cache line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54459" y="2489886"/>
            <a:ext cx="8674444" cy="5560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-1504" y="2294649"/>
            <a:ext cx="8788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GUEST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0" y="2635733"/>
            <a:ext cx="8788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FPGA</a:t>
            </a:r>
          </a:p>
        </p:txBody>
      </p:sp>
      <p:grpSp>
        <p:nvGrpSpPr>
          <p:cNvPr id="123" name="Group 122"/>
          <p:cNvGrpSpPr/>
          <p:nvPr/>
        </p:nvGrpSpPr>
        <p:grpSpPr>
          <a:xfrm>
            <a:off x="361350" y="3369845"/>
            <a:ext cx="1025611" cy="457116"/>
            <a:chOff x="361350" y="3369845"/>
            <a:chExt cx="1025611" cy="457116"/>
          </a:xfrm>
        </p:grpSpPr>
        <p:sp>
          <p:nvSpPr>
            <p:cNvPr id="60" name="Rounded Rectangle 59"/>
            <p:cNvSpPr/>
            <p:nvPr/>
          </p:nvSpPr>
          <p:spPr>
            <a:xfrm>
              <a:off x="361350" y="3369845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63292" y="3513803"/>
              <a:ext cx="878833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r>
                <a:rPr lang="en-US" sz="1100" dirty="0">
                  <a:solidFill>
                    <a:srgbClr val="003C71"/>
                  </a:solidFill>
                </a:rPr>
                <a:t> avail</a:t>
              </a:r>
            </a:p>
          </p:txBody>
        </p:sp>
      </p:grpSp>
      <p:cxnSp>
        <p:nvCxnSpPr>
          <p:cNvPr id="63" name="Straight Arrow Connector 62"/>
          <p:cNvCxnSpPr>
            <a:endCxn id="171" idx="2"/>
          </p:cNvCxnSpPr>
          <p:nvPr/>
        </p:nvCxnSpPr>
        <p:spPr>
          <a:xfrm flipV="1">
            <a:off x="939114" y="2832007"/>
            <a:ext cx="285847" cy="50431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3621895" y="3353741"/>
            <a:ext cx="1025611" cy="457116"/>
            <a:chOff x="2812200" y="3353741"/>
            <a:chExt cx="1025611" cy="457116"/>
          </a:xfrm>
        </p:grpSpPr>
        <p:sp>
          <p:nvSpPr>
            <p:cNvPr id="64" name="Rounded Rectangle 63"/>
            <p:cNvSpPr/>
            <p:nvPr/>
          </p:nvSpPr>
          <p:spPr>
            <a:xfrm>
              <a:off x="2812200" y="3353741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905421" y="3460016"/>
              <a:ext cx="878833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Delay ~1us</a:t>
              </a:r>
            </a:p>
          </p:txBody>
        </p:sp>
      </p:grpSp>
      <p:cxnSp>
        <p:nvCxnSpPr>
          <p:cNvPr id="66" name="Straight Arrow Connector 65"/>
          <p:cNvCxnSpPr>
            <a:endCxn id="175" idx="2"/>
          </p:cNvCxnSpPr>
          <p:nvPr/>
        </p:nvCxnSpPr>
        <p:spPr>
          <a:xfrm flipV="1">
            <a:off x="1023069" y="2833864"/>
            <a:ext cx="1264064" cy="48728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2407828" y="3370576"/>
            <a:ext cx="1025611" cy="457116"/>
            <a:chOff x="1598133" y="3370576"/>
            <a:chExt cx="1025611" cy="457116"/>
          </a:xfrm>
        </p:grpSpPr>
        <p:sp>
          <p:nvSpPr>
            <p:cNvPr id="67" name="Rounded Rectangle 66"/>
            <p:cNvSpPr/>
            <p:nvPr/>
          </p:nvSpPr>
          <p:spPr>
            <a:xfrm>
              <a:off x="1598133" y="3370576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700075" y="3483644"/>
              <a:ext cx="878833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Read  4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endParaRPr lang="en-US" sz="1100" dirty="0">
                <a:solidFill>
                  <a:srgbClr val="003C71"/>
                </a:solidFill>
              </a:endParaRPr>
            </a:p>
          </p:txBody>
        </p:sp>
      </p:grpSp>
      <p:cxnSp>
        <p:nvCxnSpPr>
          <p:cNvPr id="72" name="Straight Arrow Connector 71"/>
          <p:cNvCxnSpPr>
            <a:stCxn id="60" idx="3"/>
            <a:endCxn id="67" idx="1"/>
          </p:cNvCxnSpPr>
          <p:nvPr/>
        </p:nvCxnSpPr>
        <p:spPr>
          <a:xfrm>
            <a:off x="1386961" y="3598403"/>
            <a:ext cx="1020867" cy="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416968" y="3582299"/>
            <a:ext cx="211172" cy="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647506" y="3575204"/>
            <a:ext cx="308920" cy="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6165849" y="3321147"/>
            <a:ext cx="1025611" cy="457116"/>
            <a:chOff x="6633515" y="3321147"/>
            <a:chExt cx="1025611" cy="457116"/>
          </a:xfrm>
        </p:grpSpPr>
        <p:sp>
          <p:nvSpPr>
            <p:cNvPr id="83" name="Rounded Rectangle 82"/>
            <p:cNvSpPr/>
            <p:nvPr/>
          </p:nvSpPr>
          <p:spPr>
            <a:xfrm>
              <a:off x="6633515" y="3321147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26736" y="3427422"/>
              <a:ext cx="878833" cy="338554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Update Head pointer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951782" y="3337982"/>
            <a:ext cx="1025611" cy="457116"/>
            <a:chOff x="5419448" y="3337982"/>
            <a:chExt cx="1025611" cy="457116"/>
          </a:xfrm>
        </p:grpSpPr>
        <p:sp>
          <p:nvSpPr>
            <p:cNvPr id="85" name="Rounded Rectangle 84"/>
            <p:cNvSpPr/>
            <p:nvPr/>
          </p:nvSpPr>
          <p:spPr>
            <a:xfrm>
              <a:off x="5419448" y="3337982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21390" y="3451050"/>
              <a:ext cx="878833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Rx 4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endParaRPr lang="en-US" sz="1100" dirty="0">
                <a:solidFill>
                  <a:srgbClr val="003C71"/>
                </a:solidFill>
              </a:endParaRPr>
            </a:p>
          </p:txBody>
        </p:sp>
      </p:grpSp>
      <p:cxnSp>
        <p:nvCxnSpPr>
          <p:cNvPr id="87" name="Straight Arrow Connector 86"/>
          <p:cNvCxnSpPr/>
          <p:nvPr/>
        </p:nvCxnSpPr>
        <p:spPr>
          <a:xfrm>
            <a:off x="5960922" y="3549705"/>
            <a:ext cx="211172" cy="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5498588" y="2606001"/>
            <a:ext cx="0" cy="700591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561834" y="3539355"/>
            <a:ext cx="1226890" cy="84638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C71"/>
                </a:solidFill>
              </a:rPr>
              <a:t>1 cache line flush per 4 valid descriptors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C71"/>
                </a:solidFill>
              </a:rPr>
              <a:t>No wasted </a:t>
            </a:r>
            <a:r>
              <a:rPr lang="en-US" sz="1100" dirty="0" err="1">
                <a:solidFill>
                  <a:srgbClr val="003C71"/>
                </a:solidFill>
              </a:rPr>
              <a:t>PCIe</a:t>
            </a:r>
            <a:r>
              <a:rPr lang="en-US" sz="1100" dirty="0">
                <a:solidFill>
                  <a:srgbClr val="003C71"/>
                </a:solidFill>
              </a:rPr>
              <a:t> bandwidth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3648331" y="886638"/>
            <a:ext cx="1025611" cy="379330"/>
            <a:chOff x="2088289" y="970006"/>
            <a:chExt cx="1025611" cy="379330"/>
          </a:xfrm>
        </p:grpSpPr>
        <p:sp>
          <p:nvSpPr>
            <p:cNvPr id="100" name="Rounded Rectangle 99"/>
            <p:cNvSpPr/>
            <p:nvPr/>
          </p:nvSpPr>
          <p:spPr>
            <a:xfrm>
              <a:off x="2088289" y="970006"/>
              <a:ext cx="1025611" cy="37933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090343" y="1087777"/>
              <a:ext cx="984900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Create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r>
                <a:rPr lang="en-US" sz="1100" dirty="0">
                  <a:solidFill>
                    <a:srgbClr val="003C71"/>
                  </a:solidFill>
                </a:rPr>
                <a:t> #1</a:t>
              </a:r>
            </a:p>
          </p:txBody>
        </p:sp>
      </p:grpSp>
      <p:cxnSp>
        <p:nvCxnSpPr>
          <p:cNvPr id="102" name="Straight Arrow Connector 101"/>
          <p:cNvCxnSpPr/>
          <p:nvPr/>
        </p:nvCxnSpPr>
        <p:spPr>
          <a:xfrm flipH="1">
            <a:off x="4659536" y="1068247"/>
            <a:ext cx="247670" cy="21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788871" y="658074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790493" y="846160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5535825" y="1657397"/>
            <a:ext cx="308920" cy="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7240311" y="1135055"/>
            <a:ext cx="297584" cy="2025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" idx="2"/>
            <a:endCxn id="9" idx="0"/>
          </p:cNvCxnSpPr>
          <p:nvPr/>
        </p:nvCxnSpPr>
        <p:spPr>
          <a:xfrm flipH="1">
            <a:off x="5118786" y="1251989"/>
            <a:ext cx="309910" cy="3420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0" idx="2"/>
            <a:endCxn id="8" idx="0"/>
          </p:cNvCxnSpPr>
          <p:nvPr/>
        </p:nvCxnSpPr>
        <p:spPr>
          <a:xfrm>
            <a:off x="4161137" y="1265968"/>
            <a:ext cx="222422" cy="328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4748949" y="1597031"/>
            <a:ext cx="137976" cy="183560"/>
            <a:chOff x="2539309" y="866766"/>
            <a:chExt cx="137976" cy="183560"/>
          </a:xfrm>
        </p:grpSpPr>
        <p:sp>
          <p:nvSpPr>
            <p:cNvPr id="116" name="TextBox 115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006904" y="1594808"/>
            <a:ext cx="137976" cy="183560"/>
            <a:chOff x="2539309" y="866766"/>
            <a:chExt cx="137976" cy="183560"/>
          </a:xfrm>
        </p:grpSpPr>
        <p:sp>
          <p:nvSpPr>
            <p:cNvPr id="119" name="TextBox 118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611075" y="678555"/>
            <a:ext cx="137976" cy="183560"/>
            <a:chOff x="2539309" y="866766"/>
            <a:chExt cx="137976" cy="183560"/>
          </a:xfrm>
        </p:grpSpPr>
        <p:sp>
          <p:nvSpPr>
            <p:cNvPr id="131" name="TextBox 130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7611886" y="1041626"/>
            <a:ext cx="137976" cy="183560"/>
            <a:chOff x="2539309" y="866766"/>
            <a:chExt cx="137976" cy="183560"/>
          </a:xfrm>
        </p:grpSpPr>
        <p:sp>
          <p:nvSpPr>
            <p:cNvPr id="134" name="TextBox 133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4937844" y="3867993"/>
            <a:ext cx="1226890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C71"/>
                </a:solidFill>
              </a:rPr>
              <a:t>Process 4 valid descriptors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719083" y="1607111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30946" y="1591517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grpSp>
        <p:nvGrpSpPr>
          <p:cNvPr id="139" name="Group 138"/>
          <p:cNvGrpSpPr/>
          <p:nvPr/>
        </p:nvGrpSpPr>
        <p:grpSpPr>
          <a:xfrm>
            <a:off x="2547093" y="1593444"/>
            <a:ext cx="137976" cy="183560"/>
            <a:chOff x="2539309" y="866766"/>
            <a:chExt cx="137976" cy="183560"/>
          </a:xfrm>
        </p:grpSpPr>
        <p:sp>
          <p:nvSpPr>
            <p:cNvPr id="140" name="TextBox 139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549280" y="1593563"/>
            <a:ext cx="137976" cy="183560"/>
            <a:chOff x="2539309" y="866766"/>
            <a:chExt cx="137976" cy="183560"/>
          </a:xfrm>
        </p:grpSpPr>
        <p:sp>
          <p:nvSpPr>
            <p:cNvPr id="143" name="TextBox 142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278905" y="1594551"/>
            <a:ext cx="137976" cy="183560"/>
            <a:chOff x="2539309" y="866766"/>
            <a:chExt cx="137976" cy="183560"/>
          </a:xfrm>
        </p:grpSpPr>
        <p:sp>
          <p:nvSpPr>
            <p:cNvPr id="146" name="TextBox 145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399177" y="878688"/>
            <a:ext cx="1029735" cy="379330"/>
            <a:chOff x="360400" y="970006"/>
            <a:chExt cx="1029735" cy="379330"/>
          </a:xfrm>
        </p:grpSpPr>
        <p:sp>
          <p:nvSpPr>
            <p:cNvPr id="149" name="Rounded Rectangle 148"/>
            <p:cNvSpPr/>
            <p:nvPr/>
          </p:nvSpPr>
          <p:spPr>
            <a:xfrm>
              <a:off x="364524" y="970006"/>
              <a:ext cx="1025611" cy="37933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60400" y="1083074"/>
              <a:ext cx="984900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Create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r>
                <a:rPr lang="en-US" sz="1100" dirty="0">
                  <a:solidFill>
                    <a:srgbClr val="003C71"/>
                  </a:solidFill>
                </a:rPr>
                <a:t> #2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135742" y="892667"/>
            <a:ext cx="1025611" cy="379330"/>
            <a:chOff x="2088289" y="970006"/>
            <a:chExt cx="1025611" cy="379330"/>
          </a:xfrm>
        </p:grpSpPr>
        <p:sp>
          <p:nvSpPr>
            <p:cNvPr id="152" name="Rounded Rectangle 151"/>
            <p:cNvSpPr/>
            <p:nvPr/>
          </p:nvSpPr>
          <p:spPr>
            <a:xfrm>
              <a:off x="2088289" y="970006"/>
              <a:ext cx="1025611" cy="37933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090343" y="1087777"/>
              <a:ext cx="984900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Create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r>
                <a:rPr lang="en-US" sz="1100" dirty="0">
                  <a:solidFill>
                    <a:srgbClr val="003C71"/>
                  </a:solidFill>
                </a:rPr>
                <a:t> #3</a:t>
              </a:r>
            </a:p>
          </p:txBody>
        </p:sp>
      </p:grpSp>
      <p:cxnSp>
        <p:nvCxnSpPr>
          <p:cNvPr id="154" name="Straight Arrow Connector 153"/>
          <p:cNvCxnSpPr/>
          <p:nvPr/>
        </p:nvCxnSpPr>
        <p:spPr>
          <a:xfrm flipH="1">
            <a:off x="2146947" y="1074276"/>
            <a:ext cx="247670" cy="21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H="1">
            <a:off x="3415055" y="1085241"/>
            <a:ext cx="247670" cy="21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endCxn id="114" idx="0"/>
          </p:cNvCxnSpPr>
          <p:nvPr/>
        </p:nvCxnSpPr>
        <p:spPr>
          <a:xfrm>
            <a:off x="2947085" y="1258048"/>
            <a:ext cx="758799" cy="3334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endCxn id="113" idx="0"/>
          </p:cNvCxnSpPr>
          <p:nvPr/>
        </p:nvCxnSpPr>
        <p:spPr>
          <a:xfrm>
            <a:off x="1633050" y="1270515"/>
            <a:ext cx="1360971" cy="3365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8" name="Group 157"/>
          <p:cNvGrpSpPr/>
          <p:nvPr/>
        </p:nvGrpSpPr>
        <p:grpSpPr>
          <a:xfrm>
            <a:off x="69802" y="905647"/>
            <a:ext cx="839598" cy="596512"/>
            <a:chOff x="2088289" y="970006"/>
            <a:chExt cx="1025611" cy="379330"/>
          </a:xfrm>
        </p:grpSpPr>
        <p:sp>
          <p:nvSpPr>
            <p:cNvPr id="159" name="Rounded Rectangle 158"/>
            <p:cNvSpPr/>
            <p:nvPr/>
          </p:nvSpPr>
          <p:spPr>
            <a:xfrm>
              <a:off x="2088289" y="970006"/>
              <a:ext cx="1025611" cy="37933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090342" y="1087777"/>
              <a:ext cx="984900" cy="21529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Update tail pointer</a:t>
              </a:r>
            </a:p>
          </p:txBody>
        </p:sp>
      </p:grpSp>
      <p:cxnSp>
        <p:nvCxnSpPr>
          <p:cNvPr id="161" name="Straight Arrow Connector 160"/>
          <p:cNvCxnSpPr>
            <a:stCxn id="153" idx="1"/>
            <a:endCxn id="159" idx="3"/>
          </p:cNvCxnSpPr>
          <p:nvPr/>
        </p:nvCxnSpPr>
        <p:spPr>
          <a:xfrm flipH="1">
            <a:off x="909400" y="1095077"/>
            <a:ext cx="228396" cy="1088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7536905" y="2099317"/>
            <a:ext cx="850913" cy="202098"/>
            <a:chOff x="8374616" y="1789147"/>
            <a:chExt cx="878833" cy="417456"/>
          </a:xfrm>
        </p:grpSpPr>
        <p:sp>
          <p:nvSpPr>
            <p:cNvPr id="164" name="Rectangle 163"/>
            <p:cNvSpPr/>
            <p:nvPr/>
          </p:nvSpPr>
          <p:spPr>
            <a:xfrm>
              <a:off x="8432276" y="1789147"/>
              <a:ext cx="793253" cy="4174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8374616" y="1833925"/>
              <a:ext cx="878833" cy="34966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endParaRPr lang="en-US" sz="1100" dirty="0">
                <a:solidFill>
                  <a:srgbClr val="003C71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7542723" y="1876377"/>
            <a:ext cx="845095" cy="225574"/>
            <a:chOff x="8374616" y="1789147"/>
            <a:chExt cx="878833" cy="417456"/>
          </a:xfrm>
        </p:grpSpPr>
        <p:sp>
          <p:nvSpPr>
            <p:cNvPr id="167" name="Rectangle 166"/>
            <p:cNvSpPr/>
            <p:nvPr/>
          </p:nvSpPr>
          <p:spPr>
            <a:xfrm>
              <a:off x="8432276" y="1789147"/>
              <a:ext cx="793253" cy="4174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8374616" y="1833925"/>
              <a:ext cx="878833" cy="31327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Tail </a:t>
              </a:r>
              <a:r>
                <a:rPr lang="en-US" sz="1100" dirty="0" err="1">
                  <a:solidFill>
                    <a:srgbClr val="003C71"/>
                  </a:solidFill>
                </a:rPr>
                <a:t>ptr</a:t>
              </a:r>
              <a:r>
                <a:rPr lang="en-US" sz="1100" dirty="0">
                  <a:solidFill>
                    <a:srgbClr val="003C71"/>
                  </a:solidFill>
                </a:rPr>
                <a:t> copy</a:t>
              </a:r>
            </a:p>
          </p:txBody>
        </p:sp>
      </p:grpSp>
      <p:cxnSp>
        <p:nvCxnSpPr>
          <p:cNvPr id="169" name="Straight Arrow Connector 168"/>
          <p:cNvCxnSpPr>
            <a:endCxn id="171" idx="0"/>
          </p:cNvCxnSpPr>
          <p:nvPr/>
        </p:nvCxnSpPr>
        <p:spPr>
          <a:xfrm>
            <a:off x="474618" y="1527239"/>
            <a:ext cx="750343" cy="11026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785107" y="2629908"/>
            <a:ext cx="850913" cy="202099"/>
            <a:chOff x="8374616" y="1789147"/>
            <a:chExt cx="878833" cy="417456"/>
          </a:xfrm>
        </p:grpSpPr>
        <p:sp>
          <p:nvSpPr>
            <p:cNvPr id="171" name="Rectangle 170"/>
            <p:cNvSpPr/>
            <p:nvPr/>
          </p:nvSpPr>
          <p:spPr>
            <a:xfrm>
              <a:off x="8432276" y="1789147"/>
              <a:ext cx="793253" cy="4174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8374616" y="1833925"/>
              <a:ext cx="878833" cy="349659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Tail </a:t>
              </a:r>
              <a:r>
                <a:rPr lang="en-US" sz="1100" dirty="0" err="1">
                  <a:solidFill>
                    <a:srgbClr val="003C71"/>
                  </a:solidFill>
                </a:rPr>
                <a:t>ptr</a:t>
              </a:r>
              <a:endParaRPr lang="en-US" sz="1100" dirty="0">
                <a:solidFill>
                  <a:srgbClr val="003C71"/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688948" y="2642909"/>
            <a:ext cx="1196369" cy="202099"/>
            <a:chOff x="8334744" y="1789147"/>
            <a:chExt cx="976219" cy="417456"/>
          </a:xfrm>
        </p:grpSpPr>
        <p:sp>
          <p:nvSpPr>
            <p:cNvPr id="174" name="Rectangle 173"/>
            <p:cNvSpPr/>
            <p:nvPr/>
          </p:nvSpPr>
          <p:spPr>
            <a:xfrm>
              <a:off x="8432276" y="1789147"/>
              <a:ext cx="793253" cy="4174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8334744" y="1833925"/>
              <a:ext cx="976219" cy="349659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Head </a:t>
              </a:r>
              <a:r>
                <a:rPr lang="en-US" sz="1100" dirty="0" err="1">
                  <a:solidFill>
                    <a:srgbClr val="003C71"/>
                  </a:solidFill>
                </a:rPr>
                <a:t>ptr</a:t>
              </a:r>
              <a:endParaRPr lang="en-US" sz="1100" dirty="0">
                <a:solidFill>
                  <a:srgbClr val="003C71"/>
                </a:solidFill>
              </a:endParaRPr>
            </a:p>
          </p:txBody>
        </p:sp>
      </p:grpSp>
      <p:cxnSp>
        <p:nvCxnSpPr>
          <p:cNvPr id="92" name="Elbow Connector 91"/>
          <p:cNvCxnSpPr/>
          <p:nvPr/>
        </p:nvCxnSpPr>
        <p:spPr>
          <a:xfrm flipV="1">
            <a:off x="1023069" y="2026123"/>
            <a:ext cx="6538765" cy="333265"/>
          </a:xfrm>
          <a:prstGeom prst="bentConnector3">
            <a:avLst>
              <a:gd name="adj1" fmla="val 92807"/>
            </a:avLst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1453920" y="3384480"/>
            <a:ext cx="8788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0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avail</a:t>
            </a:r>
          </a:p>
        </p:txBody>
      </p:sp>
      <p:cxnSp>
        <p:nvCxnSpPr>
          <p:cNvPr id="183" name="Straight Arrow Connector 182"/>
          <p:cNvCxnSpPr/>
          <p:nvPr/>
        </p:nvCxnSpPr>
        <p:spPr>
          <a:xfrm flipV="1">
            <a:off x="3012022" y="2606000"/>
            <a:ext cx="0" cy="7005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V="1">
            <a:off x="6707050" y="2545492"/>
            <a:ext cx="1227600" cy="7493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H="1">
            <a:off x="2780617" y="2720371"/>
            <a:ext cx="4829066" cy="2358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1447122" y="3641580"/>
            <a:ext cx="8788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4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avail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7796310" y="1040440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7802130" y="1220760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grpSp>
        <p:nvGrpSpPr>
          <p:cNvPr id="192" name="Group 191"/>
          <p:cNvGrpSpPr/>
          <p:nvPr/>
        </p:nvGrpSpPr>
        <p:grpSpPr>
          <a:xfrm>
            <a:off x="7601541" y="1226881"/>
            <a:ext cx="137976" cy="183560"/>
            <a:chOff x="2539309" y="866766"/>
            <a:chExt cx="137976" cy="183560"/>
          </a:xfrm>
        </p:grpSpPr>
        <p:sp>
          <p:nvSpPr>
            <p:cNvPr id="193" name="TextBox 192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7608521" y="856936"/>
            <a:ext cx="137976" cy="183560"/>
            <a:chOff x="2539309" y="866766"/>
            <a:chExt cx="137976" cy="183560"/>
          </a:xfrm>
        </p:grpSpPr>
        <p:sp>
          <p:nvSpPr>
            <p:cNvPr id="196" name="TextBox 195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455613" y="4414276"/>
            <a:ext cx="8228012" cy="21487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0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1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 tmFilter="0, 0; .2, .5; .8, .5; 1, 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250" autoRev="1" fill="hold"/>
                                        <p:tgtEl>
                                          <p:spTgt spid="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5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55" grpId="0" animBg="1"/>
      <p:bldP spid="97" grpId="0"/>
      <p:bldP spid="105" grpId="0"/>
      <p:bldP spid="106" grpId="0"/>
      <p:bldP spid="136" grpId="0"/>
      <p:bldP spid="113" grpId="0"/>
      <p:bldP spid="114" grpId="0"/>
      <p:bldP spid="182" grpId="0"/>
      <p:bldP spid="188" grpId="0"/>
      <p:bldP spid="189" grpId="0"/>
      <p:bldP spid="1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687" y="2421694"/>
            <a:ext cx="8212886" cy="1102519"/>
          </a:xfrm>
        </p:spPr>
        <p:txBody>
          <a:bodyPr/>
          <a:lstStyle/>
          <a:p>
            <a:r>
              <a:rPr lang="en-US" sz="32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Device signaling used Descriptors</a:t>
            </a:r>
            <a:endParaRPr lang="en-US" sz="3200" dirty="0">
              <a:solidFill>
                <a:schemeClr val="bg1">
                  <a:alpha val="90000"/>
                </a:schemeClr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7405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1791" y="796915"/>
            <a:ext cx="8228012" cy="3425825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Current Proposal: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FPGA clears each descriptor’s DESC_HW flag (1 bit) after it has finished with the descriptor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New Proposal: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FPGA does not need to clear DESC_HW flag for every descriptor 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Guest controls which descriptors need to have their DESC_HW cleared: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400" dirty="0"/>
              <a:t>Descriptor has an extra 1 bit field, WB (Write-Back):</a:t>
            </a:r>
          </a:p>
          <a:p>
            <a:pPr marL="1255713" lvl="3" indent="-285750">
              <a:buFont typeface="Wingdings" panose="05000000000000000000" pitchFamily="2" charset="2"/>
              <a:buChar char="§"/>
            </a:pPr>
            <a:r>
              <a:rPr lang="en-US" sz="1200" dirty="0"/>
              <a:t>WB=1 =&gt; FPGA must writeback this descriptor after use </a:t>
            </a:r>
          </a:p>
          <a:p>
            <a:pPr marL="1604963" lvl="4" indent="-285750">
              <a:buFont typeface="Wingdings" panose="05000000000000000000" pitchFamily="2" charset="2"/>
              <a:buChar char="§"/>
            </a:pPr>
            <a:r>
              <a:rPr lang="en-US" sz="1100" dirty="0"/>
              <a:t>(at the minimum, clear the DESC_HW flag)</a:t>
            </a:r>
          </a:p>
          <a:p>
            <a:pPr marL="1255713" lvl="3" indent="-285750">
              <a:buFont typeface="Wingdings" panose="05000000000000000000" pitchFamily="2" charset="2"/>
              <a:buChar char="§"/>
            </a:pPr>
            <a:r>
              <a:rPr lang="en-US" sz="1200" dirty="0"/>
              <a:t>WB=0 =&gt; FPGA need not writeback descriptor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Saves wasting </a:t>
            </a:r>
            <a:r>
              <a:rPr lang="en-US" sz="1400" dirty="0" err="1"/>
              <a:t>PCIe</a:t>
            </a:r>
            <a:r>
              <a:rPr lang="en-US" sz="1400" dirty="0"/>
              <a:t> bandwidth :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400" dirty="0"/>
              <a:t>In many scenarios descriptor data need not be written back i.e. </a:t>
            </a:r>
            <a:r>
              <a:rPr lang="en-US" sz="1400" dirty="0" err="1"/>
              <a:t>Tx</a:t>
            </a:r>
            <a:r>
              <a:rPr lang="en-US" sz="1400" dirty="0"/>
              <a:t>, Rx for network devices, where packet metadata is prepended to packet data.</a:t>
            </a:r>
          </a:p>
        </p:txBody>
      </p:sp>
    </p:spTree>
    <p:extLst>
      <p:ext uri="{BB962C8B-B14F-4D97-AF65-F5344CB8AC3E}">
        <p14:creationId xmlns:p14="http://schemas.microsoft.com/office/powerpoint/2010/main" val="197370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signaling used descriptors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520621" y="729049"/>
            <a:ext cx="2485861" cy="390010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T3 : Guest detects DESC_HW flag cleared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600" dirty="0"/>
              <a:t>This indicates that </a:t>
            </a:r>
            <a:r>
              <a:rPr lang="en-US" sz="1600" dirty="0" err="1"/>
              <a:t>Desc</a:t>
            </a:r>
            <a:r>
              <a:rPr lang="en-US" sz="1600" dirty="0"/>
              <a:t> 3 and ALL previous </a:t>
            </a:r>
            <a:r>
              <a:rPr lang="en-US" sz="1600" dirty="0" err="1"/>
              <a:t>desc</a:t>
            </a:r>
            <a:r>
              <a:rPr lang="en-US" sz="1600" dirty="0"/>
              <a:t> up to last </a:t>
            </a:r>
            <a:r>
              <a:rPr lang="en-US" sz="1600" dirty="0" err="1"/>
              <a:t>desc</a:t>
            </a:r>
            <a:r>
              <a:rPr lang="en-US" sz="1600" dirty="0"/>
              <a:t> with WB=1 are available to guest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1968711" y="1297460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68711" y="1480308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68710" y="1665453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68709" y="1854718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147880" y="1313534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49502" y="1496382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55319" y="1685861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61139" y="1870792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2385747" y="2086917"/>
            <a:ext cx="1000" cy="139483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1173899" y="1922734"/>
            <a:ext cx="330010" cy="4917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9671" y="779650"/>
            <a:ext cx="16891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Time T</a:t>
            </a:r>
            <a:r>
              <a:rPr lang="en-US" sz="1100" baseline="-25000" dirty="0">
                <a:solidFill>
                  <a:srgbClr val="003C71"/>
                </a:solidFill>
              </a:rPr>
              <a:t>0</a:t>
            </a:r>
            <a:r>
              <a:rPr lang="en-US" sz="1100" dirty="0">
                <a:solidFill>
                  <a:srgbClr val="003C71"/>
                </a:solidFill>
              </a:rPr>
              <a:t> : Descriptor Table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65704" y="1832817"/>
            <a:ext cx="885528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Guest polling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969968" y="2412558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148952" y="2446349"/>
            <a:ext cx="66311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Tail </a:t>
            </a:r>
            <a:r>
              <a:rPr lang="en-US" sz="1100" dirty="0" err="1">
                <a:solidFill>
                  <a:srgbClr val="003C71"/>
                </a:solidFill>
              </a:rPr>
              <a:t>ptr</a:t>
            </a:r>
            <a:endParaRPr lang="en-US" sz="1100" dirty="0">
              <a:solidFill>
                <a:srgbClr val="003C7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2805040" y="2510971"/>
            <a:ext cx="345942" cy="0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29671" y="2995261"/>
            <a:ext cx="8594125" cy="30892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33318" y="2495744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GUEST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3317" y="2886970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FPGA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07239" y="3059951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307239" y="3344150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307238" y="3650597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307237" y="3940984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486408" y="3049766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488030" y="3336700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93847" y="3648368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499667" y="3933724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905640" y="4200777"/>
            <a:ext cx="1721853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 Time T</a:t>
            </a:r>
            <a:r>
              <a:rPr lang="en-US" sz="1100" baseline="-25000" dirty="0">
                <a:solidFill>
                  <a:srgbClr val="003C71"/>
                </a:solidFill>
              </a:rPr>
              <a:t>1</a:t>
            </a:r>
            <a:r>
              <a:rPr lang="en-US" sz="1100" dirty="0">
                <a:solidFill>
                  <a:srgbClr val="003C71"/>
                </a:solidFill>
              </a:rPr>
              <a:t> : FPGA finished with 4 descriptors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435023" y="743200"/>
            <a:ext cx="16891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Time T</a:t>
            </a:r>
            <a:r>
              <a:rPr lang="en-US" sz="1100" baseline="-25000" dirty="0">
                <a:solidFill>
                  <a:srgbClr val="003C71"/>
                </a:solidFill>
              </a:rPr>
              <a:t>3</a:t>
            </a:r>
            <a:r>
              <a:rPr lang="en-US" sz="1100" dirty="0">
                <a:solidFill>
                  <a:srgbClr val="003C71"/>
                </a:solidFill>
              </a:rPr>
              <a:t> : Descriptor Table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65256" y="2247237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#7</a:t>
            </a:r>
          </a:p>
        </p:txBody>
      </p:sp>
      <p:sp>
        <p:nvSpPr>
          <p:cNvPr id="5" name="Rectangle 4"/>
          <p:cNvSpPr/>
          <p:nvPr/>
        </p:nvSpPr>
        <p:spPr>
          <a:xfrm>
            <a:off x="1816445" y="1294957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659919" y="1294296"/>
            <a:ext cx="154459" cy="1885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661632" y="1313534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818721" y="1476180"/>
            <a:ext cx="154459" cy="1894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664039" y="1482778"/>
            <a:ext cx="154459" cy="182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655240" y="1496382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814385" y="1661531"/>
            <a:ext cx="154459" cy="1936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664037" y="1665453"/>
            <a:ext cx="154459" cy="1896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659572" y="1685861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812327" y="1847054"/>
            <a:ext cx="154459" cy="1930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661979" y="1844379"/>
            <a:ext cx="154459" cy="1956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657514" y="1870792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1   1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810056" y="2040766"/>
            <a:ext cx="154459" cy="1856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657864" y="2040766"/>
            <a:ext cx="154459" cy="1856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659577" y="2057123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812332" y="2228660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57650" y="2233633"/>
            <a:ext cx="154459" cy="182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657519" y="2247237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1813451" y="2410055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1656925" y="2415028"/>
            <a:ext cx="154459" cy="182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658638" y="2428632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1969968" y="2227413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970659" y="2040142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5053741" y="1220377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053741" y="1403225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053740" y="1588370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053739" y="1777635"/>
            <a:ext cx="735227" cy="185351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5232910" y="1236451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234532" y="1419299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240349" y="1608778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246169" y="1793709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cxnSp>
        <p:nvCxnSpPr>
          <p:cNvPr id="134" name="Straight Connector 133"/>
          <p:cNvCxnSpPr/>
          <p:nvPr/>
        </p:nvCxnSpPr>
        <p:spPr>
          <a:xfrm>
            <a:off x="5470777" y="2009834"/>
            <a:ext cx="1000" cy="139483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4258929" y="1845651"/>
            <a:ext cx="330010" cy="4917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350734" y="1755734"/>
            <a:ext cx="885528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Guest polling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5054998" y="2335475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6233982" y="2369266"/>
            <a:ext cx="66311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Tail </a:t>
            </a:r>
            <a:r>
              <a:rPr lang="en-US" sz="1100" dirty="0" err="1">
                <a:solidFill>
                  <a:srgbClr val="003C71"/>
                </a:solidFill>
              </a:rPr>
              <a:t>ptr</a:t>
            </a:r>
            <a:endParaRPr lang="en-US" sz="1100" dirty="0">
              <a:solidFill>
                <a:srgbClr val="003C71"/>
              </a:solidFill>
            </a:endParaRPr>
          </a:p>
        </p:txBody>
      </p:sp>
      <p:cxnSp>
        <p:nvCxnSpPr>
          <p:cNvPr id="139" name="Straight Arrow Connector 138"/>
          <p:cNvCxnSpPr/>
          <p:nvPr/>
        </p:nvCxnSpPr>
        <p:spPr>
          <a:xfrm flipH="1">
            <a:off x="5890070" y="2433888"/>
            <a:ext cx="345942" cy="0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5250286" y="2170154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#7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901475" y="1217874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744949" y="1217213"/>
            <a:ext cx="154459" cy="1885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746662" y="1236451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903751" y="1399097"/>
            <a:ext cx="154459" cy="1894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749069" y="1405695"/>
            <a:ext cx="154459" cy="182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740270" y="1419299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4899415" y="1584448"/>
            <a:ext cx="154459" cy="1936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749067" y="1588370"/>
            <a:ext cx="154459" cy="1896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744602" y="1608778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4897357" y="1769971"/>
            <a:ext cx="154459" cy="193015"/>
          </a:xfrm>
          <a:prstGeom prst="rect">
            <a:avLst/>
          </a:prstGeom>
          <a:pattFill prst="ltUpDiag"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747009" y="1767296"/>
            <a:ext cx="154459" cy="195691"/>
          </a:xfrm>
          <a:prstGeom prst="rect">
            <a:avLst/>
          </a:prstGeom>
          <a:pattFill prst="ltUpDiag"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742544" y="1793709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0   1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4895086" y="1963683"/>
            <a:ext cx="154459" cy="1856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4742894" y="1963683"/>
            <a:ext cx="154459" cy="1856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744607" y="1980040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4897362" y="2151577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4742680" y="2156550"/>
            <a:ext cx="154459" cy="182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742549" y="2170154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4898481" y="2332972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741955" y="2337945"/>
            <a:ext cx="154459" cy="182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4743668" y="2351549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1   0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5054998" y="2150330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5055689" y="1963059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ctor: Curved 11"/>
          <p:cNvCxnSpPr>
            <a:endCxn id="152" idx="1"/>
          </p:cNvCxnSpPr>
          <p:nvPr/>
        </p:nvCxnSpPr>
        <p:spPr>
          <a:xfrm rot="5400000" flipH="1" flipV="1">
            <a:off x="3336448" y="2650200"/>
            <a:ext cx="2177948" cy="634244"/>
          </a:xfrm>
          <a:prstGeom prst="curvedConnector2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4092508" y="3017509"/>
            <a:ext cx="172185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 Writeback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3 ONLY</a:t>
            </a:r>
          </a:p>
        </p:txBody>
      </p:sp>
      <p:sp>
        <p:nvSpPr>
          <p:cNvPr id="13" name="Right Brace 12"/>
          <p:cNvSpPr/>
          <p:nvPr/>
        </p:nvSpPr>
        <p:spPr>
          <a:xfrm>
            <a:off x="5890070" y="1236451"/>
            <a:ext cx="99033" cy="726535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64"/>
          <p:cNvSpPr txBox="1"/>
          <p:nvPr/>
        </p:nvSpPr>
        <p:spPr>
          <a:xfrm>
            <a:off x="5988104" y="1515229"/>
            <a:ext cx="811396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avail to Guest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1466345" y="1107106"/>
            <a:ext cx="62306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 </a:t>
            </a:r>
            <a:r>
              <a:rPr lang="en-US" sz="1100" dirty="0">
                <a:solidFill>
                  <a:srgbClr val="7030A0"/>
                </a:solidFill>
              </a:rPr>
              <a:t>HW : WB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560483" y="1030209"/>
            <a:ext cx="62306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 </a:t>
            </a:r>
            <a:r>
              <a:rPr lang="en-US" sz="1100" dirty="0">
                <a:solidFill>
                  <a:srgbClr val="7030A0"/>
                </a:solidFill>
              </a:rPr>
              <a:t>HW : WB</a:t>
            </a:r>
          </a:p>
        </p:txBody>
      </p:sp>
    </p:spTree>
    <p:extLst>
      <p:ext uri="{BB962C8B-B14F-4D97-AF65-F5344CB8AC3E}">
        <p14:creationId xmlns:p14="http://schemas.microsoft.com/office/powerpoint/2010/main" val="215169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/>
      <p:bldP spid="81" grpId="0"/>
      <p:bldP spid="92" grpId="0"/>
      <p:bldP spid="126" grpId="0" animBg="1"/>
      <p:bldP spid="127" grpId="0" animBg="1"/>
      <p:bldP spid="128" grpId="0" animBg="1"/>
      <p:bldP spid="129" grpId="0" animBg="1"/>
      <p:bldP spid="130" grpId="0"/>
      <p:bldP spid="131" grpId="0"/>
      <p:bldP spid="132" grpId="0"/>
      <p:bldP spid="133" grpId="0"/>
      <p:bldP spid="136" grpId="0"/>
      <p:bldP spid="137" grpId="0" animBg="1"/>
      <p:bldP spid="138" grpId="0"/>
      <p:bldP spid="140" grpId="0"/>
      <p:bldP spid="141" grpId="0" animBg="1"/>
      <p:bldP spid="142" grpId="0" animBg="1"/>
      <p:bldP spid="143" grpId="0"/>
      <p:bldP spid="144" grpId="0" animBg="1"/>
      <p:bldP spid="145" grpId="0" animBg="1"/>
      <p:bldP spid="146" grpId="0"/>
      <p:bldP spid="147" grpId="0" animBg="1"/>
      <p:bldP spid="148" grpId="0" animBg="1"/>
      <p:bldP spid="149" grpId="0"/>
      <p:bldP spid="150" grpId="0" animBg="1"/>
      <p:bldP spid="151" grpId="0" animBg="1"/>
      <p:bldP spid="152" grpId="0"/>
      <p:bldP spid="153" grpId="0" animBg="1"/>
      <p:bldP spid="154" grpId="0" animBg="1"/>
      <p:bldP spid="155" grpId="0"/>
      <p:bldP spid="156" grpId="0" animBg="1"/>
      <p:bldP spid="157" grpId="0" animBg="1"/>
      <p:bldP spid="158" grpId="0"/>
      <p:bldP spid="159" grpId="0" animBg="1"/>
      <p:bldP spid="160" grpId="0" animBg="1"/>
      <p:bldP spid="161" grpId="0"/>
      <p:bldP spid="162" grpId="0" animBg="1"/>
      <p:bldP spid="163" grpId="0" animBg="1"/>
      <p:bldP spid="164" grpId="0"/>
      <p:bldP spid="13" grpId="0" animBg="1"/>
      <p:bldP spid="165" grpId="0"/>
      <p:bldP spid="1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VirtIO</a:t>
            </a:r>
            <a:r>
              <a:rPr lang="en-US" dirty="0"/>
              <a:t> devices that must write back descriptors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796915"/>
            <a:ext cx="8228012" cy="3425825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Still supported: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dirty="0"/>
              <a:t>Device </a:t>
            </a:r>
            <a:r>
              <a:rPr lang="en-US" dirty="0">
                <a:solidFill>
                  <a:srgbClr val="FF0000"/>
                </a:solidFill>
              </a:rPr>
              <a:t>must</a:t>
            </a:r>
            <a:r>
              <a:rPr lang="en-US" dirty="0"/>
              <a:t> write back Descriptors whose WB flag is set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dirty="0"/>
              <a:t>Device </a:t>
            </a:r>
            <a:r>
              <a:rPr lang="en-US" dirty="0">
                <a:solidFill>
                  <a:srgbClr val="FF0000"/>
                </a:solidFill>
              </a:rPr>
              <a:t>may</a:t>
            </a:r>
            <a:r>
              <a:rPr lang="en-US" dirty="0"/>
              <a:t> optionally write back Descriptors whose WB flag is clear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Scenarios where Device may have to write back every Descriptor: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dirty="0"/>
              <a:t>Rx where metadata is contained within descriptor and not in packet buffer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dirty="0"/>
              <a:t>Out-of-order processing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dirty="0"/>
              <a:t>Guest should set WB flag for all descriptors</a:t>
            </a:r>
          </a:p>
        </p:txBody>
      </p:sp>
    </p:spTree>
    <p:extLst>
      <p:ext uri="{BB962C8B-B14F-4D97-AF65-F5344CB8AC3E}">
        <p14:creationId xmlns:p14="http://schemas.microsoft.com/office/powerpoint/2010/main" val="115422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687" y="2421694"/>
            <a:ext cx="8212886" cy="1102519"/>
          </a:xfrm>
        </p:spPr>
        <p:txBody>
          <a:bodyPr/>
          <a:lstStyle/>
          <a:p>
            <a:r>
              <a:rPr lang="en-US" sz="32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Out-of-order processing</a:t>
            </a:r>
            <a:endParaRPr lang="en-US" sz="3200" dirty="0">
              <a:solidFill>
                <a:schemeClr val="bg1">
                  <a:alpha val="90000"/>
                </a:schemeClr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404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796915"/>
            <a:ext cx="8228012" cy="384488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Current Proposal: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FPGA reads descriptors from queue but can process them in any order.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Once finished with a descriptor it is written back to the ring with DESC_HW flag cleared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It need not be written back to same location it was read from. Descriptor can only be written back to a location owned by FPGA (i.e. DESC_HW flag set) and to a location that the FPGA has already cached the descriptor.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No change: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Hardware implementations will unlikely process descriptors out-of-order from a particular queue.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400" dirty="0"/>
              <a:t>Feature will be </a:t>
            </a:r>
            <a:r>
              <a:rPr lang="en-US" sz="1400" dirty="0" err="1"/>
              <a:t>negotiatable</a:t>
            </a:r>
            <a:r>
              <a:rPr lang="en-US" sz="1400" dirty="0"/>
              <a:t> upon startup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However nothing preventing hardware implementations from processing out of order :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296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Out-of-order processing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520621" y="729049"/>
            <a:ext cx="2485861" cy="390010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Out-of-order processing allows descriptors to be written back to </a:t>
            </a:r>
            <a:r>
              <a:rPr lang="en-US" sz="1600" dirty="0" err="1"/>
              <a:t>Desc</a:t>
            </a:r>
            <a:r>
              <a:rPr lang="en-US" sz="1600" dirty="0"/>
              <a:t> Table in any order.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600" dirty="0"/>
              <a:t>DESC_HW flag cleared for used Descriptors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6986" y="1294957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6986" y="1480308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46985" y="1669367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6984" y="1854718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326155" y="1284772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27777" y="1472858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33594" y="1667138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39414" y="1847458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1564022" y="2265691"/>
            <a:ext cx="1000" cy="139483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9671" y="824003"/>
            <a:ext cx="16891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Time T</a:t>
            </a:r>
            <a:r>
              <a:rPr lang="en-US" sz="1100" baseline="-25000" dirty="0">
                <a:solidFill>
                  <a:srgbClr val="003C71"/>
                </a:solidFill>
              </a:rPr>
              <a:t>0</a:t>
            </a:r>
            <a:r>
              <a:rPr lang="en-US" sz="1100" dirty="0">
                <a:solidFill>
                  <a:srgbClr val="003C71"/>
                </a:solidFill>
              </a:rPr>
              <a:t> : Descriptor Table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4283" y="2038008"/>
            <a:ext cx="73918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148243" y="2411266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327227" y="2046044"/>
            <a:ext cx="66311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Tail </a:t>
            </a:r>
            <a:r>
              <a:rPr lang="en-US" sz="1100" dirty="0" err="1">
                <a:solidFill>
                  <a:srgbClr val="003C71"/>
                </a:solidFill>
              </a:rPr>
              <a:t>ptr</a:t>
            </a:r>
            <a:endParaRPr lang="en-US" sz="1100" dirty="0">
              <a:solidFill>
                <a:srgbClr val="003C7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1983315" y="2110666"/>
            <a:ext cx="345942" cy="0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35924" y="2798805"/>
            <a:ext cx="8594125" cy="30892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02074" y="2582875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GUEST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3317" y="2886970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FPGA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145824" y="3059951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145824" y="3344150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145823" y="3650597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145822" y="3940984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324993" y="3049766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326615" y="3336700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332432" y="3648368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338252" y="3933724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744225" y="4200777"/>
            <a:ext cx="1721853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 Time T</a:t>
            </a:r>
            <a:r>
              <a:rPr lang="en-US" sz="1100" baseline="-25000" dirty="0">
                <a:solidFill>
                  <a:srgbClr val="003C71"/>
                </a:solidFill>
              </a:rPr>
              <a:t>1</a:t>
            </a:r>
            <a:r>
              <a:rPr lang="en-US" sz="1100" dirty="0">
                <a:solidFill>
                  <a:srgbClr val="003C71"/>
                </a:solidFill>
              </a:rPr>
              <a:t> : Descriptors copied into FPGA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852338" y="1258507"/>
            <a:ext cx="735227" cy="18535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852338" y="1443858"/>
            <a:ext cx="735227" cy="18535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852337" y="1632917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852336" y="1818268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5031507" y="1248322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033129" y="1436408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038946" y="1630688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44766" y="1811008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5269374" y="2229241"/>
            <a:ext cx="1000" cy="139483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435023" y="801201"/>
            <a:ext cx="16891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Time T</a:t>
            </a:r>
            <a:r>
              <a:rPr lang="en-US" sz="1100" baseline="-25000" dirty="0">
                <a:solidFill>
                  <a:srgbClr val="003C71"/>
                </a:solidFill>
              </a:rPr>
              <a:t>3</a:t>
            </a:r>
            <a:r>
              <a:rPr lang="en-US" sz="1100" dirty="0">
                <a:solidFill>
                  <a:srgbClr val="003C71"/>
                </a:solidFill>
              </a:rPr>
              <a:t> : Descriptor Table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849635" y="2008382"/>
            <a:ext cx="73918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853595" y="2374816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6032579" y="2009594"/>
            <a:ext cx="66311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Tail </a:t>
            </a:r>
            <a:r>
              <a:rPr lang="en-US" sz="1100" dirty="0" err="1">
                <a:solidFill>
                  <a:srgbClr val="003C71"/>
                </a:solidFill>
              </a:rPr>
              <a:t>ptr</a:t>
            </a:r>
            <a:endParaRPr lang="en-US" sz="1100" dirty="0">
              <a:solidFill>
                <a:srgbClr val="003C71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5688667" y="2074216"/>
            <a:ext cx="345942" cy="0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3904603" y="3057897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904603" y="3342096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904602" y="3648543"/>
            <a:ext cx="735227" cy="18535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904601" y="3938930"/>
            <a:ext cx="735227" cy="18535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4083772" y="3047712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085394" y="3334646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091211" y="3646314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097031" y="3931670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503004" y="4198723"/>
            <a:ext cx="1721853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 Time T</a:t>
            </a:r>
            <a:r>
              <a:rPr lang="en-US" sz="1100" baseline="-25000" dirty="0">
                <a:solidFill>
                  <a:srgbClr val="003C71"/>
                </a:solidFill>
              </a:rPr>
              <a:t>2</a:t>
            </a:r>
            <a:r>
              <a:rPr lang="en-US" sz="1100" dirty="0">
                <a:solidFill>
                  <a:srgbClr val="003C71"/>
                </a:solidFill>
              </a:rPr>
              <a:t> : 2 Descriptors processed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146555" y="2224528"/>
            <a:ext cx="73918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851907" y="2188078"/>
            <a:ext cx="73918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990758" y="1294957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674778" y="1107106"/>
            <a:ext cx="62306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 </a:t>
            </a:r>
            <a:r>
              <a:rPr lang="en-US" sz="1100" dirty="0">
                <a:solidFill>
                  <a:srgbClr val="7030A0"/>
                </a:solidFill>
              </a:rPr>
              <a:t>HW : WB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986207" y="1481477"/>
            <a:ext cx="158504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990251" y="1665945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986206" y="1849965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986207" y="2034211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986206" y="2218458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986206" y="2409525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829255" y="1297229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831528" y="1483749"/>
            <a:ext cx="158504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835572" y="1668217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831527" y="1852237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831528" y="2036483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831527" y="2220730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831527" y="2411797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829115" y="1313534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1   1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36375" y="1496382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20231" y="1685861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1   1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18176" y="1870792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1   1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696916" y="1256589"/>
            <a:ext cx="154459" cy="18785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4380936" y="1068738"/>
            <a:ext cx="62306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 </a:t>
            </a:r>
            <a:r>
              <a:rPr lang="en-US" sz="1100" dirty="0">
                <a:solidFill>
                  <a:srgbClr val="7030A0"/>
                </a:solidFill>
              </a:rPr>
              <a:t>HW : WB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692365" y="1443109"/>
            <a:ext cx="158504" cy="18785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4696409" y="1627577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692364" y="1811597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692365" y="1995843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692364" y="2180090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692364" y="2371157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535413" y="1258861"/>
            <a:ext cx="154459" cy="18785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537686" y="1445381"/>
            <a:ext cx="158504" cy="18785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541730" y="1629849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4537685" y="1813869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537686" y="1998115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4537685" y="2182362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537685" y="2373429"/>
            <a:ext cx="154459" cy="18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4535273" y="1275166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0   1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4542533" y="1458014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0   1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526389" y="1647493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1   1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524334" y="1832424"/>
            <a:ext cx="30927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1   1</a:t>
            </a:r>
          </a:p>
        </p:txBody>
      </p:sp>
      <p:cxnSp>
        <p:nvCxnSpPr>
          <p:cNvPr id="7" name="Connector: Curved 6"/>
          <p:cNvCxnSpPr>
            <a:stCxn id="102" idx="1"/>
            <a:endCxn id="157" idx="1"/>
          </p:cNvCxnSpPr>
          <p:nvPr/>
        </p:nvCxnSpPr>
        <p:spPr>
          <a:xfrm rot="10800000" flipH="1">
            <a:off x="3904601" y="1542653"/>
            <a:ext cx="637931" cy="2198566"/>
          </a:xfrm>
          <a:prstGeom prst="curvedConnector3">
            <a:avLst>
              <a:gd name="adj1" fmla="val -35835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Curved 12"/>
          <p:cNvCxnSpPr>
            <a:stCxn id="103" idx="1"/>
            <a:endCxn id="156" idx="1"/>
          </p:cNvCxnSpPr>
          <p:nvPr/>
        </p:nvCxnSpPr>
        <p:spPr>
          <a:xfrm rot="10800000" flipH="1">
            <a:off x="3904601" y="1359806"/>
            <a:ext cx="630672" cy="2671801"/>
          </a:xfrm>
          <a:prstGeom prst="curvedConnector3">
            <a:avLst>
              <a:gd name="adj1" fmla="val -77363"/>
            </a:avLst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90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/>
      <p:bldP spid="81" grpId="0"/>
      <p:bldP spid="82" grpId="0" animBg="1"/>
      <p:bldP spid="83" grpId="0" animBg="1"/>
      <p:bldP spid="84" grpId="0" animBg="1"/>
      <p:bldP spid="85" grpId="0" animBg="1"/>
      <p:bldP spid="86" grpId="0"/>
      <p:bldP spid="87" grpId="0"/>
      <p:bldP spid="88" grpId="0"/>
      <p:bldP spid="89" grpId="0"/>
      <p:bldP spid="92" grpId="0"/>
      <p:bldP spid="94" grpId="0" animBg="1"/>
      <p:bldP spid="95" grpId="0" animBg="1"/>
      <p:bldP spid="98" grpId="0"/>
      <p:bldP spid="100" grpId="0" animBg="1"/>
      <p:bldP spid="101" grpId="0" animBg="1"/>
      <p:bldP spid="102" grpId="0" animBg="1"/>
      <p:bldP spid="103" grpId="0" animBg="1"/>
      <p:bldP spid="104" grpId="0"/>
      <p:bldP spid="105" grpId="0"/>
      <p:bldP spid="106" grpId="0"/>
      <p:bldP spid="107" grpId="0"/>
      <p:bldP spid="108" grpId="0"/>
      <p:bldP spid="66" grpId="0" animBg="1"/>
      <p:bldP spid="141" grpId="0" animBg="1"/>
      <p:bldP spid="142" grpId="0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/>
      <p:bldP spid="157" grpId="0"/>
      <p:bldP spid="158" grpId="0"/>
      <p:bldP spid="1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687" y="2421694"/>
            <a:ext cx="8212886" cy="1102519"/>
          </a:xfrm>
        </p:spPr>
        <p:txBody>
          <a:bodyPr/>
          <a:lstStyle/>
          <a:p>
            <a:r>
              <a:rPr lang="en-US" sz="32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Indirect Chaining</a:t>
            </a:r>
            <a:endParaRPr lang="en-US" sz="3200" dirty="0">
              <a:solidFill>
                <a:schemeClr val="bg1">
                  <a:alpha val="90000"/>
                </a:schemeClr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3193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796915"/>
            <a:ext cx="8228012" cy="384488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Current Proposal: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Indirect chaining is a negotiable feature?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Hardware: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Very unlikely that hardware implementations would support this due to extra latency of fetching actual descriptors.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Is this acceptable?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400" dirty="0"/>
              <a:t>i.e. what is the reason for indirect chaining? Would some guests not work unless it is supported?</a:t>
            </a:r>
          </a:p>
        </p:txBody>
      </p:sp>
    </p:spTree>
    <p:extLst>
      <p:ext uri="{BB962C8B-B14F-4D97-AF65-F5344CB8AC3E}">
        <p14:creationId xmlns:p14="http://schemas.microsoft.com/office/powerpoint/2010/main" val="84731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048869"/>
            <a:ext cx="8228012" cy="3425825"/>
          </a:xfrm>
        </p:spPr>
        <p:txBody>
          <a:bodyPr/>
          <a:lstStyle/>
          <a:p>
            <a:pPr lvl="1"/>
            <a:r>
              <a:rPr lang="en-US" sz="1800" dirty="0"/>
              <a:t>Proposals made in this presentation are evolving</a:t>
            </a:r>
          </a:p>
          <a:p>
            <a:pPr lvl="1"/>
            <a:r>
              <a:rPr lang="en-US" dirty="0"/>
              <a:t>This presentation </a:t>
            </a:r>
            <a:r>
              <a:rPr lang="en-US"/>
              <a:t>contains proposals as of 8</a:t>
            </a:r>
            <a:r>
              <a:rPr lang="en-US" baseline="30000"/>
              <a:t>th</a:t>
            </a:r>
            <a:r>
              <a:rPr lang="en-US"/>
              <a:t> 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8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687" y="2421694"/>
            <a:ext cx="8212886" cy="1102519"/>
          </a:xfrm>
        </p:spPr>
        <p:txBody>
          <a:bodyPr/>
          <a:lstStyle/>
          <a:p>
            <a:r>
              <a:rPr lang="en-US" sz="32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Rx Fixed Buffer Sizes</a:t>
            </a:r>
            <a:endParaRPr lang="en-US" sz="3200" dirty="0">
              <a:solidFill>
                <a:schemeClr val="bg1">
                  <a:alpha val="90000"/>
                </a:schemeClr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6392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796915"/>
            <a:ext cx="8228012" cy="384488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Current Proposal: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Guest is free to chose whatever buffer sizes it wishes for </a:t>
            </a:r>
            <a:r>
              <a:rPr lang="en-US" sz="1400" dirty="0" err="1"/>
              <a:t>Tx</a:t>
            </a:r>
            <a:r>
              <a:rPr lang="en-US" sz="1400" dirty="0"/>
              <a:t> and Rx Buffers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Theoretically within a ring, a guest could have different buffer sizes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400" dirty="0"/>
              <a:t>Is this really done for Rx Buffers? If so, what is the advantage?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400" dirty="0" err="1"/>
              <a:t>Tx</a:t>
            </a:r>
            <a:r>
              <a:rPr lang="en-US" sz="1400" dirty="0"/>
              <a:t> Buffers : I </a:t>
            </a:r>
            <a:r>
              <a:rPr lang="en-US" sz="1400" dirty="0" err="1"/>
              <a:t>realise</a:t>
            </a:r>
            <a:r>
              <a:rPr lang="en-US" sz="1400" dirty="0"/>
              <a:t> some OS create separate small buffers to hold network </a:t>
            </a:r>
            <a:r>
              <a:rPr lang="en-US" sz="1400" dirty="0" err="1"/>
              <a:t>pkt</a:t>
            </a:r>
            <a:r>
              <a:rPr lang="en-US" sz="1400" dirty="0"/>
              <a:t> headers with larger buffers for </a:t>
            </a:r>
            <a:r>
              <a:rPr lang="en-US" sz="1400" dirty="0" err="1"/>
              <a:t>pkt</a:t>
            </a:r>
            <a:r>
              <a:rPr lang="en-US" sz="1400" dirty="0"/>
              <a:t> data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New Proposal: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Guest negotiates with device the size of a Rx Buffer for a ring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400" dirty="0"/>
              <a:t>Each descriptor in that ring will have same size buffer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400" dirty="0"/>
              <a:t>Different rings can have different sized buffers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Device can stipulate minimum (and max?) Rx Buffer sizes 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Device can stipulate Rx Buffer size multiple e.g. Rx Buffer size must be a multiple of 32B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Is this acceptable?</a:t>
            </a:r>
          </a:p>
        </p:txBody>
      </p:sp>
    </p:spTree>
    <p:extLst>
      <p:ext uri="{BB962C8B-B14F-4D97-AF65-F5344CB8AC3E}">
        <p14:creationId xmlns:p14="http://schemas.microsoft.com/office/powerpoint/2010/main" val="78630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Fixed Buffer Size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6986" y="1294957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6986" y="1480308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46985" y="1669367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6984" y="1854718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148243" y="1284772"/>
            <a:ext cx="727788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Rx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46984" y="1472858"/>
            <a:ext cx="73066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Rx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46984" y="1667138"/>
            <a:ext cx="73648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Rx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46983" y="1847458"/>
            <a:ext cx="7423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Rx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1564022" y="2265691"/>
            <a:ext cx="1000" cy="139483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9671" y="1008251"/>
            <a:ext cx="16891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FPGA Descriptor Buffer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51107" y="2038008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148243" y="2438562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55" idx="1"/>
            <a:endCxn id="60" idx="1"/>
          </p:cNvCxnSpPr>
          <p:nvPr/>
        </p:nvCxnSpPr>
        <p:spPr>
          <a:xfrm flipH="1">
            <a:off x="1148243" y="2130684"/>
            <a:ext cx="2864" cy="40055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881414" y="2215123"/>
            <a:ext cx="2864" cy="40055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15964" y="799763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FPGA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673684" y="1144218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673684" y="1428417"/>
            <a:ext cx="735227" cy="35187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673683" y="2019072"/>
            <a:ext cx="735227" cy="50097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673682" y="2667801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749378" y="1134033"/>
            <a:ext cx="653351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Buffer #0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749378" y="1513642"/>
            <a:ext cx="65497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Buffer #1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749378" y="2158945"/>
            <a:ext cx="66079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Buffer #2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749378" y="2660541"/>
            <a:ext cx="66661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Buffer #3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34779" y="3021397"/>
            <a:ext cx="3354860" cy="169277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3C71"/>
                </a:solidFill>
              </a:rPr>
              <a:t> Finite Descriptor Buffer</a:t>
            </a:r>
          </a:p>
          <a:p>
            <a:endParaRPr lang="en-US" sz="1100" dirty="0">
              <a:solidFill>
                <a:srgbClr val="003C7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3C71"/>
                </a:solidFill>
              </a:rPr>
              <a:t>Total Data Buffer size supported by Descriptor Buffer is UNKNOWN</a:t>
            </a:r>
          </a:p>
          <a:p>
            <a:endParaRPr lang="en-US" sz="1100" dirty="0">
              <a:solidFill>
                <a:srgbClr val="003C7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3C71"/>
                </a:solidFill>
              </a:rPr>
              <a:t>Therefore difficult to predict data throughput possible to maintain</a:t>
            </a:r>
          </a:p>
          <a:p>
            <a:endParaRPr lang="en-US" sz="1100" dirty="0">
              <a:solidFill>
                <a:srgbClr val="003C7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3C71"/>
                </a:solidFill>
              </a:rPr>
              <a:t>Assuming smallest buffer size of 12B would lead to oversized Descriptor Buffer in most scenarios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46187" y="2450863"/>
            <a:ext cx="73728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Rx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#M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1944847" y="1236893"/>
            <a:ext cx="660304" cy="137435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920286" y="1553294"/>
            <a:ext cx="697221" cy="13869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944847" y="1760720"/>
            <a:ext cx="660304" cy="426189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926360" y="1929060"/>
            <a:ext cx="691147" cy="816049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618987" y="802808"/>
            <a:ext cx="16891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</a:t>
            </a:r>
            <a:r>
              <a:rPr lang="en-US" sz="1100" u="sng" dirty="0">
                <a:solidFill>
                  <a:srgbClr val="003C71"/>
                </a:solidFill>
              </a:rPr>
              <a:t>Variable Buffer Sizes</a:t>
            </a:r>
          </a:p>
        </p:txBody>
      </p:sp>
      <p:sp>
        <p:nvSpPr>
          <p:cNvPr id="13" name="Left Brace 12"/>
          <p:cNvSpPr/>
          <p:nvPr/>
        </p:nvSpPr>
        <p:spPr>
          <a:xfrm rot="16200000">
            <a:off x="2197185" y="1734745"/>
            <a:ext cx="220889" cy="2316896"/>
          </a:xfrm>
          <a:prstGeom prst="leftBrace">
            <a:avLst>
              <a:gd name="adj1" fmla="val 8333"/>
              <a:gd name="adj2" fmla="val 49463"/>
            </a:avLst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5613" y="4544727"/>
            <a:ext cx="8228012" cy="844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279173" y="1299081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279173" y="1484432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6279172" y="1673491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279171" y="1858842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6280430" y="1288896"/>
            <a:ext cx="727788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Rx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279171" y="1476982"/>
            <a:ext cx="73066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Rx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279171" y="1671262"/>
            <a:ext cx="73648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Rx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279170" y="1851582"/>
            <a:ext cx="7423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Rx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#3</a:t>
            </a:r>
          </a:p>
        </p:txBody>
      </p:sp>
      <p:cxnSp>
        <p:nvCxnSpPr>
          <p:cNvPr id="117" name="Straight Connector 116"/>
          <p:cNvCxnSpPr/>
          <p:nvPr/>
        </p:nvCxnSpPr>
        <p:spPr>
          <a:xfrm>
            <a:off x="6696209" y="2269815"/>
            <a:ext cx="1000" cy="139483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861858" y="1012375"/>
            <a:ext cx="16891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FPGA Descriptor Buffer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6283294" y="2042132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280430" y="2442686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>
            <a:stCxn id="119" idx="1"/>
            <a:endCxn id="120" idx="1"/>
          </p:cNvCxnSpPr>
          <p:nvPr/>
        </p:nvCxnSpPr>
        <p:spPr>
          <a:xfrm flipH="1">
            <a:off x="6280430" y="2134808"/>
            <a:ext cx="2864" cy="40055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7013601" y="2219247"/>
            <a:ext cx="2864" cy="40055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448151" y="803887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FPGA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805871" y="1148342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7805871" y="1432541"/>
            <a:ext cx="735227" cy="199513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805870" y="1714274"/>
            <a:ext cx="735227" cy="186943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7805869" y="1986122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7881565" y="1138157"/>
            <a:ext cx="653351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Buffer #0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881565" y="1431269"/>
            <a:ext cx="65497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Buffer #1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881565" y="1724403"/>
            <a:ext cx="66079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Buffer #2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881565" y="1978862"/>
            <a:ext cx="66661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Buffer #3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366966" y="3025521"/>
            <a:ext cx="3354860" cy="135421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3C71"/>
                </a:solidFill>
              </a:rPr>
              <a:t> Finite Descriptor Buffer</a:t>
            </a:r>
          </a:p>
          <a:p>
            <a:endParaRPr lang="en-US" sz="1100" dirty="0">
              <a:solidFill>
                <a:srgbClr val="003C7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3C71"/>
                </a:solidFill>
              </a:rPr>
              <a:t>Total Data Buffer size supported by Descriptor Buffer is KNOWN = No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* Rx Buffer size</a:t>
            </a:r>
          </a:p>
          <a:p>
            <a:endParaRPr lang="en-US" sz="1100" dirty="0">
              <a:solidFill>
                <a:srgbClr val="003C7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03C71"/>
                </a:solidFill>
              </a:rPr>
              <a:t>Data throughput = </a:t>
            </a:r>
            <a:r>
              <a:rPr lang="en-US" sz="1100" dirty="0" err="1">
                <a:solidFill>
                  <a:srgbClr val="003C71"/>
                </a:solidFill>
              </a:rPr>
              <a:t>func</a:t>
            </a:r>
            <a:r>
              <a:rPr lang="en-US" sz="1100" dirty="0">
                <a:solidFill>
                  <a:srgbClr val="003C71"/>
                </a:solidFill>
              </a:rPr>
              <a:t>( min{min </a:t>
            </a:r>
            <a:r>
              <a:rPr lang="en-US" sz="1100" dirty="0" err="1">
                <a:solidFill>
                  <a:srgbClr val="003C71"/>
                </a:solidFill>
              </a:rPr>
              <a:t>pkt</a:t>
            </a:r>
            <a:r>
              <a:rPr lang="en-US" sz="1100" dirty="0">
                <a:solidFill>
                  <a:srgbClr val="003C71"/>
                </a:solidFill>
              </a:rPr>
              <a:t> size, Rx Buffer size}) </a:t>
            </a:r>
          </a:p>
          <a:p>
            <a:endParaRPr lang="en-US" sz="1100" dirty="0">
              <a:solidFill>
                <a:srgbClr val="003C7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278374" y="2454987"/>
            <a:ext cx="73728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Rx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#M</a:t>
            </a:r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7077034" y="1241017"/>
            <a:ext cx="660304" cy="137435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7052473" y="1557418"/>
            <a:ext cx="697221" cy="13869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7077034" y="1764844"/>
            <a:ext cx="660304" cy="51417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058547" y="1933184"/>
            <a:ext cx="678791" cy="128262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6751174" y="806932"/>
            <a:ext cx="16891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</a:t>
            </a:r>
            <a:r>
              <a:rPr lang="en-US" sz="1100" u="sng" dirty="0">
                <a:solidFill>
                  <a:srgbClr val="003C71"/>
                </a:solidFill>
              </a:rPr>
              <a:t>Fixed Buffer Sizes</a:t>
            </a:r>
          </a:p>
        </p:txBody>
      </p:sp>
      <p:sp>
        <p:nvSpPr>
          <p:cNvPr id="139" name="Left Brace 138"/>
          <p:cNvSpPr/>
          <p:nvPr/>
        </p:nvSpPr>
        <p:spPr>
          <a:xfrm rot="16200000">
            <a:off x="7329372" y="1738869"/>
            <a:ext cx="220889" cy="2316896"/>
          </a:xfrm>
          <a:prstGeom prst="leftBrace">
            <a:avLst>
              <a:gd name="adj1" fmla="val 8333"/>
              <a:gd name="adj2" fmla="val 49463"/>
            </a:avLst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2" grpId="0" animBg="1"/>
      <p:bldP spid="113" grpId="0"/>
      <p:bldP spid="114" grpId="0"/>
      <p:bldP spid="115" grpId="0"/>
      <p:bldP spid="116" grpId="0"/>
      <p:bldP spid="118" grpId="0"/>
      <p:bldP spid="119" grpId="0" animBg="1"/>
      <p:bldP spid="120" grpId="0" animBg="1"/>
      <p:bldP spid="123" grpId="0"/>
      <p:bldP spid="124" grpId="0" animBg="1"/>
      <p:bldP spid="125" grpId="0" animBg="1"/>
      <p:bldP spid="126" grpId="0" animBg="1"/>
      <p:bldP spid="127" grpId="0" animBg="1"/>
      <p:bldP spid="128" grpId="0"/>
      <p:bldP spid="129" grpId="0"/>
      <p:bldP spid="130" grpId="0"/>
      <p:bldP spid="131" grpId="0"/>
      <p:bldP spid="132" grpId="0"/>
      <p:bldP spid="133" grpId="0"/>
      <p:bldP spid="138" grpId="0"/>
      <p:bldP spid="1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Rx Buffer size v Minimum Rx Buffer size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796915"/>
            <a:ext cx="8228012" cy="384488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From previous slide: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100" dirty="0"/>
              <a:t>Appears that just increasing minimum Rx Buffer size from 12B to some sensible value (e.g. 256B) would be sufficient?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100" dirty="0"/>
              <a:t>YES, this would help immensely 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100" dirty="0"/>
              <a:t>BUT more optimum/easier hardware design if Rx Buffer size is fixed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Assuming hardware implementation: Fetch Rx descriptors on demand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100" dirty="0"/>
              <a:t>As data enters device, descriptors are fetched as needed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100" dirty="0"/>
              <a:t>If device knows the Rx buffer size, it can </a:t>
            </a:r>
            <a:r>
              <a:rPr lang="en-US" sz="1100" dirty="0" err="1"/>
              <a:t>precalculate</a:t>
            </a:r>
            <a:r>
              <a:rPr lang="en-US" sz="1100" dirty="0"/>
              <a:t> how many descriptors would be required for the packet and so fetch them efficiently as a batch.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100" dirty="0"/>
              <a:t>No wasting local Descriptor buffer space for descriptors that will not be needed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Note: For hardware implementations: Prefetching Rx descriptors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100" dirty="0"/>
              <a:t>Specifying just a sensible minimum Rx Buffer size may be acceptable.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100" dirty="0"/>
              <a:t>However having fixed Rx Buffer size would allow it to </a:t>
            </a:r>
            <a:r>
              <a:rPr lang="en-US" sz="1100" dirty="0" err="1"/>
              <a:t>prefetch</a:t>
            </a:r>
            <a:r>
              <a:rPr lang="en-US" sz="1100" dirty="0"/>
              <a:t> the right amount of descriptors to maintain throughput.</a:t>
            </a:r>
          </a:p>
        </p:txBody>
      </p:sp>
    </p:spTree>
    <p:extLst>
      <p:ext uri="{BB962C8B-B14F-4D97-AF65-F5344CB8AC3E}">
        <p14:creationId xmlns:p14="http://schemas.microsoft.com/office/powerpoint/2010/main" val="137198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687" y="2421694"/>
            <a:ext cx="8212886" cy="1102519"/>
          </a:xfrm>
        </p:spPr>
        <p:txBody>
          <a:bodyPr/>
          <a:lstStyle/>
          <a:p>
            <a:r>
              <a:rPr lang="en-US" sz="32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Data/Descriptor Alignment Boundaries</a:t>
            </a:r>
            <a:endParaRPr lang="en-US" sz="3200" dirty="0">
              <a:solidFill>
                <a:schemeClr val="bg1">
                  <a:alpha val="90000"/>
                </a:schemeClr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7014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796915"/>
            <a:ext cx="8228012" cy="384488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Current Proposal: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Guest is free to chose descriptor alignment to minimum of </a:t>
            </a:r>
            <a:r>
              <a:rPr lang="en-US" sz="1400" dirty="0" err="1"/>
              <a:t>xByte</a:t>
            </a:r>
            <a:r>
              <a:rPr lang="en-US" sz="1400" dirty="0"/>
              <a:t> boundary?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Guest is free to chose data buffer alignment to any byte boundary?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New Proposal: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Descriptors are aligned on a 16B boundary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Guest negotiates with device on required data buffer alignment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400" dirty="0"/>
              <a:t>Could be from 4B – 128B boundary ?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Wouldn’t s/w benefit from :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400" dirty="0" err="1"/>
              <a:t>cacheline</a:t>
            </a:r>
            <a:r>
              <a:rPr lang="en-US" sz="1400" dirty="0"/>
              <a:t> aligned buffer start addresses?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sz="1400" dirty="0"/>
              <a:t>Integer number of descriptors per </a:t>
            </a:r>
            <a:r>
              <a:rPr lang="en-US" sz="1400" dirty="0" err="1"/>
              <a:t>cacheline</a:t>
            </a:r>
            <a:r>
              <a:rPr lang="en-US" sz="1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5428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PCIe</a:t>
            </a:r>
            <a:r>
              <a:rPr lang="en-US" dirty="0"/>
              <a:t> packets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640550" y="2824376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FPGA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471835" y="1890599"/>
            <a:ext cx="866513" cy="18535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473095" y="1533117"/>
            <a:ext cx="865253" cy="35187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448003" y="1898635"/>
            <a:ext cx="6818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Data Word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520869" y="1618342"/>
            <a:ext cx="78955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PCIe</a:t>
            </a:r>
            <a:r>
              <a:rPr lang="en-US" sz="1100" dirty="0">
                <a:solidFill>
                  <a:srgbClr val="003C71"/>
                </a:solidFill>
              </a:rPr>
              <a:t> Header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137227" y="879184"/>
            <a:ext cx="16891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</a:t>
            </a:r>
            <a:r>
              <a:rPr lang="en-US" sz="1100" u="sng" dirty="0">
                <a:solidFill>
                  <a:srgbClr val="003C71"/>
                </a:solidFill>
              </a:rPr>
              <a:t>Single 4B aligned access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573058" y="3274829"/>
            <a:ext cx="8228012" cy="143207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4B </a:t>
            </a:r>
            <a:r>
              <a:rPr lang="en-US" dirty="0" err="1"/>
              <a:t>UNaligned</a:t>
            </a:r>
            <a:r>
              <a:rPr lang="en-US" dirty="0"/>
              <a:t> accesses add inefficiency to </a:t>
            </a:r>
            <a:r>
              <a:rPr lang="en-US" dirty="0" err="1"/>
              <a:t>PCIe</a:t>
            </a:r>
            <a:r>
              <a:rPr lang="en-US" dirty="0"/>
              <a:t> packets (TLPs)</a:t>
            </a:r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1905091" y="2532812"/>
            <a:ext cx="0" cy="215486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73" idx="2"/>
          </p:cNvCxnSpPr>
          <p:nvPr/>
        </p:nvCxnSpPr>
        <p:spPr>
          <a:xfrm>
            <a:off x="1905722" y="1884992"/>
            <a:ext cx="6269" cy="19095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125674" y="1895252"/>
            <a:ext cx="2839" cy="18069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686949" y="1879986"/>
            <a:ext cx="5090" cy="194156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671681" y="1073612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Guest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1912223" y="1256432"/>
            <a:ext cx="0" cy="215486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302150" y="2964417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FPGA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783862" y="1889436"/>
            <a:ext cx="216086" cy="185351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134695" y="1538934"/>
            <a:ext cx="865253" cy="35187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7109603" y="1897472"/>
            <a:ext cx="6818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Data Word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182469" y="1624159"/>
            <a:ext cx="78955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PCIe</a:t>
            </a:r>
            <a:r>
              <a:rPr lang="en-US" sz="1100" dirty="0">
                <a:solidFill>
                  <a:srgbClr val="003C71"/>
                </a:solidFill>
              </a:rPr>
              <a:t> Header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98827" y="885001"/>
            <a:ext cx="184444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</a:t>
            </a:r>
            <a:r>
              <a:rPr lang="en-US" sz="1100" u="sng" dirty="0">
                <a:solidFill>
                  <a:srgbClr val="003C71"/>
                </a:solidFill>
              </a:rPr>
              <a:t>Single 4B unaligned access 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6566691" y="2672853"/>
            <a:ext cx="0" cy="215486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333281" y="1079429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Guest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6573823" y="1262249"/>
            <a:ext cx="0" cy="215486"/>
          </a:xfrm>
          <a:prstGeom prst="straightConnector1">
            <a:avLst/>
          </a:prstGeom>
          <a:ln>
            <a:solidFill>
              <a:srgbClr val="F83308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129383" y="2091752"/>
            <a:ext cx="6818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Data Word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566314" y="1888276"/>
            <a:ext cx="216086" cy="18535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6348763" y="1894095"/>
            <a:ext cx="216086" cy="17953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132381" y="1894097"/>
            <a:ext cx="216086" cy="17953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6782699" y="2069756"/>
            <a:ext cx="216086" cy="18535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565151" y="2068596"/>
            <a:ext cx="216086" cy="185351"/>
          </a:xfrm>
          <a:prstGeom prst="rect">
            <a:avLst/>
          </a:prstGeom>
          <a:pattFill prst="ltUpDiag"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354580" y="2074415"/>
            <a:ext cx="216086" cy="179531"/>
          </a:xfrm>
          <a:prstGeom prst="rect">
            <a:avLst/>
          </a:prstGeom>
          <a:pattFill prst="ltUpDiag"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6138198" y="2074417"/>
            <a:ext cx="216086" cy="179530"/>
          </a:xfrm>
          <a:prstGeom prst="rect">
            <a:avLst/>
          </a:prstGeom>
          <a:pattFill prst="ltUpDiag"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Arrow Connector 140"/>
          <p:cNvCxnSpPr/>
          <p:nvPr/>
        </p:nvCxnSpPr>
        <p:spPr>
          <a:xfrm flipH="1">
            <a:off x="1471835" y="2236908"/>
            <a:ext cx="866513" cy="0"/>
          </a:xfrm>
          <a:prstGeom prst="straightConnector1">
            <a:avLst/>
          </a:prstGeom>
          <a:ln>
            <a:solidFill>
              <a:srgbClr val="F83308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608545" y="2261029"/>
            <a:ext cx="6818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32bits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6132562" y="2422731"/>
            <a:ext cx="866513" cy="0"/>
          </a:xfrm>
          <a:prstGeom prst="straightConnector1">
            <a:avLst/>
          </a:prstGeom>
          <a:ln>
            <a:solidFill>
              <a:srgbClr val="F83308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269272" y="2446852"/>
            <a:ext cx="6818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32bits</a:t>
            </a:r>
          </a:p>
        </p:txBody>
      </p:sp>
      <p:sp>
        <p:nvSpPr>
          <p:cNvPr id="28" name="Left Brace 27"/>
          <p:cNvSpPr/>
          <p:nvPr/>
        </p:nvSpPr>
        <p:spPr>
          <a:xfrm>
            <a:off x="998290" y="1533117"/>
            <a:ext cx="138937" cy="533632"/>
          </a:xfrm>
          <a:prstGeom prst="lef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206819" y="1715294"/>
            <a:ext cx="6818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PCIe</a:t>
            </a:r>
            <a:r>
              <a:rPr lang="en-US" sz="1100" dirty="0">
                <a:solidFill>
                  <a:srgbClr val="003C71"/>
                </a:solidFill>
              </a:rPr>
              <a:t> TLP</a:t>
            </a:r>
          </a:p>
        </p:txBody>
      </p:sp>
      <p:sp>
        <p:nvSpPr>
          <p:cNvPr id="146" name="Left Brace 145"/>
          <p:cNvSpPr/>
          <p:nvPr/>
        </p:nvSpPr>
        <p:spPr>
          <a:xfrm>
            <a:off x="5629565" y="1543797"/>
            <a:ext cx="96687" cy="717231"/>
          </a:xfrm>
          <a:prstGeom prst="lef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4823060" y="1826643"/>
            <a:ext cx="68815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PCIe</a:t>
            </a:r>
            <a:r>
              <a:rPr lang="en-US" sz="1100" dirty="0">
                <a:solidFill>
                  <a:srgbClr val="003C71"/>
                </a:solidFill>
              </a:rPr>
              <a:t> TLP</a:t>
            </a:r>
          </a:p>
        </p:txBody>
      </p:sp>
    </p:spTree>
    <p:extLst>
      <p:ext uri="{BB962C8B-B14F-4D97-AF65-F5344CB8AC3E}">
        <p14:creationId xmlns:p14="http://schemas.microsoft.com/office/powerpoint/2010/main" val="398956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86" grpId="0"/>
      <p:bldP spid="87" grpId="0" animBg="1"/>
      <p:bldP spid="88" grpId="0" animBg="1"/>
      <p:bldP spid="89" grpId="0"/>
      <p:bldP spid="90" grpId="0"/>
      <p:bldP spid="91" grpId="0"/>
      <p:bldP spid="96" grpId="0"/>
      <p:bldP spid="102" grpId="0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40" grpId="0" animBg="1"/>
      <p:bldP spid="144" grpId="0"/>
      <p:bldP spid="146" grpId="0" animBg="1"/>
      <p:bldP spid="14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FPGA data alignment: </a:t>
            </a:r>
            <a:r>
              <a:rPr lang="en-US" dirty="0">
                <a:solidFill>
                  <a:srgbClr val="FF0000"/>
                </a:solidFill>
              </a:rPr>
              <a:t>Implementation </a:t>
            </a:r>
            <a:r>
              <a:rPr lang="en-US" dirty="0" err="1">
                <a:solidFill>
                  <a:srgbClr val="FF0000"/>
                </a:solidFill>
              </a:rPr>
              <a:t>dependant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8840" y="1811512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FPGA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473095" y="1838452"/>
            <a:ext cx="865253" cy="35187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2929625" y="2413372"/>
            <a:ext cx="6818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Data Word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520869" y="1923677"/>
            <a:ext cx="78955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PCIe</a:t>
            </a:r>
            <a:r>
              <a:rPr lang="en-US" sz="1100" dirty="0">
                <a:solidFill>
                  <a:srgbClr val="003C71"/>
                </a:solidFill>
              </a:rPr>
              <a:t> Core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137227" y="1184519"/>
            <a:ext cx="16891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</a:t>
            </a:r>
            <a:r>
              <a:rPr lang="en-US" sz="1100" u="sng" dirty="0">
                <a:solidFill>
                  <a:srgbClr val="003C71"/>
                </a:solidFill>
              </a:rPr>
              <a:t>Single 32B aligned access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573058" y="3318443"/>
            <a:ext cx="8228012" cy="115357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To achieve high throughput, FPGA data widths can be 256bits (or 512bits or even higher in future)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Note also </a:t>
            </a:r>
            <a:r>
              <a:rPr lang="en-US" sz="1400" dirty="0" err="1"/>
              <a:t>dependant</a:t>
            </a:r>
            <a:r>
              <a:rPr lang="en-US" sz="1400" dirty="0"/>
              <a:t> upon </a:t>
            </a:r>
            <a:r>
              <a:rPr lang="en-US" sz="1400" dirty="0" err="1"/>
              <a:t>clk</a:t>
            </a:r>
            <a:r>
              <a:rPr lang="en-US" sz="1400" dirty="0"/>
              <a:t> frequency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Chained descriptors with buffers starting on unaligned boundaries exacerbates problem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Accesses may have to be aligned to FPGA word boundaries for ease of design.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1671681" y="1378947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Guest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1912223" y="1561767"/>
            <a:ext cx="0" cy="215486"/>
          </a:xfrm>
          <a:prstGeom prst="straightConnector1">
            <a:avLst/>
          </a:prstGeom>
          <a:ln>
            <a:solidFill>
              <a:srgbClr val="F83308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 flipV="1">
            <a:off x="1269410" y="2751645"/>
            <a:ext cx="1301604" cy="542"/>
          </a:xfrm>
          <a:prstGeom prst="straightConnector1">
            <a:avLst/>
          </a:prstGeom>
          <a:ln>
            <a:solidFill>
              <a:srgbClr val="F83308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406118" y="2775766"/>
            <a:ext cx="1113715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256bits (32B)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24488" y="2437911"/>
            <a:ext cx="216086" cy="18535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713920" y="2442569"/>
            <a:ext cx="216086" cy="179533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503349" y="2442570"/>
            <a:ext cx="216086" cy="17953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286967" y="2442572"/>
            <a:ext cx="216086" cy="17953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139708" y="2437911"/>
            <a:ext cx="216086" cy="18419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354928" y="2441260"/>
            <a:ext cx="216086" cy="17968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396510" y="2473662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99905" y="2486462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77699" y="2480044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312258" y="2486462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B31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11392" y="2530006"/>
            <a:ext cx="210571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1911063" y="2209754"/>
            <a:ext cx="0" cy="215486"/>
          </a:xfrm>
          <a:prstGeom prst="straightConnector1">
            <a:avLst/>
          </a:prstGeom>
          <a:ln>
            <a:solidFill>
              <a:srgbClr val="F83308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6134" y="1777253"/>
            <a:ext cx="2401173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137069" y="1810351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FPGA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911324" y="1837291"/>
            <a:ext cx="865253" cy="35187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367854" y="2412211"/>
            <a:ext cx="6818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Data Word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59098" y="1922516"/>
            <a:ext cx="78955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PCIe</a:t>
            </a:r>
            <a:r>
              <a:rPr lang="en-US" sz="1100" dirty="0">
                <a:solidFill>
                  <a:srgbClr val="003C71"/>
                </a:solidFill>
              </a:rPr>
              <a:t> Core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575456" y="1183358"/>
            <a:ext cx="192008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 </a:t>
            </a:r>
            <a:r>
              <a:rPr lang="en-US" sz="1100" u="sng" dirty="0">
                <a:solidFill>
                  <a:srgbClr val="003C71"/>
                </a:solidFill>
              </a:rPr>
              <a:t>Single 32B </a:t>
            </a:r>
            <a:r>
              <a:rPr lang="en-US" sz="1100" u="sng" dirty="0" err="1">
                <a:solidFill>
                  <a:srgbClr val="003C71"/>
                </a:solidFill>
              </a:rPr>
              <a:t>UNaligned</a:t>
            </a:r>
            <a:r>
              <a:rPr lang="en-US" sz="1100" u="sng" dirty="0">
                <a:solidFill>
                  <a:srgbClr val="003C71"/>
                </a:solidFill>
              </a:rPr>
              <a:t> access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109910" y="1377786"/>
            <a:ext cx="61780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 Guest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6350452" y="1560606"/>
            <a:ext cx="0" cy="215486"/>
          </a:xfrm>
          <a:prstGeom prst="straightConnector1">
            <a:avLst/>
          </a:prstGeom>
          <a:ln>
            <a:solidFill>
              <a:srgbClr val="F83308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707639" y="3100515"/>
            <a:ext cx="1301604" cy="542"/>
          </a:xfrm>
          <a:prstGeom prst="straightConnector1">
            <a:avLst/>
          </a:prstGeom>
          <a:ln>
            <a:solidFill>
              <a:srgbClr val="F83308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44347" y="3124636"/>
            <a:ext cx="1113715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256bits (32B)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371106" y="2441260"/>
            <a:ext cx="216086" cy="180842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152149" y="2441408"/>
            <a:ext cx="216086" cy="179533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941578" y="2441409"/>
            <a:ext cx="216086" cy="17953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725196" y="2441411"/>
            <a:ext cx="216086" cy="17953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586326" y="2437911"/>
            <a:ext cx="216086" cy="183030"/>
          </a:xfrm>
          <a:prstGeom prst="rect">
            <a:avLst/>
          </a:prstGeom>
          <a:pattFill prst="ltUpDiag"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793157" y="2440099"/>
            <a:ext cx="216086" cy="179681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834739" y="2472501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638134" y="2485301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415928" y="2478883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750487" y="2485301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B31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6049621" y="2528845"/>
            <a:ext cx="210571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6349292" y="2208593"/>
            <a:ext cx="0" cy="215486"/>
          </a:xfrm>
          <a:prstGeom prst="straightConnector1">
            <a:avLst/>
          </a:prstGeom>
          <a:ln>
            <a:solidFill>
              <a:srgbClr val="F83308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094363" y="1776092"/>
            <a:ext cx="2401173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7366694" y="2655351"/>
            <a:ext cx="6818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Data Word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6361557" y="2684400"/>
            <a:ext cx="216086" cy="18084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50989" y="2684548"/>
            <a:ext cx="216086" cy="179533"/>
          </a:xfrm>
          <a:prstGeom prst="rect">
            <a:avLst/>
          </a:prstGeom>
          <a:pattFill prst="ltUpDiag"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940418" y="2684549"/>
            <a:ext cx="216086" cy="179531"/>
          </a:xfrm>
          <a:prstGeom prst="rect">
            <a:avLst/>
          </a:prstGeom>
          <a:pattFill prst="ltUpDiag"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724036" y="2684551"/>
            <a:ext cx="216086" cy="179530"/>
          </a:xfrm>
          <a:prstGeom prst="rect">
            <a:avLst/>
          </a:prstGeom>
          <a:pattFill prst="ltUpDiag"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576777" y="2687828"/>
            <a:ext cx="216086" cy="17625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791997" y="2683239"/>
            <a:ext cx="216086" cy="18084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6833579" y="2715641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B0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636974" y="2728441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414768" y="2722023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749327" y="2728441"/>
            <a:ext cx="207085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solidFill>
                  <a:srgbClr val="003C71"/>
                </a:solidFill>
              </a:rPr>
              <a:t>B31</a:t>
            </a:r>
          </a:p>
        </p:txBody>
      </p:sp>
      <p:cxnSp>
        <p:nvCxnSpPr>
          <p:cNvPr id="117" name="Straight Connector 116"/>
          <p:cNvCxnSpPr/>
          <p:nvPr/>
        </p:nvCxnSpPr>
        <p:spPr>
          <a:xfrm>
            <a:off x="6048461" y="2771985"/>
            <a:ext cx="210571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1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15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I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048869"/>
            <a:ext cx="8228012" cy="3425825"/>
          </a:xfrm>
        </p:spPr>
        <p:txBody>
          <a:bodyPr/>
          <a:lstStyle/>
          <a:p>
            <a:pPr lvl="1"/>
            <a:r>
              <a:rPr lang="en-US" sz="1800" dirty="0" err="1"/>
              <a:t>VirtIO</a:t>
            </a:r>
            <a:r>
              <a:rPr lang="en-US" sz="1800" dirty="0"/>
              <a:t> 1.1 Spec to </a:t>
            </a:r>
            <a:r>
              <a:rPr lang="en-US" dirty="0"/>
              <a:t>enable efficient </a:t>
            </a:r>
            <a:r>
              <a:rPr lang="en-US" sz="1800" dirty="0"/>
              <a:t>im</a:t>
            </a:r>
            <a:r>
              <a:rPr lang="en-US" dirty="0"/>
              <a:t>plementation for both</a:t>
            </a:r>
            <a:r>
              <a:rPr lang="en-US" sz="1800" dirty="0"/>
              <a:t> software AND hardware solutions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Where software and hardware optimum solutions differ:</a:t>
            </a:r>
          </a:p>
          <a:p>
            <a:pPr lvl="2"/>
            <a:r>
              <a:rPr lang="en-US" dirty="0"/>
              <a:t>Option 1: Suffer non-optimum performance (assuming not significant) for sake of simpler spec</a:t>
            </a:r>
          </a:p>
          <a:p>
            <a:pPr lvl="2"/>
            <a:r>
              <a:rPr lang="en-US" dirty="0"/>
              <a:t>Option 2: Allow different implementations via Capability feature to ensure optimum software AND hardware implementations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Understand software and hardware implementation concerns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021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II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764663"/>
            <a:ext cx="8228012" cy="3425825"/>
          </a:xfrm>
        </p:spPr>
        <p:txBody>
          <a:bodyPr/>
          <a:lstStyle/>
          <a:p>
            <a:pPr lvl="1"/>
            <a:r>
              <a:rPr lang="en-US" sz="1200" dirty="0">
                <a:solidFill>
                  <a:srgbClr val="FF0000"/>
                </a:solidFill>
              </a:rPr>
              <a:t>NOTE: Proposals are biased towards: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FPGA implementation</a:t>
            </a:r>
          </a:p>
          <a:p>
            <a:pPr lvl="2"/>
            <a:r>
              <a:rPr lang="en-US" sz="1200" dirty="0" err="1">
                <a:solidFill>
                  <a:srgbClr val="FF0000"/>
                </a:solidFill>
              </a:rPr>
              <a:t>VirtIO_net</a:t>
            </a:r>
            <a:r>
              <a:rPr lang="en-US" sz="1200" dirty="0">
                <a:solidFill>
                  <a:srgbClr val="FF0000"/>
                </a:solidFill>
              </a:rPr>
              <a:t> device</a:t>
            </a:r>
          </a:p>
          <a:p>
            <a:pPr lvl="2"/>
            <a:r>
              <a:rPr lang="en-US" sz="1200" dirty="0" err="1">
                <a:solidFill>
                  <a:srgbClr val="FF0000"/>
                </a:solidFill>
              </a:rPr>
              <a:t>PCIe</a:t>
            </a:r>
            <a:r>
              <a:rPr lang="en-US" sz="1200" dirty="0">
                <a:solidFill>
                  <a:srgbClr val="FF0000"/>
                </a:solidFill>
              </a:rPr>
              <a:t> transport mechanism</a:t>
            </a:r>
          </a:p>
          <a:p>
            <a:pPr lvl="1"/>
            <a:r>
              <a:rPr lang="en-US" sz="1200" dirty="0"/>
              <a:t>Collectively we must consider implications on:</a:t>
            </a:r>
          </a:p>
          <a:p>
            <a:pPr lvl="2"/>
            <a:r>
              <a:rPr lang="en-US" sz="1200" dirty="0"/>
              <a:t>Software running on guest</a:t>
            </a:r>
          </a:p>
          <a:p>
            <a:pPr lvl="2"/>
            <a:r>
              <a:rPr lang="en-US" sz="1200" dirty="0"/>
              <a:t>Pure software implementation</a:t>
            </a:r>
          </a:p>
          <a:p>
            <a:pPr lvl="2"/>
            <a:r>
              <a:rPr lang="en-US" sz="1200" dirty="0"/>
              <a:t>Other </a:t>
            </a:r>
            <a:r>
              <a:rPr lang="en-US" sz="1200" dirty="0" err="1"/>
              <a:t>Virtio</a:t>
            </a:r>
            <a:r>
              <a:rPr lang="en-US" sz="1200" dirty="0"/>
              <a:t> device types</a:t>
            </a:r>
          </a:p>
          <a:p>
            <a:pPr lvl="2"/>
            <a:r>
              <a:rPr lang="en-US" sz="1200" dirty="0"/>
              <a:t>Other transport mechanisms?</a:t>
            </a:r>
          </a:p>
          <a:p>
            <a:pPr lvl="1"/>
            <a:r>
              <a:rPr lang="en-US" sz="1200" dirty="0"/>
              <a:t>THEN decide whether to :</a:t>
            </a:r>
          </a:p>
          <a:p>
            <a:pPr lvl="2"/>
            <a:r>
              <a:rPr lang="en-US" sz="1200" dirty="0"/>
              <a:t>adopt proposals</a:t>
            </a:r>
          </a:p>
          <a:p>
            <a:pPr lvl="2"/>
            <a:r>
              <a:rPr lang="en-US" sz="1200" dirty="0"/>
              <a:t>Modify proposals</a:t>
            </a:r>
          </a:p>
          <a:p>
            <a:pPr lvl="2"/>
            <a:r>
              <a:rPr lang="en-US" sz="1200" dirty="0"/>
              <a:t>Drop proposals</a:t>
            </a:r>
          </a:p>
        </p:txBody>
      </p:sp>
    </p:spTree>
    <p:extLst>
      <p:ext uri="{BB962C8B-B14F-4D97-AF65-F5344CB8AC3E}">
        <p14:creationId xmlns:p14="http://schemas.microsoft.com/office/powerpoint/2010/main" val="241682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Guest signaling available descriptors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Device signaling used descriptors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Out-of-order processing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Indirect chaining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Rx: Fixed Buffer sizes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Data/Descriptor alignment boundaries</a:t>
            </a:r>
          </a:p>
        </p:txBody>
      </p:sp>
    </p:spTree>
    <p:extLst>
      <p:ext uri="{BB962C8B-B14F-4D97-AF65-F5344CB8AC3E}">
        <p14:creationId xmlns:p14="http://schemas.microsoft.com/office/powerpoint/2010/main" val="337886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687" y="2421694"/>
            <a:ext cx="8212886" cy="1102519"/>
          </a:xfrm>
        </p:spPr>
        <p:txBody>
          <a:bodyPr/>
          <a:lstStyle/>
          <a:p>
            <a:r>
              <a:rPr lang="en-US" sz="32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Guest signaling available descriptors</a:t>
            </a:r>
            <a:endParaRPr lang="en-US" sz="3200" dirty="0">
              <a:solidFill>
                <a:schemeClr val="bg1">
                  <a:alpha val="90000"/>
                </a:schemeClr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8899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838795"/>
            <a:ext cx="8228012" cy="3425825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Current Proposal: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dirty="0"/>
              <a:t>Each descriptor has 1 bit flag DESC_HW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dirty="0"/>
              <a:t>Guest creates descriptors and then sets DESC_HW flag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dirty="0"/>
              <a:t>Host/FPGA reads descriptors and can use if DESC_HW is set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dirty="0"/>
              <a:t>After finishing with descriptor, Host/FPGA clears DESC_HW flag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New Proposal: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dirty="0"/>
              <a:t>Instead of DESC_HW flag, each </a:t>
            </a:r>
            <a:r>
              <a:rPr lang="en-US" dirty="0" err="1"/>
              <a:t>VirtIO</a:t>
            </a:r>
            <a:r>
              <a:rPr lang="en-US" dirty="0"/>
              <a:t> queue has a single tail pointer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dirty="0"/>
              <a:t>Ok to have 1 MMIO address for all tail pointers:</a:t>
            </a:r>
          </a:p>
          <a:p>
            <a:pPr marL="1255713" lvl="3" indent="-285750">
              <a:buFont typeface="Wingdings" panose="05000000000000000000" pitchFamily="2" charset="2"/>
              <a:buChar char="§"/>
            </a:pPr>
            <a:r>
              <a:rPr lang="en-US" dirty="0"/>
              <a:t>{Queue no, Tail index, &lt;optional values: total </a:t>
            </a:r>
            <a:r>
              <a:rPr lang="en-US" dirty="0" err="1"/>
              <a:t>pkts</a:t>
            </a:r>
            <a:r>
              <a:rPr lang="en-US" dirty="0"/>
              <a:t>, total payload bytes&gt;}</a:t>
            </a:r>
          </a:p>
        </p:txBody>
      </p:sp>
    </p:spTree>
    <p:extLst>
      <p:ext uri="{BB962C8B-B14F-4D97-AF65-F5344CB8AC3E}">
        <p14:creationId xmlns:p14="http://schemas.microsoft.com/office/powerpoint/2010/main" val="200442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 of current proposal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4466968"/>
            <a:ext cx="8228012" cy="1621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45491" y="1594024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10247" y="1594024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7" name="Rectangle 6"/>
          <p:cNvSpPr/>
          <p:nvPr/>
        </p:nvSpPr>
        <p:spPr>
          <a:xfrm>
            <a:off x="3280718" y="1594024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15945" y="1594024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51172" y="1594024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360400" y="970006"/>
            <a:ext cx="1029735" cy="379330"/>
            <a:chOff x="360400" y="970006"/>
            <a:chExt cx="1029735" cy="379330"/>
          </a:xfrm>
        </p:grpSpPr>
        <p:sp>
          <p:nvSpPr>
            <p:cNvPr id="10" name="Rounded Rectangle 9"/>
            <p:cNvSpPr/>
            <p:nvPr/>
          </p:nvSpPr>
          <p:spPr>
            <a:xfrm>
              <a:off x="364524" y="970006"/>
              <a:ext cx="1025611" cy="37933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0400" y="1083074"/>
              <a:ext cx="984900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Create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r>
                <a:rPr lang="en-US" sz="1100" dirty="0">
                  <a:solidFill>
                    <a:srgbClr val="003C71"/>
                  </a:solidFill>
                </a:rPr>
                <a:t> #0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09702" y="863700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09702" y="1049051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09701" y="1238110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09700" y="1423461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09699" y="1890546"/>
            <a:ext cx="735227" cy="18535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1"/>
            <a:endCxn id="16" idx="1"/>
          </p:cNvCxnSpPr>
          <p:nvPr/>
        </p:nvCxnSpPr>
        <p:spPr>
          <a:xfrm flipH="1">
            <a:off x="7609699" y="1516137"/>
            <a:ext cx="1" cy="46708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349052" y="1544972"/>
            <a:ext cx="1" cy="46708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988648" y="1668537"/>
            <a:ext cx="2058" cy="13551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543428" y="1779375"/>
            <a:ext cx="2942971" cy="27593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441351" y="1594023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539309" y="1595815"/>
            <a:ext cx="137976" cy="183560"/>
            <a:chOff x="2539309" y="866766"/>
            <a:chExt cx="137976" cy="183560"/>
          </a:xfrm>
        </p:grpSpPr>
        <p:sp>
          <p:nvSpPr>
            <p:cNvPr id="25" name="TextBox 24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84838" y="1595475"/>
            <a:ext cx="137976" cy="183560"/>
            <a:chOff x="2539309" y="866766"/>
            <a:chExt cx="137976" cy="183560"/>
          </a:xfrm>
        </p:grpSpPr>
        <p:sp>
          <p:nvSpPr>
            <p:cNvPr id="30" name="TextBox 29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010803" y="1594612"/>
            <a:ext cx="137976" cy="183560"/>
            <a:chOff x="2539309" y="866766"/>
            <a:chExt cx="137976" cy="183560"/>
          </a:xfrm>
        </p:grpSpPr>
        <p:sp>
          <p:nvSpPr>
            <p:cNvPr id="33" name="TextBox 32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750136" y="1592925"/>
            <a:ext cx="137976" cy="183560"/>
            <a:chOff x="2539309" y="866766"/>
            <a:chExt cx="137976" cy="183560"/>
          </a:xfrm>
        </p:grpSpPr>
        <p:sp>
          <p:nvSpPr>
            <p:cNvPr id="36" name="TextBox 35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609699" y="865869"/>
            <a:ext cx="137976" cy="183560"/>
            <a:chOff x="2539309" y="866766"/>
            <a:chExt cx="137976" cy="183560"/>
          </a:xfrm>
        </p:grpSpPr>
        <p:sp>
          <p:nvSpPr>
            <p:cNvPr id="39" name="TextBox 38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611743" y="1054851"/>
            <a:ext cx="137976" cy="183560"/>
            <a:chOff x="2539309" y="866766"/>
            <a:chExt cx="137976" cy="183560"/>
          </a:xfrm>
        </p:grpSpPr>
        <p:sp>
          <p:nvSpPr>
            <p:cNvPr id="42" name="TextBox 41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609683" y="1238141"/>
            <a:ext cx="137976" cy="183560"/>
            <a:chOff x="2539309" y="866766"/>
            <a:chExt cx="137976" cy="183560"/>
          </a:xfrm>
        </p:grpSpPr>
        <p:sp>
          <p:nvSpPr>
            <p:cNvPr id="45" name="TextBox 44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609685" y="1423489"/>
            <a:ext cx="137976" cy="183560"/>
            <a:chOff x="2539309" y="866766"/>
            <a:chExt cx="137976" cy="183560"/>
          </a:xfrm>
        </p:grpSpPr>
        <p:sp>
          <p:nvSpPr>
            <p:cNvPr id="48" name="TextBox 47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571386" y="2078647"/>
            <a:ext cx="8788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Cache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37895" y="637313"/>
            <a:ext cx="8788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Memory</a:t>
            </a:r>
          </a:p>
        </p:txBody>
      </p:sp>
      <p:sp>
        <p:nvSpPr>
          <p:cNvPr id="55" name="Explosion 2 54"/>
          <p:cNvSpPr/>
          <p:nvPr/>
        </p:nvSpPr>
        <p:spPr>
          <a:xfrm>
            <a:off x="5739696" y="1083074"/>
            <a:ext cx="1707297" cy="1123805"/>
          </a:xfrm>
          <a:prstGeom prst="irregularSeal2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Flush cache line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54459" y="2489886"/>
            <a:ext cx="8674444" cy="5560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-1504" y="2294649"/>
            <a:ext cx="8788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GUEST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0" y="2635733"/>
            <a:ext cx="8788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003C71"/>
                </a:solidFill>
              </a:rPr>
              <a:t>FPGA</a:t>
            </a:r>
          </a:p>
        </p:txBody>
      </p:sp>
      <p:grpSp>
        <p:nvGrpSpPr>
          <p:cNvPr id="123" name="Group 122"/>
          <p:cNvGrpSpPr/>
          <p:nvPr/>
        </p:nvGrpSpPr>
        <p:grpSpPr>
          <a:xfrm>
            <a:off x="361350" y="3369845"/>
            <a:ext cx="1025611" cy="457116"/>
            <a:chOff x="361350" y="3369845"/>
            <a:chExt cx="1025611" cy="457116"/>
          </a:xfrm>
        </p:grpSpPr>
        <p:sp>
          <p:nvSpPr>
            <p:cNvPr id="60" name="Rounded Rectangle 59"/>
            <p:cNvSpPr/>
            <p:nvPr/>
          </p:nvSpPr>
          <p:spPr>
            <a:xfrm>
              <a:off x="361350" y="3369845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63292" y="3513803"/>
              <a:ext cx="878833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Read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endParaRPr lang="en-US" sz="1100" dirty="0">
                <a:solidFill>
                  <a:srgbClr val="003C71"/>
                </a:solidFill>
              </a:endParaRPr>
            </a:p>
          </p:txBody>
        </p:sp>
      </p:grpSp>
      <p:cxnSp>
        <p:nvCxnSpPr>
          <p:cNvPr id="63" name="Straight Arrow Connector 62"/>
          <p:cNvCxnSpPr/>
          <p:nvPr/>
        </p:nvCxnSpPr>
        <p:spPr>
          <a:xfrm flipV="1">
            <a:off x="939114" y="2635733"/>
            <a:ext cx="0" cy="7005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2812200" y="3353741"/>
            <a:ext cx="1025611" cy="457116"/>
            <a:chOff x="2812200" y="3353741"/>
            <a:chExt cx="1025611" cy="457116"/>
          </a:xfrm>
        </p:grpSpPr>
        <p:sp>
          <p:nvSpPr>
            <p:cNvPr id="64" name="Rounded Rectangle 63"/>
            <p:cNvSpPr/>
            <p:nvPr/>
          </p:nvSpPr>
          <p:spPr>
            <a:xfrm>
              <a:off x="2812200" y="3353741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905421" y="3460016"/>
              <a:ext cx="878833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Delay ~1us</a:t>
              </a:r>
            </a:p>
          </p:txBody>
        </p:sp>
      </p:grpSp>
      <p:cxnSp>
        <p:nvCxnSpPr>
          <p:cNvPr id="66" name="Straight Arrow Connector 65"/>
          <p:cNvCxnSpPr/>
          <p:nvPr/>
        </p:nvCxnSpPr>
        <p:spPr>
          <a:xfrm flipV="1">
            <a:off x="2160373" y="2630713"/>
            <a:ext cx="0" cy="7005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1598133" y="3370576"/>
            <a:ext cx="1025611" cy="457116"/>
            <a:chOff x="1598133" y="3370576"/>
            <a:chExt cx="1025611" cy="457116"/>
          </a:xfrm>
        </p:grpSpPr>
        <p:sp>
          <p:nvSpPr>
            <p:cNvPr id="67" name="Rounded Rectangle 66"/>
            <p:cNvSpPr/>
            <p:nvPr/>
          </p:nvSpPr>
          <p:spPr>
            <a:xfrm>
              <a:off x="1598133" y="3370576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700075" y="3483644"/>
              <a:ext cx="878833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Read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endParaRPr lang="en-US" sz="1100" dirty="0">
                <a:solidFill>
                  <a:srgbClr val="003C71"/>
                </a:solidFill>
              </a:endParaRPr>
            </a:p>
          </p:txBody>
        </p:sp>
      </p:grpSp>
      <p:cxnSp>
        <p:nvCxnSpPr>
          <p:cNvPr id="72" name="Straight Arrow Connector 71"/>
          <p:cNvCxnSpPr>
            <a:stCxn id="60" idx="3"/>
            <a:endCxn id="67" idx="1"/>
          </p:cNvCxnSpPr>
          <p:nvPr/>
        </p:nvCxnSpPr>
        <p:spPr>
          <a:xfrm>
            <a:off x="1386961" y="3598403"/>
            <a:ext cx="211172" cy="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607273" y="3582299"/>
            <a:ext cx="211172" cy="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4146731" y="3347377"/>
            <a:ext cx="1025611" cy="457116"/>
            <a:chOff x="4146731" y="3347377"/>
            <a:chExt cx="1025611" cy="457116"/>
          </a:xfrm>
        </p:grpSpPr>
        <p:sp>
          <p:nvSpPr>
            <p:cNvPr id="77" name="Rounded Rectangle 76"/>
            <p:cNvSpPr/>
            <p:nvPr/>
          </p:nvSpPr>
          <p:spPr>
            <a:xfrm>
              <a:off x="4146731" y="3347377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248673" y="3491335"/>
              <a:ext cx="878833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Rx 2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endParaRPr lang="en-US" sz="1100" dirty="0">
                <a:solidFill>
                  <a:srgbClr val="003C71"/>
                </a:solidFill>
              </a:endParaRPr>
            </a:p>
          </p:txBody>
        </p:sp>
      </p:grpSp>
      <p:cxnSp>
        <p:nvCxnSpPr>
          <p:cNvPr id="79" name="Straight Arrow Connector 78"/>
          <p:cNvCxnSpPr/>
          <p:nvPr/>
        </p:nvCxnSpPr>
        <p:spPr>
          <a:xfrm flipV="1">
            <a:off x="4450219" y="2630713"/>
            <a:ext cx="0" cy="700591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7" idx="1"/>
          </p:cNvCxnSpPr>
          <p:nvPr/>
        </p:nvCxnSpPr>
        <p:spPr>
          <a:xfrm>
            <a:off x="3837811" y="3575204"/>
            <a:ext cx="308920" cy="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4886064" y="2612179"/>
            <a:ext cx="0" cy="700591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6633515" y="3321147"/>
            <a:ext cx="1025611" cy="457116"/>
            <a:chOff x="6633515" y="3321147"/>
            <a:chExt cx="1025611" cy="457116"/>
          </a:xfrm>
        </p:grpSpPr>
        <p:sp>
          <p:nvSpPr>
            <p:cNvPr id="83" name="Rounded Rectangle 82"/>
            <p:cNvSpPr/>
            <p:nvPr/>
          </p:nvSpPr>
          <p:spPr>
            <a:xfrm>
              <a:off x="6633515" y="3321147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26736" y="3427422"/>
              <a:ext cx="878833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Delay ~1us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419448" y="3337982"/>
            <a:ext cx="1025611" cy="457116"/>
            <a:chOff x="5419448" y="3337982"/>
            <a:chExt cx="1025611" cy="457116"/>
          </a:xfrm>
        </p:grpSpPr>
        <p:sp>
          <p:nvSpPr>
            <p:cNvPr id="85" name="Rounded Rectangle 84"/>
            <p:cNvSpPr/>
            <p:nvPr/>
          </p:nvSpPr>
          <p:spPr>
            <a:xfrm>
              <a:off x="5419448" y="3337982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21390" y="3451050"/>
              <a:ext cx="878833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Read 2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endParaRPr lang="en-US" sz="1100" dirty="0">
                <a:solidFill>
                  <a:srgbClr val="003C71"/>
                </a:solidFill>
              </a:endParaRPr>
            </a:p>
          </p:txBody>
        </p:sp>
      </p:grpSp>
      <p:cxnSp>
        <p:nvCxnSpPr>
          <p:cNvPr id="87" name="Straight Arrow Connector 86"/>
          <p:cNvCxnSpPr/>
          <p:nvPr/>
        </p:nvCxnSpPr>
        <p:spPr>
          <a:xfrm>
            <a:off x="6428588" y="3549705"/>
            <a:ext cx="211172" cy="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7659126" y="3542610"/>
            <a:ext cx="308920" cy="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5966254" y="2606001"/>
            <a:ext cx="0" cy="7005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7" idx="3"/>
            <a:endCxn id="85" idx="1"/>
          </p:cNvCxnSpPr>
          <p:nvPr/>
        </p:nvCxnSpPr>
        <p:spPr>
          <a:xfrm flipV="1">
            <a:off x="5172342" y="3566540"/>
            <a:ext cx="247106" cy="93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>
            <a:off x="7968046" y="3321147"/>
            <a:ext cx="1025611" cy="457116"/>
            <a:chOff x="7968046" y="3321147"/>
            <a:chExt cx="1025611" cy="457116"/>
          </a:xfrm>
        </p:grpSpPr>
        <p:sp>
          <p:nvSpPr>
            <p:cNvPr id="93" name="Rounded Rectangle 92"/>
            <p:cNvSpPr/>
            <p:nvPr/>
          </p:nvSpPr>
          <p:spPr>
            <a:xfrm>
              <a:off x="7968046" y="3321147"/>
              <a:ext cx="1025611" cy="45711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069988" y="3465105"/>
              <a:ext cx="878833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Rx 2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endParaRPr lang="en-US" sz="1100" dirty="0">
                <a:solidFill>
                  <a:srgbClr val="003C71"/>
                </a:solidFill>
              </a:endParaRPr>
            </a:p>
          </p:txBody>
        </p:sp>
      </p:grpSp>
      <p:cxnSp>
        <p:nvCxnSpPr>
          <p:cNvPr id="95" name="Straight Arrow Connector 94"/>
          <p:cNvCxnSpPr/>
          <p:nvPr/>
        </p:nvCxnSpPr>
        <p:spPr>
          <a:xfrm flipV="1">
            <a:off x="8444528" y="2592127"/>
            <a:ext cx="0" cy="700591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788871" y="3923103"/>
            <a:ext cx="1226890" cy="5078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are invalid.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C71"/>
                </a:solidFill>
              </a:rPr>
              <a:t>Wasted </a:t>
            </a:r>
            <a:r>
              <a:rPr lang="en-US" sz="1100" dirty="0" err="1">
                <a:solidFill>
                  <a:srgbClr val="003C71"/>
                </a:solidFill>
              </a:rPr>
              <a:t>PCIe</a:t>
            </a:r>
            <a:r>
              <a:rPr lang="en-US" sz="1100" dirty="0">
                <a:solidFill>
                  <a:srgbClr val="003C71"/>
                </a:solidFill>
              </a:rPr>
              <a:t> bandwidth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49660" y="2776622"/>
            <a:ext cx="878833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Wasted </a:t>
            </a:r>
            <a:r>
              <a:rPr lang="en-US" sz="1100" dirty="0" err="1">
                <a:solidFill>
                  <a:srgbClr val="003C71"/>
                </a:solidFill>
              </a:rPr>
              <a:t>PCIe</a:t>
            </a:r>
            <a:r>
              <a:rPr lang="en-US" sz="1100" dirty="0">
                <a:solidFill>
                  <a:srgbClr val="003C71"/>
                </a:solidFill>
              </a:rPr>
              <a:t> bandwidth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549231" y="2730477"/>
            <a:ext cx="878833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Wasted </a:t>
            </a:r>
            <a:r>
              <a:rPr lang="en-US" sz="1100" dirty="0" err="1">
                <a:solidFill>
                  <a:srgbClr val="003C71"/>
                </a:solidFill>
              </a:rPr>
              <a:t>PCIe</a:t>
            </a:r>
            <a:r>
              <a:rPr lang="en-US" sz="1100" dirty="0">
                <a:solidFill>
                  <a:srgbClr val="003C71"/>
                </a:solidFill>
              </a:rPr>
              <a:t> bandwidth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2088289" y="970006"/>
            <a:ext cx="1025611" cy="379330"/>
            <a:chOff x="2088289" y="970006"/>
            <a:chExt cx="1025611" cy="379330"/>
          </a:xfrm>
        </p:grpSpPr>
        <p:sp>
          <p:nvSpPr>
            <p:cNvPr id="100" name="Rounded Rectangle 99"/>
            <p:cNvSpPr/>
            <p:nvPr/>
          </p:nvSpPr>
          <p:spPr>
            <a:xfrm>
              <a:off x="2088289" y="970006"/>
              <a:ext cx="1025611" cy="37933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090343" y="1087777"/>
              <a:ext cx="984900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3C71"/>
                  </a:solidFill>
                </a:rPr>
                <a:t>Create </a:t>
              </a:r>
              <a:r>
                <a:rPr lang="en-US" sz="1100" dirty="0" err="1">
                  <a:solidFill>
                    <a:srgbClr val="003C71"/>
                  </a:solidFill>
                </a:rPr>
                <a:t>Desc</a:t>
              </a:r>
              <a:r>
                <a:rPr lang="en-US" sz="1100" dirty="0">
                  <a:solidFill>
                    <a:srgbClr val="003C71"/>
                  </a:solidFill>
                </a:rPr>
                <a:t> #1</a:t>
              </a:r>
            </a:p>
          </p:txBody>
        </p:sp>
      </p:grpSp>
      <p:cxnSp>
        <p:nvCxnSpPr>
          <p:cNvPr id="102" name="Straight Arrow Connector 101"/>
          <p:cNvCxnSpPr/>
          <p:nvPr/>
        </p:nvCxnSpPr>
        <p:spPr>
          <a:xfrm>
            <a:off x="1398384" y="1151683"/>
            <a:ext cx="691959" cy="134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788871" y="853515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#0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790493" y="1041601"/>
            <a:ext cx="54987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>
                <a:solidFill>
                  <a:srgbClr val="003C71"/>
                </a:solidFill>
              </a:rPr>
              <a:t>Desc</a:t>
            </a:r>
            <a:r>
              <a:rPr lang="en-US" sz="1100" dirty="0">
                <a:solidFill>
                  <a:srgbClr val="003C71"/>
                </a:solidFill>
              </a:rPr>
              <a:t> #1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5535825" y="1657397"/>
            <a:ext cx="308920" cy="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7240311" y="1135055"/>
            <a:ext cx="297584" cy="2025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26" idx="1"/>
          </p:cNvCxnSpPr>
          <p:nvPr/>
        </p:nvCxnSpPr>
        <p:spPr>
          <a:xfrm>
            <a:off x="897227" y="1347702"/>
            <a:ext cx="1646192" cy="3398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24" idx="0"/>
          </p:cNvCxnSpPr>
          <p:nvPr/>
        </p:nvCxnSpPr>
        <p:spPr>
          <a:xfrm>
            <a:off x="2703044" y="1375005"/>
            <a:ext cx="1013245" cy="2190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2543217" y="1597031"/>
            <a:ext cx="137976" cy="183560"/>
            <a:chOff x="2539309" y="866766"/>
            <a:chExt cx="137976" cy="183560"/>
          </a:xfrm>
        </p:grpSpPr>
        <p:sp>
          <p:nvSpPr>
            <p:cNvPr id="116" name="TextBox 115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280971" y="1594808"/>
            <a:ext cx="137976" cy="183560"/>
            <a:chOff x="2539309" y="866766"/>
            <a:chExt cx="137976" cy="183560"/>
          </a:xfrm>
        </p:grpSpPr>
        <p:sp>
          <p:nvSpPr>
            <p:cNvPr id="119" name="TextBox 118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611075" y="867020"/>
            <a:ext cx="137976" cy="183560"/>
            <a:chOff x="2539309" y="866766"/>
            <a:chExt cx="137976" cy="183560"/>
          </a:xfrm>
        </p:grpSpPr>
        <p:sp>
          <p:nvSpPr>
            <p:cNvPr id="131" name="TextBox 130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7611886" y="1048607"/>
            <a:ext cx="137976" cy="183560"/>
            <a:chOff x="2539309" y="866766"/>
            <a:chExt cx="137976" cy="183560"/>
          </a:xfrm>
        </p:grpSpPr>
        <p:sp>
          <p:nvSpPr>
            <p:cNvPr id="134" name="TextBox 133"/>
            <p:cNvSpPr txBox="1"/>
            <p:nvPr/>
          </p:nvSpPr>
          <p:spPr>
            <a:xfrm>
              <a:off x="2539309" y="871151"/>
              <a:ext cx="135928" cy="1713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543419" y="866766"/>
              <a:ext cx="133866" cy="1835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4069005" y="3902589"/>
            <a:ext cx="1226890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3C71"/>
                </a:solidFill>
              </a:rPr>
              <a:t>Process valid </a:t>
            </a:r>
            <a:r>
              <a:rPr lang="en-US" sz="1100" dirty="0" err="1">
                <a:solidFill>
                  <a:srgbClr val="003C71"/>
                </a:solidFill>
              </a:rPr>
              <a:t>desc</a:t>
            </a:r>
            <a:endParaRPr lang="en-US" sz="1100" dirty="0">
              <a:solidFill>
                <a:srgbClr val="003C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5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55" grpId="0" animBg="1"/>
      <p:bldP spid="97" grpId="0"/>
      <p:bldP spid="98" grpId="0"/>
      <p:bldP spid="99" grpId="0"/>
      <p:bldP spid="105" grpId="0"/>
      <p:bldP spid="106" grpId="0"/>
      <p:bldP spid="1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Proposal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756595"/>
            <a:ext cx="3667004" cy="331981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No </a:t>
            </a:r>
            <a:r>
              <a:rPr lang="en-US" dirty="0" err="1"/>
              <a:t>Desc_HW</a:t>
            </a:r>
            <a:r>
              <a:rPr lang="en-US" dirty="0"/>
              <a:t> flags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Every </a:t>
            </a:r>
            <a:r>
              <a:rPr lang="en-US" dirty="0" err="1"/>
              <a:t>VirtIO</a:t>
            </a:r>
            <a:r>
              <a:rPr lang="en-US" dirty="0"/>
              <a:t> queue has its own: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dirty="0"/>
              <a:t>Head pointer (lives in FPGA)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dirty="0"/>
              <a:t>Not used by guest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dirty="0"/>
              <a:t>RW   for FPGA</a:t>
            </a:r>
          </a:p>
          <a:p>
            <a:pPr marL="511175" lvl="1" indent="-285750">
              <a:buFont typeface="Wingdings" panose="05000000000000000000" pitchFamily="2" charset="2"/>
              <a:buChar char="§"/>
            </a:pPr>
            <a:r>
              <a:rPr lang="en-US" dirty="0"/>
              <a:t>Tail pointer (lives in FPGA)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dirty="0"/>
              <a:t>W for guest</a:t>
            </a:r>
          </a:p>
          <a:p>
            <a:pPr marL="857250" lvl="2" indent="-285750">
              <a:buFont typeface="Wingdings" panose="05000000000000000000" pitchFamily="2" charset="2"/>
              <a:buChar char="§"/>
            </a:pPr>
            <a:r>
              <a:rPr lang="en-US" dirty="0"/>
              <a:t>RO for FPGA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617" y="893459"/>
            <a:ext cx="4561008" cy="2689061"/>
          </a:xfrm>
          <a:prstGeom prst="rect">
            <a:avLst/>
          </a:prstGeom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4299774" y="3684218"/>
            <a:ext cx="4453652" cy="771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 sz="1800" b="0" kern="1200">
                <a:solidFill>
                  <a:srgbClr val="0071C5"/>
                </a:solidFill>
                <a:latin typeface="+mn-lt"/>
                <a:ea typeface="+mn-ea"/>
                <a:cs typeface="Intel Clear" panose="020B0604020203020204" pitchFamily="34" charset="0"/>
              </a:defRPr>
            </a:lvl1pPr>
            <a:lvl2pPr marL="225425" indent="-225425" algn="l" defTabSz="457200" rtl="0" eaLnBrk="1" latinLnBrk="0" hangingPunct="1">
              <a:spcBef>
                <a:spcPts val="1200"/>
              </a:spcBef>
              <a:buFont typeface="Wingdings" charset="2"/>
              <a:buChar char="§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2pPr>
            <a:lvl3pPr marL="571500" indent="-228600" algn="l" defTabSz="457200" rtl="0" eaLnBrk="1" latinLnBrk="0" hangingPunct="1">
              <a:spcBef>
                <a:spcPts val="800"/>
              </a:spcBef>
              <a:buFont typeface="Intel Clear" panose="020B0604020203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3pPr>
            <a:lvl4pPr marL="9699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4pPr>
            <a:lvl5pPr marL="1319213" indent="-228600" algn="l" defTabSz="457200" rtl="0" eaLnBrk="1" latinLnBrk="0" hangingPunct="1">
              <a:spcBef>
                <a:spcPct val="20000"/>
              </a:spcBef>
              <a:buFont typeface="Intel Clear" panose="020B0604020203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>
              <a:buNone/>
            </a:pPr>
            <a:r>
              <a:rPr lang="en-US" dirty="0"/>
              <a:t>No of valid </a:t>
            </a:r>
            <a:r>
              <a:rPr lang="en-US" dirty="0" err="1"/>
              <a:t>desc</a:t>
            </a:r>
            <a:r>
              <a:rPr lang="en-US" dirty="0"/>
              <a:t> for FPGA = tail – head</a:t>
            </a:r>
          </a:p>
          <a:p>
            <a:pPr lvl="1" indent="0">
              <a:buNone/>
            </a:pPr>
            <a:r>
              <a:rPr lang="en-US" dirty="0"/>
              <a:t>Space for guest to add </a:t>
            </a:r>
            <a:r>
              <a:rPr lang="en-US" dirty="0" err="1"/>
              <a:t>desc</a:t>
            </a:r>
            <a:r>
              <a:rPr lang="en-US" dirty="0"/>
              <a:t> = head - tail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9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Int_PPT Template_ClearPro_16x9">
  <a:themeElements>
    <a:clrScheme name="Intel Color Palette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Intel Clear">
      <a:majorFont>
        <a:latin typeface="Intel Clear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defRPr sz="1100" dirty="0" err="1" smtClean="0">
            <a:solidFill>
              <a:srgbClr val="003C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b2fd7923-39df-40b1-bcec-a4d906d8b0f0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C64940C244934FA345406D0C79D4BB" ma:contentTypeVersion="0" ma:contentTypeDescription="Create a new document." ma:contentTypeScope="" ma:versionID="d9d4d5586a757ca746796eeefceee0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736FDB-633D-435D-9977-7A4CBE3D3D97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DF4FA1A6-988A-41EA-AAA0-9B2DF1F823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F11FDBA-9F9F-4717-ADF5-1C8AE16AC0E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FED1B32-2535-4019-B1E2-FEF5E90559A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Intel_PPT_PREFERRED_Template_ClearPro_16x9_061715</Template>
  <TotalTime>0</TotalTime>
  <Words>1880</Words>
  <Application>Microsoft Office PowerPoint</Application>
  <PresentationFormat>On-screen Show (16:9)</PresentationFormat>
  <Paragraphs>419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Intel Clear</vt:lpstr>
      <vt:lpstr>Intel Clear Pro</vt:lpstr>
      <vt:lpstr>Wingdings</vt:lpstr>
      <vt:lpstr>Int_PPT Template_ClearPro_16x9</vt:lpstr>
      <vt:lpstr>VIRTIO 1.1 FOR HARDWARE  Rev2.0</vt:lpstr>
      <vt:lpstr>Note</vt:lpstr>
      <vt:lpstr>Objective I</vt:lpstr>
      <vt:lpstr>Objective II</vt:lpstr>
      <vt:lpstr>Agenda</vt:lpstr>
      <vt:lpstr>Guest signaling available descriptors</vt:lpstr>
      <vt:lpstr>Overview</vt:lpstr>
      <vt:lpstr>Cons of current proposal</vt:lpstr>
      <vt:lpstr>New Proposal</vt:lpstr>
      <vt:lpstr>Pros of new proposal</vt:lpstr>
      <vt:lpstr>Device signaling used Descriptors</vt:lpstr>
      <vt:lpstr>Overview I</vt:lpstr>
      <vt:lpstr>Device signaling used descriptors</vt:lpstr>
      <vt:lpstr>VirtIO devices that must write back descriptors</vt:lpstr>
      <vt:lpstr>Out-of-order processing</vt:lpstr>
      <vt:lpstr>Overview</vt:lpstr>
      <vt:lpstr>Out-of-order processing</vt:lpstr>
      <vt:lpstr>Indirect Chaining</vt:lpstr>
      <vt:lpstr>Overview</vt:lpstr>
      <vt:lpstr>Rx Fixed Buffer Sizes</vt:lpstr>
      <vt:lpstr>Overview</vt:lpstr>
      <vt:lpstr>Rx Fixed Buffer Size</vt:lpstr>
      <vt:lpstr>Fixed Rx Buffer size v Minimum Rx Buffer size</vt:lpstr>
      <vt:lpstr>Data/Descriptor Alignment Boundaries</vt:lpstr>
      <vt:lpstr>Overview</vt:lpstr>
      <vt:lpstr>PCIe packets</vt:lpstr>
      <vt:lpstr>Internal FPGA data alignment: Implementation dependant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2017-02-16T09:03:55Z</dcterms:created>
  <dcterms:modified xsi:type="dcterms:W3CDTF">2017-03-08T09:31:10Z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0x0101005DC64940C244934FA345406D0C79D4BB</vt:lpwstr>
  </property>
</Properties>
</file>