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83" r:id="rId9"/>
    <p:sldId id="288" r:id="rId10"/>
    <p:sldId id="275" r:id="rId11"/>
    <p:sldId id="284" r:id="rId12"/>
    <p:sldId id="285" r:id="rId13"/>
    <p:sldId id="289" r:id="rId14"/>
    <p:sldId id="286" r:id="rId15"/>
    <p:sldId id="290" r:id="rId16"/>
    <p:sldId id="291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33CC"/>
    <a:srgbClr val="00FF00"/>
    <a:srgbClr val="FFFF00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 autoAdjust="0"/>
    <p:restoredTop sz="94662" autoAdjust="0"/>
  </p:normalViewPr>
  <p:slideViewPr>
    <p:cSldViewPr>
      <p:cViewPr>
        <p:scale>
          <a:sx n="90" d="100"/>
          <a:sy n="90" d="100"/>
        </p:scale>
        <p:origin x="-82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19200" y="19812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altLang="en-US" i="0">
              <a:latin typeface="Arial" charset="0"/>
            </a:endParaRPr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914400"/>
            <a:ext cx="1790700" cy="546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219700" cy="546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505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09800"/>
            <a:ext cx="3505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162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000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XACML Showcase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RSA Conference 2012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endParaRPr lang="en-US" sz="2800">
              <a:solidFill>
                <a:srgbClr val="FF993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010400" cy="1143000"/>
          </a:xfrm>
        </p:spPr>
        <p:txBody>
          <a:bodyPr/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XACML Showcase - RSA 2012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5029200"/>
          </a:xfrm>
        </p:spPr>
        <p:txBody>
          <a:bodyPr/>
          <a:lstStyle/>
          <a:p>
            <a:r>
              <a:rPr lang="en-US" dirty="0"/>
              <a:t>Demonstrating policies </a:t>
            </a:r>
            <a:r>
              <a:rPr lang="en-US" dirty="0" smtClean="0"/>
              <a:t>that govern access to Intellectual </a:t>
            </a:r>
            <a:r>
              <a:rPr lang="en-US" dirty="0"/>
              <a:t>Property</a:t>
            </a:r>
          </a:p>
          <a:p>
            <a:r>
              <a:rPr lang="en-US" dirty="0"/>
              <a:t>Metadata carried in documents</a:t>
            </a:r>
          </a:p>
          <a:p>
            <a:r>
              <a:rPr lang="en-US" dirty="0"/>
              <a:t>Based on draft Intellectual Property Control Profile</a:t>
            </a:r>
          </a:p>
          <a:p>
            <a:r>
              <a:rPr lang="en-US" dirty="0"/>
              <a:t>Documents served from different server types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hlockhar.ST-USERS\quest_logo_l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24200" y="41148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Showcase Participants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hlockhar.ST-USERS\boeing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3"/>
            <a:ext cx="2743200" cy="647205"/>
          </a:xfrm>
          <a:prstGeom prst="rect">
            <a:avLst/>
          </a:prstGeom>
          <a:noFill/>
        </p:spPr>
      </p:pic>
      <p:pic>
        <p:nvPicPr>
          <p:cNvPr id="1027" name="Picture 3" descr="C:\Users\hlockhar.ST-USERS\axiomatics-logo-official-a4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0"/>
            <a:ext cx="2743200" cy="608835"/>
          </a:xfrm>
          <a:prstGeom prst="rect">
            <a:avLst/>
          </a:prstGeom>
          <a:noFill/>
        </p:spPr>
      </p:pic>
      <p:pic>
        <p:nvPicPr>
          <p:cNvPr id="1028" name="Picture 4" descr="C:\Users\hlockhar.ST-USERS\oracle_sig_clr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744038"/>
            <a:ext cx="2743200" cy="626734"/>
          </a:xfrm>
          <a:prstGeom prst="rect">
            <a:avLst/>
          </a:prstGeom>
          <a:noFill/>
        </p:spPr>
      </p:pic>
      <p:pic>
        <p:nvPicPr>
          <p:cNvPr id="1029" name="Picture 5" descr="C:\Users\hlockhar.ST-USERS\nextlabs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389251"/>
            <a:ext cx="2743200" cy="402333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010400" cy="1143000"/>
          </a:xfrm>
        </p:spPr>
        <p:txBody>
          <a:bodyPr/>
          <a:lstStyle/>
          <a:p>
            <a:r>
              <a:rPr lang="en-US" dirty="0"/>
              <a:t>Intellectual Property Control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162800" cy="4171950"/>
          </a:xfrm>
        </p:spPr>
        <p:txBody>
          <a:bodyPr/>
          <a:lstStyle/>
          <a:p>
            <a:r>
              <a:rPr lang="en-US" sz="2800" dirty="0" smtClean="0"/>
              <a:t>Policy-based access control to IP resources, such as proprietary, patent, and copyright information.</a:t>
            </a:r>
          </a:p>
          <a:p>
            <a:r>
              <a:rPr lang="en-US" sz="2800" dirty="0" smtClean="0"/>
              <a:t>Standardized attribute name and value pairs promote more granular authorization model.</a:t>
            </a:r>
          </a:p>
          <a:p>
            <a:r>
              <a:rPr lang="en-US" sz="2800" dirty="0"/>
              <a:t>The potential loss of </a:t>
            </a:r>
            <a:r>
              <a:rPr lang="en-US" sz="2800" dirty="0" smtClean="0"/>
              <a:t>IP is </a:t>
            </a:r>
            <a:r>
              <a:rPr lang="en-US" sz="2800" dirty="0"/>
              <a:t>not only </a:t>
            </a:r>
            <a:r>
              <a:rPr lang="en-US" sz="2800" dirty="0" smtClean="0"/>
              <a:t>an </a:t>
            </a:r>
            <a:r>
              <a:rPr lang="en-US" sz="2800" dirty="0"/>
              <a:t>existential threat to </a:t>
            </a:r>
            <a:r>
              <a:rPr lang="en-US" sz="2800" dirty="0" smtClean="0"/>
              <a:t>companies</a:t>
            </a:r>
            <a:r>
              <a:rPr lang="en-US" sz="2800" dirty="0"/>
              <a:t>, but also a security threat to nation </a:t>
            </a:r>
            <a:r>
              <a:rPr lang="en-US" sz="2800" dirty="0" smtClean="0"/>
              <a:t>states.</a:t>
            </a: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15200" y="624840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(continued)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Control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Subject Attributes</a:t>
            </a:r>
          </a:p>
          <a:p>
            <a:pPr lvl="2"/>
            <a:r>
              <a:rPr lang="en-US" dirty="0" smtClean="0"/>
              <a:t>Organizational Affiliation</a:t>
            </a:r>
          </a:p>
          <a:p>
            <a:pPr lvl="2"/>
            <a:r>
              <a:rPr lang="en-US" dirty="0" smtClean="0"/>
              <a:t>Organization Type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Organizational Relationship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Affiliation-Type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Agreement-Id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81800" y="601980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(continued)</a:t>
            </a:r>
          </a:p>
        </p:txBody>
      </p:sp>
    </p:spTree>
  </p:cSld>
  <p:clrMapOvr>
    <a:masterClrMapping/>
  </p:clrMapOvr>
  <p:transition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Property Control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543800" cy="4171950"/>
          </a:xfrm>
        </p:spPr>
        <p:txBody>
          <a:bodyPr/>
          <a:lstStyle/>
          <a:p>
            <a:pPr lvl="1"/>
            <a:r>
              <a:rPr lang="en-US" dirty="0"/>
              <a:t>Resource Attributes</a:t>
            </a:r>
          </a:p>
          <a:p>
            <a:pPr lvl="2"/>
            <a:r>
              <a:rPr lang="en-US" dirty="0"/>
              <a:t>Copyright, Patent, Proprietary, Public Domain, Trademark</a:t>
            </a:r>
          </a:p>
          <a:p>
            <a:pPr lvl="2"/>
            <a:r>
              <a:rPr lang="en-US" dirty="0"/>
              <a:t>IP Owner, IP Designee, Agreement Type, Agreement Id, Effective Date, Expiration Date</a:t>
            </a:r>
          </a:p>
          <a:p>
            <a:pPr lvl="1"/>
            <a:r>
              <a:rPr lang="en-US" dirty="0"/>
              <a:t>Obligations</a:t>
            </a:r>
          </a:p>
          <a:p>
            <a:pPr lvl="2"/>
            <a:r>
              <a:rPr lang="en-US" dirty="0"/>
              <a:t>Encrypt, Marking </a:t>
            </a:r>
          </a:p>
          <a:p>
            <a:pPr lvl="2"/>
            <a:r>
              <a:rPr lang="en-US" i="1" dirty="0"/>
              <a:t>(not part of showcase)</a:t>
            </a:r>
          </a:p>
        </p:txBody>
      </p:sp>
    </p:spTree>
  </p:cSld>
  <p:clrMapOvr>
    <a:masterClrMapping/>
  </p:clrMapOvr>
  <p:transition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1037" cy="519113"/>
          </a:xfrm>
        </p:spPr>
        <p:txBody>
          <a:bodyPr/>
          <a:lstStyle/>
          <a:p>
            <a:r>
              <a:rPr lang="en-US" sz="3200" dirty="0" smtClean="0"/>
              <a:t>What is Boeing </a:t>
            </a:r>
            <a:r>
              <a:rPr lang="en-US" sz="3200" i="1" dirty="0" smtClean="0"/>
              <a:t>C</a:t>
            </a:r>
            <a:r>
              <a:rPr lang="en-US" sz="2800" i="1" dirty="0" smtClean="0"/>
              <a:t>IPHER</a:t>
            </a:r>
            <a:r>
              <a:rPr lang="en-US" sz="3200" i="1" dirty="0" smtClean="0"/>
              <a:t>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14338" y="1219200"/>
            <a:ext cx="8616950" cy="5475287"/>
          </a:xfrm>
        </p:spPr>
        <p:txBody>
          <a:bodyPr/>
          <a:lstStyle/>
          <a:p>
            <a:r>
              <a:rPr lang="en-US" sz="1800" b="0" dirty="0" smtClean="0"/>
              <a:t>Windows based application designed to examine electronic documents for:</a:t>
            </a:r>
          </a:p>
          <a:p>
            <a:pPr lvl="1"/>
            <a:r>
              <a:rPr lang="en-US" sz="1800" dirty="0" smtClean="0"/>
              <a:t>1. Information that is hidden from view and </a:t>
            </a:r>
          </a:p>
          <a:p>
            <a:pPr lvl="1"/>
            <a:r>
              <a:rPr lang="en-US" sz="1800" dirty="0" smtClean="0"/>
              <a:t>2. User defined key word phrases  </a:t>
            </a:r>
          </a:p>
          <a:p>
            <a:r>
              <a:rPr lang="en-US" sz="1800" b="0" dirty="0" smtClean="0"/>
              <a:t>The software is used extensively within Boeing, </a:t>
            </a:r>
          </a:p>
          <a:p>
            <a:pPr>
              <a:buFont typeface="Wingdings" pitchFamily="1" charset="2"/>
              <a:buNone/>
            </a:pPr>
            <a:r>
              <a:rPr lang="en-US" sz="1800" b="0" dirty="0" smtClean="0"/>
              <a:t>	the U.S. Military and Fortune 500 companies </a:t>
            </a:r>
          </a:p>
          <a:p>
            <a:pPr>
              <a:buFont typeface="Wingdings" pitchFamily="1" charset="2"/>
              <a:buNone/>
            </a:pPr>
            <a:r>
              <a:rPr lang="en-US" sz="1800" b="0" dirty="0" smtClean="0"/>
              <a:t>	to support:</a:t>
            </a:r>
          </a:p>
          <a:p>
            <a:pPr lvl="1"/>
            <a:r>
              <a:rPr lang="en-US" sz="1800" b="1" dirty="0" smtClean="0"/>
              <a:t>Trusted Download </a:t>
            </a:r>
            <a:r>
              <a:rPr lang="en-US" sz="1800" dirty="0" smtClean="0"/>
              <a:t>- supports searching for key words and embedded objects to determine category</a:t>
            </a:r>
          </a:p>
          <a:p>
            <a:pPr lvl="1"/>
            <a:r>
              <a:rPr lang="en-US" sz="1800" b="1" dirty="0" smtClean="0"/>
              <a:t>Export Compliance </a:t>
            </a:r>
            <a:r>
              <a:rPr lang="en-US" sz="1800" dirty="0" smtClean="0"/>
              <a:t>- supports searching for program specific key words and identifies hidden or obscured information to determine exportability</a:t>
            </a:r>
          </a:p>
          <a:p>
            <a:pPr lvl="1"/>
            <a:r>
              <a:rPr lang="en-US" sz="1800" b="1" dirty="0" smtClean="0"/>
              <a:t>Information / Software Release processes </a:t>
            </a:r>
            <a:r>
              <a:rPr lang="en-US" sz="1800" dirty="0" smtClean="0"/>
              <a:t>- supports searching for categorization phrases to determine release-ability</a:t>
            </a:r>
          </a:p>
          <a:p>
            <a:pPr lvl="1"/>
            <a:r>
              <a:rPr lang="en-US" sz="1800" b="1" dirty="0" smtClean="0"/>
              <a:t>Document Categorization </a:t>
            </a:r>
            <a:r>
              <a:rPr lang="en-US" sz="1800" dirty="0" smtClean="0"/>
              <a:t>- supports searching for key phrases to identify intellectual property, PII, and unique technologies</a:t>
            </a:r>
          </a:p>
          <a:p>
            <a:pPr lvl="1"/>
            <a:r>
              <a:rPr lang="en-US" sz="1800" b="1" dirty="0" smtClean="0"/>
              <a:t>Metadata (“tagging”) – </a:t>
            </a:r>
            <a:r>
              <a:rPr lang="en-US" sz="1800" dirty="0" smtClean="0"/>
              <a:t>supports tagging of documents with metadata based on key words or patterns.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Computer Forensics </a:t>
            </a:r>
            <a:r>
              <a:rPr lang="en-US" sz="1800" dirty="0" smtClean="0"/>
              <a:t>- supports identification of embedded objects, code (malware) to determine threat level</a:t>
            </a:r>
          </a:p>
          <a:p>
            <a:endParaRPr lang="en-US" sz="1800" b="0" dirty="0" smtClean="0"/>
          </a:p>
        </p:txBody>
      </p:sp>
      <p:pic>
        <p:nvPicPr>
          <p:cNvPr id="307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1690688"/>
            <a:ext cx="2209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1037" cy="442913"/>
          </a:xfrm>
        </p:spPr>
        <p:txBody>
          <a:bodyPr/>
          <a:lstStyle/>
          <a:p>
            <a:r>
              <a:rPr lang="en-US" sz="3200" i="1" dirty="0" smtClean="0"/>
              <a:t>C</a:t>
            </a:r>
            <a:r>
              <a:rPr lang="en-US" sz="2800" i="1" dirty="0" smtClean="0"/>
              <a:t>IPHER</a:t>
            </a:r>
            <a:r>
              <a:rPr lang="en-US" sz="3200" dirty="0" smtClean="0"/>
              <a:t> Document Categorization Use Case</a:t>
            </a:r>
          </a:p>
        </p:txBody>
      </p:sp>
      <p:pic>
        <p:nvPicPr>
          <p:cNvPr id="4099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188" y="1285875"/>
            <a:ext cx="2378075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925" y="1658938"/>
            <a:ext cx="29432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679700"/>
            <a:ext cx="29495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34"/>
          <p:cNvSpPr>
            <a:spLocks noChangeArrowheads="1"/>
          </p:cNvSpPr>
          <p:nvPr/>
        </p:nvSpPr>
        <p:spPr bwMode="auto">
          <a:xfrm rot="7351070">
            <a:off x="5268119" y="3042444"/>
            <a:ext cx="609600" cy="315912"/>
          </a:xfrm>
          <a:prstGeom prst="rightArrow">
            <a:avLst>
              <a:gd name="adj1" fmla="val 50000"/>
              <a:gd name="adj2" fmla="val 666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3" name="Picture 20"/>
          <p:cNvPicPr>
            <a:picLocks noChangeAspect="1" noChangeArrowheads="1"/>
          </p:cNvPicPr>
          <p:nvPr/>
        </p:nvPicPr>
        <p:blipFill>
          <a:blip r:embed="rId5" cstate="print"/>
          <a:srcRect l="4506" t="47102" r="4506" b="42677"/>
          <a:stretch>
            <a:fillRect/>
          </a:stretch>
        </p:blipFill>
        <p:spPr bwMode="auto">
          <a:xfrm>
            <a:off x="350838" y="1362075"/>
            <a:ext cx="16637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155575" y="1885950"/>
            <a:ext cx="210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400" i="0" dirty="0">
                <a:latin typeface="+mn-lt"/>
              </a:rPr>
              <a:t>Key word phrases are defined using </a:t>
            </a:r>
            <a:r>
              <a:rPr lang="en-US" sz="1400" dirty="0">
                <a:latin typeface="+mn-lt"/>
              </a:rPr>
              <a:t>C</a:t>
            </a:r>
            <a:r>
              <a:rPr lang="en-US" sz="1200" dirty="0">
                <a:latin typeface="+mn-lt"/>
              </a:rPr>
              <a:t>IPHER</a:t>
            </a:r>
            <a:r>
              <a:rPr lang="en-US" sz="1400" i="0" dirty="0">
                <a:latin typeface="+mn-lt"/>
              </a:rPr>
              <a:t> and stored for future use.</a:t>
            </a:r>
          </a:p>
        </p:txBody>
      </p:sp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6" cstate="print"/>
          <a:srcRect t="52278"/>
          <a:stretch>
            <a:fillRect/>
          </a:stretch>
        </p:blipFill>
        <p:spPr bwMode="auto">
          <a:xfrm>
            <a:off x="3359150" y="4132263"/>
            <a:ext cx="2962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AutoShape 34"/>
          <p:cNvSpPr>
            <a:spLocks noChangeArrowheads="1"/>
          </p:cNvSpPr>
          <p:nvPr/>
        </p:nvSpPr>
        <p:spPr bwMode="auto">
          <a:xfrm rot="8153142">
            <a:off x="5929313" y="1757363"/>
            <a:ext cx="609600" cy="304800"/>
          </a:xfrm>
          <a:prstGeom prst="rightArrow">
            <a:avLst>
              <a:gd name="adj1" fmla="val 50000"/>
              <a:gd name="adj2" fmla="val 668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405563" y="4691063"/>
            <a:ext cx="24939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 startAt="4"/>
            </a:pPr>
            <a:r>
              <a:rPr lang="en-US" sz="1400" i="0" dirty="0">
                <a:latin typeface="+mn-lt"/>
              </a:rPr>
              <a:t>Based on which key phrases are located and their confidence factors,  </a:t>
            </a:r>
            <a:r>
              <a:rPr lang="en-US" sz="1400" dirty="0">
                <a:latin typeface="+mn-lt"/>
              </a:rPr>
              <a:t>C</a:t>
            </a:r>
            <a:r>
              <a:rPr lang="en-US" sz="1200" dirty="0">
                <a:latin typeface="+mn-lt"/>
              </a:rPr>
              <a:t>IPHER</a:t>
            </a:r>
            <a:r>
              <a:rPr lang="en-US" sz="1400" i="0" dirty="0">
                <a:latin typeface="+mn-lt"/>
              </a:rPr>
              <a:t> assigns </a:t>
            </a:r>
            <a:r>
              <a:rPr lang="en-US" sz="1400" i="0" dirty="0" smtClean="0">
                <a:latin typeface="+mn-lt"/>
              </a:rPr>
              <a:t>metadata attributes to </a:t>
            </a:r>
            <a:r>
              <a:rPr lang="en-US" sz="1400" i="0" dirty="0">
                <a:latin typeface="+mn-lt"/>
              </a:rPr>
              <a:t>the document and writes </a:t>
            </a:r>
            <a:r>
              <a:rPr lang="en-US" sz="1400" i="0" dirty="0" smtClean="0">
                <a:latin typeface="+mn-lt"/>
              </a:rPr>
              <a:t>them in </a:t>
            </a:r>
            <a:r>
              <a:rPr lang="en-US" sz="1400" i="0" dirty="0">
                <a:latin typeface="+mn-lt"/>
              </a:rPr>
              <a:t>the document properties.</a:t>
            </a:r>
          </a:p>
        </p:txBody>
      </p:sp>
      <p:sp>
        <p:nvSpPr>
          <p:cNvPr id="4108" name="AutoShape 34"/>
          <p:cNvSpPr>
            <a:spLocks noChangeArrowheads="1"/>
          </p:cNvSpPr>
          <p:nvPr/>
        </p:nvSpPr>
        <p:spPr bwMode="auto">
          <a:xfrm rot="2599080">
            <a:off x="5267325" y="4102100"/>
            <a:ext cx="609600" cy="298450"/>
          </a:xfrm>
          <a:prstGeom prst="rightArrow">
            <a:avLst>
              <a:gd name="adj1" fmla="val 50000"/>
              <a:gd name="adj2" fmla="val 6651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6538913" y="2160588"/>
            <a:ext cx="2374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AutoNum type="arabicPeriod" startAt="2"/>
            </a:pPr>
            <a:r>
              <a:rPr lang="en-US" sz="1400" i="0" dirty="0">
                <a:latin typeface="+mn-lt"/>
              </a:rPr>
              <a:t>File(s) to be analyzed are dragged and dropped on the </a:t>
            </a:r>
            <a:r>
              <a:rPr lang="en-US" sz="1400" dirty="0">
                <a:latin typeface="+mn-lt"/>
              </a:rPr>
              <a:t>C</a:t>
            </a:r>
            <a:r>
              <a:rPr lang="en-US" sz="1200" dirty="0">
                <a:latin typeface="+mn-lt"/>
              </a:rPr>
              <a:t>IPHER</a:t>
            </a:r>
            <a:r>
              <a:rPr lang="en-US" sz="1400" i="0" dirty="0">
                <a:latin typeface="+mn-lt"/>
              </a:rPr>
              <a:t> application.</a:t>
            </a:r>
          </a:p>
        </p:txBody>
      </p:sp>
      <p:sp>
        <p:nvSpPr>
          <p:cNvPr id="4110" name="Text Box 11"/>
          <p:cNvSpPr txBox="1">
            <a:spLocks noChangeArrowheads="1"/>
          </p:cNvSpPr>
          <p:nvPr/>
        </p:nvSpPr>
        <p:spPr bwMode="auto">
          <a:xfrm>
            <a:off x="6269038" y="3213100"/>
            <a:ext cx="28749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AutoNum type="arabicPeriod" startAt="3"/>
            </a:pPr>
            <a:r>
              <a:rPr lang="en-US" sz="1400" dirty="0">
                <a:latin typeface="+mn-lt"/>
              </a:rPr>
              <a:t>C</a:t>
            </a:r>
            <a:r>
              <a:rPr lang="en-US" sz="1200" dirty="0">
                <a:latin typeface="+mn-lt"/>
              </a:rPr>
              <a:t>IPHER</a:t>
            </a:r>
            <a:r>
              <a:rPr lang="en-US" sz="1400" i="0" dirty="0">
                <a:latin typeface="+mn-lt"/>
              </a:rPr>
              <a:t> opens the file in its native application and analyzes the file for previously defined key word phrases.  The analysis results are documented in a log.</a:t>
            </a:r>
          </a:p>
        </p:txBody>
      </p:sp>
      <p:pic>
        <p:nvPicPr>
          <p:cNvPr id="4111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3978275"/>
            <a:ext cx="2378075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112" name="Text Box 11"/>
          <p:cNvSpPr txBox="1">
            <a:spLocks noChangeArrowheads="1"/>
          </p:cNvSpPr>
          <p:nvPr/>
        </p:nvSpPr>
        <p:spPr bwMode="auto">
          <a:xfrm>
            <a:off x="3249613" y="5532438"/>
            <a:ext cx="26543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 startAt="5"/>
            </a:pPr>
            <a:r>
              <a:rPr lang="en-US" sz="1400" i="0" dirty="0">
                <a:latin typeface="+mn-lt"/>
              </a:rPr>
              <a:t>When multiple documents are analyzed, a results Excel workbook is created detailing the results of all of the documents.</a:t>
            </a:r>
          </a:p>
        </p:txBody>
      </p:sp>
      <p:pic>
        <p:nvPicPr>
          <p:cNvPr id="411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625" y="5114925"/>
            <a:ext cx="2976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AutoShape 34"/>
          <p:cNvSpPr>
            <a:spLocks noChangeArrowheads="1"/>
          </p:cNvSpPr>
          <p:nvPr/>
        </p:nvSpPr>
        <p:spPr bwMode="auto">
          <a:xfrm rot="-10051881">
            <a:off x="2817813" y="4311650"/>
            <a:ext cx="609600" cy="304800"/>
          </a:xfrm>
          <a:prstGeom prst="rightArrow">
            <a:avLst>
              <a:gd name="adj1" fmla="val 50000"/>
              <a:gd name="adj2" fmla="val 666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089150" y="1968500"/>
            <a:ext cx="731838" cy="279400"/>
            <a:chOff x="2017616" y="1968369"/>
            <a:chExt cx="732407" cy="279941"/>
          </a:xfrm>
        </p:grpSpPr>
        <p:sp>
          <p:nvSpPr>
            <p:cNvPr id="4118" name="AutoShape 34"/>
            <p:cNvSpPr>
              <a:spLocks noChangeArrowheads="1"/>
            </p:cNvSpPr>
            <p:nvPr/>
          </p:nvSpPr>
          <p:spPr bwMode="auto">
            <a:xfrm>
              <a:off x="2140423" y="1968369"/>
              <a:ext cx="609600" cy="278462"/>
            </a:xfrm>
            <a:prstGeom prst="rightArrow">
              <a:avLst>
                <a:gd name="adj1" fmla="val 50000"/>
                <a:gd name="adj2" fmla="val 6666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AutoShape 34"/>
            <p:cNvSpPr>
              <a:spLocks noChangeArrowheads="1"/>
            </p:cNvSpPr>
            <p:nvPr/>
          </p:nvSpPr>
          <p:spPr bwMode="auto">
            <a:xfrm rot="10800000">
              <a:off x="2017616" y="1969848"/>
              <a:ext cx="609600" cy="278462"/>
            </a:xfrm>
            <a:prstGeom prst="rightArrow">
              <a:avLst>
                <a:gd name="adj1" fmla="val 50000"/>
                <a:gd name="adj2" fmla="val 6666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6" name="AutoShape 34"/>
          <p:cNvSpPr>
            <a:spLocks noChangeArrowheads="1"/>
          </p:cNvSpPr>
          <p:nvPr/>
        </p:nvSpPr>
        <p:spPr bwMode="auto">
          <a:xfrm rot="8705854">
            <a:off x="2876550" y="5157788"/>
            <a:ext cx="609600" cy="304800"/>
          </a:xfrm>
          <a:prstGeom prst="rightArrow">
            <a:avLst>
              <a:gd name="adj1" fmla="val 50000"/>
              <a:gd name="adj2" fmla="val 667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.</a:t>
            </a:r>
          </a:p>
        </p:txBody>
      </p:sp>
      <p:sp>
        <p:nvSpPr>
          <p:cNvPr id="4117" name="Text Box 11"/>
          <p:cNvSpPr txBox="1">
            <a:spLocks noChangeArrowheads="1"/>
          </p:cNvSpPr>
          <p:nvPr/>
        </p:nvSpPr>
        <p:spPr bwMode="auto">
          <a:xfrm>
            <a:off x="192088" y="3387725"/>
            <a:ext cx="1938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sz="1400" i="0" dirty="0">
                <a:latin typeface="+mn-lt"/>
              </a:rPr>
              <a:t>6.  The file(s) is/are optionally saved.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1600" y="4724400"/>
            <a:ext cx="1066800" cy="12017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19200" y="4876800"/>
            <a:ext cx="1066800" cy="12017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581400" y="4953000"/>
            <a:ext cx="1066800" cy="838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429000" y="5029200"/>
            <a:ext cx="1066800" cy="838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1143000"/>
          </a:xfrm>
        </p:spPr>
        <p:txBody>
          <a:bodyPr/>
          <a:lstStyle/>
          <a:p>
            <a:r>
              <a:rPr lang="en-US" sz="2800"/>
              <a:t>Showcase Configurations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562600" y="3124200"/>
            <a:ext cx="1143000" cy="1201738"/>
          </a:xfrm>
          <a:prstGeom prst="rect">
            <a:avLst/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FF00"/>
              </a:solidFill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00FF00"/>
                </a:solidFill>
                <a:latin typeface="Arial" charset="0"/>
                <a:ea typeface="ＭＳ Ｐゴシック" pitchFamily="34" charset="-128"/>
              </a:rPr>
              <a:t>PDP</a:t>
            </a:r>
          </a:p>
          <a:p>
            <a:pPr algn="ctr">
              <a:spcBef>
                <a:spcPct val="50000"/>
              </a:spcBef>
            </a:pPr>
            <a:endParaRPr lang="en-US" b="1" i="0">
              <a:solidFill>
                <a:srgbClr val="00FF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5867400" y="5105400"/>
            <a:ext cx="1066800" cy="838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791200" y="6019800"/>
            <a:ext cx="1295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  <a:ea typeface="ＭＳ Ｐゴシック" pitchFamily="34" charset="-128"/>
              </a:rPr>
              <a:t>Policy</a:t>
            </a:r>
          </a:p>
          <a:p>
            <a:pPr algn="ctr"/>
            <a:r>
              <a:rPr lang="en-US">
                <a:latin typeface="Arial" charset="0"/>
                <a:ea typeface="ＭＳ Ｐゴシック" pitchFamily="34" charset="-128"/>
              </a:rPr>
              <a:t>Repository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562600" y="2667000"/>
            <a:ext cx="1143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  <a:ea typeface="ＭＳ Ｐゴシック" pitchFamily="34" charset="-128"/>
              </a:rPr>
              <a:t>Decision</a:t>
            </a:r>
          </a:p>
        </p:txBody>
      </p: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7772400" y="4114800"/>
            <a:ext cx="1182688" cy="731838"/>
            <a:chOff x="971" y="912"/>
            <a:chExt cx="837" cy="614"/>
          </a:xfrm>
        </p:grpSpPr>
        <p:grpSp>
          <p:nvGrpSpPr>
            <p:cNvPr id="22540" name="Group 12"/>
            <p:cNvGrpSpPr>
              <a:grpSpLocks/>
            </p:cNvGrpSpPr>
            <p:nvPr/>
          </p:nvGrpSpPr>
          <p:grpSpPr bwMode="auto">
            <a:xfrm>
              <a:off x="1200" y="912"/>
              <a:ext cx="374" cy="375"/>
              <a:chOff x="587" y="1882"/>
              <a:chExt cx="374" cy="375"/>
            </a:xfrm>
          </p:grpSpPr>
          <p:sp>
            <p:nvSpPr>
              <p:cNvPr id="22541" name="Freeform 13"/>
              <p:cNvSpPr>
                <a:spLocks/>
              </p:cNvSpPr>
              <p:nvPr/>
            </p:nvSpPr>
            <p:spPr bwMode="auto">
              <a:xfrm>
                <a:off x="909" y="2101"/>
                <a:ext cx="52" cy="21"/>
              </a:xfrm>
              <a:custGeom>
                <a:avLst/>
                <a:gdLst/>
                <a:ahLst/>
                <a:cxnLst>
                  <a:cxn ang="0">
                    <a:pos x="32" y="21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32" y="21"/>
                  </a:cxn>
                </a:cxnLst>
                <a:rect l="0" t="0" r="r" b="b"/>
                <a:pathLst>
                  <a:path w="52" h="21">
                    <a:moveTo>
                      <a:pt x="32" y="21"/>
                    </a:moveTo>
                    <a:lnTo>
                      <a:pt x="52" y="0"/>
                    </a:lnTo>
                    <a:lnTo>
                      <a:pt x="0" y="0"/>
                    </a:lnTo>
                    <a:lnTo>
                      <a:pt x="32" y="2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auto">
              <a:xfrm>
                <a:off x="587" y="2103"/>
                <a:ext cx="84" cy="40"/>
              </a:xfrm>
              <a:custGeom>
                <a:avLst/>
                <a:gdLst/>
                <a:ahLst/>
                <a:cxnLst>
                  <a:cxn ang="0">
                    <a:pos x="84" y="40"/>
                  </a:cxn>
                  <a:cxn ang="0">
                    <a:pos x="39" y="0"/>
                  </a:cxn>
                  <a:cxn ang="0">
                    <a:pos x="0" y="40"/>
                  </a:cxn>
                  <a:cxn ang="0">
                    <a:pos x="84" y="40"/>
                  </a:cxn>
                </a:cxnLst>
                <a:rect l="0" t="0" r="r" b="b"/>
                <a:pathLst>
                  <a:path w="84" h="40">
                    <a:moveTo>
                      <a:pt x="84" y="40"/>
                    </a:moveTo>
                    <a:lnTo>
                      <a:pt x="39" y="0"/>
                    </a:lnTo>
                    <a:lnTo>
                      <a:pt x="0" y="40"/>
                    </a:lnTo>
                    <a:lnTo>
                      <a:pt x="84" y="4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auto">
              <a:xfrm>
                <a:off x="628" y="2101"/>
                <a:ext cx="317" cy="42"/>
              </a:xfrm>
              <a:custGeom>
                <a:avLst/>
                <a:gdLst/>
                <a:ahLst/>
                <a:cxnLst>
                  <a:cxn ang="0">
                    <a:pos x="317" y="15"/>
                  </a:cxn>
                  <a:cxn ang="0">
                    <a:pos x="286" y="0"/>
                  </a:cxn>
                  <a:cxn ang="0">
                    <a:pos x="43" y="0"/>
                  </a:cxn>
                  <a:cxn ang="0">
                    <a:pos x="0" y="21"/>
                  </a:cxn>
                  <a:cxn ang="0">
                    <a:pos x="43" y="42"/>
                  </a:cxn>
                  <a:cxn ang="0">
                    <a:pos x="292" y="42"/>
                  </a:cxn>
                  <a:cxn ang="0">
                    <a:pos x="317" y="15"/>
                  </a:cxn>
                </a:cxnLst>
                <a:rect l="0" t="0" r="r" b="b"/>
                <a:pathLst>
                  <a:path w="317" h="42">
                    <a:moveTo>
                      <a:pt x="317" y="15"/>
                    </a:moveTo>
                    <a:lnTo>
                      <a:pt x="286" y="0"/>
                    </a:lnTo>
                    <a:lnTo>
                      <a:pt x="43" y="0"/>
                    </a:lnTo>
                    <a:lnTo>
                      <a:pt x="0" y="21"/>
                    </a:lnTo>
                    <a:lnTo>
                      <a:pt x="43" y="42"/>
                    </a:lnTo>
                    <a:lnTo>
                      <a:pt x="292" y="42"/>
                    </a:lnTo>
                    <a:lnTo>
                      <a:pt x="317" y="1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0" y="14"/>
                  </a:cxn>
                  <a:cxn ang="0">
                    <a:pos x="39" y="14"/>
                  </a:cxn>
                  <a:cxn ang="0">
                    <a:pos x="58" y="14"/>
                  </a:cxn>
                  <a:cxn ang="0">
                    <a:pos x="77" y="13"/>
                  </a:cxn>
                  <a:cxn ang="0">
                    <a:pos x="95" y="13"/>
                  </a:cxn>
                  <a:cxn ang="0">
                    <a:pos x="110" y="11"/>
                  </a:cxn>
                  <a:cxn ang="0">
                    <a:pos x="126" y="10"/>
                  </a:cxn>
                  <a:cxn ang="0">
                    <a:pos x="140" y="9"/>
                  </a:cxn>
                  <a:cxn ang="0">
                    <a:pos x="152" y="8"/>
                  </a:cxn>
                  <a:cxn ang="0">
                    <a:pos x="162" y="7"/>
                  </a:cxn>
                  <a:cxn ang="0">
                    <a:pos x="171" y="6"/>
                  </a:cxn>
                  <a:cxn ang="0">
                    <a:pos x="179" y="5"/>
                  </a:cxn>
                  <a:cxn ang="0">
                    <a:pos x="183" y="4"/>
                  </a:cxn>
                  <a:cxn ang="0">
                    <a:pos x="187" y="3"/>
                  </a:cxn>
                  <a:cxn ang="0">
                    <a:pos x="188" y="0"/>
                  </a:cxn>
                  <a:cxn ang="0">
                    <a:pos x="188" y="14"/>
                  </a:cxn>
                  <a:cxn ang="0">
                    <a:pos x="0" y="14"/>
                  </a:cxn>
                </a:cxnLst>
                <a:rect l="0" t="0" r="r" b="b"/>
                <a:pathLst>
                  <a:path w="188" h="14">
                    <a:moveTo>
                      <a:pt x="0" y="14"/>
                    </a:moveTo>
                    <a:lnTo>
                      <a:pt x="20" y="14"/>
                    </a:lnTo>
                    <a:lnTo>
                      <a:pt x="39" y="14"/>
                    </a:lnTo>
                    <a:lnTo>
                      <a:pt x="58" y="14"/>
                    </a:lnTo>
                    <a:lnTo>
                      <a:pt x="77" y="13"/>
                    </a:lnTo>
                    <a:lnTo>
                      <a:pt x="95" y="13"/>
                    </a:lnTo>
                    <a:lnTo>
                      <a:pt x="110" y="11"/>
                    </a:lnTo>
                    <a:lnTo>
                      <a:pt x="126" y="10"/>
                    </a:lnTo>
                    <a:lnTo>
                      <a:pt x="140" y="9"/>
                    </a:lnTo>
                    <a:lnTo>
                      <a:pt x="152" y="8"/>
                    </a:lnTo>
                    <a:lnTo>
                      <a:pt x="162" y="7"/>
                    </a:lnTo>
                    <a:lnTo>
                      <a:pt x="171" y="6"/>
                    </a:lnTo>
                    <a:lnTo>
                      <a:pt x="179" y="5"/>
                    </a:lnTo>
                    <a:lnTo>
                      <a:pt x="183" y="4"/>
                    </a:lnTo>
                    <a:lnTo>
                      <a:pt x="187" y="3"/>
                    </a:lnTo>
                    <a:lnTo>
                      <a:pt x="188" y="0"/>
                    </a:lnTo>
                    <a:lnTo>
                      <a:pt x="188" y="1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7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0" y="14"/>
                  </a:cxn>
                  <a:cxn ang="0">
                    <a:pos x="39" y="14"/>
                  </a:cxn>
                  <a:cxn ang="0">
                    <a:pos x="58" y="14"/>
                  </a:cxn>
                  <a:cxn ang="0">
                    <a:pos x="77" y="13"/>
                  </a:cxn>
                  <a:cxn ang="0">
                    <a:pos x="95" y="13"/>
                  </a:cxn>
                  <a:cxn ang="0">
                    <a:pos x="110" y="11"/>
                  </a:cxn>
                  <a:cxn ang="0">
                    <a:pos x="126" y="10"/>
                  </a:cxn>
                  <a:cxn ang="0">
                    <a:pos x="140" y="9"/>
                  </a:cxn>
                  <a:cxn ang="0">
                    <a:pos x="152" y="8"/>
                  </a:cxn>
                  <a:cxn ang="0">
                    <a:pos x="162" y="7"/>
                  </a:cxn>
                  <a:cxn ang="0">
                    <a:pos x="171" y="6"/>
                  </a:cxn>
                  <a:cxn ang="0">
                    <a:pos x="179" y="5"/>
                  </a:cxn>
                  <a:cxn ang="0">
                    <a:pos x="183" y="4"/>
                  </a:cxn>
                  <a:cxn ang="0">
                    <a:pos x="187" y="3"/>
                  </a:cxn>
                  <a:cxn ang="0">
                    <a:pos x="188" y="0"/>
                  </a:cxn>
                  <a:cxn ang="0">
                    <a:pos x="184" y="0"/>
                  </a:cxn>
                  <a:cxn ang="0">
                    <a:pos x="183" y="3"/>
                  </a:cxn>
                  <a:cxn ang="0">
                    <a:pos x="180" y="4"/>
                  </a:cxn>
                  <a:cxn ang="0">
                    <a:pos x="176" y="5"/>
                  </a:cxn>
                  <a:cxn ang="0">
                    <a:pos x="169" y="6"/>
                  </a:cxn>
                  <a:cxn ang="0">
                    <a:pos x="160" y="7"/>
                  </a:cxn>
                  <a:cxn ang="0">
                    <a:pos x="149" y="8"/>
                  </a:cxn>
                  <a:cxn ang="0">
                    <a:pos x="137" y="9"/>
                  </a:cxn>
                  <a:cxn ang="0">
                    <a:pos x="123" y="10"/>
                  </a:cxn>
                  <a:cxn ang="0">
                    <a:pos x="109" y="11"/>
                  </a:cxn>
                  <a:cxn ang="0">
                    <a:pos x="92" y="11"/>
                  </a:cxn>
                  <a:cxn ang="0">
                    <a:pos x="76" y="13"/>
                  </a:cxn>
                  <a:cxn ang="0">
                    <a:pos x="57" y="13"/>
                  </a:cxn>
                  <a:cxn ang="0">
                    <a:pos x="39" y="14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8" h="14">
                    <a:moveTo>
                      <a:pt x="0" y="14"/>
                    </a:moveTo>
                    <a:lnTo>
                      <a:pt x="20" y="14"/>
                    </a:lnTo>
                    <a:lnTo>
                      <a:pt x="39" y="14"/>
                    </a:lnTo>
                    <a:lnTo>
                      <a:pt x="58" y="14"/>
                    </a:lnTo>
                    <a:lnTo>
                      <a:pt x="77" y="13"/>
                    </a:lnTo>
                    <a:lnTo>
                      <a:pt x="95" y="13"/>
                    </a:lnTo>
                    <a:lnTo>
                      <a:pt x="110" y="11"/>
                    </a:lnTo>
                    <a:lnTo>
                      <a:pt x="126" y="10"/>
                    </a:lnTo>
                    <a:lnTo>
                      <a:pt x="140" y="9"/>
                    </a:lnTo>
                    <a:lnTo>
                      <a:pt x="152" y="8"/>
                    </a:lnTo>
                    <a:lnTo>
                      <a:pt x="162" y="7"/>
                    </a:lnTo>
                    <a:lnTo>
                      <a:pt x="171" y="6"/>
                    </a:lnTo>
                    <a:lnTo>
                      <a:pt x="179" y="5"/>
                    </a:lnTo>
                    <a:lnTo>
                      <a:pt x="183" y="4"/>
                    </a:lnTo>
                    <a:lnTo>
                      <a:pt x="187" y="3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83" y="3"/>
                    </a:lnTo>
                    <a:lnTo>
                      <a:pt x="180" y="4"/>
                    </a:lnTo>
                    <a:lnTo>
                      <a:pt x="176" y="5"/>
                    </a:lnTo>
                    <a:lnTo>
                      <a:pt x="169" y="6"/>
                    </a:lnTo>
                    <a:lnTo>
                      <a:pt x="160" y="7"/>
                    </a:lnTo>
                    <a:lnTo>
                      <a:pt x="149" y="8"/>
                    </a:lnTo>
                    <a:lnTo>
                      <a:pt x="137" y="9"/>
                    </a:lnTo>
                    <a:lnTo>
                      <a:pt x="123" y="10"/>
                    </a:lnTo>
                    <a:lnTo>
                      <a:pt x="109" y="11"/>
                    </a:lnTo>
                    <a:lnTo>
                      <a:pt x="92" y="11"/>
                    </a:lnTo>
                    <a:lnTo>
                      <a:pt x="76" y="13"/>
                    </a:lnTo>
                    <a:lnTo>
                      <a:pt x="57" y="13"/>
                    </a:lnTo>
                    <a:lnTo>
                      <a:pt x="39" y="14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8"/>
              <p:cNvSpPr>
                <a:spLocks/>
              </p:cNvSpPr>
              <p:nvPr/>
            </p:nvSpPr>
            <p:spPr bwMode="auto">
              <a:xfrm>
                <a:off x="680" y="2126"/>
                <a:ext cx="18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4"/>
                  </a:cxn>
                  <a:cxn ang="0">
                    <a:pos x="39" y="14"/>
                  </a:cxn>
                  <a:cxn ang="0">
                    <a:pos x="57" y="13"/>
                  </a:cxn>
                  <a:cxn ang="0">
                    <a:pos x="76" y="13"/>
                  </a:cxn>
                  <a:cxn ang="0">
                    <a:pos x="92" y="11"/>
                  </a:cxn>
                  <a:cxn ang="0">
                    <a:pos x="109" y="11"/>
                  </a:cxn>
                  <a:cxn ang="0">
                    <a:pos x="123" y="10"/>
                  </a:cxn>
                  <a:cxn ang="0">
                    <a:pos x="137" y="9"/>
                  </a:cxn>
                  <a:cxn ang="0">
                    <a:pos x="149" y="8"/>
                  </a:cxn>
                  <a:cxn ang="0">
                    <a:pos x="160" y="7"/>
                  </a:cxn>
                  <a:cxn ang="0">
                    <a:pos x="169" y="6"/>
                  </a:cxn>
                  <a:cxn ang="0">
                    <a:pos x="176" y="5"/>
                  </a:cxn>
                  <a:cxn ang="0">
                    <a:pos x="180" y="4"/>
                  </a:cxn>
                  <a:cxn ang="0">
                    <a:pos x="183" y="3"/>
                  </a:cxn>
                  <a:cxn ang="0">
                    <a:pos x="184" y="0"/>
                  </a:cxn>
                  <a:cxn ang="0">
                    <a:pos x="181" y="0"/>
                  </a:cxn>
                  <a:cxn ang="0">
                    <a:pos x="180" y="3"/>
                  </a:cxn>
                  <a:cxn ang="0">
                    <a:pos x="177" y="4"/>
                  </a:cxn>
                  <a:cxn ang="0">
                    <a:pos x="172" y="5"/>
                  </a:cxn>
                  <a:cxn ang="0">
                    <a:pos x="166" y="6"/>
                  </a:cxn>
                  <a:cxn ang="0">
                    <a:pos x="157" y="7"/>
                  </a:cxn>
                  <a:cxn ang="0">
                    <a:pos x="147" y="8"/>
                  </a:cxn>
                  <a:cxn ang="0">
                    <a:pos x="135" y="9"/>
                  </a:cxn>
                  <a:cxn ang="0">
                    <a:pos x="121" y="10"/>
                  </a:cxn>
                  <a:cxn ang="0">
                    <a:pos x="107" y="11"/>
                  </a:cxn>
                  <a:cxn ang="0">
                    <a:pos x="90" y="11"/>
                  </a:cxn>
                  <a:cxn ang="0">
                    <a:pos x="74" y="13"/>
                  </a:cxn>
                  <a:cxn ang="0">
                    <a:pos x="56" y="13"/>
                  </a:cxn>
                  <a:cxn ang="0">
                    <a:pos x="38" y="14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4" h="14">
                    <a:moveTo>
                      <a:pt x="0" y="14"/>
                    </a:moveTo>
                    <a:lnTo>
                      <a:pt x="19" y="14"/>
                    </a:lnTo>
                    <a:lnTo>
                      <a:pt x="39" y="14"/>
                    </a:lnTo>
                    <a:lnTo>
                      <a:pt x="57" y="13"/>
                    </a:lnTo>
                    <a:lnTo>
                      <a:pt x="76" y="13"/>
                    </a:lnTo>
                    <a:lnTo>
                      <a:pt x="92" y="11"/>
                    </a:lnTo>
                    <a:lnTo>
                      <a:pt x="109" y="11"/>
                    </a:lnTo>
                    <a:lnTo>
                      <a:pt x="123" y="10"/>
                    </a:lnTo>
                    <a:lnTo>
                      <a:pt x="137" y="9"/>
                    </a:lnTo>
                    <a:lnTo>
                      <a:pt x="149" y="8"/>
                    </a:lnTo>
                    <a:lnTo>
                      <a:pt x="160" y="7"/>
                    </a:lnTo>
                    <a:lnTo>
                      <a:pt x="169" y="6"/>
                    </a:lnTo>
                    <a:lnTo>
                      <a:pt x="176" y="5"/>
                    </a:lnTo>
                    <a:lnTo>
                      <a:pt x="180" y="4"/>
                    </a:lnTo>
                    <a:lnTo>
                      <a:pt x="183" y="3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80" y="3"/>
                    </a:lnTo>
                    <a:lnTo>
                      <a:pt x="177" y="4"/>
                    </a:lnTo>
                    <a:lnTo>
                      <a:pt x="172" y="5"/>
                    </a:lnTo>
                    <a:lnTo>
                      <a:pt x="166" y="6"/>
                    </a:lnTo>
                    <a:lnTo>
                      <a:pt x="157" y="7"/>
                    </a:lnTo>
                    <a:lnTo>
                      <a:pt x="147" y="8"/>
                    </a:lnTo>
                    <a:lnTo>
                      <a:pt x="135" y="9"/>
                    </a:lnTo>
                    <a:lnTo>
                      <a:pt x="121" y="10"/>
                    </a:lnTo>
                    <a:lnTo>
                      <a:pt x="107" y="11"/>
                    </a:lnTo>
                    <a:lnTo>
                      <a:pt x="90" y="11"/>
                    </a:lnTo>
                    <a:lnTo>
                      <a:pt x="74" y="13"/>
                    </a:lnTo>
                    <a:lnTo>
                      <a:pt x="56" y="13"/>
                    </a:lnTo>
                    <a:lnTo>
                      <a:pt x="38" y="14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Freeform 19"/>
              <p:cNvSpPr>
                <a:spLocks/>
              </p:cNvSpPr>
              <p:nvPr/>
            </p:nvSpPr>
            <p:spPr bwMode="auto">
              <a:xfrm>
                <a:off x="680" y="2126"/>
                <a:ext cx="181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4"/>
                  </a:cxn>
                  <a:cxn ang="0">
                    <a:pos x="38" y="14"/>
                  </a:cxn>
                  <a:cxn ang="0">
                    <a:pos x="56" y="13"/>
                  </a:cxn>
                  <a:cxn ang="0">
                    <a:pos x="74" y="13"/>
                  </a:cxn>
                  <a:cxn ang="0">
                    <a:pos x="90" y="11"/>
                  </a:cxn>
                  <a:cxn ang="0">
                    <a:pos x="107" y="11"/>
                  </a:cxn>
                  <a:cxn ang="0">
                    <a:pos x="121" y="10"/>
                  </a:cxn>
                  <a:cxn ang="0">
                    <a:pos x="135" y="9"/>
                  </a:cxn>
                  <a:cxn ang="0">
                    <a:pos x="147" y="8"/>
                  </a:cxn>
                  <a:cxn ang="0">
                    <a:pos x="157" y="7"/>
                  </a:cxn>
                  <a:cxn ang="0">
                    <a:pos x="166" y="6"/>
                  </a:cxn>
                  <a:cxn ang="0">
                    <a:pos x="172" y="5"/>
                  </a:cxn>
                  <a:cxn ang="0">
                    <a:pos x="177" y="4"/>
                  </a:cxn>
                  <a:cxn ang="0">
                    <a:pos x="180" y="3"/>
                  </a:cxn>
                  <a:cxn ang="0">
                    <a:pos x="181" y="0"/>
                  </a:cxn>
                  <a:cxn ang="0">
                    <a:pos x="178" y="0"/>
                  </a:cxn>
                  <a:cxn ang="0">
                    <a:pos x="177" y="3"/>
                  </a:cxn>
                  <a:cxn ang="0">
                    <a:pos x="173" y="4"/>
                  </a:cxn>
                  <a:cxn ang="0">
                    <a:pos x="169" y="5"/>
                  </a:cxn>
                  <a:cxn ang="0">
                    <a:pos x="162" y="6"/>
                  </a:cxn>
                  <a:cxn ang="0">
                    <a:pos x="153" y="7"/>
                  </a:cxn>
                  <a:cxn ang="0">
                    <a:pos x="143" y="8"/>
                  </a:cxn>
                  <a:cxn ang="0">
                    <a:pos x="132" y="9"/>
                  </a:cxn>
                  <a:cxn ang="0">
                    <a:pos x="119" y="10"/>
                  </a:cxn>
                  <a:cxn ang="0">
                    <a:pos x="105" y="10"/>
                  </a:cxn>
                  <a:cxn ang="0">
                    <a:pos x="89" y="11"/>
                  </a:cxn>
                  <a:cxn ang="0">
                    <a:pos x="72" y="13"/>
                  </a:cxn>
                  <a:cxn ang="0">
                    <a:pos x="55" y="13"/>
                  </a:cxn>
                  <a:cxn ang="0">
                    <a:pos x="37" y="13"/>
                  </a:cxn>
                  <a:cxn ang="0">
                    <a:pos x="19" y="13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1" h="14">
                    <a:moveTo>
                      <a:pt x="0" y="14"/>
                    </a:moveTo>
                    <a:lnTo>
                      <a:pt x="19" y="14"/>
                    </a:lnTo>
                    <a:lnTo>
                      <a:pt x="38" y="14"/>
                    </a:lnTo>
                    <a:lnTo>
                      <a:pt x="56" y="13"/>
                    </a:lnTo>
                    <a:lnTo>
                      <a:pt x="74" y="13"/>
                    </a:lnTo>
                    <a:lnTo>
                      <a:pt x="90" y="11"/>
                    </a:lnTo>
                    <a:lnTo>
                      <a:pt x="107" y="11"/>
                    </a:lnTo>
                    <a:lnTo>
                      <a:pt x="121" y="10"/>
                    </a:lnTo>
                    <a:lnTo>
                      <a:pt x="135" y="9"/>
                    </a:lnTo>
                    <a:lnTo>
                      <a:pt x="147" y="8"/>
                    </a:lnTo>
                    <a:lnTo>
                      <a:pt x="157" y="7"/>
                    </a:lnTo>
                    <a:lnTo>
                      <a:pt x="166" y="6"/>
                    </a:lnTo>
                    <a:lnTo>
                      <a:pt x="172" y="5"/>
                    </a:lnTo>
                    <a:lnTo>
                      <a:pt x="177" y="4"/>
                    </a:lnTo>
                    <a:lnTo>
                      <a:pt x="180" y="3"/>
                    </a:lnTo>
                    <a:lnTo>
                      <a:pt x="181" y="0"/>
                    </a:lnTo>
                    <a:lnTo>
                      <a:pt x="178" y="0"/>
                    </a:lnTo>
                    <a:lnTo>
                      <a:pt x="177" y="3"/>
                    </a:lnTo>
                    <a:lnTo>
                      <a:pt x="173" y="4"/>
                    </a:lnTo>
                    <a:lnTo>
                      <a:pt x="169" y="5"/>
                    </a:lnTo>
                    <a:lnTo>
                      <a:pt x="162" y="6"/>
                    </a:lnTo>
                    <a:lnTo>
                      <a:pt x="153" y="7"/>
                    </a:lnTo>
                    <a:lnTo>
                      <a:pt x="143" y="8"/>
                    </a:lnTo>
                    <a:lnTo>
                      <a:pt x="132" y="9"/>
                    </a:lnTo>
                    <a:lnTo>
                      <a:pt x="119" y="10"/>
                    </a:lnTo>
                    <a:lnTo>
                      <a:pt x="105" y="10"/>
                    </a:lnTo>
                    <a:lnTo>
                      <a:pt x="89" y="11"/>
                    </a:lnTo>
                    <a:lnTo>
                      <a:pt x="72" y="13"/>
                    </a:lnTo>
                    <a:lnTo>
                      <a:pt x="55" y="13"/>
                    </a:lnTo>
                    <a:lnTo>
                      <a:pt x="37" y="13"/>
                    </a:lnTo>
                    <a:lnTo>
                      <a:pt x="19" y="13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Freeform 20"/>
              <p:cNvSpPr>
                <a:spLocks/>
              </p:cNvSpPr>
              <p:nvPr/>
            </p:nvSpPr>
            <p:spPr bwMode="auto">
              <a:xfrm>
                <a:off x="680" y="2126"/>
                <a:ext cx="17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3"/>
                  </a:cxn>
                  <a:cxn ang="0">
                    <a:pos x="37" y="13"/>
                  </a:cxn>
                  <a:cxn ang="0">
                    <a:pos x="55" y="13"/>
                  </a:cxn>
                  <a:cxn ang="0">
                    <a:pos x="72" y="13"/>
                  </a:cxn>
                  <a:cxn ang="0">
                    <a:pos x="89" y="11"/>
                  </a:cxn>
                  <a:cxn ang="0">
                    <a:pos x="105" y="10"/>
                  </a:cxn>
                  <a:cxn ang="0">
                    <a:pos x="119" y="10"/>
                  </a:cxn>
                  <a:cxn ang="0">
                    <a:pos x="132" y="9"/>
                  </a:cxn>
                  <a:cxn ang="0">
                    <a:pos x="143" y="8"/>
                  </a:cxn>
                  <a:cxn ang="0">
                    <a:pos x="153" y="7"/>
                  </a:cxn>
                  <a:cxn ang="0">
                    <a:pos x="162" y="6"/>
                  </a:cxn>
                  <a:cxn ang="0">
                    <a:pos x="169" y="5"/>
                  </a:cxn>
                  <a:cxn ang="0">
                    <a:pos x="173" y="4"/>
                  </a:cxn>
                  <a:cxn ang="0">
                    <a:pos x="177" y="3"/>
                  </a:cxn>
                  <a:cxn ang="0">
                    <a:pos x="178" y="0"/>
                  </a:cxn>
                  <a:cxn ang="0">
                    <a:pos x="174" y="0"/>
                  </a:cxn>
                  <a:cxn ang="0">
                    <a:pos x="173" y="3"/>
                  </a:cxn>
                  <a:cxn ang="0">
                    <a:pos x="170" y="4"/>
                  </a:cxn>
                  <a:cxn ang="0">
                    <a:pos x="164" y="5"/>
                  </a:cxn>
                  <a:cxn ang="0">
                    <a:pos x="157" y="6"/>
                  </a:cxn>
                  <a:cxn ang="0">
                    <a:pos x="148" y="7"/>
                  </a:cxn>
                  <a:cxn ang="0">
                    <a:pos x="137" y="8"/>
                  </a:cxn>
                  <a:cxn ang="0">
                    <a:pos x="123" y="9"/>
                  </a:cxn>
                  <a:cxn ang="0">
                    <a:pos x="109" y="10"/>
                  </a:cxn>
                  <a:cxn ang="0">
                    <a:pos x="94" y="11"/>
                  </a:cxn>
                  <a:cxn ang="0">
                    <a:pos x="76" y="11"/>
                  </a:cxn>
                  <a:cxn ang="0">
                    <a:pos x="58" y="13"/>
                  </a:cxn>
                  <a:cxn ang="0">
                    <a:pos x="39" y="13"/>
                  </a:cxn>
                  <a:cxn ang="0">
                    <a:pos x="20" y="13"/>
                  </a:cxn>
                  <a:cxn ang="0">
                    <a:pos x="0" y="13"/>
                  </a:cxn>
                  <a:cxn ang="0">
                    <a:pos x="0" y="14"/>
                  </a:cxn>
                </a:cxnLst>
                <a:rect l="0" t="0" r="r" b="b"/>
                <a:pathLst>
                  <a:path w="178" h="14">
                    <a:moveTo>
                      <a:pt x="0" y="14"/>
                    </a:moveTo>
                    <a:lnTo>
                      <a:pt x="19" y="13"/>
                    </a:lnTo>
                    <a:lnTo>
                      <a:pt x="37" y="13"/>
                    </a:lnTo>
                    <a:lnTo>
                      <a:pt x="55" y="13"/>
                    </a:lnTo>
                    <a:lnTo>
                      <a:pt x="72" y="13"/>
                    </a:lnTo>
                    <a:lnTo>
                      <a:pt x="89" y="11"/>
                    </a:lnTo>
                    <a:lnTo>
                      <a:pt x="105" y="10"/>
                    </a:lnTo>
                    <a:lnTo>
                      <a:pt x="119" y="10"/>
                    </a:lnTo>
                    <a:lnTo>
                      <a:pt x="132" y="9"/>
                    </a:lnTo>
                    <a:lnTo>
                      <a:pt x="143" y="8"/>
                    </a:lnTo>
                    <a:lnTo>
                      <a:pt x="153" y="7"/>
                    </a:lnTo>
                    <a:lnTo>
                      <a:pt x="162" y="6"/>
                    </a:lnTo>
                    <a:lnTo>
                      <a:pt x="169" y="5"/>
                    </a:lnTo>
                    <a:lnTo>
                      <a:pt x="173" y="4"/>
                    </a:lnTo>
                    <a:lnTo>
                      <a:pt x="177" y="3"/>
                    </a:lnTo>
                    <a:lnTo>
                      <a:pt x="178" y="0"/>
                    </a:lnTo>
                    <a:lnTo>
                      <a:pt x="174" y="0"/>
                    </a:lnTo>
                    <a:lnTo>
                      <a:pt x="173" y="3"/>
                    </a:lnTo>
                    <a:lnTo>
                      <a:pt x="170" y="4"/>
                    </a:lnTo>
                    <a:lnTo>
                      <a:pt x="164" y="5"/>
                    </a:lnTo>
                    <a:lnTo>
                      <a:pt x="157" y="6"/>
                    </a:lnTo>
                    <a:lnTo>
                      <a:pt x="148" y="7"/>
                    </a:lnTo>
                    <a:lnTo>
                      <a:pt x="137" y="8"/>
                    </a:lnTo>
                    <a:lnTo>
                      <a:pt x="123" y="9"/>
                    </a:lnTo>
                    <a:lnTo>
                      <a:pt x="109" y="10"/>
                    </a:lnTo>
                    <a:lnTo>
                      <a:pt x="94" y="11"/>
                    </a:lnTo>
                    <a:lnTo>
                      <a:pt x="76" y="11"/>
                    </a:lnTo>
                    <a:lnTo>
                      <a:pt x="58" y="13"/>
                    </a:lnTo>
                    <a:lnTo>
                      <a:pt x="39" y="13"/>
                    </a:lnTo>
                    <a:lnTo>
                      <a:pt x="20" y="13"/>
                    </a:lnTo>
                    <a:lnTo>
                      <a:pt x="0" y="13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Freeform 21"/>
              <p:cNvSpPr>
                <a:spLocks/>
              </p:cNvSpPr>
              <p:nvPr/>
            </p:nvSpPr>
            <p:spPr bwMode="auto">
              <a:xfrm>
                <a:off x="680" y="2126"/>
                <a:ext cx="17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0" y="13"/>
                  </a:cxn>
                  <a:cxn ang="0">
                    <a:pos x="39" y="13"/>
                  </a:cxn>
                  <a:cxn ang="0">
                    <a:pos x="58" y="13"/>
                  </a:cxn>
                  <a:cxn ang="0">
                    <a:pos x="76" y="11"/>
                  </a:cxn>
                  <a:cxn ang="0">
                    <a:pos x="94" y="11"/>
                  </a:cxn>
                  <a:cxn ang="0">
                    <a:pos x="109" y="10"/>
                  </a:cxn>
                  <a:cxn ang="0">
                    <a:pos x="123" y="9"/>
                  </a:cxn>
                  <a:cxn ang="0">
                    <a:pos x="137" y="8"/>
                  </a:cxn>
                  <a:cxn ang="0">
                    <a:pos x="148" y="7"/>
                  </a:cxn>
                  <a:cxn ang="0">
                    <a:pos x="157" y="6"/>
                  </a:cxn>
                  <a:cxn ang="0">
                    <a:pos x="164" y="5"/>
                  </a:cxn>
                  <a:cxn ang="0">
                    <a:pos x="170" y="4"/>
                  </a:cxn>
                  <a:cxn ang="0">
                    <a:pos x="173" y="3"/>
                  </a:cxn>
                  <a:cxn ang="0">
                    <a:pos x="174" y="0"/>
                  </a:cxn>
                  <a:cxn ang="0">
                    <a:pos x="171" y="0"/>
                  </a:cxn>
                  <a:cxn ang="0">
                    <a:pos x="170" y="3"/>
                  </a:cxn>
                  <a:cxn ang="0">
                    <a:pos x="167" y="4"/>
                  </a:cxn>
                  <a:cxn ang="0">
                    <a:pos x="161" y="5"/>
                  </a:cxn>
                  <a:cxn ang="0">
                    <a:pos x="154" y="6"/>
                  </a:cxn>
                  <a:cxn ang="0">
                    <a:pos x="145" y="7"/>
                  </a:cxn>
                  <a:cxn ang="0">
                    <a:pos x="133" y="8"/>
                  </a:cxn>
                  <a:cxn ang="0">
                    <a:pos x="121" y="9"/>
                  </a:cxn>
                  <a:cxn ang="0">
                    <a:pos x="107" y="10"/>
                  </a:cxn>
                  <a:cxn ang="0">
                    <a:pos x="91" y="10"/>
                  </a:cxn>
                  <a:cxn ang="0">
                    <a:pos x="75" y="11"/>
                  </a:cxn>
                  <a:cxn ang="0">
                    <a:pos x="57" y="13"/>
                  </a:cxn>
                  <a:cxn ang="0">
                    <a:pos x="38" y="13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74" h="13">
                    <a:moveTo>
                      <a:pt x="0" y="13"/>
                    </a:moveTo>
                    <a:lnTo>
                      <a:pt x="20" y="13"/>
                    </a:lnTo>
                    <a:lnTo>
                      <a:pt x="39" y="13"/>
                    </a:lnTo>
                    <a:lnTo>
                      <a:pt x="58" y="13"/>
                    </a:lnTo>
                    <a:lnTo>
                      <a:pt x="76" y="11"/>
                    </a:lnTo>
                    <a:lnTo>
                      <a:pt x="94" y="11"/>
                    </a:lnTo>
                    <a:lnTo>
                      <a:pt x="109" y="10"/>
                    </a:lnTo>
                    <a:lnTo>
                      <a:pt x="123" y="9"/>
                    </a:lnTo>
                    <a:lnTo>
                      <a:pt x="137" y="8"/>
                    </a:lnTo>
                    <a:lnTo>
                      <a:pt x="148" y="7"/>
                    </a:lnTo>
                    <a:lnTo>
                      <a:pt x="157" y="6"/>
                    </a:lnTo>
                    <a:lnTo>
                      <a:pt x="164" y="5"/>
                    </a:lnTo>
                    <a:lnTo>
                      <a:pt x="170" y="4"/>
                    </a:lnTo>
                    <a:lnTo>
                      <a:pt x="173" y="3"/>
                    </a:lnTo>
                    <a:lnTo>
                      <a:pt x="174" y="0"/>
                    </a:lnTo>
                    <a:lnTo>
                      <a:pt x="171" y="0"/>
                    </a:lnTo>
                    <a:lnTo>
                      <a:pt x="170" y="3"/>
                    </a:lnTo>
                    <a:lnTo>
                      <a:pt x="167" y="4"/>
                    </a:lnTo>
                    <a:lnTo>
                      <a:pt x="161" y="5"/>
                    </a:lnTo>
                    <a:lnTo>
                      <a:pt x="154" y="6"/>
                    </a:lnTo>
                    <a:lnTo>
                      <a:pt x="145" y="7"/>
                    </a:lnTo>
                    <a:lnTo>
                      <a:pt x="133" y="8"/>
                    </a:lnTo>
                    <a:lnTo>
                      <a:pt x="121" y="9"/>
                    </a:lnTo>
                    <a:lnTo>
                      <a:pt x="107" y="10"/>
                    </a:lnTo>
                    <a:lnTo>
                      <a:pt x="91" y="10"/>
                    </a:lnTo>
                    <a:lnTo>
                      <a:pt x="75" y="11"/>
                    </a:lnTo>
                    <a:lnTo>
                      <a:pt x="57" y="13"/>
                    </a:lnTo>
                    <a:lnTo>
                      <a:pt x="38" y="13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Freeform 22"/>
              <p:cNvSpPr>
                <a:spLocks/>
              </p:cNvSpPr>
              <p:nvPr/>
            </p:nvSpPr>
            <p:spPr bwMode="auto">
              <a:xfrm>
                <a:off x="680" y="2126"/>
                <a:ext cx="171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8" y="13"/>
                  </a:cxn>
                  <a:cxn ang="0">
                    <a:pos x="57" y="13"/>
                  </a:cxn>
                  <a:cxn ang="0">
                    <a:pos x="75" y="11"/>
                  </a:cxn>
                  <a:cxn ang="0">
                    <a:pos x="91" y="10"/>
                  </a:cxn>
                  <a:cxn ang="0">
                    <a:pos x="107" y="10"/>
                  </a:cxn>
                  <a:cxn ang="0">
                    <a:pos x="121" y="9"/>
                  </a:cxn>
                  <a:cxn ang="0">
                    <a:pos x="133" y="8"/>
                  </a:cxn>
                  <a:cxn ang="0">
                    <a:pos x="145" y="7"/>
                  </a:cxn>
                  <a:cxn ang="0">
                    <a:pos x="154" y="6"/>
                  </a:cxn>
                  <a:cxn ang="0">
                    <a:pos x="161" y="5"/>
                  </a:cxn>
                  <a:cxn ang="0">
                    <a:pos x="167" y="4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7" y="3"/>
                  </a:cxn>
                  <a:cxn ang="0">
                    <a:pos x="163" y="4"/>
                  </a:cxn>
                  <a:cxn ang="0">
                    <a:pos x="158" y="5"/>
                  </a:cxn>
                  <a:cxn ang="0">
                    <a:pos x="151" y="6"/>
                  </a:cxn>
                  <a:cxn ang="0">
                    <a:pos x="142" y="7"/>
                  </a:cxn>
                  <a:cxn ang="0">
                    <a:pos x="131" y="8"/>
                  </a:cxn>
                  <a:cxn ang="0">
                    <a:pos x="119" y="9"/>
                  </a:cxn>
                  <a:cxn ang="0">
                    <a:pos x="105" y="10"/>
                  </a:cxn>
                  <a:cxn ang="0">
                    <a:pos x="89" y="10"/>
                  </a:cxn>
                  <a:cxn ang="0">
                    <a:pos x="74" y="11"/>
                  </a:cxn>
                  <a:cxn ang="0">
                    <a:pos x="56" y="11"/>
                  </a:cxn>
                  <a:cxn ang="0">
                    <a:pos x="38" y="13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71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8" y="13"/>
                    </a:lnTo>
                    <a:lnTo>
                      <a:pt x="57" y="13"/>
                    </a:lnTo>
                    <a:lnTo>
                      <a:pt x="75" y="11"/>
                    </a:lnTo>
                    <a:lnTo>
                      <a:pt x="91" y="10"/>
                    </a:lnTo>
                    <a:lnTo>
                      <a:pt x="107" y="10"/>
                    </a:lnTo>
                    <a:lnTo>
                      <a:pt x="121" y="9"/>
                    </a:lnTo>
                    <a:lnTo>
                      <a:pt x="133" y="8"/>
                    </a:lnTo>
                    <a:lnTo>
                      <a:pt x="145" y="7"/>
                    </a:lnTo>
                    <a:lnTo>
                      <a:pt x="154" y="6"/>
                    </a:lnTo>
                    <a:lnTo>
                      <a:pt x="161" y="5"/>
                    </a:lnTo>
                    <a:lnTo>
                      <a:pt x="167" y="4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8" y="0"/>
                    </a:lnTo>
                    <a:lnTo>
                      <a:pt x="167" y="3"/>
                    </a:lnTo>
                    <a:lnTo>
                      <a:pt x="163" y="4"/>
                    </a:lnTo>
                    <a:lnTo>
                      <a:pt x="158" y="5"/>
                    </a:lnTo>
                    <a:lnTo>
                      <a:pt x="151" y="6"/>
                    </a:lnTo>
                    <a:lnTo>
                      <a:pt x="142" y="7"/>
                    </a:lnTo>
                    <a:lnTo>
                      <a:pt x="131" y="8"/>
                    </a:lnTo>
                    <a:lnTo>
                      <a:pt x="119" y="9"/>
                    </a:lnTo>
                    <a:lnTo>
                      <a:pt x="105" y="10"/>
                    </a:lnTo>
                    <a:lnTo>
                      <a:pt x="89" y="10"/>
                    </a:lnTo>
                    <a:lnTo>
                      <a:pt x="74" y="11"/>
                    </a:lnTo>
                    <a:lnTo>
                      <a:pt x="56" y="11"/>
                    </a:lnTo>
                    <a:lnTo>
                      <a:pt x="38" y="13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Freeform 23"/>
              <p:cNvSpPr>
                <a:spLocks/>
              </p:cNvSpPr>
              <p:nvPr/>
            </p:nvSpPr>
            <p:spPr bwMode="auto">
              <a:xfrm>
                <a:off x="680" y="2126"/>
                <a:ext cx="168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8" y="13"/>
                  </a:cxn>
                  <a:cxn ang="0">
                    <a:pos x="56" y="11"/>
                  </a:cxn>
                  <a:cxn ang="0">
                    <a:pos x="74" y="11"/>
                  </a:cxn>
                  <a:cxn ang="0">
                    <a:pos x="89" y="10"/>
                  </a:cxn>
                  <a:cxn ang="0">
                    <a:pos x="105" y="10"/>
                  </a:cxn>
                  <a:cxn ang="0">
                    <a:pos x="119" y="9"/>
                  </a:cxn>
                  <a:cxn ang="0">
                    <a:pos x="131" y="8"/>
                  </a:cxn>
                  <a:cxn ang="0">
                    <a:pos x="142" y="7"/>
                  </a:cxn>
                  <a:cxn ang="0">
                    <a:pos x="151" y="6"/>
                  </a:cxn>
                  <a:cxn ang="0">
                    <a:pos x="158" y="5"/>
                  </a:cxn>
                  <a:cxn ang="0">
                    <a:pos x="163" y="4"/>
                  </a:cxn>
                  <a:cxn ang="0">
                    <a:pos x="167" y="3"/>
                  </a:cxn>
                  <a:cxn ang="0">
                    <a:pos x="168" y="0"/>
                  </a:cxn>
                  <a:cxn ang="0">
                    <a:pos x="164" y="0"/>
                  </a:cxn>
                  <a:cxn ang="0">
                    <a:pos x="163" y="3"/>
                  </a:cxn>
                  <a:cxn ang="0">
                    <a:pos x="160" y="4"/>
                  </a:cxn>
                  <a:cxn ang="0">
                    <a:pos x="156" y="5"/>
                  </a:cxn>
                  <a:cxn ang="0">
                    <a:pos x="148" y="6"/>
                  </a:cxn>
                  <a:cxn ang="0">
                    <a:pos x="139" y="7"/>
                  </a:cxn>
                  <a:cxn ang="0">
                    <a:pos x="129" y="8"/>
                  </a:cxn>
                  <a:cxn ang="0">
                    <a:pos x="117" y="9"/>
                  </a:cxn>
                  <a:cxn ang="0">
                    <a:pos x="102" y="9"/>
                  </a:cxn>
                  <a:cxn ang="0">
                    <a:pos x="88" y="10"/>
                  </a:cxn>
                  <a:cxn ang="0">
                    <a:pos x="71" y="11"/>
                  </a:cxn>
                  <a:cxn ang="0">
                    <a:pos x="55" y="11"/>
                  </a:cxn>
                  <a:cxn ang="0">
                    <a:pos x="37" y="11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68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8" y="13"/>
                    </a:lnTo>
                    <a:lnTo>
                      <a:pt x="56" y="11"/>
                    </a:lnTo>
                    <a:lnTo>
                      <a:pt x="74" y="11"/>
                    </a:lnTo>
                    <a:lnTo>
                      <a:pt x="89" y="10"/>
                    </a:lnTo>
                    <a:lnTo>
                      <a:pt x="105" y="10"/>
                    </a:lnTo>
                    <a:lnTo>
                      <a:pt x="119" y="9"/>
                    </a:lnTo>
                    <a:lnTo>
                      <a:pt x="131" y="8"/>
                    </a:lnTo>
                    <a:lnTo>
                      <a:pt x="142" y="7"/>
                    </a:lnTo>
                    <a:lnTo>
                      <a:pt x="151" y="6"/>
                    </a:lnTo>
                    <a:lnTo>
                      <a:pt x="158" y="5"/>
                    </a:lnTo>
                    <a:lnTo>
                      <a:pt x="163" y="4"/>
                    </a:lnTo>
                    <a:lnTo>
                      <a:pt x="167" y="3"/>
                    </a:lnTo>
                    <a:lnTo>
                      <a:pt x="168" y="0"/>
                    </a:lnTo>
                    <a:lnTo>
                      <a:pt x="164" y="0"/>
                    </a:lnTo>
                    <a:lnTo>
                      <a:pt x="163" y="3"/>
                    </a:lnTo>
                    <a:lnTo>
                      <a:pt x="160" y="4"/>
                    </a:lnTo>
                    <a:lnTo>
                      <a:pt x="156" y="5"/>
                    </a:lnTo>
                    <a:lnTo>
                      <a:pt x="148" y="6"/>
                    </a:lnTo>
                    <a:lnTo>
                      <a:pt x="139" y="7"/>
                    </a:lnTo>
                    <a:lnTo>
                      <a:pt x="129" y="8"/>
                    </a:lnTo>
                    <a:lnTo>
                      <a:pt x="117" y="9"/>
                    </a:lnTo>
                    <a:lnTo>
                      <a:pt x="102" y="9"/>
                    </a:lnTo>
                    <a:lnTo>
                      <a:pt x="88" y="10"/>
                    </a:lnTo>
                    <a:lnTo>
                      <a:pt x="71" y="11"/>
                    </a:lnTo>
                    <a:lnTo>
                      <a:pt x="55" y="11"/>
                    </a:lnTo>
                    <a:lnTo>
                      <a:pt x="37" y="11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Freeform 24"/>
              <p:cNvSpPr>
                <a:spLocks/>
              </p:cNvSpPr>
              <p:nvPr/>
            </p:nvSpPr>
            <p:spPr bwMode="auto">
              <a:xfrm>
                <a:off x="680" y="2126"/>
                <a:ext cx="16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7" y="11"/>
                  </a:cxn>
                  <a:cxn ang="0">
                    <a:pos x="55" y="11"/>
                  </a:cxn>
                  <a:cxn ang="0">
                    <a:pos x="71" y="11"/>
                  </a:cxn>
                  <a:cxn ang="0">
                    <a:pos x="88" y="10"/>
                  </a:cxn>
                  <a:cxn ang="0">
                    <a:pos x="102" y="9"/>
                  </a:cxn>
                  <a:cxn ang="0">
                    <a:pos x="117" y="9"/>
                  </a:cxn>
                  <a:cxn ang="0">
                    <a:pos x="129" y="8"/>
                  </a:cxn>
                  <a:cxn ang="0">
                    <a:pos x="139" y="7"/>
                  </a:cxn>
                  <a:cxn ang="0">
                    <a:pos x="148" y="6"/>
                  </a:cxn>
                  <a:cxn ang="0">
                    <a:pos x="156" y="5"/>
                  </a:cxn>
                  <a:cxn ang="0">
                    <a:pos x="160" y="4"/>
                  </a:cxn>
                  <a:cxn ang="0">
                    <a:pos x="163" y="3"/>
                  </a:cxn>
                  <a:cxn ang="0">
                    <a:pos x="164" y="0"/>
                  </a:cxn>
                  <a:cxn ang="0">
                    <a:pos x="161" y="0"/>
                  </a:cxn>
                  <a:cxn ang="0">
                    <a:pos x="160" y="3"/>
                  </a:cxn>
                  <a:cxn ang="0">
                    <a:pos x="157" y="4"/>
                  </a:cxn>
                  <a:cxn ang="0">
                    <a:pos x="152" y="5"/>
                  </a:cxn>
                  <a:cxn ang="0">
                    <a:pos x="145" y="6"/>
                  </a:cxn>
                  <a:cxn ang="0">
                    <a:pos x="137" y="7"/>
                  </a:cxn>
                  <a:cxn ang="0">
                    <a:pos x="126" y="8"/>
                  </a:cxn>
                  <a:cxn ang="0">
                    <a:pos x="113" y="9"/>
                  </a:cxn>
                  <a:cxn ang="0">
                    <a:pos x="100" y="9"/>
                  </a:cxn>
                  <a:cxn ang="0">
                    <a:pos x="86" y="10"/>
                  </a:cxn>
                  <a:cxn ang="0">
                    <a:pos x="70" y="11"/>
                  </a:cxn>
                  <a:cxn ang="0">
                    <a:pos x="54" y="11"/>
                  </a:cxn>
                  <a:cxn ang="0">
                    <a:pos x="36" y="11"/>
                  </a:cxn>
                  <a:cxn ang="0">
                    <a:pos x="18" y="11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64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7" y="11"/>
                    </a:lnTo>
                    <a:lnTo>
                      <a:pt x="55" y="11"/>
                    </a:lnTo>
                    <a:lnTo>
                      <a:pt x="71" y="11"/>
                    </a:lnTo>
                    <a:lnTo>
                      <a:pt x="88" y="10"/>
                    </a:lnTo>
                    <a:lnTo>
                      <a:pt x="102" y="9"/>
                    </a:lnTo>
                    <a:lnTo>
                      <a:pt x="117" y="9"/>
                    </a:lnTo>
                    <a:lnTo>
                      <a:pt x="129" y="8"/>
                    </a:lnTo>
                    <a:lnTo>
                      <a:pt x="139" y="7"/>
                    </a:lnTo>
                    <a:lnTo>
                      <a:pt x="148" y="6"/>
                    </a:lnTo>
                    <a:lnTo>
                      <a:pt x="156" y="5"/>
                    </a:lnTo>
                    <a:lnTo>
                      <a:pt x="160" y="4"/>
                    </a:lnTo>
                    <a:lnTo>
                      <a:pt x="163" y="3"/>
                    </a:lnTo>
                    <a:lnTo>
                      <a:pt x="164" y="0"/>
                    </a:lnTo>
                    <a:lnTo>
                      <a:pt x="161" y="0"/>
                    </a:lnTo>
                    <a:lnTo>
                      <a:pt x="160" y="3"/>
                    </a:lnTo>
                    <a:lnTo>
                      <a:pt x="157" y="4"/>
                    </a:lnTo>
                    <a:lnTo>
                      <a:pt x="152" y="5"/>
                    </a:lnTo>
                    <a:lnTo>
                      <a:pt x="145" y="6"/>
                    </a:lnTo>
                    <a:lnTo>
                      <a:pt x="137" y="7"/>
                    </a:lnTo>
                    <a:lnTo>
                      <a:pt x="126" y="8"/>
                    </a:lnTo>
                    <a:lnTo>
                      <a:pt x="113" y="9"/>
                    </a:lnTo>
                    <a:lnTo>
                      <a:pt x="100" y="9"/>
                    </a:lnTo>
                    <a:lnTo>
                      <a:pt x="86" y="10"/>
                    </a:lnTo>
                    <a:lnTo>
                      <a:pt x="70" y="11"/>
                    </a:lnTo>
                    <a:lnTo>
                      <a:pt x="54" y="11"/>
                    </a:lnTo>
                    <a:lnTo>
                      <a:pt x="36" y="11"/>
                    </a:lnTo>
                    <a:lnTo>
                      <a:pt x="18" y="11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Freeform 25"/>
              <p:cNvSpPr>
                <a:spLocks/>
              </p:cNvSpPr>
              <p:nvPr/>
            </p:nvSpPr>
            <p:spPr bwMode="auto">
              <a:xfrm>
                <a:off x="680" y="2126"/>
                <a:ext cx="161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11"/>
                  </a:cxn>
                  <a:cxn ang="0">
                    <a:pos x="36" y="11"/>
                  </a:cxn>
                  <a:cxn ang="0">
                    <a:pos x="54" y="11"/>
                  </a:cxn>
                  <a:cxn ang="0">
                    <a:pos x="70" y="11"/>
                  </a:cxn>
                  <a:cxn ang="0">
                    <a:pos x="86" y="10"/>
                  </a:cxn>
                  <a:cxn ang="0">
                    <a:pos x="100" y="9"/>
                  </a:cxn>
                  <a:cxn ang="0">
                    <a:pos x="113" y="9"/>
                  </a:cxn>
                  <a:cxn ang="0">
                    <a:pos x="126" y="8"/>
                  </a:cxn>
                  <a:cxn ang="0">
                    <a:pos x="137" y="7"/>
                  </a:cxn>
                  <a:cxn ang="0">
                    <a:pos x="145" y="6"/>
                  </a:cxn>
                  <a:cxn ang="0">
                    <a:pos x="152" y="5"/>
                  </a:cxn>
                  <a:cxn ang="0">
                    <a:pos x="157" y="4"/>
                  </a:cxn>
                  <a:cxn ang="0">
                    <a:pos x="160" y="3"/>
                  </a:cxn>
                  <a:cxn ang="0">
                    <a:pos x="161" y="0"/>
                  </a:cxn>
                  <a:cxn ang="0">
                    <a:pos x="158" y="0"/>
                  </a:cxn>
                  <a:cxn ang="0">
                    <a:pos x="157" y="3"/>
                  </a:cxn>
                  <a:cxn ang="0">
                    <a:pos x="153" y="4"/>
                  </a:cxn>
                  <a:cxn ang="0">
                    <a:pos x="149" y="5"/>
                  </a:cxn>
                  <a:cxn ang="0">
                    <a:pos x="142" y="6"/>
                  </a:cxn>
                  <a:cxn ang="0">
                    <a:pos x="133" y="7"/>
                  </a:cxn>
                  <a:cxn ang="0">
                    <a:pos x="123" y="8"/>
                  </a:cxn>
                  <a:cxn ang="0">
                    <a:pos x="111" y="8"/>
                  </a:cxn>
                  <a:cxn ang="0">
                    <a:pos x="98" y="9"/>
                  </a:cxn>
                  <a:cxn ang="0">
                    <a:pos x="84" y="10"/>
                  </a:cxn>
                  <a:cxn ang="0">
                    <a:pos x="69" y="10"/>
                  </a:cxn>
                  <a:cxn ang="0">
                    <a:pos x="53" y="11"/>
                  </a:cxn>
                  <a:cxn ang="0">
                    <a:pos x="36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3"/>
                  </a:cxn>
                </a:cxnLst>
                <a:rect l="0" t="0" r="r" b="b"/>
                <a:pathLst>
                  <a:path w="161" h="13">
                    <a:moveTo>
                      <a:pt x="0" y="13"/>
                    </a:moveTo>
                    <a:lnTo>
                      <a:pt x="18" y="11"/>
                    </a:lnTo>
                    <a:lnTo>
                      <a:pt x="36" y="11"/>
                    </a:lnTo>
                    <a:lnTo>
                      <a:pt x="54" y="11"/>
                    </a:lnTo>
                    <a:lnTo>
                      <a:pt x="70" y="11"/>
                    </a:lnTo>
                    <a:lnTo>
                      <a:pt x="86" y="10"/>
                    </a:lnTo>
                    <a:lnTo>
                      <a:pt x="100" y="9"/>
                    </a:lnTo>
                    <a:lnTo>
                      <a:pt x="113" y="9"/>
                    </a:lnTo>
                    <a:lnTo>
                      <a:pt x="126" y="8"/>
                    </a:lnTo>
                    <a:lnTo>
                      <a:pt x="137" y="7"/>
                    </a:lnTo>
                    <a:lnTo>
                      <a:pt x="145" y="6"/>
                    </a:lnTo>
                    <a:lnTo>
                      <a:pt x="152" y="5"/>
                    </a:lnTo>
                    <a:lnTo>
                      <a:pt x="157" y="4"/>
                    </a:lnTo>
                    <a:lnTo>
                      <a:pt x="160" y="3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7" y="3"/>
                    </a:lnTo>
                    <a:lnTo>
                      <a:pt x="153" y="4"/>
                    </a:lnTo>
                    <a:lnTo>
                      <a:pt x="149" y="5"/>
                    </a:lnTo>
                    <a:lnTo>
                      <a:pt x="142" y="6"/>
                    </a:lnTo>
                    <a:lnTo>
                      <a:pt x="133" y="7"/>
                    </a:lnTo>
                    <a:lnTo>
                      <a:pt x="123" y="8"/>
                    </a:lnTo>
                    <a:lnTo>
                      <a:pt x="111" y="8"/>
                    </a:lnTo>
                    <a:lnTo>
                      <a:pt x="98" y="9"/>
                    </a:lnTo>
                    <a:lnTo>
                      <a:pt x="84" y="10"/>
                    </a:lnTo>
                    <a:lnTo>
                      <a:pt x="69" y="10"/>
                    </a:lnTo>
                    <a:lnTo>
                      <a:pt x="53" y="11"/>
                    </a:lnTo>
                    <a:lnTo>
                      <a:pt x="36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Freeform 26"/>
              <p:cNvSpPr>
                <a:spLocks/>
              </p:cNvSpPr>
              <p:nvPr/>
            </p:nvSpPr>
            <p:spPr bwMode="auto">
              <a:xfrm>
                <a:off x="680" y="2126"/>
                <a:ext cx="15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6" y="11"/>
                  </a:cxn>
                  <a:cxn ang="0">
                    <a:pos x="53" y="11"/>
                  </a:cxn>
                  <a:cxn ang="0">
                    <a:pos x="69" y="10"/>
                  </a:cxn>
                  <a:cxn ang="0">
                    <a:pos x="84" y="10"/>
                  </a:cxn>
                  <a:cxn ang="0">
                    <a:pos x="98" y="9"/>
                  </a:cxn>
                  <a:cxn ang="0">
                    <a:pos x="111" y="8"/>
                  </a:cxn>
                  <a:cxn ang="0">
                    <a:pos x="123" y="8"/>
                  </a:cxn>
                  <a:cxn ang="0">
                    <a:pos x="133" y="7"/>
                  </a:cxn>
                  <a:cxn ang="0">
                    <a:pos x="142" y="6"/>
                  </a:cxn>
                  <a:cxn ang="0">
                    <a:pos x="149" y="5"/>
                  </a:cxn>
                  <a:cxn ang="0">
                    <a:pos x="153" y="4"/>
                  </a:cxn>
                  <a:cxn ang="0">
                    <a:pos x="157" y="3"/>
                  </a:cxn>
                  <a:cxn ang="0">
                    <a:pos x="158" y="0"/>
                  </a:cxn>
                  <a:cxn ang="0">
                    <a:pos x="154" y="0"/>
                  </a:cxn>
                  <a:cxn ang="0">
                    <a:pos x="153" y="3"/>
                  </a:cxn>
                  <a:cxn ang="0">
                    <a:pos x="150" y="4"/>
                  </a:cxn>
                  <a:cxn ang="0">
                    <a:pos x="146" y="5"/>
                  </a:cxn>
                  <a:cxn ang="0">
                    <a:pos x="139" y="6"/>
                  </a:cxn>
                  <a:cxn ang="0">
                    <a:pos x="131" y="7"/>
                  </a:cxn>
                  <a:cxn ang="0">
                    <a:pos x="121" y="7"/>
                  </a:cxn>
                  <a:cxn ang="0">
                    <a:pos x="109" y="8"/>
                  </a:cxn>
                  <a:cxn ang="0">
                    <a:pos x="97" y="9"/>
                  </a:cxn>
                  <a:cxn ang="0">
                    <a:pos x="82" y="10"/>
                  </a:cxn>
                  <a:cxn ang="0">
                    <a:pos x="67" y="10"/>
                  </a:cxn>
                  <a:cxn ang="0">
                    <a:pos x="51" y="11"/>
                  </a:cxn>
                  <a:cxn ang="0">
                    <a:pos x="35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8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6" y="11"/>
                    </a:lnTo>
                    <a:lnTo>
                      <a:pt x="53" y="11"/>
                    </a:lnTo>
                    <a:lnTo>
                      <a:pt x="69" y="10"/>
                    </a:lnTo>
                    <a:lnTo>
                      <a:pt x="84" y="10"/>
                    </a:lnTo>
                    <a:lnTo>
                      <a:pt x="98" y="9"/>
                    </a:lnTo>
                    <a:lnTo>
                      <a:pt x="111" y="8"/>
                    </a:lnTo>
                    <a:lnTo>
                      <a:pt x="123" y="8"/>
                    </a:lnTo>
                    <a:lnTo>
                      <a:pt x="133" y="7"/>
                    </a:lnTo>
                    <a:lnTo>
                      <a:pt x="142" y="6"/>
                    </a:lnTo>
                    <a:lnTo>
                      <a:pt x="149" y="5"/>
                    </a:lnTo>
                    <a:lnTo>
                      <a:pt x="153" y="4"/>
                    </a:lnTo>
                    <a:lnTo>
                      <a:pt x="157" y="3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53" y="3"/>
                    </a:lnTo>
                    <a:lnTo>
                      <a:pt x="150" y="4"/>
                    </a:lnTo>
                    <a:lnTo>
                      <a:pt x="146" y="5"/>
                    </a:lnTo>
                    <a:lnTo>
                      <a:pt x="139" y="6"/>
                    </a:lnTo>
                    <a:lnTo>
                      <a:pt x="131" y="7"/>
                    </a:lnTo>
                    <a:lnTo>
                      <a:pt x="121" y="7"/>
                    </a:lnTo>
                    <a:lnTo>
                      <a:pt x="109" y="8"/>
                    </a:lnTo>
                    <a:lnTo>
                      <a:pt x="97" y="9"/>
                    </a:lnTo>
                    <a:lnTo>
                      <a:pt x="82" y="10"/>
                    </a:lnTo>
                    <a:lnTo>
                      <a:pt x="67" y="10"/>
                    </a:lnTo>
                    <a:lnTo>
                      <a:pt x="51" y="11"/>
                    </a:lnTo>
                    <a:lnTo>
                      <a:pt x="35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Freeform 27"/>
              <p:cNvSpPr>
                <a:spLocks/>
              </p:cNvSpPr>
              <p:nvPr/>
            </p:nvSpPr>
            <p:spPr bwMode="auto">
              <a:xfrm>
                <a:off x="680" y="2126"/>
                <a:ext cx="154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5" y="11"/>
                  </a:cxn>
                  <a:cxn ang="0">
                    <a:pos x="51" y="11"/>
                  </a:cxn>
                  <a:cxn ang="0">
                    <a:pos x="67" y="10"/>
                  </a:cxn>
                  <a:cxn ang="0">
                    <a:pos x="82" y="10"/>
                  </a:cxn>
                  <a:cxn ang="0">
                    <a:pos x="97" y="9"/>
                  </a:cxn>
                  <a:cxn ang="0">
                    <a:pos x="109" y="8"/>
                  </a:cxn>
                  <a:cxn ang="0">
                    <a:pos x="121" y="7"/>
                  </a:cxn>
                  <a:cxn ang="0">
                    <a:pos x="131" y="7"/>
                  </a:cxn>
                  <a:cxn ang="0">
                    <a:pos x="139" y="6"/>
                  </a:cxn>
                  <a:cxn ang="0">
                    <a:pos x="146" y="5"/>
                  </a:cxn>
                  <a:cxn ang="0">
                    <a:pos x="150" y="4"/>
                  </a:cxn>
                  <a:cxn ang="0">
                    <a:pos x="153" y="3"/>
                  </a:cxn>
                  <a:cxn ang="0">
                    <a:pos x="154" y="0"/>
                  </a:cxn>
                  <a:cxn ang="0">
                    <a:pos x="151" y="0"/>
                  </a:cxn>
                  <a:cxn ang="0">
                    <a:pos x="150" y="3"/>
                  </a:cxn>
                  <a:cxn ang="0">
                    <a:pos x="147" y="4"/>
                  </a:cxn>
                  <a:cxn ang="0">
                    <a:pos x="141" y="5"/>
                  </a:cxn>
                  <a:cxn ang="0">
                    <a:pos x="133" y="6"/>
                  </a:cxn>
                  <a:cxn ang="0">
                    <a:pos x="125" y="7"/>
                  </a:cxn>
                  <a:cxn ang="0">
                    <a:pos x="113" y="8"/>
                  </a:cxn>
                  <a:cxn ang="0">
                    <a:pos x="100" y="9"/>
                  </a:cxn>
                  <a:cxn ang="0">
                    <a:pos x="86" y="9"/>
                  </a:cxn>
                  <a:cxn ang="0">
                    <a:pos x="70" y="10"/>
                  </a:cxn>
                  <a:cxn ang="0">
                    <a:pos x="54" y="10"/>
                  </a:cxn>
                  <a:cxn ang="0">
                    <a:pos x="37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4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5" y="11"/>
                    </a:lnTo>
                    <a:lnTo>
                      <a:pt x="51" y="11"/>
                    </a:lnTo>
                    <a:lnTo>
                      <a:pt x="67" y="10"/>
                    </a:lnTo>
                    <a:lnTo>
                      <a:pt x="82" y="10"/>
                    </a:lnTo>
                    <a:lnTo>
                      <a:pt x="97" y="9"/>
                    </a:lnTo>
                    <a:lnTo>
                      <a:pt x="109" y="8"/>
                    </a:lnTo>
                    <a:lnTo>
                      <a:pt x="121" y="7"/>
                    </a:lnTo>
                    <a:lnTo>
                      <a:pt x="131" y="7"/>
                    </a:lnTo>
                    <a:lnTo>
                      <a:pt x="139" y="6"/>
                    </a:lnTo>
                    <a:lnTo>
                      <a:pt x="146" y="5"/>
                    </a:lnTo>
                    <a:lnTo>
                      <a:pt x="150" y="4"/>
                    </a:lnTo>
                    <a:lnTo>
                      <a:pt x="153" y="3"/>
                    </a:lnTo>
                    <a:lnTo>
                      <a:pt x="154" y="0"/>
                    </a:lnTo>
                    <a:lnTo>
                      <a:pt x="151" y="0"/>
                    </a:lnTo>
                    <a:lnTo>
                      <a:pt x="150" y="3"/>
                    </a:lnTo>
                    <a:lnTo>
                      <a:pt x="147" y="4"/>
                    </a:lnTo>
                    <a:lnTo>
                      <a:pt x="141" y="5"/>
                    </a:lnTo>
                    <a:lnTo>
                      <a:pt x="133" y="6"/>
                    </a:lnTo>
                    <a:lnTo>
                      <a:pt x="125" y="7"/>
                    </a:lnTo>
                    <a:lnTo>
                      <a:pt x="113" y="8"/>
                    </a:lnTo>
                    <a:lnTo>
                      <a:pt x="100" y="9"/>
                    </a:lnTo>
                    <a:lnTo>
                      <a:pt x="86" y="9"/>
                    </a:lnTo>
                    <a:lnTo>
                      <a:pt x="70" y="10"/>
                    </a:lnTo>
                    <a:lnTo>
                      <a:pt x="54" y="10"/>
                    </a:lnTo>
                    <a:lnTo>
                      <a:pt x="37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auto">
              <a:xfrm>
                <a:off x="680" y="2126"/>
                <a:ext cx="151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7" y="11"/>
                  </a:cxn>
                  <a:cxn ang="0">
                    <a:pos x="54" y="10"/>
                  </a:cxn>
                  <a:cxn ang="0">
                    <a:pos x="70" y="10"/>
                  </a:cxn>
                  <a:cxn ang="0">
                    <a:pos x="86" y="9"/>
                  </a:cxn>
                  <a:cxn ang="0">
                    <a:pos x="100" y="9"/>
                  </a:cxn>
                  <a:cxn ang="0">
                    <a:pos x="113" y="8"/>
                  </a:cxn>
                  <a:cxn ang="0">
                    <a:pos x="125" y="7"/>
                  </a:cxn>
                  <a:cxn ang="0">
                    <a:pos x="133" y="6"/>
                  </a:cxn>
                  <a:cxn ang="0">
                    <a:pos x="141" y="5"/>
                  </a:cxn>
                  <a:cxn ang="0">
                    <a:pos x="147" y="4"/>
                  </a:cxn>
                  <a:cxn ang="0">
                    <a:pos x="150" y="3"/>
                  </a:cxn>
                  <a:cxn ang="0">
                    <a:pos x="151" y="0"/>
                  </a:cxn>
                  <a:cxn ang="0">
                    <a:pos x="148" y="0"/>
                  </a:cxn>
                  <a:cxn ang="0">
                    <a:pos x="147" y="3"/>
                  </a:cxn>
                  <a:cxn ang="0">
                    <a:pos x="143" y="4"/>
                  </a:cxn>
                  <a:cxn ang="0">
                    <a:pos x="138" y="5"/>
                  </a:cxn>
                  <a:cxn ang="0">
                    <a:pos x="131" y="6"/>
                  </a:cxn>
                  <a:cxn ang="0">
                    <a:pos x="121" y="7"/>
                  </a:cxn>
                  <a:cxn ang="0">
                    <a:pos x="110" y="8"/>
                  </a:cxn>
                  <a:cxn ang="0">
                    <a:pos x="98" y="8"/>
                  </a:cxn>
                  <a:cxn ang="0">
                    <a:pos x="84" y="9"/>
                  </a:cxn>
                  <a:cxn ang="0">
                    <a:pos x="69" y="10"/>
                  </a:cxn>
                  <a:cxn ang="0">
                    <a:pos x="53" y="10"/>
                  </a:cxn>
                  <a:cxn ang="0">
                    <a:pos x="36" y="10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1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7" y="11"/>
                    </a:lnTo>
                    <a:lnTo>
                      <a:pt x="54" y="10"/>
                    </a:lnTo>
                    <a:lnTo>
                      <a:pt x="70" y="10"/>
                    </a:lnTo>
                    <a:lnTo>
                      <a:pt x="86" y="9"/>
                    </a:lnTo>
                    <a:lnTo>
                      <a:pt x="100" y="9"/>
                    </a:lnTo>
                    <a:lnTo>
                      <a:pt x="113" y="8"/>
                    </a:lnTo>
                    <a:lnTo>
                      <a:pt x="125" y="7"/>
                    </a:lnTo>
                    <a:lnTo>
                      <a:pt x="133" y="6"/>
                    </a:lnTo>
                    <a:lnTo>
                      <a:pt x="141" y="5"/>
                    </a:lnTo>
                    <a:lnTo>
                      <a:pt x="147" y="4"/>
                    </a:lnTo>
                    <a:lnTo>
                      <a:pt x="150" y="3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7" y="3"/>
                    </a:lnTo>
                    <a:lnTo>
                      <a:pt x="143" y="4"/>
                    </a:lnTo>
                    <a:lnTo>
                      <a:pt x="138" y="5"/>
                    </a:lnTo>
                    <a:lnTo>
                      <a:pt x="131" y="6"/>
                    </a:lnTo>
                    <a:lnTo>
                      <a:pt x="121" y="7"/>
                    </a:lnTo>
                    <a:lnTo>
                      <a:pt x="110" y="8"/>
                    </a:lnTo>
                    <a:lnTo>
                      <a:pt x="98" y="8"/>
                    </a:lnTo>
                    <a:lnTo>
                      <a:pt x="84" y="9"/>
                    </a:lnTo>
                    <a:lnTo>
                      <a:pt x="69" y="10"/>
                    </a:lnTo>
                    <a:lnTo>
                      <a:pt x="53" y="10"/>
                    </a:lnTo>
                    <a:lnTo>
                      <a:pt x="36" y="10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auto">
              <a:xfrm>
                <a:off x="680" y="2126"/>
                <a:ext cx="14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6" y="10"/>
                  </a:cxn>
                  <a:cxn ang="0">
                    <a:pos x="53" y="10"/>
                  </a:cxn>
                  <a:cxn ang="0">
                    <a:pos x="69" y="10"/>
                  </a:cxn>
                  <a:cxn ang="0">
                    <a:pos x="84" y="9"/>
                  </a:cxn>
                  <a:cxn ang="0">
                    <a:pos x="98" y="8"/>
                  </a:cxn>
                  <a:cxn ang="0">
                    <a:pos x="110" y="8"/>
                  </a:cxn>
                  <a:cxn ang="0">
                    <a:pos x="121" y="7"/>
                  </a:cxn>
                  <a:cxn ang="0">
                    <a:pos x="131" y="6"/>
                  </a:cxn>
                  <a:cxn ang="0">
                    <a:pos x="138" y="5"/>
                  </a:cxn>
                  <a:cxn ang="0">
                    <a:pos x="143" y="4"/>
                  </a:cxn>
                  <a:cxn ang="0">
                    <a:pos x="147" y="3"/>
                  </a:cxn>
                  <a:cxn ang="0">
                    <a:pos x="148" y="0"/>
                  </a:cxn>
                  <a:cxn ang="0">
                    <a:pos x="145" y="0"/>
                  </a:cxn>
                  <a:cxn ang="0">
                    <a:pos x="143" y="3"/>
                  </a:cxn>
                  <a:cxn ang="0">
                    <a:pos x="140" y="4"/>
                  </a:cxn>
                  <a:cxn ang="0">
                    <a:pos x="135" y="5"/>
                  </a:cxn>
                  <a:cxn ang="0">
                    <a:pos x="128" y="6"/>
                  </a:cxn>
                  <a:cxn ang="0">
                    <a:pos x="119" y="7"/>
                  </a:cxn>
                  <a:cxn ang="0">
                    <a:pos x="108" y="7"/>
                  </a:cxn>
                  <a:cxn ang="0">
                    <a:pos x="96" y="8"/>
                  </a:cxn>
                  <a:cxn ang="0">
                    <a:pos x="82" y="9"/>
                  </a:cxn>
                  <a:cxn ang="0">
                    <a:pos x="67" y="9"/>
                  </a:cxn>
                  <a:cxn ang="0">
                    <a:pos x="51" y="10"/>
                  </a:cxn>
                  <a:cxn ang="0">
                    <a:pos x="35" y="1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1"/>
                  </a:cxn>
                </a:cxnLst>
                <a:rect l="0" t="0" r="r" b="b"/>
                <a:pathLst>
                  <a:path w="148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6" y="10"/>
                    </a:lnTo>
                    <a:lnTo>
                      <a:pt x="53" y="10"/>
                    </a:lnTo>
                    <a:lnTo>
                      <a:pt x="69" y="10"/>
                    </a:lnTo>
                    <a:lnTo>
                      <a:pt x="84" y="9"/>
                    </a:lnTo>
                    <a:lnTo>
                      <a:pt x="98" y="8"/>
                    </a:lnTo>
                    <a:lnTo>
                      <a:pt x="110" y="8"/>
                    </a:lnTo>
                    <a:lnTo>
                      <a:pt x="121" y="7"/>
                    </a:lnTo>
                    <a:lnTo>
                      <a:pt x="131" y="6"/>
                    </a:lnTo>
                    <a:lnTo>
                      <a:pt x="138" y="5"/>
                    </a:lnTo>
                    <a:lnTo>
                      <a:pt x="143" y="4"/>
                    </a:lnTo>
                    <a:lnTo>
                      <a:pt x="147" y="3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3" y="3"/>
                    </a:lnTo>
                    <a:lnTo>
                      <a:pt x="140" y="4"/>
                    </a:lnTo>
                    <a:lnTo>
                      <a:pt x="135" y="5"/>
                    </a:lnTo>
                    <a:lnTo>
                      <a:pt x="128" y="6"/>
                    </a:lnTo>
                    <a:lnTo>
                      <a:pt x="119" y="7"/>
                    </a:lnTo>
                    <a:lnTo>
                      <a:pt x="108" y="7"/>
                    </a:lnTo>
                    <a:lnTo>
                      <a:pt x="96" y="8"/>
                    </a:lnTo>
                    <a:lnTo>
                      <a:pt x="82" y="9"/>
                    </a:lnTo>
                    <a:lnTo>
                      <a:pt x="67" y="9"/>
                    </a:lnTo>
                    <a:lnTo>
                      <a:pt x="51" y="10"/>
                    </a:lnTo>
                    <a:lnTo>
                      <a:pt x="35" y="1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auto">
              <a:xfrm>
                <a:off x="680" y="2126"/>
                <a:ext cx="14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8" y="10"/>
                  </a:cxn>
                  <a:cxn ang="0">
                    <a:pos x="35" y="10"/>
                  </a:cxn>
                  <a:cxn ang="0">
                    <a:pos x="51" y="10"/>
                  </a:cxn>
                  <a:cxn ang="0">
                    <a:pos x="67" y="9"/>
                  </a:cxn>
                  <a:cxn ang="0">
                    <a:pos x="82" y="9"/>
                  </a:cxn>
                  <a:cxn ang="0">
                    <a:pos x="96" y="8"/>
                  </a:cxn>
                  <a:cxn ang="0">
                    <a:pos x="108" y="7"/>
                  </a:cxn>
                  <a:cxn ang="0">
                    <a:pos x="119" y="7"/>
                  </a:cxn>
                  <a:cxn ang="0">
                    <a:pos x="128" y="6"/>
                  </a:cxn>
                  <a:cxn ang="0">
                    <a:pos x="135" y="5"/>
                  </a:cxn>
                  <a:cxn ang="0">
                    <a:pos x="140" y="4"/>
                  </a:cxn>
                  <a:cxn ang="0">
                    <a:pos x="143" y="3"/>
                  </a:cxn>
                  <a:cxn ang="0">
                    <a:pos x="145" y="0"/>
                  </a:cxn>
                  <a:cxn ang="0">
                    <a:pos x="141" y="0"/>
                  </a:cxn>
                  <a:cxn ang="0">
                    <a:pos x="140" y="3"/>
                  </a:cxn>
                  <a:cxn ang="0">
                    <a:pos x="137" y="4"/>
                  </a:cxn>
                  <a:cxn ang="0">
                    <a:pos x="131" y="5"/>
                  </a:cxn>
                  <a:cxn ang="0">
                    <a:pos x="125" y="6"/>
                  </a:cxn>
                  <a:cxn ang="0">
                    <a:pos x="116" y="6"/>
                  </a:cxn>
                  <a:cxn ang="0">
                    <a:pos x="106" y="7"/>
                  </a:cxn>
                  <a:cxn ang="0">
                    <a:pos x="94" y="8"/>
                  </a:cxn>
                  <a:cxn ang="0">
                    <a:pos x="80" y="9"/>
                  </a:cxn>
                  <a:cxn ang="0">
                    <a:pos x="66" y="9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45" h="10">
                    <a:moveTo>
                      <a:pt x="0" y="10"/>
                    </a:moveTo>
                    <a:lnTo>
                      <a:pt x="18" y="10"/>
                    </a:lnTo>
                    <a:lnTo>
                      <a:pt x="35" y="10"/>
                    </a:lnTo>
                    <a:lnTo>
                      <a:pt x="51" y="10"/>
                    </a:lnTo>
                    <a:lnTo>
                      <a:pt x="67" y="9"/>
                    </a:lnTo>
                    <a:lnTo>
                      <a:pt x="82" y="9"/>
                    </a:lnTo>
                    <a:lnTo>
                      <a:pt x="96" y="8"/>
                    </a:lnTo>
                    <a:lnTo>
                      <a:pt x="108" y="7"/>
                    </a:lnTo>
                    <a:lnTo>
                      <a:pt x="119" y="7"/>
                    </a:lnTo>
                    <a:lnTo>
                      <a:pt x="128" y="6"/>
                    </a:lnTo>
                    <a:lnTo>
                      <a:pt x="135" y="5"/>
                    </a:lnTo>
                    <a:lnTo>
                      <a:pt x="140" y="4"/>
                    </a:lnTo>
                    <a:lnTo>
                      <a:pt x="143" y="3"/>
                    </a:lnTo>
                    <a:lnTo>
                      <a:pt x="145" y="0"/>
                    </a:lnTo>
                    <a:lnTo>
                      <a:pt x="141" y="0"/>
                    </a:lnTo>
                    <a:lnTo>
                      <a:pt x="140" y="3"/>
                    </a:lnTo>
                    <a:lnTo>
                      <a:pt x="137" y="4"/>
                    </a:lnTo>
                    <a:lnTo>
                      <a:pt x="131" y="5"/>
                    </a:lnTo>
                    <a:lnTo>
                      <a:pt x="125" y="6"/>
                    </a:lnTo>
                    <a:lnTo>
                      <a:pt x="116" y="6"/>
                    </a:lnTo>
                    <a:lnTo>
                      <a:pt x="106" y="7"/>
                    </a:lnTo>
                    <a:lnTo>
                      <a:pt x="94" y="8"/>
                    </a:lnTo>
                    <a:lnTo>
                      <a:pt x="80" y="9"/>
                    </a:lnTo>
                    <a:lnTo>
                      <a:pt x="66" y="9"/>
                    </a:lnTo>
                    <a:lnTo>
                      <a:pt x="50" y="10"/>
                    </a:lnTo>
                    <a:lnTo>
                      <a:pt x="34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Freeform 31"/>
              <p:cNvSpPr>
                <a:spLocks/>
              </p:cNvSpPr>
              <p:nvPr/>
            </p:nvSpPr>
            <p:spPr bwMode="auto">
              <a:xfrm>
                <a:off x="680" y="2126"/>
                <a:ext cx="14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4" y="10"/>
                  </a:cxn>
                  <a:cxn ang="0">
                    <a:pos x="50" y="10"/>
                  </a:cxn>
                  <a:cxn ang="0">
                    <a:pos x="66" y="9"/>
                  </a:cxn>
                  <a:cxn ang="0">
                    <a:pos x="80" y="9"/>
                  </a:cxn>
                  <a:cxn ang="0">
                    <a:pos x="94" y="8"/>
                  </a:cxn>
                  <a:cxn ang="0">
                    <a:pos x="106" y="7"/>
                  </a:cxn>
                  <a:cxn ang="0">
                    <a:pos x="116" y="6"/>
                  </a:cxn>
                  <a:cxn ang="0">
                    <a:pos x="125" y="6"/>
                  </a:cxn>
                  <a:cxn ang="0">
                    <a:pos x="131" y="5"/>
                  </a:cxn>
                  <a:cxn ang="0">
                    <a:pos x="137" y="4"/>
                  </a:cxn>
                  <a:cxn ang="0">
                    <a:pos x="140" y="3"/>
                  </a:cxn>
                  <a:cxn ang="0">
                    <a:pos x="141" y="0"/>
                  </a:cxn>
                  <a:cxn ang="0">
                    <a:pos x="138" y="0"/>
                  </a:cxn>
                  <a:cxn ang="0">
                    <a:pos x="137" y="1"/>
                  </a:cxn>
                  <a:cxn ang="0">
                    <a:pos x="133" y="4"/>
                  </a:cxn>
                  <a:cxn ang="0">
                    <a:pos x="129" y="5"/>
                  </a:cxn>
                  <a:cxn ang="0">
                    <a:pos x="122" y="5"/>
                  </a:cxn>
                  <a:cxn ang="0">
                    <a:pos x="113" y="6"/>
                  </a:cxn>
                  <a:cxn ang="0">
                    <a:pos x="104" y="7"/>
                  </a:cxn>
                  <a:cxn ang="0">
                    <a:pos x="91" y="8"/>
                  </a:cxn>
                  <a:cxn ang="0">
                    <a:pos x="78" y="9"/>
                  </a:cxn>
                  <a:cxn ang="0">
                    <a:pos x="65" y="9"/>
                  </a:cxn>
                  <a:cxn ang="0">
                    <a:pos x="49" y="9"/>
                  </a:cxn>
                  <a:cxn ang="0">
                    <a:pos x="34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41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50" y="10"/>
                    </a:lnTo>
                    <a:lnTo>
                      <a:pt x="66" y="9"/>
                    </a:lnTo>
                    <a:lnTo>
                      <a:pt x="80" y="9"/>
                    </a:lnTo>
                    <a:lnTo>
                      <a:pt x="94" y="8"/>
                    </a:lnTo>
                    <a:lnTo>
                      <a:pt x="106" y="7"/>
                    </a:lnTo>
                    <a:lnTo>
                      <a:pt x="116" y="6"/>
                    </a:lnTo>
                    <a:lnTo>
                      <a:pt x="125" y="6"/>
                    </a:lnTo>
                    <a:lnTo>
                      <a:pt x="131" y="5"/>
                    </a:lnTo>
                    <a:lnTo>
                      <a:pt x="137" y="4"/>
                    </a:lnTo>
                    <a:lnTo>
                      <a:pt x="140" y="3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4"/>
                    </a:lnTo>
                    <a:lnTo>
                      <a:pt x="129" y="5"/>
                    </a:lnTo>
                    <a:lnTo>
                      <a:pt x="122" y="5"/>
                    </a:lnTo>
                    <a:lnTo>
                      <a:pt x="113" y="6"/>
                    </a:lnTo>
                    <a:lnTo>
                      <a:pt x="104" y="7"/>
                    </a:lnTo>
                    <a:lnTo>
                      <a:pt x="91" y="8"/>
                    </a:lnTo>
                    <a:lnTo>
                      <a:pt x="78" y="9"/>
                    </a:lnTo>
                    <a:lnTo>
                      <a:pt x="65" y="9"/>
                    </a:lnTo>
                    <a:lnTo>
                      <a:pt x="49" y="9"/>
                    </a:lnTo>
                    <a:lnTo>
                      <a:pt x="34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Freeform 32"/>
              <p:cNvSpPr>
                <a:spLocks/>
              </p:cNvSpPr>
              <p:nvPr/>
            </p:nvSpPr>
            <p:spPr bwMode="auto">
              <a:xfrm>
                <a:off x="680" y="2126"/>
                <a:ext cx="13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4" y="10"/>
                  </a:cxn>
                  <a:cxn ang="0">
                    <a:pos x="49" y="9"/>
                  </a:cxn>
                  <a:cxn ang="0">
                    <a:pos x="65" y="9"/>
                  </a:cxn>
                  <a:cxn ang="0">
                    <a:pos x="78" y="9"/>
                  </a:cxn>
                  <a:cxn ang="0">
                    <a:pos x="91" y="8"/>
                  </a:cxn>
                  <a:cxn ang="0">
                    <a:pos x="104" y="7"/>
                  </a:cxn>
                  <a:cxn ang="0">
                    <a:pos x="113" y="6"/>
                  </a:cxn>
                  <a:cxn ang="0">
                    <a:pos x="122" y="5"/>
                  </a:cxn>
                  <a:cxn ang="0">
                    <a:pos x="129" y="5"/>
                  </a:cxn>
                  <a:cxn ang="0">
                    <a:pos x="133" y="4"/>
                  </a:cxn>
                  <a:cxn ang="0">
                    <a:pos x="137" y="1"/>
                  </a:cxn>
                  <a:cxn ang="0">
                    <a:pos x="138" y="0"/>
                  </a:cxn>
                  <a:cxn ang="0">
                    <a:pos x="135" y="0"/>
                  </a:cxn>
                  <a:cxn ang="0">
                    <a:pos x="133" y="1"/>
                  </a:cxn>
                  <a:cxn ang="0">
                    <a:pos x="130" y="3"/>
                  </a:cxn>
                  <a:cxn ang="0">
                    <a:pos x="126" y="4"/>
                  </a:cxn>
                  <a:cxn ang="0">
                    <a:pos x="119" y="5"/>
                  </a:cxn>
                  <a:cxn ang="0">
                    <a:pos x="110" y="6"/>
                  </a:cxn>
                  <a:cxn ang="0">
                    <a:pos x="100" y="7"/>
                  </a:cxn>
                  <a:cxn ang="0">
                    <a:pos x="89" y="8"/>
                  </a:cxn>
                  <a:cxn ang="0">
                    <a:pos x="77" y="8"/>
                  </a:cxn>
                  <a:cxn ang="0">
                    <a:pos x="63" y="9"/>
                  </a:cxn>
                  <a:cxn ang="0">
                    <a:pos x="48" y="9"/>
                  </a:cxn>
                  <a:cxn ang="0">
                    <a:pos x="33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38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49" y="9"/>
                    </a:lnTo>
                    <a:lnTo>
                      <a:pt x="65" y="9"/>
                    </a:lnTo>
                    <a:lnTo>
                      <a:pt x="78" y="9"/>
                    </a:lnTo>
                    <a:lnTo>
                      <a:pt x="91" y="8"/>
                    </a:lnTo>
                    <a:lnTo>
                      <a:pt x="104" y="7"/>
                    </a:lnTo>
                    <a:lnTo>
                      <a:pt x="113" y="6"/>
                    </a:lnTo>
                    <a:lnTo>
                      <a:pt x="122" y="5"/>
                    </a:lnTo>
                    <a:lnTo>
                      <a:pt x="129" y="5"/>
                    </a:lnTo>
                    <a:lnTo>
                      <a:pt x="133" y="4"/>
                    </a:lnTo>
                    <a:lnTo>
                      <a:pt x="137" y="1"/>
                    </a:lnTo>
                    <a:lnTo>
                      <a:pt x="138" y="0"/>
                    </a:lnTo>
                    <a:lnTo>
                      <a:pt x="135" y="0"/>
                    </a:lnTo>
                    <a:lnTo>
                      <a:pt x="133" y="1"/>
                    </a:lnTo>
                    <a:lnTo>
                      <a:pt x="130" y="3"/>
                    </a:lnTo>
                    <a:lnTo>
                      <a:pt x="126" y="4"/>
                    </a:lnTo>
                    <a:lnTo>
                      <a:pt x="119" y="5"/>
                    </a:lnTo>
                    <a:lnTo>
                      <a:pt x="110" y="6"/>
                    </a:lnTo>
                    <a:lnTo>
                      <a:pt x="100" y="7"/>
                    </a:lnTo>
                    <a:lnTo>
                      <a:pt x="89" y="8"/>
                    </a:lnTo>
                    <a:lnTo>
                      <a:pt x="77" y="8"/>
                    </a:lnTo>
                    <a:lnTo>
                      <a:pt x="63" y="9"/>
                    </a:lnTo>
                    <a:lnTo>
                      <a:pt x="48" y="9"/>
                    </a:lnTo>
                    <a:lnTo>
                      <a:pt x="33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Freeform 33"/>
              <p:cNvSpPr>
                <a:spLocks/>
              </p:cNvSpPr>
              <p:nvPr/>
            </p:nvSpPr>
            <p:spPr bwMode="auto">
              <a:xfrm>
                <a:off x="680" y="2126"/>
                <a:ext cx="13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3" y="10"/>
                  </a:cxn>
                  <a:cxn ang="0">
                    <a:pos x="48" y="9"/>
                  </a:cxn>
                  <a:cxn ang="0">
                    <a:pos x="63" y="9"/>
                  </a:cxn>
                  <a:cxn ang="0">
                    <a:pos x="77" y="8"/>
                  </a:cxn>
                  <a:cxn ang="0">
                    <a:pos x="89" y="8"/>
                  </a:cxn>
                  <a:cxn ang="0">
                    <a:pos x="100" y="7"/>
                  </a:cxn>
                  <a:cxn ang="0">
                    <a:pos x="110" y="6"/>
                  </a:cxn>
                  <a:cxn ang="0">
                    <a:pos x="119" y="5"/>
                  </a:cxn>
                  <a:cxn ang="0">
                    <a:pos x="126" y="4"/>
                  </a:cxn>
                  <a:cxn ang="0">
                    <a:pos x="130" y="3"/>
                  </a:cxn>
                  <a:cxn ang="0">
                    <a:pos x="133" y="1"/>
                  </a:cxn>
                  <a:cxn ang="0">
                    <a:pos x="135" y="0"/>
                  </a:cxn>
                  <a:cxn ang="0">
                    <a:pos x="131" y="0"/>
                  </a:cxn>
                  <a:cxn ang="0">
                    <a:pos x="130" y="1"/>
                  </a:cxn>
                  <a:cxn ang="0">
                    <a:pos x="127" y="3"/>
                  </a:cxn>
                  <a:cxn ang="0">
                    <a:pos x="122" y="4"/>
                  </a:cxn>
                  <a:cxn ang="0">
                    <a:pos x="116" y="5"/>
                  </a:cxn>
                  <a:cxn ang="0">
                    <a:pos x="108" y="6"/>
                  </a:cxn>
                  <a:cxn ang="0">
                    <a:pos x="98" y="7"/>
                  </a:cxn>
                  <a:cxn ang="0">
                    <a:pos x="87" y="8"/>
                  </a:cxn>
                  <a:cxn ang="0">
                    <a:pos x="75" y="8"/>
                  </a:cxn>
                  <a:cxn ang="0">
                    <a:pos x="61" y="9"/>
                  </a:cxn>
                  <a:cxn ang="0">
                    <a:pos x="47" y="9"/>
                  </a:cxn>
                  <a:cxn ang="0">
                    <a:pos x="32" y="9"/>
                  </a:cxn>
                  <a:cxn ang="0">
                    <a:pos x="16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35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3" y="10"/>
                    </a:lnTo>
                    <a:lnTo>
                      <a:pt x="48" y="9"/>
                    </a:lnTo>
                    <a:lnTo>
                      <a:pt x="63" y="9"/>
                    </a:lnTo>
                    <a:lnTo>
                      <a:pt x="77" y="8"/>
                    </a:lnTo>
                    <a:lnTo>
                      <a:pt x="89" y="8"/>
                    </a:lnTo>
                    <a:lnTo>
                      <a:pt x="100" y="7"/>
                    </a:lnTo>
                    <a:lnTo>
                      <a:pt x="110" y="6"/>
                    </a:lnTo>
                    <a:lnTo>
                      <a:pt x="119" y="5"/>
                    </a:lnTo>
                    <a:lnTo>
                      <a:pt x="126" y="4"/>
                    </a:lnTo>
                    <a:lnTo>
                      <a:pt x="130" y="3"/>
                    </a:lnTo>
                    <a:lnTo>
                      <a:pt x="133" y="1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30" y="1"/>
                    </a:lnTo>
                    <a:lnTo>
                      <a:pt x="127" y="3"/>
                    </a:lnTo>
                    <a:lnTo>
                      <a:pt x="122" y="4"/>
                    </a:lnTo>
                    <a:lnTo>
                      <a:pt x="116" y="5"/>
                    </a:lnTo>
                    <a:lnTo>
                      <a:pt x="108" y="6"/>
                    </a:lnTo>
                    <a:lnTo>
                      <a:pt x="98" y="7"/>
                    </a:lnTo>
                    <a:lnTo>
                      <a:pt x="87" y="8"/>
                    </a:lnTo>
                    <a:lnTo>
                      <a:pt x="75" y="8"/>
                    </a:lnTo>
                    <a:lnTo>
                      <a:pt x="61" y="9"/>
                    </a:lnTo>
                    <a:lnTo>
                      <a:pt x="47" y="9"/>
                    </a:lnTo>
                    <a:lnTo>
                      <a:pt x="32" y="9"/>
                    </a:lnTo>
                    <a:lnTo>
                      <a:pt x="16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Freeform 34"/>
              <p:cNvSpPr>
                <a:spLocks/>
              </p:cNvSpPr>
              <p:nvPr/>
            </p:nvSpPr>
            <p:spPr bwMode="auto">
              <a:xfrm>
                <a:off x="680" y="2126"/>
                <a:ext cx="13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6" y="10"/>
                  </a:cxn>
                  <a:cxn ang="0">
                    <a:pos x="32" y="9"/>
                  </a:cxn>
                  <a:cxn ang="0">
                    <a:pos x="47" y="9"/>
                  </a:cxn>
                  <a:cxn ang="0">
                    <a:pos x="61" y="9"/>
                  </a:cxn>
                  <a:cxn ang="0">
                    <a:pos x="75" y="8"/>
                  </a:cxn>
                  <a:cxn ang="0">
                    <a:pos x="87" y="8"/>
                  </a:cxn>
                  <a:cxn ang="0">
                    <a:pos x="98" y="7"/>
                  </a:cxn>
                  <a:cxn ang="0">
                    <a:pos x="108" y="6"/>
                  </a:cxn>
                  <a:cxn ang="0">
                    <a:pos x="116" y="5"/>
                  </a:cxn>
                  <a:cxn ang="0">
                    <a:pos x="122" y="4"/>
                  </a:cxn>
                  <a:cxn ang="0">
                    <a:pos x="127" y="3"/>
                  </a:cxn>
                  <a:cxn ang="0">
                    <a:pos x="130" y="1"/>
                  </a:cxn>
                  <a:cxn ang="0">
                    <a:pos x="131" y="0"/>
                  </a:cxn>
                  <a:cxn ang="0">
                    <a:pos x="128" y="0"/>
                  </a:cxn>
                  <a:cxn ang="0">
                    <a:pos x="127" y="1"/>
                  </a:cxn>
                  <a:cxn ang="0">
                    <a:pos x="123" y="4"/>
                  </a:cxn>
                  <a:cxn ang="0">
                    <a:pos x="118" y="5"/>
                  </a:cxn>
                  <a:cxn ang="0">
                    <a:pos x="110" y="5"/>
                  </a:cxn>
                  <a:cxn ang="0">
                    <a:pos x="101" y="6"/>
                  </a:cxn>
                  <a:cxn ang="0">
                    <a:pos x="90" y="7"/>
                  </a:cxn>
                  <a:cxn ang="0">
                    <a:pos x="78" y="8"/>
                  </a:cxn>
                  <a:cxn ang="0">
                    <a:pos x="64" y="8"/>
                  </a:cxn>
                  <a:cxn ang="0">
                    <a:pos x="49" y="9"/>
                  </a:cxn>
                  <a:cxn ang="0">
                    <a:pos x="34" y="9"/>
                  </a:cxn>
                  <a:cxn ang="0">
                    <a:pos x="17" y="9"/>
                  </a:cxn>
                  <a:cxn ang="0">
                    <a:pos x="0" y="9"/>
                  </a:cxn>
                  <a:cxn ang="0">
                    <a:pos x="0" y="10"/>
                  </a:cxn>
                </a:cxnLst>
                <a:rect l="0" t="0" r="r" b="b"/>
                <a:pathLst>
                  <a:path w="131" h="10">
                    <a:moveTo>
                      <a:pt x="0" y="10"/>
                    </a:moveTo>
                    <a:lnTo>
                      <a:pt x="16" y="10"/>
                    </a:lnTo>
                    <a:lnTo>
                      <a:pt x="32" y="9"/>
                    </a:lnTo>
                    <a:lnTo>
                      <a:pt x="47" y="9"/>
                    </a:lnTo>
                    <a:lnTo>
                      <a:pt x="61" y="9"/>
                    </a:lnTo>
                    <a:lnTo>
                      <a:pt x="75" y="8"/>
                    </a:lnTo>
                    <a:lnTo>
                      <a:pt x="87" y="8"/>
                    </a:lnTo>
                    <a:lnTo>
                      <a:pt x="98" y="7"/>
                    </a:lnTo>
                    <a:lnTo>
                      <a:pt x="108" y="6"/>
                    </a:lnTo>
                    <a:lnTo>
                      <a:pt x="116" y="5"/>
                    </a:lnTo>
                    <a:lnTo>
                      <a:pt x="122" y="4"/>
                    </a:lnTo>
                    <a:lnTo>
                      <a:pt x="127" y="3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7" y="1"/>
                    </a:lnTo>
                    <a:lnTo>
                      <a:pt x="123" y="4"/>
                    </a:lnTo>
                    <a:lnTo>
                      <a:pt x="118" y="5"/>
                    </a:lnTo>
                    <a:lnTo>
                      <a:pt x="110" y="5"/>
                    </a:lnTo>
                    <a:lnTo>
                      <a:pt x="101" y="6"/>
                    </a:lnTo>
                    <a:lnTo>
                      <a:pt x="90" y="7"/>
                    </a:lnTo>
                    <a:lnTo>
                      <a:pt x="78" y="8"/>
                    </a:lnTo>
                    <a:lnTo>
                      <a:pt x="64" y="8"/>
                    </a:lnTo>
                    <a:lnTo>
                      <a:pt x="49" y="9"/>
                    </a:lnTo>
                    <a:lnTo>
                      <a:pt x="34" y="9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Freeform 35"/>
              <p:cNvSpPr>
                <a:spLocks/>
              </p:cNvSpPr>
              <p:nvPr/>
            </p:nvSpPr>
            <p:spPr bwMode="auto">
              <a:xfrm>
                <a:off x="680" y="2126"/>
                <a:ext cx="12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9"/>
                  </a:cxn>
                  <a:cxn ang="0">
                    <a:pos x="34" y="9"/>
                  </a:cxn>
                  <a:cxn ang="0">
                    <a:pos x="49" y="9"/>
                  </a:cxn>
                  <a:cxn ang="0">
                    <a:pos x="64" y="8"/>
                  </a:cxn>
                  <a:cxn ang="0">
                    <a:pos x="78" y="8"/>
                  </a:cxn>
                  <a:cxn ang="0">
                    <a:pos x="90" y="7"/>
                  </a:cxn>
                  <a:cxn ang="0">
                    <a:pos x="101" y="6"/>
                  </a:cxn>
                  <a:cxn ang="0">
                    <a:pos x="110" y="5"/>
                  </a:cxn>
                  <a:cxn ang="0">
                    <a:pos x="118" y="5"/>
                  </a:cxn>
                  <a:cxn ang="0">
                    <a:pos x="123" y="4"/>
                  </a:cxn>
                  <a:cxn ang="0">
                    <a:pos x="127" y="1"/>
                  </a:cxn>
                  <a:cxn ang="0">
                    <a:pos x="128" y="0"/>
                  </a:cxn>
                  <a:cxn ang="0">
                    <a:pos x="125" y="0"/>
                  </a:cxn>
                  <a:cxn ang="0">
                    <a:pos x="123" y="1"/>
                  </a:cxn>
                  <a:cxn ang="0">
                    <a:pos x="120" y="3"/>
                  </a:cxn>
                  <a:cxn ang="0">
                    <a:pos x="115" y="4"/>
                  </a:cxn>
                  <a:cxn ang="0">
                    <a:pos x="108" y="5"/>
                  </a:cxn>
                  <a:cxn ang="0">
                    <a:pos x="99" y="6"/>
                  </a:cxn>
                  <a:cxn ang="0">
                    <a:pos x="88" y="7"/>
                  </a:cxn>
                  <a:cxn ang="0">
                    <a:pos x="76" y="8"/>
                  </a:cxn>
                  <a:cxn ang="0">
                    <a:pos x="63" y="8"/>
                  </a:cxn>
                  <a:cxn ang="0">
                    <a:pos x="48" y="9"/>
                  </a:cxn>
                  <a:cxn ang="0">
                    <a:pos x="33" y="9"/>
                  </a:cxn>
                  <a:cxn ang="0">
                    <a:pos x="17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8" h="9">
                    <a:moveTo>
                      <a:pt x="0" y="9"/>
                    </a:moveTo>
                    <a:lnTo>
                      <a:pt x="17" y="9"/>
                    </a:lnTo>
                    <a:lnTo>
                      <a:pt x="34" y="9"/>
                    </a:lnTo>
                    <a:lnTo>
                      <a:pt x="49" y="9"/>
                    </a:lnTo>
                    <a:lnTo>
                      <a:pt x="64" y="8"/>
                    </a:lnTo>
                    <a:lnTo>
                      <a:pt x="78" y="8"/>
                    </a:lnTo>
                    <a:lnTo>
                      <a:pt x="90" y="7"/>
                    </a:lnTo>
                    <a:lnTo>
                      <a:pt x="101" y="6"/>
                    </a:lnTo>
                    <a:lnTo>
                      <a:pt x="110" y="5"/>
                    </a:lnTo>
                    <a:lnTo>
                      <a:pt x="118" y="5"/>
                    </a:lnTo>
                    <a:lnTo>
                      <a:pt x="123" y="4"/>
                    </a:lnTo>
                    <a:lnTo>
                      <a:pt x="127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3" y="1"/>
                    </a:lnTo>
                    <a:lnTo>
                      <a:pt x="120" y="3"/>
                    </a:lnTo>
                    <a:lnTo>
                      <a:pt x="115" y="4"/>
                    </a:lnTo>
                    <a:lnTo>
                      <a:pt x="108" y="5"/>
                    </a:lnTo>
                    <a:lnTo>
                      <a:pt x="99" y="6"/>
                    </a:lnTo>
                    <a:lnTo>
                      <a:pt x="88" y="7"/>
                    </a:lnTo>
                    <a:lnTo>
                      <a:pt x="76" y="8"/>
                    </a:lnTo>
                    <a:lnTo>
                      <a:pt x="63" y="8"/>
                    </a:lnTo>
                    <a:lnTo>
                      <a:pt x="48" y="9"/>
                    </a:lnTo>
                    <a:lnTo>
                      <a:pt x="33" y="9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Freeform 36"/>
              <p:cNvSpPr>
                <a:spLocks/>
              </p:cNvSpPr>
              <p:nvPr/>
            </p:nvSpPr>
            <p:spPr bwMode="auto">
              <a:xfrm>
                <a:off x="680" y="2126"/>
                <a:ext cx="12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9"/>
                  </a:cxn>
                  <a:cxn ang="0">
                    <a:pos x="33" y="9"/>
                  </a:cxn>
                  <a:cxn ang="0">
                    <a:pos x="48" y="9"/>
                  </a:cxn>
                  <a:cxn ang="0">
                    <a:pos x="63" y="8"/>
                  </a:cxn>
                  <a:cxn ang="0">
                    <a:pos x="76" y="8"/>
                  </a:cxn>
                  <a:cxn ang="0">
                    <a:pos x="88" y="7"/>
                  </a:cxn>
                  <a:cxn ang="0">
                    <a:pos x="99" y="6"/>
                  </a:cxn>
                  <a:cxn ang="0">
                    <a:pos x="108" y="5"/>
                  </a:cxn>
                  <a:cxn ang="0">
                    <a:pos x="115" y="4"/>
                  </a:cxn>
                  <a:cxn ang="0">
                    <a:pos x="120" y="3"/>
                  </a:cxn>
                  <a:cxn ang="0">
                    <a:pos x="123" y="1"/>
                  </a:cxn>
                  <a:cxn ang="0">
                    <a:pos x="125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7" y="3"/>
                  </a:cxn>
                  <a:cxn ang="0">
                    <a:pos x="111" y="4"/>
                  </a:cxn>
                  <a:cxn ang="0">
                    <a:pos x="105" y="5"/>
                  </a:cxn>
                  <a:cxn ang="0">
                    <a:pos x="96" y="6"/>
                  </a:cxn>
                  <a:cxn ang="0">
                    <a:pos x="86" y="7"/>
                  </a:cxn>
                  <a:cxn ang="0">
                    <a:pos x="74" y="7"/>
                  </a:cxn>
                  <a:cxn ang="0">
                    <a:pos x="60" y="8"/>
                  </a:cxn>
                  <a:cxn ang="0">
                    <a:pos x="47" y="8"/>
                  </a:cxn>
                  <a:cxn ang="0">
                    <a:pos x="32" y="9"/>
                  </a:cxn>
                  <a:cxn ang="0">
                    <a:pos x="16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5" h="9">
                    <a:moveTo>
                      <a:pt x="0" y="9"/>
                    </a:moveTo>
                    <a:lnTo>
                      <a:pt x="17" y="9"/>
                    </a:lnTo>
                    <a:lnTo>
                      <a:pt x="33" y="9"/>
                    </a:lnTo>
                    <a:lnTo>
                      <a:pt x="48" y="9"/>
                    </a:lnTo>
                    <a:lnTo>
                      <a:pt x="63" y="8"/>
                    </a:lnTo>
                    <a:lnTo>
                      <a:pt x="76" y="8"/>
                    </a:lnTo>
                    <a:lnTo>
                      <a:pt x="88" y="7"/>
                    </a:lnTo>
                    <a:lnTo>
                      <a:pt x="99" y="6"/>
                    </a:lnTo>
                    <a:lnTo>
                      <a:pt x="108" y="5"/>
                    </a:lnTo>
                    <a:lnTo>
                      <a:pt x="115" y="4"/>
                    </a:lnTo>
                    <a:lnTo>
                      <a:pt x="120" y="3"/>
                    </a:lnTo>
                    <a:lnTo>
                      <a:pt x="123" y="1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96" y="6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8"/>
                    </a:lnTo>
                    <a:lnTo>
                      <a:pt x="47" y="8"/>
                    </a:lnTo>
                    <a:lnTo>
                      <a:pt x="32" y="9"/>
                    </a:lnTo>
                    <a:lnTo>
                      <a:pt x="16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auto">
              <a:xfrm>
                <a:off x="680" y="2126"/>
                <a:ext cx="12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9"/>
                  </a:cxn>
                  <a:cxn ang="0">
                    <a:pos x="32" y="9"/>
                  </a:cxn>
                  <a:cxn ang="0">
                    <a:pos x="47" y="8"/>
                  </a:cxn>
                  <a:cxn ang="0">
                    <a:pos x="60" y="8"/>
                  </a:cxn>
                  <a:cxn ang="0">
                    <a:pos x="74" y="7"/>
                  </a:cxn>
                  <a:cxn ang="0">
                    <a:pos x="86" y="7"/>
                  </a:cxn>
                  <a:cxn ang="0">
                    <a:pos x="96" y="6"/>
                  </a:cxn>
                  <a:cxn ang="0">
                    <a:pos x="105" y="5"/>
                  </a:cxn>
                  <a:cxn ang="0">
                    <a:pos x="111" y="4"/>
                  </a:cxn>
                  <a:cxn ang="0">
                    <a:pos x="117" y="3"/>
                  </a:cxn>
                  <a:cxn ang="0">
                    <a:pos x="120" y="1"/>
                  </a:cxn>
                  <a:cxn ang="0">
                    <a:pos x="121" y="0"/>
                  </a:cxn>
                  <a:cxn ang="0">
                    <a:pos x="118" y="0"/>
                  </a:cxn>
                  <a:cxn ang="0">
                    <a:pos x="117" y="1"/>
                  </a:cxn>
                  <a:cxn ang="0">
                    <a:pos x="113" y="3"/>
                  </a:cxn>
                  <a:cxn ang="0">
                    <a:pos x="109" y="4"/>
                  </a:cxn>
                  <a:cxn ang="0">
                    <a:pos x="101" y="5"/>
                  </a:cxn>
                  <a:cxn ang="0">
                    <a:pos x="94" y="6"/>
                  </a:cxn>
                  <a:cxn ang="0">
                    <a:pos x="84" y="7"/>
                  </a:cxn>
                  <a:cxn ang="0">
                    <a:pos x="71" y="7"/>
                  </a:cxn>
                  <a:cxn ang="0">
                    <a:pos x="59" y="8"/>
                  </a:cxn>
                  <a:cxn ang="0">
                    <a:pos x="45" y="8"/>
                  </a:cxn>
                  <a:cxn ang="0">
                    <a:pos x="30" y="9"/>
                  </a:cxn>
                  <a:cxn ang="0">
                    <a:pos x="16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1" h="9">
                    <a:moveTo>
                      <a:pt x="0" y="9"/>
                    </a:moveTo>
                    <a:lnTo>
                      <a:pt x="16" y="9"/>
                    </a:lnTo>
                    <a:lnTo>
                      <a:pt x="32" y="9"/>
                    </a:lnTo>
                    <a:lnTo>
                      <a:pt x="47" y="8"/>
                    </a:lnTo>
                    <a:lnTo>
                      <a:pt x="60" y="8"/>
                    </a:lnTo>
                    <a:lnTo>
                      <a:pt x="74" y="7"/>
                    </a:lnTo>
                    <a:lnTo>
                      <a:pt x="86" y="7"/>
                    </a:lnTo>
                    <a:lnTo>
                      <a:pt x="96" y="6"/>
                    </a:lnTo>
                    <a:lnTo>
                      <a:pt x="105" y="5"/>
                    </a:lnTo>
                    <a:lnTo>
                      <a:pt x="111" y="4"/>
                    </a:lnTo>
                    <a:lnTo>
                      <a:pt x="117" y="3"/>
                    </a:lnTo>
                    <a:lnTo>
                      <a:pt x="120" y="1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7" y="1"/>
                    </a:lnTo>
                    <a:lnTo>
                      <a:pt x="113" y="3"/>
                    </a:lnTo>
                    <a:lnTo>
                      <a:pt x="109" y="4"/>
                    </a:lnTo>
                    <a:lnTo>
                      <a:pt x="101" y="5"/>
                    </a:lnTo>
                    <a:lnTo>
                      <a:pt x="94" y="6"/>
                    </a:lnTo>
                    <a:lnTo>
                      <a:pt x="84" y="7"/>
                    </a:lnTo>
                    <a:lnTo>
                      <a:pt x="71" y="7"/>
                    </a:lnTo>
                    <a:lnTo>
                      <a:pt x="59" y="8"/>
                    </a:lnTo>
                    <a:lnTo>
                      <a:pt x="45" y="8"/>
                    </a:lnTo>
                    <a:lnTo>
                      <a:pt x="30" y="9"/>
                    </a:lnTo>
                    <a:lnTo>
                      <a:pt x="16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auto">
              <a:xfrm>
                <a:off x="680" y="2126"/>
                <a:ext cx="11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9"/>
                  </a:cxn>
                  <a:cxn ang="0">
                    <a:pos x="30" y="9"/>
                  </a:cxn>
                  <a:cxn ang="0">
                    <a:pos x="45" y="8"/>
                  </a:cxn>
                  <a:cxn ang="0">
                    <a:pos x="59" y="8"/>
                  </a:cxn>
                  <a:cxn ang="0">
                    <a:pos x="71" y="7"/>
                  </a:cxn>
                  <a:cxn ang="0">
                    <a:pos x="84" y="7"/>
                  </a:cxn>
                  <a:cxn ang="0">
                    <a:pos x="94" y="6"/>
                  </a:cxn>
                  <a:cxn ang="0">
                    <a:pos x="101" y="5"/>
                  </a:cxn>
                  <a:cxn ang="0">
                    <a:pos x="109" y="4"/>
                  </a:cxn>
                  <a:cxn ang="0">
                    <a:pos x="113" y="3"/>
                  </a:cxn>
                  <a:cxn ang="0">
                    <a:pos x="117" y="1"/>
                  </a:cxn>
                  <a:cxn ang="0">
                    <a:pos x="118" y="0"/>
                  </a:cxn>
                  <a:cxn ang="0">
                    <a:pos x="115" y="0"/>
                  </a:cxn>
                  <a:cxn ang="0">
                    <a:pos x="113" y="1"/>
                  </a:cxn>
                  <a:cxn ang="0">
                    <a:pos x="110" y="3"/>
                  </a:cxn>
                  <a:cxn ang="0">
                    <a:pos x="106" y="4"/>
                  </a:cxn>
                  <a:cxn ang="0">
                    <a:pos x="99" y="5"/>
                  </a:cxn>
                  <a:cxn ang="0">
                    <a:pos x="90" y="6"/>
                  </a:cxn>
                  <a:cxn ang="0">
                    <a:pos x="81" y="6"/>
                  </a:cxn>
                  <a:cxn ang="0">
                    <a:pos x="70" y="7"/>
                  </a:cxn>
                  <a:cxn ang="0">
                    <a:pos x="57" y="8"/>
                  </a:cxn>
                  <a:cxn ang="0">
                    <a:pos x="44" y="8"/>
                  </a:cxn>
                  <a:cxn ang="0">
                    <a:pos x="30" y="8"/>
                  </a:cxn>
                  <a:cxn ang="0">
                    <a:pos x="15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18" h="9">
                    <a:moveTo>
                      <a:pt x="0" y="9"/>
                    </a:moveTo>
                    <a:lnTo>
                      <a:pt x="16" y="9"/>
                    </a:lnTo>
                    <a:lnTo>
                      <a:pt x="30" y="9"/>
                    </a:lnTo>
                    <a:lnTo>
                      <a:pt x="45" y="8"/>
                    </a:lnTo>
                    <a:lnTo>
                      <a:pt x="59" y="8"/>
                    </a:lnTo>
                    <a:lnTo>
                      <a:pt x="71" y="7"/>
                    </a:lnTo>
                    <a:lnTo>
                      <a:pt x="84" y="7"/>
                    </a:lnTo>
                    <a:lnTo>
                      <a:pt x="94" y="6"/>
                    </a:lnTo>
                    <a:lnTo>
                      <a:pt x="101" y="5"/>
                    </a:lnTo>
                    <a:lnTo>
                      <a:pt x="109" y="4"/>
                    </a:lnTo>
                    <a:lnTo>
                      <a:pt x="113" y="3"/>
                    </a:lnTo>
                    <a:lnTo>
                      <a:pt x="117" y="1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3" y="1"/>
                    </a:lnTo>
                    <a:lnTo>
                      <a:pt x="110" y="3"/>
                    </a:lnTo>
                    <a:lnTo>
                      <a:pt x="106" y="4"/>
                    </a:lnTo>
                    <a:lnTo>
                      <a:pt x="99" y="5"/>
                    </a:lnTo>
                    <a:lnTo>
                      <a:pt x="90" y="6"/>
                    </a:lnTo>
                    <a:lnTo>
                      <a:pt x="81" y="6"/>
                    </a:lnTo>
                    <a:lnTo>
                      <a:pt x="70" y="7"/>
                    </a:lnTo>
                    <a:lnTo>
                      <a:pt x="57" y="8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auto">
              <a:xfrm>
                <a:off x="680" y="2126"/>
                <a:ext cx="11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5" y="9"/>
                  </a:cxn>
                  <a:cxn ang="0">
                    <a:pos x="30" y="8"/>
                  </a:cxn>
                  <a:cxn ang="0">
                    <a:pos x="44" y="8"/>
                  </a:cxn>
                  <a:cxn ang="0">
                    <a:pos x="57" y="8"/>
                  </a:cxn>
                  <a:cxn ang="0">
                    <a:pos x="70" y="7"/>
                  </a:cxn>
                  <a:cxn ang="0">
                    <a:pos x="81" y="6"/>
                  </a:cxn>
                  <a:cxn ang="0">
                    <a:pos x="90" y="6"/>
                  </a:cxn>
                  <a:cxn ang="0">
                    <a:pos x="99" y="5"/>
                  </a:cxn>
                  <a:cxn ang="0">
                    <a:pos x="106" y="4"/>
                  </a:cxn>
                  <a:cxn ang="0">
                    <a:pos x="110" y="3"/>
                  </a:cxn>
                  <a:cxn ang="0">
                    <a:pos x="113" y="1"/>
                  </a:cxn>
                  <a:cxn ang="0">
                    <a:pos x="115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7" y="3"/>
                  </a:cxn>
                  <a:cxn ang="0">
                    <a:pos x="102" y="4"/>
                  </a:cxn>
                  <a:cxn ang="0">
                    <a:pos x="96" y="5"/>
                  </a:cxn>
                  <a:cxn ang="0">
                    <a:pos x="88" y="6"/>
                  </a:cxn>
                  <a:cxn ang="0">
                    <a:pos x="78" y="6"/>
                  </a:cxn>
                  <a:cxn ang="0">
                    <a:pos x="68" y="7"/>
                  </a:cxn>
                  <a:cxn ang="0">
                    <a:pos x="56" y="7"/>
                  </a:cxn>
                  <a:cxn ang="0">
                    <a:pos x="43" y="8"/>
                  </a:cxn>
                  <a:cxn ang="0">
                    <a:pos x="29" y="8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0" t="0" r="r" b="b"/>
                <a:pathLst>
                  <a:path w="115" h="9">
                    <a:moveTo>
                      <a:pt x="0" y="9"/>
                    </a:moveTo>
                    <a:lnTo>
                      <a:pt x="15" y="9"/>
                    </a:lnTo>
                    <a:lnTo>
                      <a:pt x="30" y="8"/>
                    </a:lnTo>
                    <a:lnTo>
                      <a:pt x="44" y="8"/>
                    </a:lnTo>
                    <a:lnTo>
                      <a:pt x="57" y="8"/>
                    </a:lnTo>
                    <a:lnTo>
                      <a:pt x="70" y="7"/>
                    </a:lnTo>
                    <a:lnTo>
                      <a:pt x="81" y="6"/>
                    </a:lnTo>
                    <a:lnTo>
                      <a:pt x="90" y="6"/>
                    </a:lnTo>
                    <a:lnTo>
                      <a:pt x="99" y="5"/>
                    </a:lnTo>
                    <a:lnTo>
                      <a:pt x="106" y="4"/>
                    </a:lnTo>
                    <a:lnTo>
                      <a:pt x="110" y="3"/>
                    </a:lnTo>
                    <a:lnTo>
                      <a:pt x="113" y="1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7" y="3"/>
                    </a:lnTo>
                    <a:lnTo>
                      <a:pt x="102" y="4"/>
                    </a:lnTo>
                    <a:lnTo>
                      <a:pt x="96" y="5"/>
                    </a:lnTo>
                    <a:lnTo>
                      <a:pt x="88" y="6"/>
                    </a:lnTo>
                    <a:lnTo>
                      <a:pt x="78" y="6"/>
                    </a:lnTo>
                    <a:lnTo>
                      <a:pt x="68" y="7"/>
                    </a:lnTo>
                    <a:lnTo>
                      <a:pt x="56" y="7"/>
                    </a:lnTo>
                    <a:lnTo>
                      <a:pt x="43" y="8"/>
                    </a:lnTo>
                    <a:lnTo>
                      <a:pt x="29" y="8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auto">
              <a:xfrm>
                <a:off x="680" y="2126"/>
                <a:ext cx="11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8"/>
                  </a:cxn>
                  <a:cxn ang="0">
                    <a:pos x="43" y="8"/>
                  </a:cxn>
                  <a:cxn ang="0">
                    <a:pos x="56" y="7"/>
                  </a:cxn>
                  <a:cxn ang="0">
                    <a:pos x="68" y="7"/>
                  </a:cxn>
                  <a:cxn ang="0">
                    <a:pos x="78" y="6"/>
                  </a:cxn>
                  <a:cxn ang="0">
                    <a:pos x="88" y="6"/>
                  </a:cxn>
                  <a:cxn ang="0">
                    <a:pos x="96" y="5"/>
                  </a:cxn>
                  <a:cxn ang="0">
                    <a:pos x="102" y="4"/>
                  </a:cxn>
                  <a:cxn ang="0">
                    <a:pos x="107" y="3"/>
                  </a:cxn>
                  <a:cxn ang="0">
                    <a:pos x="110" y="1"/>
                  </a:cxn>
                  <a:cxn ang="0">
                    <a:pos x="111" y="0"/>
                  </a:cxn>
                  <a:cxn ang="0">
                    <a:pos x="108" y="0"/>
                  </a:cxn>
                  <a:cxn ang="0">
                    <a:pos x="107" y="1"/>
                  </a:cxn>
                  <a:cxn ang="0">
                    <a:pos x="104" y="3"/>
                  </a:cxn>
                  <a:cxn ang="0">
                    <a:pos x="98" y="4"/>
                  </a:cxn>
                  <a:cxn ang="0">
                    <a:pos x="90" y="5"/>
                  </a:cxn>
                  <a:cxn ang="0">
                    <a:pos x="81" y="6"/>
                  </a:cxn>
                  <a:cxn ang="0">
                    <a:pos x="70" y="7"/>
                  </a:cxn>
                  <a:cxn ang="0">
                    <a:pos x="58" y="7"/>
                  </a:cxn>
                  <a:cxn ang="0">
                    <a:pos x="45" y="8"/>
                  </a:cxn>
                  <a:cxn ang="0">
                    <a:pos x="30" y="8"/>
                  </a:cxn>
                  <a:cxn ang="0">
                    <a:pos x="16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11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8"/>
                    </a:lnTo>
                    <a:lnTo>
                      <a:pt x="43" y="8"/>
                    </a:lnTo>
                    <a:lnTo>
                      <a:pt x="56" y="7"/>
                    </a:lnTo>
                    <a:lnTo>
                      <a:pt x="68" y="7"/>
                    </a:lnTo>
                    <a:lnTo>
                      <a:pt x="78" y="6"/>
                    </a:lnTo>
                    <a:lnTo>
                      <a:pt x="88" y="6"/>
                    </a:lnTo>
                    <a:lnTo>
                      <a:pt x="96" y="5"/>
                    </a:lnTo>
                    <a:lnTo>
                      <a:pt x="102" y="4"/>
                    </a:lnTo>
                    <a:lnTo>
                      <a:pt x="107" y="3"/>
                    </a:lnTo>
                    <a:lnTo>
                      <a:pt x="110" y="1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7" y="1"/>
                    </a:lnTo>
                    <a:lnTo>
                      <a:pt x="104" y="3"/>
                    </a:lnTo>
                    <a:lnTo>
                      <a:pt x="98" y="4"/>
                    </a:lnTo>
                    <a:lnTo>
                      <a:pt x="90" y="5"/>
                    </a:lnTo>
                    <a:lnTo>
                      <a:pt x="81" y="6"/>
                    </a:lnTo>
                    <a:lnTo>
                      <a:pt x="70" y="7"/>
                    </a:lnTo>
                    <a:lnTo>
                      <a:pt x="58" y="7"/>
                    </a:lnTo>
                    <a:lnTo>
                      <a:pt x="45" y="8"/>
                    </a:lnTo>
                    <a:lnTo>
                      <a:pt x="30" y="8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auto">
              <a:xfrm>
                <a:off x="680" y="2126"/>
                <a:ext cx="10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8"/>
                  </a:cxn>
                  <a:cxn ang="0">
                    <a:pos x="30" y="8"/>
                  </a:cxn>
                  <a:cxn ang="0">
                    <a:pos x="45" y="8"/>
                  </a:cxn>
                  <a:cxn ang="0">
                    <a:pos x="58" y="7"/>
                  </a:cxn>
                  <a:cxn ang="0">
                    <a:pos x="70" y="7"/>
                  </a:cxn>
                  <a:cxn ang="0">
                    <a:pos x="81" y="6"/>
                  </a:cxn>
                  <a:cxn ang="0">
                    <a:pos x="90" y="5"/>
                  </a:cxn>
                  <a:cxn ang="0">
                    <a:pos x="98" y="4"/>
                  </a:cxn>
                  <a:cxn ang="0">
                    <a:pos x="104" y="3"/>
                  </a:cxn>
                  <a:cxn ang="0">
                    <a:pos x="107" y="1"/>
                  </a:cxn>
                  <a:cxn ang="0">
                    <a:pos x="108" y="0"/>
                  </a:cxn>
                  <a:cxn ang="0">
                    <a:pos x="105" y="0"/>
                  </a:cxn>
                  <a:cxn ang="0">
                    <a:pos x="104" y="1"/>
                  </a:cxn>
                  <a:cxn ang="0">
                    <a:pos x="100" y="3"/>
                  </a:cxn>
                  <a:cxn ang="0">
                    <a:pos x="95" y="4"/>
                  </a:cxn>
                  <a:cxn ang="0">
                    <a:pos x="88" y="5"/>
                  </a:cxn>
                  <a:cxn ang="0">
                    <a:pos x="79" y="6"/>
                  </a:cxn>
                  <a:cxn ang="0">
                    <a:pos x="68" y="6"/>
                  </a:cxn>
                  <a:cxn ang="0">
                    <a:pos x="57" y="7"/>
                  </a:cxn>
                  <a:cxn ang="0">
                    <a:pos x="44" y="7"/>
                  </a:cxn>
                  <a:cxn ang="0">
                    <a:pos x="29" y="8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8" h="8">
                    <a:moveTo>
                      <a:pt x="0" y="8"/>
                    </a:moveTo>
                    <a:lnTo>
                      <a:pt x="16" y="8"/>
                    </a:lnTo>
                    <a:lnTo>
                      <a:pt x="30" y="8"/>
                    </a:lnTo>
                    <a:lnTo>
                      <a:pt x="45" y="8"/>
                    </a:lnTo>
                    <a:lnTo>
                      <a:pt x="58" y="7"/>
                    </a:lnTo>
                    <a:lnTo>
                      <a:pt x="70" y="7"/>
                    </a:lnTo>
                    <a:lnTo>
                      <a:pt x="81" y="6"/>
                    </a:lnTo>
                    <a:lnTo>
                      <a:pt x="90" y="5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4" y="1"/>
                    </a:lnTo>
                    <a:lnTo>
                      <a:pt x="100" y="3"/>
                    </a:lnTo>
                    <a:lnTo>
                      <a:pt x="95" y="4"/>
                    </a:lnTo>
                    <a:lnTo>
                      <a:pt x="88" y="5"/>
                    </a:lnTo>
                    <a:lnTo>
                      <a:pt x="79" y="6"/>
                    </a:lnTo>
                    <a:lnTo>
                      <a:pt x="68" y="6"/>
                    </a:lnTo>
                    <a:lnTo>
                      <a:pt x="57" y="7"/>
                    </a:lnTo>
                    <a:lnTo>
                      <a:pt x="44" y="7"/>
                    </a:lnTo>
                    <a:lnTo>
                      <a:pt x="29" y="8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auto">
              <a:xfrm>
                <a:off x="680" y="2126"/>
                <a:ext cx="10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8"/>
                  </a:cxn>
                  <a:cxn ang="0">
                    <a:pos x="44" y="7"/>
                  </a:cxn>
                  <a:cxn ang="0">
                    <a:pos x="57" y="7"/>
                  </a:cxn>
                  <a:cxn ang="0">
                    <a:pos x="68" y="6"/>
                  </a:cxn>
                  <a:cxn ang="0">
                    <a:pos x="79" y="6"/>
                  </a:cxn>
                  <a:cxn ang="0">
                    <a:pos x="88" y="5"/>
                  </a:cxn>
                  <a:cxn ang="0">
                    <a:pos x="95" y="4"/>
                  </a:cxn>
                  <a:cxn ang="0">
                    <a:pos x="100" y="3"/>
                  </a:cxn>
                  <a:cxn ang="0">
                    <a:pos x="104" y="1"/>
                  </a:cxn>
                  <a:cxn ang="0">
                    <a:pos x="105" y="0"/>
                  </a:cxn>
                  <a:cxn ang="0">
                    <a:pos x="101" y="0"/>
                  </a:cxn>
                  <a:cxn ang="0">
                    <a:pos x="100" y="1"/>
                  </a:cxn>
                  <a:cxn ang="0">
                    <a:pos x="97" y="3"/>
                  </a:cxn>
                  <a:cxn ang="0">
                    <a:pos x="91" y="4"/>
                  </a:cxn>
                  <a:cxn ang="0">
                    <a:pos x="85" y="5"/>
                  </a:cxn>
                  <a:cxn ang="0">
                    <a:pos x="76" y="6"/>
                  </a:cxn>
                  <a:cxn ang="0">
                    <a:pos x="66" y="6"/>
                  </a:cxn>
                  <a:cxn ang="0">
                    <a:pos x="55" y="7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5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8"/>
                    </a:lnTo>
                    <a:lnTo>
                      <a:pt x="44" y="7"/>
                    </a:lnTo>
                    <a:lnTo>
                      <a:pt x="57" y="7"/>
                    </a:lnTo>
                    <a:lnTo>
                      <a:pt x="68" y="6"/>
                    </a:lnTo>
                    <a:lnTo>
                      <a:pt x="79" y="6"/>
                    </a:lnTo>
                    <a:lnTo>
                      <a:pt x="88" y="5"/>
                    </a:lnTo>
                    <a:lnTo>
                      <a:pt x="95" y="4"/>
                    </a:lnTo>
                    <a:lnTo>
                      <a:pt x="100" y="3"/>
                    </a:lnTo>
                    <a:lnTo>
                      <a:pt x="104" y="1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100" y="1"/>
                    </a:lnTo>
                    <a:lnTo>
                      <a:pt x="97" y="3"/>
                    </a:lnTo>
                    <a:lnTo>
                      <a:pt x="91" y="4"/>
                    </a:lnTo>
                    <a:lnTo>
                      <a:pt x="85" y="5"/>
                    </a:lnTo>
                    <a:lnTo>
                      <a:pt x="76" y="6"/>
                    </a:lnTo>
                    <a:lnTo>
                      <a:pt x="66" y="6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auto">
              <a:xfrm>
                <a:off x="680" y="2126"/>
                <a:ext cx="10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7"/>
                  </a:cxn>
                  <a:cxn ang="0">
                    <a:pos x="43" y="7"/>
                  </a:cxn>
                  <a:cxn ang="0">
                    <a:pos x="55" y="7"/>
                  </a:cxn>
                  <a:cxn ang="0">
                    <a:pos x="66" y="6"/>
                  </a:cxn>
                  <a:cxn ang="0">
                    <a:pos x="76" y="6"/>
                  </a:cxn>
                  <a:cxn ang="0">
                    <a:pos x="85" y="5"/>
                  </a:cxn>
                  <a:cxn ang="0">
                    <a:pos x="91" y="4"/>
                  </a:cxn>
                  <a:cxn ang="0">
                    <a:pos x="97" y="3"/>
                  </a:cxn>
                  <a:cxn ang="0">
                    <a:pos x="100" y="1"/>
                  </a:cxn>
                  <a:cxn ang="0">
                    <a:pos x="101" y="0"/>
                  </a:cxn>
                  <a:cxn ang="0">
                    <a:pos x="98" y="0"/>
                  </a:cxn>
                  <a:cxn ang="0">
                    <a:pos x="97" y="1"/>
                  </a:cxn>
                  <a:cxn ang="0">
                    <a:pos x="94" y="3"/>
                  </a:cxn>
                  <a:cxn ang="0">
                    <a:pos x="89" y="4"/>
                  </a:cxn>
                  <a:cxn ang="0">
                    <a:pos x="82" y="5"/>
                  </a:cxn>
                  <a:cxn ang="0">
                    <a:pos x="74" y="5"/>
                  </a:cxn>
                  <a:cxn ang="0">
                    <a:pos x="64" y="6"/>
                  </a:cxn>
                  <a:cxn ang="0">
                    <a:pos x="53" y="7"/>
                  </a:cxn>
                  <a:cxn ang="0">
                    <a:pos x="40" y="7"/>
                  </a:cxn>
                  <a:cxn ang="0">
                    <a:pos x="28" y="7"/>
                  </a:cxn>
                  <a:cxn ang="0">
                    <a:pos x="15" y="7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1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7"/>
                    </a:lnTo>
                    <a:lnTo>
                      <a:pt x="43" y="7"/>
                    </a:lnTo>
                    <a:lnTo>
                      <a:pt x="55" y="7"/>
                    </a:lnTo>
                    <a:lnTo>
                      <a:pt x="66" y="6"/>
                    </a:lnTo>
                    <a:lnTo>
                      <a:pt x="76" y="6"/>
                    </a:lnTo>
                    <a:lnTo>
                      <a:pt x="85" y="5"/>
                    </a:lnTo>
                    <a:lnTo>
                      <a:pt x="91" y="4"/>
                    </a:lnTo>
                    <a:lnTo>
                      <a:pt x="97" y="3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4" y="3"/>
                    </a:lnTo>
                    <a:lnTo>
                      <a:pt x="89" y="4"/>
                    </a:lnTo>
                    <a:lnTo>
                      <a:pt x="82" y="5"/>
                    </a:lnTo>
                    <a:lnTo>
                      <a:pt x="74" y="5"/>
                    </a:lnTo>
                    <a:lnTo>
                      <a:pt x="64" y="6"/>
                    </a:lnTo>
                    <a:lnTo>
                      <a:pt x="53" y="7"/>
                    </a:lnTo>
                    <a:lnTo>
                      <a:pt x="40" y="7"/>
                    </a:lnTo>
                    <a:lnTo>
                      <a:pt x="28" y="7"/>
                    </a:lnTo>
                    <a:lnTo>
                      <a:pt x="15" y="7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Freeform 44"/>
              <p:cNvSpPr>
                <a:spLocks/>
              </p:cNvSpPr>
              <p:nvPr/>
            </p:nvSpPr>
            <p:spPr bwMode="auto">
              <a:xfrm>
                <a:off x="680" y="2126"/>
                <a:ext cx="9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7"/>
                  </a:cxn>
                  <a:cxn ang="0">
                    <a:pos x="28" y="7"/>
                  </a:cxn>
                  <a:cxn ang="0">
                    <a:pos x="40" y="7"/>
                  </a:cxn>
                  <a:cxn ang="0">
                    <a:pos x="53" y="7"/>
                  </a:cxn>
                  <a:cxn ang="0">
                    <a:pos x="64" y="6"/>
                  </a:cxn>
                  <a:cxn ang="0">
                    <a:pos x="74" y="5"/>
                  </a:cxn>
                  <a:cxn ang="0">
                    <a:pos x="82" y="5"/>
                  </a:cxn>
                  <a:cxn ang="0">
                    <a:pos x="89" y="4"/>
                  </a:cxn>
                  <a:cxn ang="0">
                    <a:pos x="94" y="3"/>
                  </a:cxn>
                  <a:cxn ang="0">
                    <a:pos x="97" y="1"/>
                  </a:cxn>
                  <a:cxn ang="0">
                    <a:pos x="98" y="0"/>
                  </a:cxn>
                  <a:cxn ang="0">
                    <a:pos x="95" y="0"/>
                  </a:cxn>
                  <a:cxn ang="0">
                    <a:pos x="94" y="1"/>
                  </a:cxn>
                  <a:cxn ang="0">
                    <a:pos x="90" y="3"/>
                  </a:cxn>
                  <a:cxn ang="0">
                    <a:pos x="86" y="4"/>
                  </a:cxn>
                  <a:cxn ang="0">
                    <a:pos x="79" y="5"/>
                  </a:cxn>
                  <a:cxn ang="0">
                    <a:pos x="71" y="5"/>
                  </a:cxn>
                  <a:cxn ang="0">
                    <a:pos x="61" y="6"/>
                  </a:cxn>
                  <a:cxn ang="0">
                    <a:pos x="51" y="6"/>
                  </a:cxn>
                  <a:cxn ang="0">
                    <a:pos x="39" y="7"/>
                  </a:cxn>
                  <a:cxn ang="0">
                    <a:pos x="27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8"/>
                  </a:cxn>
                </a:cxnLst>
                <a:rect l="0" t="0" r="r" b="b"/>
                <a:pathLst>
                  <a:path w="98" h="8">
                    <a:moveTo>
                      <a:pt x="0" y="8"/>
                    </a:moveTo>
                    <a:lnTo>
                      <a:pt x="15" y="7"/>
                    </a:lnTo>
                    <a:lnTo>
                      <a:pt x="28" y="7"/>
                    </a:lnTo>
                    <a:lnTo>
                      <a:pt x="40" y="7"/>
                    </a:lnTo>
                    <a:lnTo>
                      <a:pt x="53" y="7"/>
                    </a:lnTo>
                    <a:lnTo>
                      <a:pt x="64" y="6"/>
                    </a:lnTo>
                    <a:lnTo>
                      <a:pt x="74" y="5"/>
                    </a:lnTo>
                    <a:lnTo>
                      <a:pt x="82" y="5"/>
                    </a:lnTo>
                    <a:lnTo>
                      <a:pt x="89" y="4"/>
                    </a:lnTo>
                    <a:lnTo>
                      <a:pt x="94" y="3"/>
                    </a:lnTo>
                    <a:lnTo>
                      <a:pt x="97" y="1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6" y="4"/>
                    </a:lnTo>
                    <a:lnTo>
                      <a:pt x="79" y="5"/>
                    </a:lnTo>
                    <a:lnTo>
                      <a:pt x="71" y="5"/>
                    </a:lnTo>
                    <a:lnTo>
                      <a:pt x="61" y="6"/>
                    </a:lnTo>
                    <a:lnTo>
                      <a:pt x="51" y="6"/>
                    </a:lnTo>
                    <a:lnTo>
                      <a:pt x="39" y="7"/>
                    </a:lnTo>
                    <a:lnTo>
                      <a:pt x="27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3" name="Freeform 45"/>
              <p:cNvSpPr>
                <a:spLocks/>
              </p:cNvSpPr>
              <p:nvPr/>
            </p:nvSpPr>
            <p:spPr bwMode="auto">
              <a:xfrm>
                <a:off x="680" y="2126"/>
                <a:ext cx="9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7" y="7"/>
                  </a:cxn>
                  <a:cxn ang="0">
                    <a:pos x="39" y="7"/>
                  </a:cxn>
                  <a:cxn ang="0">
                    <a:pos x="51" y="6"/>
                  </a:cxn>
                  <a:cxn ang="0">
                    <a:pos x="61" y="6"/>
                  </a:cxn>
                  <a:cxn ang="0">
                    <a:pos x="71" y="5"/>
                  </a:cxn>
                  <a:cxn ang="0">
                    <a:pos x="79" y="5"/>
                  </a:cxn>
                  <a:cxn ang="0">
                    <a:pos x="86" y="4"/>
                  </a:cxn>
                  <a:cxn ang="0">
                    <a:pos x="90" y="3"/>
                  </a:cxn>
                  <a:cxn ang="0">
                    <a:pos x="94" y="1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90" y="1"/>
                  </a:cxn>
                  <a:cxn ang="0">
                    <a:pos x="87" y="3"/>
                  </a:cxn>
                  <a:cxn ang="0">
                    <a:pos x="82" y="4"/>
                  </a:cxn>
                  <a:cxn ang="0">
                    <a:pos x="77" y="5"/>
                  </a:cxn>
                  <a:cxn ang="0">
                    <a:pos x="69" y="5"/>
                  </a:cxn>
                  <a:cxn ang="0">
                    <a:pos x="59" y="6"/>
                  </a:cxn>
                  <a:cxn ang="0">
                    <a:pos x="49" y="6"/>
                  </a:cxn>
                  <a:cxn ang="0">
                    <a:pos x="38" y="7"/>
                  </a:cxn>
                  <a:cxn ang="0">
                    <a:pos x="26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95" h="7">
                    <a:moveTo>
                      <a:pt x="0" y="7"/>
                    </a:moveTo>
                    <a:lnTo>
                      <a:pt x="14" y="7"/>
                    </a:lnTo>
                    <a:lnTo>
                      <a:pt x="27" y="7"/>
                    </a:lnTo>
                    <a:lnTo>
                      <a:pt x="39" y="7"/>
                    </a:lnTo>
                    <a:lnTo>
                      <a:pt x="51" y="6"/>
                    </a:lnTo>
                    <a:lnTo>
                      <a:pt x="61" y="6"/>
                    </a:lnTo>
                    <a:lnTo>
                      <a:pt x="71" y="5"/>
                    </a:lnTo>
                    <a:lnTo>
                      <a:pt x="79" y="5"/>
                    </a:lnTo>
                    <a:lnTo>
                      <a:pt x="86" y="4"/>
                    </a:lnTo>
                    <a:lnTo>
                      <a:pt x="90" y="3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90" y="1"/>
                    </a:lnTo>
                    <a:lnTo>
                      <a:pt x="87" y="3"/>
                    </a:lnTo>
                    <a:lnTo>
                      <a:pt x="82" y="4"/>
                    </a:lnTo>
                    <a:lnTo>
                      <a:pt x="77" y="5"/>
                    </a:lnTo>
                    <a:lnTo>
                      <a:pt x="69" y="5"/>
                    </a:lnTo>
                    <a:lnTo>
                      <a:pt x="59" y="6"/>
                    </a:lnTo>
                    <a:lnTo>
                      <a:pt x="49" y="6"/>
                    </a:lnTo>
                    <a:lnTo>
                      <a:pt x="38" y="7"/>
                    </a:lnTo>
                    <a:lnTo>
                      <a:pt x="26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Freeform 46"/>
              <p:cNvSpPr>
                <a:spLocks/>
              </p:cNvSpPr>
              <p:nvPr/>
            </p:nvSpPr>
            <p:spPr bwMode="auto">
              <a:xfrm>
                <a:off x="680" y="2126"/>
                <a:ext cx="9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6" y="7"/>
                  </a:cxn>
                  <a:cxn ang="0">
                    <a:pos x="38" y="7"/>
                  </a:cxn>
                  <a:cxn ang="0">
                    <a:pos x="49" y="6"/>
                  </a:cxn>
                  <a:cxn ang="0">
                    <a:pos x="59" y="6"/>
                  </a:cxn>
                  <a:cxn ang="0">
                    <a:pos x="69" y="5"/>
                  </a:cxn>
                  <a:cxn ang="0">
                    <a:pos x="77" y="5"/>
                  </a:cxn>
                  <a:cxn ang="0">
                    <a:pos x="82" y="4"/>
                  </a:cxn>
                  <a:cxn ang="0">
                    <a:pos x="87" y="3"/>
                  </a:cxn>
                  <a:cxn ang="0">
                    <a:pos x="90" y="1"/>
                  </a:cxn>
                  <a:cxn ang="0">
                    <a:pos x="90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4" y="3"/>
                  </a:cxn>
                  <a:cxn ang="0">
                    <a:pos x="78" y="4"/>
                  </a:cxn>
                  <a:cxn ang="0">
                    <a:pos x="71" y="5"/>
                  </a:cxn>
                  <a:cxn ang="0">
                    <a:pos x="63" y="5"/>
                  </a:cxn>
                  <a:cxn ang="0">
                    <a:pos x="51" y="6"/>
                  </a:cxn>
                  <a:cxn ang="0">
                    <a:pos x="40" y="6"/>
                  </a:cxn>
                  <a:cxn ang="0">
                    <a:pos x="27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90" h="7">
                    <a:moveTo>
                      <a:pt x="0" y="7"/>
                    </a:moveTo>
                    <a:lnTo>
                      <a:pt x="14" y="7"/>
                    </a:lnTo>
                    <a:lnTo>
                      <a:pt x="26" y="7"/>
                    </a:lnTo>
                    <a:lnTo>
                      <a:pt x="38" y="7"/>
                    </a:lnTo>
                    <a:lnTo>
                      <a:pt x="49" y="6"/>
                    </a:lnTo>
                    <a:lnTo>
                      <a:pt x="59" y="6"/>
                    </a:lnTo>
                    <a:lnTo>
                      <a:pt x="69" y="5"/>
                    </a:lnTo>
                    <a:lnTo>
                      <a:pt x="77" y="5"/>
                    </a:lnTo>
                    <a:lnTo>
                      <a:pt x="82" y="4"/>
                    </a:lnTo>
                    <a:lnTo>
                      <a:pt x="87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4" y="3"/>
                    </a:lnTo>
                    <a:lnTo>
                      <a:pt x="78" y="4"/>
                    </a:lnTo>
                    <a:lnTo>
                      <a:pt x="71" y="5"/>
                    </a:lnTo>
                    <a:lnTo>
                      <a:pt x="63" y="5"/>
                    </a:lnTo>
                    <a:lnTo>
                      <a:pt x="51" y="6"/>
                    </a:lnTo>
                    <a:lnTo>
                      <a:pt x="40" y="6"/>
                    </a:lnTo>
                    <a:lnTo>
                      <a:pt x="27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Freeform 47"/>
              <p:cNvSpPr>
                <a:spLocks/>
              </p:cNvSpPr>
              <p:nvPr/>
            </p:nvSpPr>
            <p:spPr bwMode="auto">
              <a:xfrm>
                <a:off x="680" y="2126"/>
                <a:ext cx="87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7" y="7"/>
                  </a:cxn>
                  <a:cxn ang="0">
                    <a:pos x="40" y="6"/>
                  </a:cxn>
                  <a:cxn ang="0">
                    <a:pos x="51" y="6"/>
                  </a:cxn>
                  <a:cxn ang="0">
                    <a:pos x="63" y="5"/>
                  </a:cxn>
                  <a:cxn ang="0">
                    <a:pos x="71" y="5"/>
                  </a:cxn>
                  <a:cxn ang="0">
                    <a:pos x="78" y="4"/>
                  </a:cxn>
                  <a:cxn ang="0">
                    <a:pos x="84" y="3"/>
                  </a:cxn>
                  <a:cxn ang="0">
                    <a:pos x="87" y="1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4" y="1"/>
                  </a:cxn>
                  <a:cxn ang="0">
                    <a:pos x="80" y="3"/>
                  </a:cxn>
                  <a:cxn ang="0">
                    <a:pos x="75" y="4"/>
                  </a:cxn>
                  <a:cxn ang="0">
                    <a:pos x="68" y="5"/>
                  </a:cxn>
                  <a:cxn ang="0">
                    <a:pos x="59" y="5"/>
                  </a:cxn>
                  <a:cxn ang="0">
                    <a:pos x="49" y="6"/>
                  </a:cxn>
                  <a:cxn ang="0">
                    <a:pos x="38" y="6"/>
                  </a:cxn>
                  <a:cxn ang="0">
                    <a:pos x="26" y="6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87" h="7">
                    <a:moveTo>
                      <a:pt x="0" y="7"/>
                    </a:moveTo>
                    <a:lnTo>
                      <a:pt x="14" y="7"/>
                    </a:lnTo>
                    <a:lnTo>
                      <a:pt x="27" y="7"/>
                    </a:lnTo>
                    <a:lnTo>
                      <a:pt x="40" y="6"/>
                    </a:lnTo>
                    <a:lnTo>
                      <a:pt x="51" y="6"/>
                    </a:lnTo>
                    <a:lnTo>
                      <a:pt x="63" y="5"/>
                    </a:lnTo>
                    <a:lnTo>
                      <a:pt x="71" y="5"/>
                    </a:lnTo>
                    <a:lnTo>
                      <a:pt x="78" y="4"/>
                    </a:lnTo>
                    <a:lnTo>
                      <a:pt x="84" y="3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80" y="3"/>
                    </a:lnTo>
                    <a:lnTo>
                      <a:pt x="75" y="4"/>
                    </a:lnTo>
                    <a:lnTo>
                      <a:pt x="68" y="5"/>
                    </a:lnTo>
                    <a:lnTo>
                      <a:pt x="59" y="5"/>
                    </a:lnTo>
                    <a:lnTo>
                      <a:pt x="49" y="6"/>
                    </a:lnTo>
                    <a:lnTo>
                      <a:pt x="38" y="6"/>
                    </a:lnTo>
                    <a:lnTo>
                      <a:pt x="26" y="6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Freeform 48"/>
              <p:cNvSpPr>
                <a:spLocks/>
              </p:cNvSpPr>
              <p:nvPr/>
            </p:nvSpPr>
            <p:spPr bwMode="auto">
              <a:xfrm>
                <a:off x="680" y="2126"/>
                <a:ext cx="8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6" y="6"/>
                  </a:cxn>
                  <a:cxn ang="0">
                    <a:pos x="38" y="6"/>
                  </a:cxn>
                  <a:cxn ang="0">
                    <a:pos x="49" y="6"/>
                  </a:cxn>
                  <a:cxn ang="0">
                    <a:pos x="59" y="5"/>
                  </a:cxn>
                  <a:cxn ang="0">
                    <a:pos x="68" y="5"/>
                  </a:cxn>
                  <a:cxn ang="0">
                    <a:pos x="75" y="4"/>
                  </a:cxn>
                  <a:cxn ang="0">
                    <a:pos x="80" y="3"/>
                  </a:cxn>
                  <a:cxn ang="0">
                    <a:pos x="84" y="1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0" y="1"/>
                  </a:cxn>
                  <a:cxn ang="0">
                    <a:pos x="77" y="3"/>
                  </a:cxn>
                  <a:cxn ang="0">
                    <a:pos x="72" y="4"/>
                  </a:cxn>
                  <a:cxn ang="0">
                    <a:pos x="66" y="4"/>
                  </a:cxn>
                  <a:cxn ang="0">
                    <a:pos x="57" y="5"/>
                  </a:cxn>
                  <a:cxn ang="0">
                    <a:pos x="48" y="6"/>
                  </a:cxn>
                  <a:cxn ang="0">
                    <a:pos x="37" y="6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7"/>
                  </a:cxn>
                </a:cxnLst>
                <a:rect l="0" t="0" r="r" b="b"/>
                <a:pathLst>
                  <a:path w="84" h="7">
                    <a:moveTo>
                      <a:pt x="0" y="7"/>
                    </a:moveTo>
                    <a:lnTo>
                      <a:pt x="14" y="7"/>
                    </a:lnTo>
                    <a:lnTo>
                      <a:pt x="26" y="6"/>
                    </a:lnTo>
                    <a:lnTo>
                      <a:pt x="38" y="6"/>
                    </a:lnTo>
                    <a:lnTo>
                      <a:pt x="49" y="6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4"/>
                    </a:lnTo>
                    <a:lnTo>
                      <a:pt x="80" y="3"/>
                    </a:lnTo>
                    <a:lnTo>
                      <a:pt x="84" y="1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3"/>
                    </a:lnTo>
                    <a:lnTo>
                      <a:pt x="72" y="4"/>
                    </a:lnTo>
                    <a:lnTo>
                      <a:pt x="66" y="4"/>
                    </a:lnTo>
                    <a:lnTo>
                      <a:pt x="57" y="5"/>
                    </a:lnTo>
                    <a:lnTo>
                      <a:pt x="48" y="6"/>
                    </a:lnTo>
                    <a:lnTo>
                      <a:pt x="37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Freeform 49"/>
              <p:cNvSpPr>
                <a:spLocks/>
              </p:cNvSpPr>
              <p:nvPr/>
            </p:nvSpPr>
            <p:spPr bwMode="auto">
              <a:xfrm>
                <a:off x="680" y="2126"/>
                <a:ext cx="8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7" y="6"/>
                  </a:cxn>
                  <a:cxn ang="0">
                    <a:pos x="48" y="6"/>
                  </a:cxn>
                  <a:cxn ang="0">
                    <a:pos x="57" y="5"/>
                  </a:cxn>
                  <a:cxn ang="0">
                    <a:pos x="66" y="4"/>
                  </a:cxn>
                  <a:cxn ang="0">
                    <a:pos x="72" y="4"/>
                  </a:cxn>
                  <a:cxn ang="0">
                    <a:pos x="77" y="3"/>
                  </a:cxn>
                  <a:cxn ang="0">
                    <a:pos x="80" y="1"/>
                  </a:cxn>
                  <a:cxn ang="0">
                    <a:pos x="80" y="0"/>
                  </a:cxn>
                  <a:cxn ang="0">
                    <a:pos x="77" y="0"/>
                  </a:cxn>
                  <a:cxn ang="0">
                    <a:pos x="77" y="1"/>
                  </a:cxn>
                  <a:cxn ang="0">
                    <a:pos x="74" y="3"/>
                  </a:cxn>
                  <a:cxn ang="0">
                    <a:pos x="69" y="4"/>
                  </a:cxn>
                  <a:cxn ang="0">
                    <a:pos x="63" y="4"/>
                  </a:cxn>
                  <a:cxn ang="0">
                    <a:pos x="55" y="5"/>
                  </a:cxn>
                  <a:cxn ang="0">
                    <a:pos x="46" y="5"/>
                  </a:cxn>
                  <a:cxn ang="0">
                    <a:pos x="36" y="6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0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7" y="6"/>
                    </a:lnTo>
                    <a:lnTo>
                      <a:pt x="48" y="6"/>
                    </a:lnTo>
                    <a:lnTo>
                      <a:pt x="57" y="5"/>
                    </a:lnTo>
                    <a:lnTo>
                      <a:pt x="66" y="4"/>
                    </a:lnTo>
                    <a:lnTo>
                      <a:pt x="72" y="4"/>
                    </a:lnTo>
                    <a:lnTo>
                      <a:pt x="77" y="3"/>
                    </a:lnTo>
                    <a:lnTo>
                      <a:pt x="80" y="1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4" y="3"/>
                    </a:lnTo>
                    <a:lnTo>
                      <a:pt x="69" y="4"/>
                    </a:lnTo>
                    <a:lnTo>
                      <a:pt x="63" y="4"/>
                    </a:lnTo>
                    <a:lnTo>
                      <a:pt x="55" y="5"/>
                    </a:lnTo>
                    <a:lnTo>
                      <a:pt x="46" y="5"/>
                    </a:lnTo>
                    <a:lnTo>
                      <a:pt x="36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Freeform 50"/>
              <p:cNvSpPr>
                <a:spLocks/>
              </p:cNvSpPr>
              <p:nvPr/>
            </p:nvSpPr>
            <p:spPr bwMode="auto">
              <a:xfrm>
                <a:off x="680" y="2126"/>
                <a:ext cx="7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6" y="6"/>
                  </a:cxn>
                  <a:cxn ang="0">
                    <a:pos x="46" y="5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69" y="4"/>
                  </a:cxn>
                  <a:cxn ang="0">
                    <a:pos x="74" y="3"/>
                  </a:cxn>
                  <a:cxn ang="0">
                    <a:pos x="77" y="1"/>
                  </a:cxn>
                  <a:cxn ang="0">
                    <a:pos x="77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0" y="3"/>
                  </a:cxn>
                  <a:cxn ang="0">
                    <a:pos x="66" y="4"/>
                  </a:cxn>
                  <a:cxn ang="0">
                    <a:pos x="60" y="4"/>
                  </a:cxn>
                  <a:cxn ang="0">
                    <a:pos x="53" y="5"/>
                  </a:cxn>
                  <a:cxn ang="0">
                    <a:pos x="44" y="5"/>
                  </a:cxn>
                  <a:cxn ang="0">
                    <a:pos x="34" y="6"/>
                  </a:cxn>
                  <a:cxn ang="0">
                    <a:pos x="24" y="6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7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6" y="6"/>
                    </a:lnTo>
                    <a:lnTo>
                      <a:pt x="46" y="5"/>
                    </a:lnTo>
                    <a:lnTo>
                      <a:pt x="55" y="5"/>
                    </a:lnTo>
                    <a:lnTo>
                      <a:pt x="63" y="4"/>
                    </a:lnTo>
                    <a:lnTo>
                      <a:pt x="69" y="4"/>
                    </a:lnTo>
                    <a:lnTo>
                      <a:pt x="74" y="3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0" y="3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3" y="5"/>
                    </a:lnTo>
                    <a:lnTo>
                      <a:pt x="44" y="5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9" name="Freeform 51"/>
              <p:cNvSpPr>
                <a:spLocks/>
              </p:cNvSpPr>
              <p:nvPr/>
            </p:nvSpPr>
            <p:spPr bwMode="auto">
              <a:xfrm>
                <a:off x="680" y="2126"/>
                <a:ext cx="7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4" y="6"/>
                  </a:cxn>
                  <a:cxn ang="0">
                    <a:pos x="44" y="5"/>
                  </a:cxn>
                  <a:cxn ang="0">
                    <a:pos x="53" y="5"/>
                  </a:cxn>
                  <a:cxn ang="0">
                    <a:pos x="60" y="4"/>
                  </a:cxn>
                  <a:cxn ang="0">
                    <a:pos x="66" y="4"/>
                  </a:cxn>
                  <a:cxn ang="0">
                    <a:pos x="70" y="3"/>
                  </a:cxn>
                  <a:cxn ang="0">
                    <a:pos x="74" y="1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9" y="1"/>
                  </a:cxn>
                  <a:cxn ang="0">
                    <a:pos x="67" y="3"/>
                  </a:cxn>
                  <a:cxn ang="0">
                    <a:pos x="61" y="4"/>
                  </a:cxn>
                  <a:cxn ang="0">
                    <a:pos x="55" y="4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4" h="6">
                    <a:moveTo>
                      <a:pt x="0" y="6"/>
                    </a:moveTo>
                    <a:lnTo>
                      <a:pt x="12" y="6"/>
                    </a:lnTo>
                    <a:lnTo>
                      <a:pt x="24" y="6"/>
                    </a:lnTo>
                    <a:lnTo>
                      <a:pt x="34" y="6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60" y="4"/>
                    </a:lnTo>
                    <a:lnTo>
                      <a:pt x="66" y="4"/>
                    </a:lnTo>
                    <a:lnTo>
                      <a:pt x="70" y="3"/>
                    </a:lnTo>
                    <a:lnTo>
                      <a:pt x="74" y="1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9" y="1"/>
                    </a:lnTo>
                    <a:lnTo>
                      <a:pt x="67" y="3"/>
                    </a:lnTo>
                    <a:lnTo>
                      <a:pt x="61" y="4"/>
                    </a:lnTo>
                    <a:lnTo>
                      <a:pt x="55" y="4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0" name="Freeform 52"/>
              <p:cNvSpPr>
                <a:spLocks/>
              </p:cNvSpPr>
              <p:nvPr/>
            </p:nvSpPr>
            <p:spPr bwMode="auto">
              <a:xfrm>
                <a:off x="680" y="2126"/>
                <a:ext cx="7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6" y="5"/>
                  </a:cxn>
                  <a:cxn ang="0">
                    <a:pos x="46" y="5"/>
                  </a:cxn>
                  <a:cxn ang="0">
                    <a:pos x="55" y="4"/>
                  </a:cxn>
                  <a:cxn ang="0">
                    <a:pos x="61" y="4"/>
                  </a:cxn>
                  <a:cxn ang="0">
                    <a:pos x="67" y="3"/>
                  </a:cxn>
                  <a:cxn ang="0">
                    <a:pos x="69" y="1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6" y="1"/>
                  </a:cxn>
                  <a:cxn ang="0">
                    <a:pos x="64" y="3"/>
                  </a:cxn>
                  <a:cxn ang="0">
                    <a:pos x="58" y="4"/>
                  </a:cxn>
                  <a:cxn ang="0">
                    <a:pos x="51" y="4"/>
                  </a:cxn>
                  <a:cxn ang="0">
                    <a:pos x="44" y="5"/>
                  </a:cxn>
                  <a:cxn ang="0">
                    <a:pos x="34" y="5"/>
                  </a:cxn>
                  <a:cxn ang="0">
                    <a:pos x="24" y="5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0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6" y="5"/>
                    </a:lnTo>
                    <a:lnTo>
                      <a:pt x="46" y="5"/>
                    </a:lnTo>
                    <a:lnTo>
                      <a:pt x="55" y="4"/>
                    </a:lnTo>
                    <a:lnTo>
                      <a:pt x="61" y="4"/>
                    </a:lnTo>
                    <a:lnTo>
                      <a:pt x="67" y="3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4" y="3"/>
                    </a:lnTo>
                    <a:lnTo>
                      <a:pt x="58" y="4"/>
                    </a:lnTo>
                    <a:lnTo>
                      <a:pt x="51" y="4"/>
                    </a:lnTo>
                    <a:lnTo>
                      <a:pt x="44" y="5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1" name="Freeform 53"/>
              <p:cNvSpPr>
                <a:spLocks/>
              </p:cNvSpPr>
              <p:nvPr/>
            </p:nvSpPr>
            <p:spPr bwMode="auto">
              <a:xfrm>
                <a:off x="680" y="2126"/>
                <a:ext cx="6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4" y="5"/>
                  </a:cxn>
                  <a:cxn ang="0">
                    <a:pos x="34" y="5"/>
                  </a:cxn>
                  <a:cxn ang="0">
                    <a:pos x="44" y="5"/>
                  </a:cxn>
                  <a:cxn ang="0">
                    <a:pos x="51" y="4"/>
                  </a:cxn>
                  <a:cxn ang="0">
                    <a:pos x="58" y="4"/>
                  </a:cxn>
                  <a:cxn ang="0">
                    <a:pos x="64" y="3"/>
                  </a:cxn>
                  <a:cxn ang="0">
                    <a:pos x="66" y="1"/>
                  </a:cxn>
                  <a:cxn ang="0">
                    <a:pos x="67" y="0"/>
                  </a:cxn>
                  <a:cxn ang="0">
                    <a:pos x="64" y="0"/>
                  </a:cxn>
                  <a:cxn ang="0">
                    <a:pos x="64" y="1"/>
                  </a:cxn>
                  <a:cxn ang="0">
                    <a:pos x="60" y="3"/>
                  </a:cxn>
                  <a:cxn ang="0">
                    <a:pos x="56" y="3"/>
                  </a:cxn>
                  <a:cxn ang="0">
                    <a:pos x="49" y="4"/>
                  </a:cxn>
                  <a:cxn ang="0">
                    <a:pos x="41" y="5"/>
                  </a:cxn>
                  <a:cxn ang="0">
                    <a:pos x="33" y="5"/>
                  </a:cxn>
                  <a:cxn ang="0">
                    <a:pos x="23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6"/>
                  </a:cxn>
                </a:cxnLst>
                <a:rect l="0" t="0" r="r" b="b"/>
                <a:pathLst>
                  <a:path w="67" h="6">
                    <a:moveTo>
                      <a:pt x="0" y="6"/>
                    </a:moveTo>
                    <a:lnTo>
                      <a:pt x="13" y="6"/>
                    </a:lnTo>
                    <a:lnTo>
                      <a:pt x="24" y="5"/>
                    </a:lnTo>
                    <a:lnTo>
                      <a:pt x="34" y="5"/>
                    </a:lnTo>
                    <a:lnTo>
                      <a:pt x="44" y="5"/>
                    </a:lnTo>
                    <a:lnTo>
                      <a:pt x="51" y="4"/>
                    </a:lnTo>
                    <a:lnTo>
                      <a:pt x="58" y="4"/>
                    </a:lnTo>
                    <a:lnTo>
                      <a:pt x="64" y="3"/>
                    </a:lnTo>
                    <a:lnTo>
                      <a:pt x="66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49" y="4"/>
                    </a:lnTo>
                    <a:lnTo>
                      <a:pt x="41" y="5"/>
                    </a:lnTo>
                    <a:lnTo>
                      <a:pt x="33" y="5"/>
                    </a:lnTo>
                    <a:lnTo>
                      <a:pt x="23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Freeform 54"/>
              <p:cNvSpPr>
                <a:spLocks/>
              </p:cNvSpPr>
              <p:nvPr/>
            </p:nvSpPr>
            <p:spPr bwMode="auto">
              <a:xfrm>
                <a:off x="680" y="2126"/>
                <a:ext cx="6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3" y="5"/>
                  </a:cxn>
                  <a:cxn ang="0">
                    <a:pos x="33" y="5"/>
                  </a:cxn>
                  <a:cxn ang="0">
                    <a:pos x="41" y="5"/>
                  </a:cxn>
                  <a:cxn ang="0">
                    <a:pos x="49" y="4"/>
                  </a:cxn>
                  <a:cxn ang="0">
                    <a:pos x="56" y="3"/>
                  </a:cxn>
                  <a:cxn ang="0">
                    <a:pos x="60" y="3"/>
                  </a:cxn>
                  <a:cxn ang="0">
                    <a:pos x="64" y="1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3" y="3"/>
                  </a:cxn>
                  <a:cxn ang="0">
                    <a:pos x="47" y="4"/>
                  </a:cxn>
                  <a:cxn ang="0">
                    <a:pos x="39" y="4"/>
                  </a:cxn>
                  <a:cxn ang="0">
                    <a:pos x="30" y="5"/>
                  </a:cxn>
                  <a:cxn ang="0">
                    <a:pos x="22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4" h="5">
                    <a:moveTo>
                      <a:pt x="0" y="5"/>
                    </a:moveTo>
                    <a:lnTo>
                      <a:pt x="12" y="5"/>
                    </a:lnTo>
                    <a:lnTo>
                      <a:pt x="23" y="5"/>
                    </a:lnTo>
                    <a:lnTo>
                      <a:pt x="33" y="5"/>
                    </a:lnTo>
                    <a:lnTo>
                      <a:pt x="41" y="5"/>
                    </a:lnTo>
                    <a:lnTo>
                      <a:pt x="49" y="4"/>
                    </a:lnTo>
                    <a:lnTo>
                      <a:pt x="56" y="3"/>
                    </a:lnTo>
                    <a:lnTo>
                      <a:pt x="60" y="3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3" y="3"/>
                    </a:lnTo>
                    <a:lnTo>
                      <a:pt x="47" y="4"/>
                    </a:lnTo>
                    <a:lnTo>
                      <a:pt x="39" y="4"/>
                    </a:lnTo>
                    <a:lnTo>
                      <a:pt x="30" y="5"/>
                    </a:lnTo>
                    <a:lnTo>
                      <a:pt x="22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Freeform 55"/>
              <p:cNvSpPr>
                <a:spLocks/>
              </p:cNvSpPr>
              <p:nvPr/>
            </p:nvSpPr>
            <p:spPr bwMode="auto">
              <a:xfrm>
                <a:off x="680" y="2126"/>
                <a:ext cx="6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2" y="5"/>
                  </a:cxn>
                  <a:cxn ang="0">
                    <a:pos x="30" y="5"/>
                  </a:cxn>
                  <a:cxn ang="0">
                    <a:pos x="39" y="4"/>
                  </a:cxn>
                  <a:cxn ang="0">
                    <a:pos x="47" y="4"/>
                  </a:cxn>
                  <a:cxn ang="0">
                    <a:pos x="53" y="3"/>
                  </a:cxn>
                  <a:cxn ang="0">
                    <a:pos x="57" y="3"/>
                  </a:cxn>
                  <a:cxn ang="0">
                    <a:pos x="60" y="1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6" y="1"/>
                  </a:cxn>
                  <a:cxn ang="0">
                    <a:pos x="53" y="3"/>
                  </a:cxn>
                  <a:cxn ang="0">
                    <a:pos x="48" y="3"/>
                  </a:cxn>
                  <a:cxn ang="0">
                    <a:pos x="40" y="4"/>
                  </a:cxn>
                  <a:cxn ang="0">
                    <a:pos x="33" y="4"/>
                  </a:cxn>
                  <a:cxn ang="0">
                    <a:pos x="23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0" h="5">
                    <a:moveTo>
                      <a:pt x="0" y="5"/>
                    </a:moveTo>
                    <a:lnTo>
                      <a:pt x="12" y="5"/>
                    </a:lnTo>
                    <a:lnTo>
                      <a:pt x="22" y="5"/>
                    </a:lnTo>
                    <a:lnTo>
                      <a:pt x="30" y="5"/>
                    </a:lnTo>
                    <a:lnTo>
                      <a:pt x="39" y="4"/>
                    </a:lnTo>
                    <a:lnTo>
                      <a:pt x="47" y="4"/>
                    </a:lnTo>
                    <a:lnTo>
                      <a:pt x="53" y="3"/>
                    </a:lnTo>
                    <a:lnTo>
                      <a:pt x="57" y="3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8" y="3"/>
                    </a:lnTo>
                    <a:lnTo>
                      <a:pt x="40" y="4"/>
                    </a:lnTo>
                    <a:lnTo>
                      <a:pt x="33" y="4"/>
                    </a:lnTo>
                    <a:lnTo>
                      <a:pt x="23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Freeform 56"/>
              <p:cNvSpPr>
                <a:spLocks/>
              </p:cNvSpPr>
              <p:nvPr/>
            </p:nvSpPr>
            <p:spPr bwMode="auto">
              <a:xfrm>
                <a:off x="680" y="2126"/>
                <a:ext cx="57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3" y="5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3"/>
                  </a:cxn>
                  <a:cxn ang="0">
                    <a:pos x="53" y="3"/>
                  </a:cxn>
                  <a:cxn ang="0">
                    <a:pos x="56" y="1"/>
                  </a:cxn>
                  <a:cxn ang="0">
                    <a:pos x="57" y="0"/>
                  </a:cxn>
                  <a:cxn ang="0">
                    <a:pos x="54" y="0"/>
                  </a:cxn>
                  <a:cxn ang="0">
                    <a:pos x="53" y="1"/>
                  </a:cxn>
                  <a:cxn ang="0">
                    <a:pos x="50" y="3"/>
                  </a:cxn>
                  <a:cxn ang="0">
                    <a:pos x="45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2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7" h="5">
                    <a:moveTo>
                      <a:pt x="0" y="5"/>
                    </a:moveTo>
                    <a:lnTo>
                      <a:pt x="12" y="5"/>
                    </a:lnTo>
                    <a:lnTo>
                      <a:pt x="23" y="5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3"/>
                    </a:lnTo>
                    <a:lnTo>
                      <a:pt x="53" y="3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3" y="1"/>
                    </a:lnTo>
                    <a:lnTo>
                      <a:pt x="50" y="3"/>
                    </a:lnTo>
                    <a:lnTo>
                      <a:pt x="45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2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Freeform 57"/>
              <p:cNvSpPr>
                <a:spLocks/>
              </p:cNvSpPr>
              <p:nvPr/>
            </p:nvSpPr>
            <p:spPr bwMode="auto">
              <a:xfrm>
                <a:off x="680" y="2126"/>
                <a:ext cx="5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2" y="5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5" y="3"/>
                  </a:cxn>
                  <a:cxn ang="0">
                    <a:pos x="50" y="3"/>
                  </a:cxn>
                  <a:cxn ang="0">
                    <a:pos x="53" y="1"/>
                  </a:cxn>
                  <a:cxn ang="0">
                    <a:pos x="54" y="0"/>
                  </a:cxn>
                  <a:cxn ang="0">
                    <a:pos x="50" y="0"/>
                  </a:cxn>
                  <a:cxn ang="0">
                    <a:pos x="49" y="1"/>
                  </a:cxn>
                  <a:cxn ang="0">
                    <a:pos x="47" y="3"/>
                  </a:cxn>
                  <a:cxn ang="0">
                    <a:pos x="43" y="3"/>
                  </a:cxn>
                  <a:cxn ang="0">
                    <a:pos x="36" y="4"/>
                  </a:cxn>
                  <a:cxn ang="0">
                    <a:pos x="28" y="4"/>
                  </a:cxn>
                  <a:cxn ang="0">
                    <a:pos x="19" y="4"/>
                  </a:cxn>
                  <a:cxn ang="0">
                    <a:pos x="1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12" y="5"/>
                    </a:lnTo>
                    <a:lnTo>
                      <a:pt x="22" y="5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5" y="3"/>
                    </a:lnTo>
                    <a:lnTo>
                      <a:pt x="50" y="3"/>
                    </a:lnTo>
                    <a:lnTo>
                      <a:pt x="53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7" y="3"/>
                    </a:lnTo>
                    <a:lnTo>
                      <a:pt x="43" y="3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Freeform 58"/>
              <p:cNvSpPr>
                <a:spLocks/>
              </p:cNvSpPr>
              <p:nvPr/>
            </p:nvSpPr>
            <p:spPr bwMode="auto">
              <a:xfrm>
                <a:off x="680" y="2126"/>
                <a:ext cx="5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19" y="4"/>
                  </a:cxn>
                  <a:cxn ang="0">
                    <a:pos x="28" y="4"/>
                  </a:cxn>
                  <a:cxn ang="0">
                    <a:pos x="36" y="4"/>
                  </a:cxn>
                  <a:cxn ang="0">
                    <a:pos x="43" y="3"/>
                  </a:cxn>
                  <a:cxn ang="0">
                    <a:pos x="47" y="3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7" y="1"/>
                  </a:cxn>
                  <a:cxn ang="0">
                    <a:pos x="44" y="3"/>
                  </a:cxn>
                  <a:cxn ang="0">
                    <a:pos x="39" y="3"/>
                  </a:cxn>
                  <a:cxn ang="0">
                    <a:pos x="34" y="4"/>
                  </a:cxn>
                  <a:cxn ang="0">
                    <a:pos x="27" y="4"/>
                  </a:cxn>
                  <a:cxn ang="0">
                    <a:pos x="18" y="4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50" h="5">
                    <a:moveTo>
                      <a:pt x="0" y="5"/>
                    </a:moveTo>
                    <a:lnTo>
                      <a:pt x="10" y="5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3" y="3"/>
                    </a:lnTo>
                    <a:lnTo>
                      <a:pt x="47" y="3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4" y="3"/>
                    </a:lnTo>
                    <a:lnTo>
                      <a:pt x="39" y="3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Freeform 59"/>
              <p:cNvSpPr>
                <a:spLocks/>
              </p:cNvSpPr>
              <p:nvPr/>
            </p:nvSpPr>
            <p:spPr bwMode="auto">
              <a:xfrm>
                <a:off x="680" y="2126"/>
                <a:ext cx="4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18" y="4"/>
                  </a:cxn>
                  <a:cxn ang="0">
                    <a:pos x="27" y="4"/>
                  </a:cxn>
                  <a:cxn ang="0">
                    <a:pos x="34" y="4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7" y="1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5" y="3"/>
                  </a:cxn>
                  <a:cxn ang="0">
                    <a:pos x="28" y="4"/>
                  </a:cxn>
                  <a:cxn ang="0">
                    <a:pos x="19" y="4"/>
                  </a:cxn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7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5" y="3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Freeform 60"/>
              <p:cNvSpPr>
                <a:spLocks/>
              </p:cNvSpPr>
              <p:nvPr/>
            </p:nvSpPr>
            <p:spPr bwMode="auto">
              <a:xfrm>
                <a:off x="680" y="2126"/>
                <a:ext cx="4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19" y="4"/>
                  </a:cxn>
                  <a:cxn ang="0">
                    <a:pos x="28" y="4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7" y="3"/>
                  </a:cxn>
                  <a:cxn ang="0">
                    <a:pos x="32" y="3"/>
                  </a:cxn>
                  <a:cxn ang="0">
                    <a:pos x="26" y="3"/>
                  </a:cxn>
                  <a:cxn ang="0">
                    <a:pos x="18" y="4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10" y="4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7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Freeform 61"/>
              <p:cNvSpPr>
                <a:spLocks/>
              </p:cNvSpPr>
              <p:nvPr/>
            </p:nvSpPr>
            <p:spPr bwMode="auto">
              <a:xfrm>
                <a:off x="680" y="2126"/>
                <a:ext cx="4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18" y="4"/>
                  </a:cxn>
                  <a:cxn ang="0">
                    <a:pos x="26" y="3"/>
                  </a:cxn>
                  <a:cxn ang="0">
                    <a:pos x="32" y="3"/>
                  </a:cxn>
                  <a:cxn ang="0">
                    <a:pos x="37" y="3"/>
                  </a:cxn>
                  <a:cxn ang="0">
                    <a:pos x="39" y="1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1"/>
                  </a:cxn>
                  <a:cxn ang="0">
                    <a:pos x="29" y="3"/>
                  </a:cxn>
                  <a:cxn ang="0">
                    <a:pos x="24" y="3"/>
                  </a:cxn>
                  <a:cxn ang="0">
                    <a:pos x="17" y="4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6" y="3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7" y="4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auto">
              <a:xfrm>
                <a:off x="680" y="2126"/>
                <a:ext cx="3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4"/>
                  </a:cxn>
                  <a:cxn ang="0">
                    <a:pos x="17" y="4"/>
                  </a:cxn>
                  <a:cxn ang="0">
                    <a:pos x="24" y="3"/>
                  </a:cxn>
                  <a:cxn ang="0">
                    <a:pos x="29" y="3"/>
                  </a:cxn>
                  <a:cxn ang="0">
                    <a:pos x="34" y="1"/>
                  </a:cxn>
                  <a:cxn ang="0">
                    <a:pos x="36" y="1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4" y="1"/>
                  </a:cxn>
                  <a:cxn ang="0">
                    <a:pos x="30" y="1"/>
                  </a:cxn>
                  <a:cxn ang="0">
                    <a:pos x="27" y="3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7" h="4">
                    <a:moveTo>
                      <a:pt x="0" y="4"/>
                    </a:moveTo>
                    <a:lnTo>
                      <a:pt x="8" y="4"/>
                    </a:lnTo>
                    <a:lnTo>
                      <a:pt x="17" y="4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7" y="3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auto">
              <a:xfrm>
                <a:off x="680" y="2126"/>
                <a:ext cx="3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3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7" y="3"/>
                  </a:cxn>
                  <a:cxn ang="0">
                    <a:pos x="30" y="1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8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8" y="3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7" y="3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2" y="3"/>
                    </a:lnTo>
                    <a:lnTo>
                      <a:pt x="16" y="3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auto">
              <a:xfrm>
                <a:off x="680" y="2126"/>
                <a:ext cx="3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3"/>
                  </a:cxn>
                  <a:cxn ang="0">
                    <a:pos x="16" y="3"/>
                  </a:cxn>
                  <a:cxn ang="0">
                    <a:pos x="22" y="3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19" y="3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lnTo>
                      <a:pt x="8" y="3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Freeform 65"/>
              <p:cNvSpPr>
                <a:spLocks/>
              </p:cNvSpPr>
              <p:nvPr/>
            </p:nvSpPr>
            <p:spPr bwMode="auto">
              <a:xfrm>
                <a:off x="680" y="2126"/>
                <a:ext cx="2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3" y="1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3" y="3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7" h="3">
                    <a:moveTo>
                      <a:pt x="0" y="3"/>
                    </a:moveTo>
                    <a:lnTo>
                      <a:pt x="7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3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Freeform 66"/>
              <p:cNvSpPr>
                <a:spLocks/>
              </p:cNvSpPr>
              <p:nvPr/>
            </p:nvSpPr>
            <p:spPr bwMode="auto">
              <a:xfrm>
                <a:off x="680" y="2126"/>
                <a:ext cx="2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3" y="3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3" y="1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4" h="3">
                    <a:moveTo>
                      <a:pt x="0" y="3"/>
                    </a:moveTo>
                    <a:lnTo>
                      <a:pt x="7" y="3"/>
                    </a:lnTo>
                    <a:lnTo>
                      <a:pt x="13" y="3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5" name="Freeform 67"/>
              <p:cNvSpPr>
                <a:spLocks/>
              </p:cNvSpPr>
              <p:nvPr/>
            </p:nvSpPr>
            <p:spPr bwMode="auto">
              <a:xfrm>
                <a:off x="680" y="2126"/>
                <a:ext cx="2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3" y="1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0" h="3">
                    <a:moveTo>
                      <a:pt x="0" y="3"/>
                    </a:moveTo>
                    <a:lnTo>
                      <a:pt x="7" y="3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6" name="Freeform 68"/>
              <p:cNvSpPr>
                <a:spLocks/>
              </p:cNvSpPr>
              <p:nvPr/>
            </p:nvSpPr>
            <p:spPr bwMode="auto">
              <a:xfrm>
                <a:off x="680" y="2126"/>
                <a:ext cx="1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17" h="3">
                    <a:moveTo>
                      <a:pt x="0" y="3"/>
                    </a:moveTo>
                    <a:lnTo>
                      <a:pt x="6" y="1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7" name="Freeform 69"/>
              <p:cNvSpPr>
                <a:spLocks/>
              </p:cNvSpPr>
              <p:nvPr/>
            </p:nvSpPr>
            <p:spPr bwMode="auto">
              <a:xfrm>
                <a:off x="680" y="2126"/>
                <a:ext cx="1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4" h="1">
                    <a:moveTo>
                      <a:pt x="0" y="1"/>
                    </a:moveTo>
                    <a:lnTo>
                      <a:pt x="6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8" name="Freeform 70"/>
              <p:cNvSpPr>
                <a:spLocks/>
              </p:cNvSpPr>
              <p:nvPr/>
            </p:nvSpPr>
            <p:spPr bwMode="auto">
              <a:xfrm>
                <a:off x="680" y="2126"/>
                <a:ext cx="1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9" name="Freeform 71"/>
              <p:cNvSpPr>
                <a:spLocks/>
              </p:cNvSpPr>
              <p:nvPr/>
            </p:nvSpPr>
            <p:spPr bwMode="auto">
              <a:xfrm>
                <a:off x="680" y="2126"/>
                <a:ext cx="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0" name="Freeform 72"/>
              <p:cNvSpPr>
                <a:spLocks/>
              </p:cNvSpPr>
              <p:nvPr/>
            </p:nvSpPr>
            <p:spPr bwMode="auto">
              <a:xfrm>
                <a:off x="680" y="2126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Freeform 73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8" y="6"/>
                  </a:cxn>
                  <a:cxn ang="0">
                    <a:pos x="17" y="8"/>
                  </a:cxn>
                  <a:cxn ang="0">
                    <a:pos x="30" y="10"/>
                  </a:cxn>
                  <a:cxn ang="0">
                    <a:pos x="46" y="13"/>
                  </a:cxn>
                  <a:cxn ang="0">
                    <a:pos x="64" y="14"/>
                  </a:cxn>
                  <a:cxn ang="0">
                    <a:pos x="82" y="14"/>
                  </a:cxn>
                  <a:cxn ang="0">
                    <a:pos x="102" y="14"/>
                  </a:cxn>
                  <a:cxn ang="0">
                    <a:pos x="122" y="14"/>
                  </a:cxn>
                  <a:cxn ang="0">
                    <a:pos x="140" y="13"/>
                  </a:cxn>
                  <a:cxn ang="0">
                    <a:pos x="157" y="10"/>
                  </a:cxn>
                  <a:cxn ang="0">
                    <a:pos x="170" y="9"/>
                  </a:cxn>
                  <a:cxn ang="0">
                    <a:pos x="179" y="6"/>
                  </a:cxn>
                  <a:cxn ang="0">
                    <a:pos x="185" y="4"/>
                  </a:cxn>
                  <a:cxn ang="0">
                    <a:pos x="188" y="1"/>
                  </a:cxn>
                  <a:cxn ang="0">
                    <a:pos x="188" y="0"/>
                  </a:cxn>
                </a:cxnLst>
                <a:rect l="0" t="0" r="r" b="b"/>
                <a:pathLst>
                  <a:path w="188" h="14">
                    <a:moveTo>
                      <a:pt x="188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8" y="6"/>
                    </a:lnTo>
                    <a:lnTo>
                      <a:pt x="17" y="8"/>
                    </a:lnTo>
                    <a:lnTo>
                      <a:pt x="30" y="10"/>
                    </a:lnTo>
                    <a:lnTo>
                      <a:pt x="46" y="13"/>
                    </a:lnTo>
                    <a:lnTo>
                      <a:pt x="64" y="14"/>
                    </a:lnTo>
                    <a:lnTo>
                      <a:pt x="82" y="14"/>
                    </a:lnTo>
                    <a:lnTo>
                      <a:pt x="102" y="14"/>
                    </a:lnTo>
                    <a:lnTo>
                      <a:pt x="122" y="14"/>
                    </a:lnTo>
                    <a:lnTo>
                      <a:pt x="140" y="13"/>
                    </a:lnTo>
                    <a:lnTo>
                      <a:pt x="157" y="10"/>
                    </a:lnTo>
                    <a:lnTo>
                      <a:pt x="170" y="9"/>
                    </a:lnTo>
                    <a:lnTo>
                      <a:pt x="179" y="6"/>
                    </a:lnTo>
                    <a:lnTo>
                      <a:pt x="185" y="4"/>
                    </a:lnTo>
                    <a:lnTo>
                      <a:pt x="188" y="1"/>
                    </a:lnTo>
                    <a:lnTo>
                      <a:pt x="188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0" y="14"/>
                  </a:cxn>
                  <a:cxn ang="0">
                    <a:pos x="39" y="14"/>
                  </a:cxn>
                  <a:cxn ang="0">
                    <a:pos x="58" y="14"/>
                  </a:cxn>
                  <a:cxn ang="0">
                    <a:pos x="77" y="13"/>
                  </a:cxn>
                  <a:cxn ang="0">
                    <a:pos x="95" y="13"/>
                  </a:cxn>
                  <a:cxn ang="0">
                    <a:pos x="110" y="11"/>
                  </a:cxn>
                  <a:cxn ang="0">
                    <a:pos x="126" y="10"/>
                  </a:cxn>
                  <a:cxn ang="0">
                    <a:pos x="140" y="9"/>
                  </a:cxn>
                  <a:cxn ang="0">
                    <a:pos x="152" y="8"/>
                  </a:cxn>
                  <a:cxn ang="0">
                    <a:pos x="162" y="7"/>
                  </a:cxn>
                  <a:cxn ang="0">
                    <a:pos x="171" y="6"/>
                  </a:cxn>
                  <a:cxn ang="0">
                    <a:pos x="179" y="5"/>
                  </a:cxn>
                  <a:cxn ang="0">
                    <a:pos x="183" y="4"/>
                  </a:cxn>
                  <a:cxn ang="0">
                    <a:pos x="187" y="3"/>
                  </a:cxn>
                  <a:cxn ang="0">
                    <a:pos x="188" y="0"/>
                  </a:cxn>
                  <a:cxn ang="0">
                    <a:pos x="188" y="14"/>
                  </a:cxn>
                  <a:cxn ang="0">
                    <a:pos x="0" y="14"/>
                  </a:cxn>
                </a:cxnLst>
                <a:rect l="0" t="0" r="r" b="b"/>
                <a:pathLst>
                  <a:path w="188" h="14">
                    <a:moveTo>
                      <a:pt x="0" y="14"/>
                    </a:moveTo>
                    <a:lnTo>
                      <a:pt x="20" y="14"/>
                    </a:lnTo>
                    <a:lnTo>
                      <a:pt x="39" y="14"/>
                    </a:lnTo>
                    <a:lnTo>
                      <a:pt x="58" y="14"/>
                    </a:lnTo>
                    <a:lnTo>
                      <a:pt x="77" y="13"/>
                    </a:lnTo>
                    <a:lnTo>
                      <a:pt x="95" y="13"/>
                    </a:lnTo>
                    <a:lnTo>
                      <a:pt x="110" y="11"/>
                    </a:lnTo>
                    <a:lnTo>
                      <a:pt x="126" y="10"/>
                    </a:lnTo>
                    <a:lnTo>
                      <a:pt x="140" y="9"/>
                    </a:lnTo>
                    <a:lnTo>
                      <a:pt x="152" y="8"/>
                    </a:lnTo>
                    <a:lnTo>
                      <a:pt x="162" y="7"/>
                    </a:lnTo>
                    <a:lnTo>
                      <a:pt x="171" y="6"/>
                    </a:lnTo>
                    <a:lnTo>
                      <a:pt x="179" y="5"/>
                    </a:lnTo>
                    <a:lnTo>
                      <a:pt x="183" y="4"/>
                    </a:lnTo>
                    <a:lnTo>
                      <a:pt x="187" y="3"/>
                    </a:lnTo>
                    <a:lnTo>
                      <a:pt x="188" y="0"/>
                    </a:lnTo>
                    <a:lnTo>
                      <a:pt x="188" y="1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Freeform 75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0" y="14"/>
                  </a:cxn>
                  <a:cxn ang="0">
                    <a:pos x="39" y="14"/>
                  </a:cxn>
                  <a:cxn ang="0">
                    <a:pos x="58" y="14"/>
                  </a:cxn>
                  <a:cxn ang="0">
                    <a:pos x="77" y="13"/>
                  </a:cxn>
                  <a:cxn ang="0">
                    <a:pos x="95" y="13"/>
                  </a:cxn>
                  <a:cxn ang="0">
                    <a:pos x="110" y="11"/>
                  </a:cxn>
                  <a:cxn ang="0">
                    <a:pos x="126" y="10"/>
                  </a:cxn>
                  <a:cxn ang="0">
                    <a:pos x="140" y="9"/>
                  </a:cxn>
                  <a:cxn ang="0">
                    <a:pos x="152" y="8"/>
                  </a:cxn>
                  <a:cxn ang="0">
                    <a:pos x="162" y="7"/>
                  </a:cxn>
                  <a:cxn ang="0">
                    <a:pos x="171" y="6"/>
                  </a:cxn>
                  <a:cxn ang="0">
                    <a:pos x="179" y="5"/>
                  </a:cxn>
                  <a:cxn ang="0">
                    <a:pos x="183" y="4"/>
                  </a:cxn>
                  <a:cxn ang="0">
                    <a:pos x="187" y="3"/>
                  </a:cxn>
                  <a:cxn ang="0">
                    <a:pos x="188" y="0"/>
                  </a:cxn>
                  <a:cxn ang="0">
                    <a:pos x="184" y="0"/>
                  </a:cxn>
                  <a:cxn ang="0">
                    <a:pos x="183" y="3"/>
                  </a:cxn>
                  <a:cxn ang="0">
                    <a:pos x="180" y="4"/>
                  </a:cxn>
                  <a:cxn ang="0">
                    <a:pos x="176" y="5"/>
                  </a:cxn>
                  <a:cxn ang="0">
                    <a:pos x="169" y="6"/>
                  </a:cxn>
                  <a:cxn ang="0">
                    <a:pos x="160" y="7"/>
                  </a:cxn>
                  <a:cxn ang="0">
                    <a:pos x="149" y="8"/>
                  </a:cxn>
                  <a:cxn ang="0">
                    <a:pos x="137" y="9"/>
                  </a:cxn>
                  <a:cxn ang="0">
                    <a:pos x="123" y="10"/>
                  </a:cxn>
                  <a:cxn ang="0">
                    <a:pos x="109" y="11"/>
                  </a:cxn>
                  <a:cxn ang="0">
                    <a:pos x="92" y="11"/>
                  </a:cxn>
                  <a:cxn ang="0">
                    <a:pos x="76" y="13"/>
                  </a:cxn>
                  <a:cxn ang="0">
                    <a:pos x="57" y="13"/>
                  </a:cxn>
                  <a:cxn ang="0">
                    <a:pos x="39" y="14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8" h="14">
                    <a:moveTo>
                      <a:pt x="0" y="14"/>
                    </a:moveTo>
                    <a:lnTo>
                      <a:pt x="20" y="14"/>
                    </a:lnTo>
                    <a:lnTo>
                      <a:pt x="39" y="14"/>
                    </a:lnTo>
                    <a:lnTo>
                      <a:pt x="58" y="14"/>
                    </a:lnTo>
                    <a:lnTo>
                      <a:pt x="77" y="13"/>
                    </a:lnTo>
                    <a:lnTo>
                      <a:pt x="95" y="13"/>
                    </a:lnTo>
                    <a:lnTo>
                      <a:pt x="110" y="11"/>
                    </a:lnTo>
                    <a:lnTo>
                      <a:pt x="126" y="10"/>
                    </a:lnTo>
                    <a:lnTo>
                      <a:pt x="140" y="9"/>
                    </a:lnTo>
                    <a:lnTo>
                      <a:pt x="152" y="8"/>
                    </a:lnTo>
                    <a:lnTo>
                      <a:pt x="162" y="7"/>
                    </a:lnTo>
                    <a:lnTo>
                      <a:pt x="171" y="6"/>
                    </a:lnTo>
                    <a:lnTo>
                      <a:pt x="179" y="5"/>
                    </a:lnTo>
                    <a:lnTo>
                      <a:pt x="183" y="4"/>
                    </a:lnTo>
                    <a:lnTo>
                      <a:pt x="187" y="3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83" y="3"/>
                    </a:lnTo>
                    <a:lnTo>
                      <a:pt x="180" y="4"/>
                    </a:lnTo>
                    <a:lnTo>
                      <a:pt x="176" y="5"/>
                    </a:lnTo>
                    <a:lnTo>
                      <a:pt x="169" y="6"/>
                    </a:lnTo>
                    <a:lnTo>
                      <a:pt x="160" y="7"/>
                    </a:lnTo>
                    <a:lnTo>
                      <a:pt x="149" y="8"/>
                    </a:lnTo>
                    <a:lnTo>
                      <a:pt x="137" y="9"/>
                    </a:lnTo>
                    <a:lnTo>
                      <a:pt x="123" y="10"/>
                    </a:lnTo>
                    <a:lnTo>
                      <a:pt x="109" y="11"/>
                    </a:lnTo>
                    <a:lnTo>
                      <a:pt x="92" y="11"/>
                    </a:lnTo>
                    <a:lnTo>
                      <a:pt x="76" y="13"/>
                    </a:lnTo>
                    <a:lnTo>
                      <a:pt x="57" y="13"/>
                    </a:lnTo>
                    <a:lnTo>
                      <a:pt x="39" y="14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auto">
              <a:xfrm>
                <a:off x="680" y="2126"/>
                <a:ext cx="18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4"/>
                  </a:cxn>
                  <a:cxn ang="0">
                    <a:pos x="39" y="14"/>
                  </a:cxn>
                  <a:cxn ang="0">
                    <a:pos x="57" y="13"/>
                  </a:cxn>
                  <a:cxn ang="0">
                    <a:pos x="76" y="13"/>
                  </a:cxn>
                  <a:cxn ang="0">
                    <a:pos x="92" y="11"/>
                  </a:cxn>
                  <a:cxn ang="0">
                    <a:pos x="109" y="11"/>
                  </a:cxn>
                  <a:cxn ang="0">
                    <a:pos x="123" y="10"/>
                  </a:cxn>
                  <a:cxn ang="0">
                    <a:pos x="137" y="9"/>
                  </a:cxn>
                  <a:cxn ang="0">
                    <a:pos x="149" y="8"/>
                  </a:cxn>
                  <a:cxn ang="0">
                    <a:pos x="160" y="7"/>
                  </a:cxn>
                  <a:cxn ang="0">
                    <a:pos x="169" y="6"/>
                  </a:cxn>
                  <a:cxn ang="0">
                    <a:pos x="176" y="5"/>
                  </a:cxn>
                  <a:cxn ang="0">
                    <a:pos x="180" y="4"/>
                  </a:cxn>
                  <a:cxn ang="0">
                    <a:pos x="183" y="3"/>
                  </a:cxn>
                  <a:cxn ang="0">
                    <a:pos x="184" y="0"/>
                  </a:cxn>
                  <a:cxn ang="0">
                    <a:pos x="181" y="0"/>
                  </a:cxn>
                  <a:cxn ang="0">
                    <a:pos x="180" y="3"/>
                  </a:cxn>
                  <a:cxn ang="0">
                    <a:pos x="177" y="4"/>
                  </a:cxn>
                  <a:cxn ang="0">
                    <a:pos x="172" y="5"/>
                  </a:cxn>
                  <a:cxn ang="0">
                    <a:pos x="166" y="6"/>
                  </a:cxn>
                  <a:cxn ang="0">
                    <a:pos x="157" y="7"/>
                  </a:cxn>
                  <a:cxn ang="0">
                    <a:pos x="147" y="8"/>
                  </a:cxn>
                  <a:cxn ang="0">
                    <a:pos x="135" y="9"/>
                  </a:cxn>
                  <a:cxn ang="0">
                    <a:pos x="121" y="10"/>
                  </a:cxn>
                  <a:cxn ang="0">
                    <a:pos x="107" y="11"/>
                  </a:cxn>
                  <a:cxn ang="0">
                    <a:pos x="90" y="11"/>
                  </a:cxn>
                  <a:cxn ang="0">
                    <a:pos x="74" y="13"/>
                  </a:cxn>
                  <a:cxn ang="0">
                    <a:pos x="56" y="13"/>
                  </a:cxn>
                  <a:cxn ang="0">
                    <a:pos x="38" y="14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4" h="14">
                    <a:moveTo>
                      <a:pt x="0" y="14"/>
                    </a:moveTo>
                    <a:lnTo>
                      <a:pt x="19" y="14"/>
                    </a:lnTo>
                    <a:lnTo>
                      <a:pt x="39" y="14"/>
                    </a:lnTo>
                    <a:lnTo>
                      <a:pt x="57" y="13"/>
                    </a:lnTo>
                    <a:lnTo>
                      <a:pt x="76" y="13"/>
                    </a:lnTo>
                    <a:lnTo>
                      <a:pt x="92" y="11"/>
                    </a:lnTo>
                    <a:lnTo>
                      <a:pt x="109" y="11"/>
                    </a:lnTo>
                    <a:lnTo>
                      <a:pt x="123" y="10"/>
                    </a:lnTo>
                    <a:lnTo>
                      <a:pt x="137" y="9"/>
                    </a:lnTo>
                    <a:lnTo>
                      <a:pt x="149" y="8"/>
                    </a:lnTo>
                    <a:lnTo>
                      <a:pt x="160" y="7"/>
                    </a:lnTo>
                    <a:lnTo>
                      <a:pt x="169" y="6"/>
                    </a:lnTo>
                    <a:lnTo>
                      <a:pt x="176" y="5"/>
                    </a:lnTo>
                    <a:lnTo>
                      <a:pt x="180" y="4"/>
                    </a:lnTo>
                    <a:lnTo>
                      <a:pt x="183" y="3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80" y="3"/>
                    </a:lnTo>
                    <a:lnTo>
                      <a:pt x="177" y="4"/>
                    </a:lnTo>
                    <a:lnTo>
                      <a:pt x="172" y="5"/>
                    </a:lnTo>
                    <a:lnTo>
                      <a:pt x="166" y="6"/>
                    </a:lnTo>
                    <a:lnTo>
                      <a:pt x="157" y="7"/>
                    </a:lnTo>
                    <a:lnTo>
                      <a:pt x="147" y="8"/>
                    </a:lnTo>
                    <a:lnTo>
                      <a:pt x="135" y="9"/>
                    </a:lnTo>
                    <a:lnTo>
                      <a:pt x="121" y="10"/>
                    </a:lnTo>
                    <a:lnTo>
                      <a:pt x="107" y="11"/>
                    </a:lnTo>
                    <a:lnTo>
                      <a:pt x="90" y="11"/>
                    </a:lnTo>
                    <a:lnTo>
                      <a:pt x="74" y="13"/>
                    </a:lnTo>
                    <a:lnTo>
                      <a:pt x="56" y="13"/>
                    </a:lnTo>
                    <a:lnTo>
                      <a:pt x="38" y="14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Freeform 77"/>
              <p:cNvSpPr>
                <a:spLocks/>
              </p:cNvSpPr>
              <p:nvPr/>
            </p:nvSpPr>
            <p:spPr bwMode="auto">
              <a:xfrm>
                <a:off x="680" y="2126"/>
                <a:ext cx="181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4"/>
                  </a:cxn>
                  <a:cxn ang="0">
                    <a:pos x="38" y="14"/>
                  </a:cxn>
                  <a:cxn ang="0">
                    <a:pos x="56" y="13"/>
                  </a:cxn>
                  <a:cxn ang="0">
                    <a:pos x="74" y="13"/>
                  </a:cxn>
                  <a:cxn ang="0">
                    <a:pos x="90" y="11"/>
                  </a:cxn>
                  <a:cxn ang="0">
                    <a:pos x="107" y="11"/>
                  </a:cxn>
                  <a:cxn ang="0">
                    <a:pos x="121" y="10"/>
                  </a:cxn>
                  <a:cxn ang="0">
                    <a:pos x="135" y="9"/>
                  </a:cxn>
                  <a:cxn ang="0">
                    <a:pos x="147" y="8"/>
                  </a:cxn>
                  <a:cxn ang="0">
                    <a:pos x="157" y="7"/>
                  </a:cxn>
                  <a:cxn ang="0">
                    <a:pos x="166" y="6"/>
                  </a:cxn>
                  <a:cxn ang="0">
                    <a:pos x="172" y="5"/>
                  </a:cxn>
                  <a:cxn ang="0">
                    <a:pos x="177" y="4"/>
                  </a:cxn>
                  <a:cxn ang="0">
                    <a:pos x="180" y="3"/>
                  </a:cxn>
                  <a:cxn ang="0">
                    <a:pos x="181" y="0"/>
                  </a:cxn>
                  <a:cxn ang="0">
                    <a:pos x="178" y="0"/>
                  </a:cxn>
                  <a:cxn ang="0">
                    <a:pos x="177" y="3"/>
                  </a:cxn>
                  <a:cxn ang="0">
                    <a:pos x="173" y="4"/>
                  </a:cxn>
                  <a:cxn ang="0">
                    <a:pos x="169" y="5"/>
                  </a:cxn>
                  <a:cxn ang="0">
                    <a:pos x="162" y="6"/>
                  </a:cxn>
                  <a:cxn ang="0">
                    <a:pos x="153" y="7"/>
                  </a:cxn>
                  <a:cxn ang="0">
                    <a:pos x="143" y="8"/>
                  </a:cxn>
                  <a:cxn ang="0">
                    <a:pos x="132" y="9"/>
                  </a:cxn>
                  <a:cxn ang="0">
                    <a:pos x="119" y="10"/>
                  </a:cxn>
                  <a:cxn ang="0">
                    <a:pos x="105" y="10"/>
                  </a:cxn>
                  <a:cxn ang="0">
                    <a:pos x="89" y="11"/>
                  </a:cxn>
                  <a:cxn ang="0">
                    <a:pos x="72" y="13"/>
                  </a:cxn>
                  <a:cxn ang="0">
                    <a:pos x="55" y="13"/>
                  </a:cxn>
                  <a:cxn ang="0">
                    <a:pos x="37" y="13"/>
                  </a:cxn>
                  <a:cxn ang="0">
                    <a:pos x="19" y="13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1" h="14">
                    <a:moveTo>
                      <a:pt x="0" y="14"/>
                    </a:moveTo>
                    <a:lnTo>
                      <a:pt x="19" y="14"/>
                    </a:lnTo>
                    <a:lnTo>
                      <a:pt x="38" y="14"/>
                    </a:lnTo>
                    <a:lnTo>
                      <a:pt x="56" y="13"/>
                    </a:lnTo>
                    <a:lnTo>
                      <a:pt x="74" y="13"/>
                    </a:lnTo>
                    <a:lnTo>
                      <a:pt x="90" y="11"/>
                    </a:lnTo>
                    <a:lnTo>
                      <a:pt x="107" y="11"/>
                    </a:lnTo>
                    <a:lnTo>
                      <a:pt x="121" y="10"/>
                    </a:lnTo>
                    <a:lnTo>
                      <a:pt x="135" y="9"/>
                    </a:lnTo>
                    <a:lnTo>
                      <a:pt x="147" y="8"/>
                    </a:lnTo>
                    <a:lnTo>
                      <a:pt x="157" y="7"/>
                    </a:lnTo>
                    <a:lnTo>
                      <a:pt x="166" y="6"/>
                    </a:lnTo>
                    <a:lnTo>
                      <a:pt x="172" y="5"/>
                    </a:lnTo>
                    <a:lnTo>
                      <a:pt x="177" y="4"/>
                    </a:lnTo>
                    <a:lnTo>
                      <a:pt x="180" y="3"/>
                    </a:lnTo>
                    <a:lnTo>
                      <a:pt x="181" y="0"/>
                    </a:lnTo>
                    <a:lnTo>
                      <a:pt x="178" y="0"/>
                    </a:lnTo>
                    <a:lnTo>
                      <a:pt x="177" y="3"/>
                    </a:lnTo>
                    <a:lnTo>
                      <a:pt x="173" y="4"/>
                    </a:lnTo>
                    <a:lnTo>
                      <a:pt x="169" y="5"/>
                    </a:lnTo>
                    <a:lnTo>
                      <a:pt x="162" y="6"/>
                    </a:lnTo>
                    <a:lnTo>
                      <a:pt x="153" y="7"/>
                    </a:lnTo>
                    <a:lnTo>
                      <a:pt x="143" y="8"/>
                    </a:lnTo>
                    <a:lnTo>
                      <a:pt x="132" y="9"/>
                    </a:lnTo>
                    <a:lnTo>
                      <a:pt x="119" y="10"/>
                    </a:lnTo>
                    <a:lnTo>
                      <a:pt x="105" y="10"/>
                    </a:lnTo>
                    <a:lnTo>
                      <a:pt x="89" y="11"/>
                    </a:lnTo>
                    <a:lnTo>
                      <a:pt x="72" y="13"/>
                    </a:lnTo>
                    <a:lnTo>
                      <a:pt x="55" y="13"/>
                    </a:lnTo>
                    <a:lnTo>
                      <a:pt x="37" y="13"/>
                    </a:lnTo>
                    <a:lnTo>
                      <a:pt x="19" y="13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6" name="Freeform 78"/>
              <p:cNvSpPr>
                <a:spLocks/>
              </p:cNvSpPr>
              <p:nvPr/>
            </p:nvSpPr>
            <p:spPr bwMode="auto">
              <a:xfrm>
                <a:off x="680" y="2126"/>
                <a:ext cx="17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3"/>
                  </a:cxn>
                  <a:cxn ang="0">
                    <a:pos x="37" y="13"/>
                  </a:cxn>
                  <a:cxn ang="0">
                    <a:pos x="55" y="13"/>
                  </a:cxn>
                  <a:cxn ang="0">
                    <a:pos x="72" y="13"/>
                  </a:cxn>
                  <a:cxn ang="0">
                    <a:pos x="89" y="11"/>
                  </a:cxn>
                  <a:cxn ang="0">
                    <a:pos x="105" y="10"/>
                  </a:cxn>
                  <a:cxn ang="0">
                    <a:pos x="119" y="10"/>
                  </a:cxn>
                  <a:cxn ang="0">
                    <a:pos x="132" y="9"/>
                  </a:cxn>
                  <a:cxn ang="0">
                    <a:pos x="143" y="8"/>
                  </a:cxn>
                  <a:cxn ang="0">
                    <a:pos x="153" y="7"/>
                  </a:cxn>
                  <a:cxn ang="0">
                    <a:pos x="162" y="6"/>
                  </a:cxn>
                  <a:cxn ang="0">
                    <a:pos x="169" y="5"/>
                  </a:cxn>
                  <a:cxn ang="0">
                    <a:pos x="173" y="4"/>
                  </a:cxn>
                  <a:cxn ang="0">
                    <a:pos x="177" y="3"/>
                  </a:cxn>
                  <a:cxn ang="0">
                    <a:pos x="178" y="0"/>
                  </a:cxn>
                  <a:cxn ang="0">
                    <a:pos x="174" y="0"/>
                  </a:cxn>
                  <a:cxn ang="0">
                    <a:pos x="173" y="3"/>
                  </a:cxn>
                  <a:cxn ang="0">
                    <a:pos x="170" y="4"/>
                  </a:cxn>
                  <a:cxn ang="0">
                    <a:pos x="164" y="5"/>
                  </a:cxn>
                  <a:cxn ang="0">
                    <a:pos x="157" y="6"/>
                  </a:cxn>
                  <a:cxn ang="0">
                    <a:pos x="148" y="7"/>
                  </a:cxn>
                  <a:cxn ang="0">
                    <a:pos x="137" y="8"/>
                  </a:cxn>
                  <a:cxn ang="0">
                    <a:pos x="123" y="9"/>
                  </a:cxn>
                  <a:cxn ang="0">
                    <a:pos x="109" y="10"/>
                  </a:cxn>
                  <a:cxn ang="0">
                    <a:pos x="94" y="11"/>
                  </a:cxn>
                  <a:cxn ang="0">
                    <a:pos x="76" y="11"/>
                  </a:cxn>
                  <a:cxn ang="0">
                    <a:pos x="58" y="13"/>
                  </a:cxn>
                  <a:cxn ang="0">
                    <a:pos x="39" y="13"/>
                  </a:cxn>
                  <a:cxn ang="0">
                    <a:pos x="20" y="13"/>
                  </a:cxn>
                  <a:cxn ang="0">
                    <a:pos x="0" y="13"/>
                  </a:cxn>
                  <a:cxn ang="0">
                    <a:pos x="0" y="14"/>
                  </a:cxn>
                </a:cxnLst>
                <a:rect l="0" t="0" r="r" b="b"/>
                <a:pathLst>
                  <a:path w="178" h="14">
                    <a:moveTo>
                      <a:pt x="0" y="14"/>
                    </a:moveTo>
                    <a:lnTo>
                      <a:pt x="19" y="13"/>
                    </a:lnTo>
                    <a:lnTo>
                      <a:pt x="37" y="13"/>
                    </a:lnTo>
                    <a:lnTo>
                      <a:pt x="55" y="13"/>
                    </a:lnTo>
                    <a:lnTo>
                      <a:pt x="72" y="13"/>
                    </a:lnTo>
                    <a:lnTo>
                      <a:pt x="89" y="11"/>
                    </a:lnTo>
                    <a:lnTo>
                      <a:pt x="105" y="10"/>
                    </a:lnTo>
                    <a:lnTo>
                      <a:pt x="119" y="10"/>
                    </a:lnTo>
                    <a:lnTo>
                      <a:pt x="132" y="9"/>
                    </a:lnTo>
                    <a:lnTo>
                      <a:pt x="143" y="8"/>
                    </a:lnTo>
                    <a:lnTo>
                      <a:pt x="153" y="7"/>
                    </a:lnTo>
                    <a:lnTo>
                      <a:pt x="162" y="6"/>
                    </a:lnTo>
                    <a:lnTo>
                      <a:pt x="169" y="5"/>
                    </a:lnTo>
                    <a:lnTo>
                      <a:pt x="173" y="4"/>
                    </a:lnTo>
                    <a:lnTo>
                      <a:pt x="177" y="3"/>
                    </a:lnTo>
                    <a:lnTo>
                      <a:pt x="178" y="0"/>
                    </a:lnTo>
                    <a:lnTo>
                      <a:pt x="174" y="0"/>
                    </a:lnTo>
                    <a:lnTo>
                      <a:pt x="173" y="3"/>
                    </a:lnTo>
                    <a:lnTo>
                      <a:pt x="170" y="4"/>
                    </a:lnTo>
                    <a:lnTo>
                      <a:pt x="164" y="5"/>
                    </a:lnTo>
                    <a:lnTo>
                      <a:pt x="157" y="6"/>
                    </a:lnTo>
                    <a:lnTo>
                      <a:pt x="148" y="7"/>
                    </a:lnTo>
                    <a:lnTo>
                      <a:pt x="137" y="8"/>
                    </a:lnTo>
                    <a:lnTo>
                      <a:pt x="123" y="9"/>
                    </a:lnTo>
                    <a:lnTo>
                      <a:pt x="109" y="10"/>
                    </a:lnTo>
                    <a:lnTo>
                      <a:pt x="94" y="11"/>
                    </a:lnTo>
                    <a:lnTo>
                      <a:pt x="76" y="11"/>
                    </a:lnTo>
                    <a:lnTo>
                      <a:pt x="58" y="13"/>
                    </a:lnTo>
                    <a:lnTo>
                      <a:pt x="39" y="13"/>
                    </a:lnTo>
                    <a:lnTo>
                      <a:pt x="20" y="13"/>
                    </a:lnTo>
                    <a:lnTo>
                      <a:pt x="0" y="13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Freeform 79"/>
              <p:cNvSpPr>
                <a:spLocks/>
              </p:cNvSpPr>
              <p:nvPr/>
            </p:nvSpPr>
            <p:spPr bwMode="auto">
              <a:xfrm>
                <a:off x="680" y="2126"/>
                <a:ext cx="17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0" y="13"/>
                  </a:cxn>
                  <a:cxn ang="0">
                    <a:pos x="39" y="13"/>
                  </a:cxn>
                  <a:cxn ang="0">
                    <a:pos x="58" y="13"/>
                  </a:cxn>
                  <a:cxn ang="0">
                    <a:pos x="76" y="11"/>
                  </a:cxn>
                  <a:cxn ang="0">
                    <a:pos x="94" y="11"/>
                  </a:cxn>
                  <a:cxn ang="0">
                    <a:pos x="109" y="10"/>
                  </a:cxn>
                  <a:cxn ang="0">
                    <a:pos x="123" y="9"/>
                  </a:cxn>
                  <a:cxn ang="0">
                    <a:pos x="137" y="8"/>
                  </a:cxn>
                  <a:cxn ang="0">
                    <a:pos x="148" y="7"/>
                  </a:cxn>
                  <a:cxn ang="0">
                    <a:pos x="157" y="6"/>
                  </a:cxn>
                  <a:cxn ang="0">
                    <a:pos x="164" y="5"/>
                  </a:cxn>
                  <a:cxn ang="0">
                    <a:pos x="170" y="4"/>
                  </a:cxn>
                  <a:cxn ang="0">
                    <a:pos x="173" y="3"/>
                  </a:cxn>
                  <a:cxn ang="0">
                    <a:pos x="174" y="0"/>
                  </a:cxn>
                  <a:cxn ang="0">
                    <a:pos x="171" y="0"/>
                  </a:cxn>
                  <a:cxn ang="0">
                    <a:pos x="170" y="3"/>
                  </a:cxn>
                  <a:cxn ang="0">
                    <a:pos x="167" y="4"/>
                  </a:cxn>
                  <a:cxn ang="0">
                    <a:pos x="161" y="5"/>
                  </a:cxn>
                  <a:cxn ang="0">
                    <a:pos x="154" y="6"/>
                  </a:cxn>
                  <a:cxn ang="0">
                    <a:pos x="145" y="7"/>
                  </a:cxn>
                  <a:cxn ang="0">
                    <a:pos x="133" y="8"/>
                  </a:cxn>
                  <a:cxn ang="0">
                    <a:pos x="121" y="9"/>
                  </a:cxn>
                  <a:cxn ang="0">
                    <a:pos x="107" y="10"/>
                  </a:cxn>
                  <a:cxn ang="0">
                    <a:pos x="91" y="10"/>
                  </a:cxn>
                  <a:cxn ang="0">
                    <a:pos x="75" y="11"/>
                  </a:cxn>
                  <a:cxn ang="0">
                    <a:pos x="57" y="13"/>
                  </a:cxn>
                  <a:cxn ang="0">
                    <a:pos x="38" y="13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74" h="13">
                    <a:moveTo>
                      <a:pt x="0" y="13"/>
                    </a:moveTo>
                    <a:lnTo>
                      <a:pt x="20" y="13"/>
                    </a:lnTo>
                    <a:lnTo>
                      <a:pt x="39" y="13"/>
                    </a:lnTo>
                    <a:lnTo>
                      <a:pt x="58" y="13"/>
                    </a:lnTo>
                    <a:lnTo>
                      <a:pt x="76" y="11"/>
                    </a:lnTo>
                    <a:lnTo>
                      <a:pt x="94" y="11"/>
                    </a:lnTo>
                    <a:lnTo>
                      <a:pt x="109" y="10"/>
                    </a:lnTo>
                    <a:lnTo>
                      <a:pt x="123" y="9"/>
                    </a:lnTo>
                    <a:lnTo>
                      <a:pt x="137" y="8"/>
                    </a:lnTo>
                    <a:lnTo>
                      <a:pt x="148" y="7"/>
                    </a:lnTo>
                    <a:lnTo>
                      <a:pt x="157" y="6"/>
                    </a:lnTo>
                    <a:lnTo>
                      <a:pt x="164" y="5"/>
                    </a:lnTo>
                    <a:lnTo>
                      <a:pt x="170" y="4"/>
                    </a:lnTo>
                    <a:lnTo>
                      <a:pt x="173" y="3"/>
                    </a:lnTo>
                    <a:lnTo>
                      <a:pt x="174" y="0"/>
                    </a:lnTo>
                    <a:lnTo>
                      <a:pt x="171" y="0"/>
                    </a:lnTo>
                    <a:lnTo>
                      <a:pt x="170" y="3"/>
                    </a:lnTo>
                    <a:lnTo>
                      <a:pt x="167" y="4"/>
                    </a:lnTo>
                    <a:lnTo>
                      <a:pt x="161" y="5"/>
                    </a:lnTo>
                    <a:lnTo>
                      <a:pt x="154" y="6"/>
                    </a:lnTo>
                    <a:lnTo>
                      <a:pt x="145" y="7"/>
                    </a:lnTo>
                    <a:lnTo>
                      <a:pt x="133" y="8"/>
                    </a:lnTo>
                    <a:lnTo>
                      <a:pt x="121" y="9"/>
                    </a:lnTo>
                    <a:lnTo>
                      <a:pt x="107" y="10"/>
                    </a:lnTo>
                    <a:lnTo>
                      <a:pt x="91" y="10"/>
                    </a:lnTo>
                    <a:lnTo>
                      <a:pt x="75" y="11"/>
                    </a:lnTo>
                    <a:lnTo>
                      <a:pt x="57" y="13"/>
                    </a:lnTo>
                    <a:lnTo>
                      <a:pt x="38" y="13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8" name="Freeform 80"/>
              <p:cNvSpPr>
                <a:spLocks/>
              </p:cNvSpPr>
              <p:nvPr/>
            </p:nvSpPr>
            <p:spPr bwMode="auto">
              <a:xfrm>
                <a:off x="680" y="2126"/>
                <a:ext cx="171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8" y="13"/>
                  </a:cxn>
                  <a:cxn ang="0">
                    <a:pos x="57" y="13"/>
                  </a:cxn>
                  <a:cxn ang="0">
                    <a:pos x="75" y="11"/>
                  </a:cxn>
                  <a:cxn ang="0">
                    <a:pos x="91" y="10"/>
                  </a:cxn>
                  <a:cxn ang="0">
                    <a:pos x="107" y="10"/>
                  </a:cxn>
                  <a:cxn ang="0">
                    <a:pos x="121" y="9"/>
                  </a:cxn>
                  <a:cxn ang="0">
                    <a:pos x="133" y="8"/>
                  </a:cxn>
                  <a:cxn ang="0">
                    <a:pos x="145" y="7"/>
                  </a:cxn>
                  <a:cxn ang="0">
                    <a:pos x="154" y="6"/>
                  </a:cxn>
                  <a:cxn ang="0">
                    <a:pos x="161" y="5"/>
                  </a:cxn>
                  <a:cxn ang="0">
                    <a:pos x="167" y="4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7" y="3"/>
                  </a:cxn>
                  <a:cxn ang="0">
                    <a:pos x="163" y="4"/>
                  </a:cxn>
                  <a:cxn ang="0">
                    <a:pos x="158" y="5"/>
                  </a:cxn>
                  <a:cxn ang="0">
                    <a:pos x="151" y="6"/>
                  </a:cxn>
                  <a:cxn ang="0">
                    <a:pos x="142" y="7"/>
                  </a:cxn>
                  <a:cxn ang="0">
                    <a:pos x="131" y="8"/>
                  </a:cxn>
                  <a:cxn ang="0">
                    <a:pos x="119" y="9"/>
                  </a:cxn>
                  <a:cxn ang="0">
                    <a:pos x="105" y="10"/>
                  </a:cxn>
                  <a:cxn ang="0">
                    <a:pos x="89" y="10"/>
                  </a:cxn>
                  <a:cxn ang="0">
                    <a:pos x="74" y="11"/>
                  </a:cxn>
                  <a:cxn ang="0">
                    <a:pos x="56" y="11"/>
                  </a:cxn>
                  <a:cxn ang="0">
                    <a:pos x="38" y="13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71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8" y="13"/>
                    </a:lnTo>
                    <a:lnTo>
                      <a:pt x="57" y="13"/>
                    </a:lnTo>
                    <a:lnTo>
                      <a:pt x="75" y="11"/>
                    </a:lnTo>
                    <a:lnTo>
                      <a:pt x="91" y="10"/>
                    </a:lnTo>
                    <a:lnTo>
                      <a:pt x="107" y="10"/>
                    </a:lnTo>
                    <a:lnTo>
                      <a:pt x="121" y="9"/>
                    </a:lnTo>
                    <a:lnTo>
                      <a:pt x="133" y="8"/>
                    </a:lnTo>
                    <a:lnTo>
                      <a:pt x="145" y="7"/>
                    </a:lnTo>
                    <a:lnTo>
                      <a:pt x="154" y="6"/>
                    </a:lnTo>
                    <a:lnTo>
                      <a:pt x="161" y="5"/>
                    </a:lnTo>
                    <a:lnTo>
                      <a:pt x="167" y="4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8" y="0"/>
                    </a:lnTo>
                    <a:lnTo>
                      <a:pt x="167" y="3"/>
                    </a:lnTo>
                    <a:lnTo>
                      <a:pt x="163" y="4"/>
                    </a:lnTo>
                    <a:lnTo>
                      <a:pt x="158" y="5"/>
                    </a:lnTo>
                    <a:lnTo>
                      <a:pt x="151" y="6"/>
                    </a:lnTo>
                    <a:lnTo>
                      <a:pt x="142" y="7"/>
                    </a:lnTo>
                    <a:lnTo>
                      <a:pt x="131" y="8"/>
                    </a:lnTo>
                    <a:lnTo>
                      <a:pt x="119" y="9"/>
                    </a:lnTo>
                    <a:lnTo>
                      <a:pt x="105" y="10"/>
                    </a:lnTo>
                    <a:lnTo>
                      <a:pt x="89" y="10"/>
                    </a:lnTo>
                    <a:lnTo>
                      <a:pt x="74" y="11"/>
                    </a:lnTo>
                    <a:lnTo>
                      <a:pt x="56" y="11"/>
                    </a:lnTo>
                    <a:lnTo>
                      <a:pt x="38" y="13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Freeform 81"/>
              <p:cNvSpPr>
                <a:spLocks/>
              </p:cNvSpPr>
              <p:nvPr/>
            </p:nvSpPr>
            <p:spPr bwMode="auto">
              <a:xfrm>
                <a:off x="680" y="2126"/>
                <a:ext cx="168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8" y="13"/>
                  </a:cxn>
                  <a:cxn ang="0">
                    <a:pos x="56" y="11"/>
                  </a:cxn>
                  <a:cxn ang="0">
                    <a:pos x="74" y="11"/>
                  </a:cxn>
                  <a:cxn ang="0">
                    <a:pos x="89" y="10"/>
                  </a:cxn>
                  <a:cxn ang="0">
                    <a:pos x="105" y="10"/>
                  </a:cxn>
                  <a:cxn ang="0">
                    <a:pos x="119" y="9"/>
                  </a:cxn>
                  <a:cxn ang="0">
                    <a:pos x="131" y="8"/>
                  </a:cxn>
                  <a:cxn ang="0">
                    <a:pos x="142" y="7"/>
                  </a:cxn>
                  <a:cxn ang="0">
                    <a:pos x="151" y="6"/>
                  </a:cxn>
                  <a:cxn ang="0">
                    <a:pos x="158" y="5"/>
                  </a:cxn>
                  <a:cxn ang="0">
                    <a:pos x="163" y="4"/>
                  </a:cxn>
                  <a:cxn ang="0">
                    <a:pos x="167" y="3"/>
                  </a:cxn>
                  <a:cxn ang="0">
                    <a:pos x="168" y="0"/>
                  </a:cxn>
                  <a:cxn ang="0">
                    <a:pos x="164" y="0"/>
                  </a:cxn>
                  <a:cxn ang="0">
                    <a:pos x="163" y="3"/>
                  </a:cxn>
                  <a:cxn ang="0">
                    <a:pos x="160" y="4"/>
                  </a:cxn>
                  <a:cxn ang="0">
                    <a:pos x="156" y="5"/>
                  </a:cxn>
                  <a:cxn ang="0">
                    <a:pos x="148" y="6"/>
                  </a:cxn>
                  <a:cxn ang="0">
                    <a:pos x="139" y="7"/>
                  </a:cxn>
                  <a:cxn ang="0">
                    <a:pos x="129" y="8"/>
                  </a:cxn>
                  <a:cxn ang="0">
                    <a:pos x="117" y="9"/>
                  </a:cxn>
                  <a:cxn ang="0">
                    <a:pos x="102" y="9"/>
                  </a:cxn>
                  <a:cxn ang="0">
                    <a:pos x="88" y="10"/>
                  </a:cxn>
                  <a:cxn ang="0">
                    <a:pos x="71" y="11"/>
                  </a:cxn>
                  <a:cxn ang="0">
                    <a:pos x="55" y="11"/>
                  </a:cxn>
                  <a:cxn ang="0">
                    <a:pos x="37" y="11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68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8" y="13"/>
                    </a:lnTo>
                    <a:lnTo>
                      <a:pt x="56" y="11"/>
                    </a:lnTo>
                    <a:lnTo>
                      <a:pt x="74" y="11"/>
                    </a:lnTo>
                    <a:lnTo>
                      <a:pt x="89" y="10"/>
                    </a:lnTo>
                    <a:lnTo>
                      <a:pt x="105" y="10"/>
                    </a:lnTo>
                    <a:lnTo>
                      <a:pt x="119" y="9"/>
                    </a:lnTo>
                    <a:lnTo>
                      <a:pt x="131" y="8"/>
                    </a:lnTo>
                    <a:lnTo>
                      <a:pt x="142" y="7"/>
                    </a:lnTo>
                    <a:lnTo>
                      <a:pt x="151" y="6"/>
                    </a:lnTo>
                    <a:lnTo>
                      <a:pt x="158" y="5"/>
                    </a:lnTo>
                    <a:lnTo>
                      <a:pt x="163" y="4"/>
                    </a:lnTo>
                    <a:lnTo>
                      <a:pt x="167" y="3"/>
                    </a:lnTo>
                    <a:lnTo>
                      <a:pt x="168" y="0"/>
                    </a:lnTo>
                    <a:lnTo>
                      <a:pt x="164" y="0"/>
                    </a:lnTo>
                    <a:lnTo>
                      <a:pt x="163" y="3"/>
                    </a:lnTo>
                    <a:lnTo>
                      <a:pt x="160" y="4"/>
                    </a:lnTo>
                    <a:lnTo>
                      <a:pt x="156" y="5"/>
                    </a:lnTo>
                    <a:lnTo>
                      <a:pt x="148" y="6"/>
                    </a:lnTo>
                    <a:lnTo>
                      <a:pt x="139" y="7"/>
                    </a:lnTo>
                    <a:lnTo>
                      <a:pt x="129" y="8"/>
                    </a:lnTo>
                    <a:lnTo>
                      <a:pt x="117" y="9"/>
                    </a:lnTo>
                    <a:lnTo>
                      <a:pt x="102" y="9"/>
                    </a:lnTo>
                    <a:lnTo>
                      <a:pt x="88" y="10"/>
                    </a:lnTo>
                    <a:lnTo>
                      <a:pt x="71" y="11"/>
                    </a:lnTo>
                    <a:lnTo>
                      <a:pt x="55" y="11"/>
                    </a:lnTo>
                    <a:lnTo>
                      <a:pt x="37" y="11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0" name="Freeform 82"/>
              <p:cNvSpPr>
                <a:spLocks/>
              </p:cNvSpPr>
              <p:nvPr/>
            </p:nvSpPr>
            <p:spPr bwMode="auto">
              <a:xfrm>
                <a:off x="680" y="2126"/>
                <a:ext cx="16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7" y="11"/>
                  </a:cxn>
                  <a:cxn ang="0">
                    <a:pos x="55" y="11"/>
                  </a:cxn>
                  <a:cxn ang="0">
                    <a:pos x="71" y="11"/>
                  </a:cxn>
                  <a:cxn ang="0">
                    <a:pos x="88" y="10"/>
                  </a:cxn>
                  <a:cxn ang="0">
                    <a:pos x="102" y="9"/>
                  </a:cxn>
                  <a:cxn ang="0">
                    <a:pos x="117" y="9"/>
                  </a:cxn>
                  <a:cxn ang="0">
                    <a:pos x="129" y="8"/>
                  </a:cxn>
                  <a:cxn ang="0">
                    <a:pos x="139" y="7"/>
                  </a:cxn>
                  <a:cxn ang="0">
                    <a:pos x="148" y="6"/>
                  </a:cxn>
                  <a:cxn ang="0">
                    <a:pos x="156" y="5"/>
                  </a:cxn>
                  <a:cxn ang="0">
                    <a:pos x="160" y="4"/>
                  </a:cxn>
                  <a:cxn ang="0">
                    <a:pos x="163" y="3"/>
                  </a:cxn>
                  <a:cxn ang="0">
                    <a:pos x="164" y="0"/>
                  </a:cxn>
                  <a:cxn ang="0">
                    <a:pos x="161" y="0"/>
                  </a:cxn>
                  <a:cxn ang="0">
                    <a:pos x="160" y="3"/>
                  </a:cxn>
                  <a:cxn ang="0">
                    <a:pos x="157" y="4"/>
                  </a:cxn>
                  <a:cxn ang="0">
                    <a:pos x="152" y="5"/>
                  </a:cxn>
                  <a:cxn ang="0">
                    <a:pos x="145" y="6"/>
                  </a:cxn>
                  <a:cxn ang="0">
                    <a:pos x="137" y="7"/>
                  </a:cxn>
                  <a:cxn ang="0">
                    <a:pos x="126" y="8"/>
                  </a:cxn>
                  <a:cxn ang="0">
                    <a:pos x="113" y="9"/>
                  </a:cxn>
                  <a:cxn ang="0">
                    <a:pos x="100" y="9"/>
                  </a:cxn>
                  <a:cxn ang="0">
                    <a:pos x="86" y="10"/>
                  </a:cxn>
                  <a:cxn ang="0">
                    <a:pos x="70" y="11"/>
                  </a:cxn>
                  <a:cxn ang="0">
                    <a:pos x="54" y="11"/>
                  </a:cxn>
                  <a:cxn ang="0">
                    <a:pos x="36" y="11"/>
                  </a:cxn>
                  <a:cxn ang="0">
                    <a:pos x="18" y="11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64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7" y="11"/>
                    </a:lnTo>
                    <a:lnTo>
                      <a:pt x="55" y="11"/>
                    </a:lnTo>
                    <a:lnTo>
                      <a:pt x="71" y="11"/>
                    </a:lnTo>
                    <a:lnTo>
                      <a:pt x="88" y="10"/>
                    </a:lnTo>
                    <a:lnTo>
                      <a:pt x="102" y="9"/>
                    </a:lnTo>
                    <a:lnTo>
                      <a:pt x="117" y="9"/>
                    </a:lnTo>
                    <a:lnTo>
                      <a:pt x="129" y="8"/>
                    </a:lnTo>
                    <a:lnTo>
                      <a:pt x="139" y="7"/>
                    </a:lnTo>
                    <a:lnTo>
                      <a:pt x="148" y="6"/>
                    </a:lnTo>
                    <a:lnTo>
                      <a:pt x="156" y="5"/>
                    </a:lnTo>
                    <a:lnTo>
                      <a:pt x="160" y="4"/>
                    </a:lnTo>
                    <a:lnTo>
                      <a:pt x="163" y="3"/>
                    </a:lnTo>
                    <a:lnTo>
                      <a:pt x="164" y="0"/>
                    </a:lnTo>
                    <a:lnTo>
                      <a:pt x="161" y="0"/>
                    </a:lnTo>
                    <a:lnTo>
                      <a:pt x="160" y="3"/>
                    </a:lnTo>
                    <a:lnTo>
                      <a:pt x="157" y="4"/>
                    </a:lnTo>
                    <a:lnTo>
                      <a:pt x="152" y="5"/>
                    </a:lnTo>
                    <a:lnTo>
                      <a:pt x="145" y="6"/>
                    </a:lnTo>
                    <a:lnTo>
                      <a:pt x="137" y="7"/>
                    </a:lnTo>
                    <a:lnTo>
                      <a:pt x="126" y="8"/>
                    </a:lnTo>
                    <a:lnTo>
                      <a:pt x="113" y="9"/>
                    </a:lnTo>
                    <a:lnTo>
                      <a:pt x="100" y="9"/>
                    </a:lnTo>
                    <a:lnTo>
                      <a:pt x="86" y="10"/>
                    </a:lnTo>
                    <a:lnTo>
                      <a:pt x="70" y="11"/>
                    </a:lnTo>
                    <a:lnTo>
                      <a:pt x="54" y="11"/>
                    </a:lnTo>
                    <a:lnTo>
                      <a:pt x="36" y="11"/>
                    </a:lnTo>
                    <a:lnTo>
                      <a:pt x="18" y="11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Freeform 83"/>
              <p:cNvSpPr>
                <a:spLocks/>
              </p:cNvSpPr>
              <p:nvPr/>
            </p:nvSpPr>
            <p:spPr bwMode="auto">
              <a:xfrm>
                <a:off x="680" y="2126"/>
                <a:ext cx="161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11"/>
                  </a:cxn>
                  <a:cxn ang="0">
                    <a:pos x="36" y="11"/>
                  </a:cxn>
                  <a:cxn ang="0">
                    <a:pos x="54" y="11"/>
                  </a:cxn>
                  <a:cxn ang="0">
                    <a:pos x="70" y="11"/>
                  </a:cxn>
                  <a:cxn ang="0">
                    <a:pos x="86" y="10"/>
                  </a:cxn>
                  <a:cxn ang="0">
                    <a:pos x="100" y="9"/>
                  </a:cxn>
                  <a:cxn ang="0">
                    <a:pos x="113" y="9"/>
                  </a:cxn>
                  <a:cxn ang="0">
                    <a:pos x="126" y="8"/>
                  </a:cxn>
                  <a:cxn ang="0">
                    <a:pos x="137" y="7"/>
                  </a:cxn>
                  <a:cxn ang="0">
                    <a:pos x="145" y="6"/>
                  </a:cxn>
                  <a:cxn ang="0">
                    <a:pos x="152" y="5"/>
                  </a:cxn>
                  <a:cxn ang="0">
                    <a:pos x="157" y="4"/>
                  </a:cxn>
                  <a:cxn ang="0">
                    <a:pos x="160" y="3"/>
                  </a:cxn>
                  <a:cxn ang="0">
                    <a:pos x="161" y="0"/>
                  </a:cxn>
                  <a:cxn ang="0">
                    <a:pos x="158" y="0"/>
                  </a:cxn>
                  <a:cxn ang="0">
                    <a:pos x="157" y="3"/>
                  </a:cxn>
                  <a:cxn ang="0">
                    <a:pos x="153" y="4"/>
                  </a:cxn>
                  <a:cxn ang="0">
                    <a:pos x="149" y="5"/>
                  </a:cxn>
                  <a:cxn ang="0">
                    <a:pos x="142" y="6"/>
                  </a:cxn>
                  <a:cxn ang="0">
                    <a:pos x="133" y="7"/>
                  </a:cxn>
                  <a:cxn ang="0">
                    <a:pos x="123" y="8"/>
                  </a:cxn>
                  <a:cxn ang="0">
                    <a:pos x="111" y="8"/>
                  </a:cxn>
                  <a:cxn ang="0">
                    <a:pos x="98" y="9"/>
                  </a:cxn>
                  <a:cxn ang="0">
                    <a:pos x="84" y="10"/>
                  </a:cxn>
                  <a:cxn ang="0">
                    <a:pos x="69" y="10"/>
                  </a:cxn>
                  <a:cxn ang="0">
                    <a:pos x="53" y="11"/>
                  </a:cxn>
                  <a:cxn ang="0">
                    <a:pos x="36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3"/>
                  </a:cxn>
                </a:cxnLst>
                <a:rect l="0" t="0" r="r" b="b"/>
                <a:pathLst>
                  <a:path w="161" h="13">
                    <a:moveTo>
                      <a:pt x="0" y="13"/>
                    </a:moveTo>
                    <a:lnTo>
                      <a:pt x="18" y="11"/>
                    </a:lnTo>
                    <a:lnTo>
                      <a:pt x="36" y="11"/>
                    </a:lnTo>
                    <a:lnTo>
                      <a:pt x="54" y="11"/>
                    </a:lnTo>
                    <a:lnTo>
                      <a:pt x="70" y="11"/>
                    </a:lnTo>
                    <a:lnTo>
                      <a:pt x="86" y="10"/>
                    </a:lnTo>
                    <a:lnTo>
                      <a:pt x="100" y="9"/>
                    </a:lnTo>
                    <a:lnTo>
                      <a:pt x="113" y="9"/>
                    </a:lnTo>
                    <a:lnTo>
                      <a:pt x="126" y="8"/>
                    </a:lnTo>
                    <a:lnTo>
                      <a:pt x="137" y="7"/>
                    </a:lnTo>
                    <a:lnTo>
                      <a:pt x="145" y="6"/>
                    </a:lnTo>
                    <a:lnTo>
                      <a:pt x="152" y="5"/>
                    </a:lnTo>
                    <a:lnTo>
                      <a:pt x="157" y="4"/>
                    </a:lnTo>
                    <a:lnTo>
                      <a:pt x="160" y="3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7" y="3"/>
                    </a:lnTo>
                    <a:lnTo>
                      <a:pt x="153" y="4"/>
                    </a:lnTo>
                    <a:lnTo>
                      <a:pt x="149" y="5"/>
                    </a:lnTo>
                    <a:lnTo>
                      <a:pt x="142" y="6"/>
                    </a:lnTo>
                    <a:lnTo>
                      <a:pt x="133" y="7"/>
                    </a:lnTo>
                    <a:lnTo>
                      <a:pt x="123" y="8"/>
                    </a:lnTo>
                    <a:lnTo>
                      <a:pt x="111" y="8"/>
                    </a:lnTo>
                    <a:lnTo>
                      <a:pt x="98" y="9"/>
                    </a:lnTo>
                    <a:lnTo>
                      <a:pt x="84" y="10"/>
                    </a:lnTo>
                    <a:lnTo>
                      <a:pt x="69" y="10"/>
                    </a:lnTo>
                    <a:lnTo>
                      <a:pt x="53" y="11"/>
                    </a:lnTo>
                    <a:lnTo>
                      <a:pt x="36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2" name="Freeform 84"/>
              <p:cNvSpPr>
                <a:spLocks/>
              </p:cNvSpPr>
              <p:nvPr/>
            </p:nvSpPr>
            <p:spPr bwMode="auto">
              <a:xfrm>
                <a:off x="680" y="2126"/>
                <a:ext cx="15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6" y="11"/>
                  </a:cxn>
                  <a:cxn ang="0">
                    <a:pos x="53" y="11"/>
                  </a:cxn>
                  <a:cxn ang="0">
                    <a:pos x="69" y="10"/>
                  </a:cxn>
                  <a:cxn ang="0">
                    <a:pos x="84" y="10"/>
                  </a:cxn>
                  <a:cxn ang="0">
                    <a:pos x="98" y="9"/>
                  </a:cxn>
                  <a:cxn ang="0">
                    <a:pos x="111" y="8"/>
                  </a:cxn>
                  <a:cxn ang="0">
                    <a:pos x="123" y="8"/>
                  </a:cxn>
                  <a:cxn ang="0">
                    <a:pos x="133" y="7"/>
                  </a:cxn>
                  <a:cxn ang="0">
                    <a:pos x="142" y="6"/>
                  </a:cxn>
                  <a:cxn ang="0">
                    <a:pos x="149" y="5"/>
                  </a:cxn>
                  <a:cxn ang="0">
                    <a:pos x="153" y="4"/>
                  </a:cxn>
                  <a:cxn ang="0">
                    <a:pos x="157" y="3"/>
                  </a:cxn>
                  <a:cxn ang="0">
                    <a:pos x="158" y="0"/>
                  </a:cxn>
                  <a:cxn ang="0">
                    <a:pos x="154" y="0"/>
                  </a:cxn>
                  <a:cxn ang="0">
                    <a:pos x="153" y="3"/>
                  </a:cxn>
                  <a:cxn ang="0">
                    <a:pos x="150" y="4"/>
                  </a:cxn>
                  <a:cxn ang="0">
                    <a:pos x="146" y="5"/>
                  </a:cxn>
                  <a:cxn ang="0">
                    <a:pos x="139" y="6"/>
                  </a:cxn>
                  <a:cxn ang="0">
                    <a:pos x="131" y="7"/>
                  </a:cxn>
                  <a:cxn ang="0">
                    <a:pos x="121" y="7"/>
                  </a:cxn>
                  <a:cxn ang="0">
                    <a:pos x="109" y="8"/>
                  </a:cxn>
                  <a:cxn ang="0">
                    <a:pos x="97" y="9"/>
                  </a:cxn>
                  <a:cxn ang="0">
                    <a:pos x="82" y="10"/>
                  </a:cxn>
                  <a:cxn ang="0">
                    <a:pos x="67" y="10"/>
                  </a:cxn>
                  <a:cxn ang="0">
                    <a:pos x="51" y="11"/>
                  </a:cxn>
                  <a:cxn ang="0">
                    <a:pos x="35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8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6" y="11"/>
                    </a:lnTo>
                    <a:lnTo>
                      <a:pt x="53" y="11"/>
                    </a:lnTo>
                    <a:lnTo>
                      <a:pt x="69" y="10"/>
                    </a:lnTo>
                    <a:lnTo>
                      <a:pt x="84" y="10"/>
                    </a:lnTo>
                    <a:lnTo>
                      <a:pt x="98" y="9"/>
                    </a:lnTo>
                    <a:lnTo>
                      <a:pt x="111" y="8"/>
                    </a:lnTo>
                    <a:lnTo>
                      <a:pt x="123" y="8"/>
                    </a:lnTo>
                    <a:lnTo>
                      <a:pt x="133" y="7"/>
                    </a:lnTo>
                    <a:lnTo>
                      <a:pt x="142" y="6"/>
                    </a:lnTo>
                    <a:lnTo>
                      <a:pt x="149" y="5"/>
                    </a:lnTo>
                    <a:lnTo>
                      <a:pt x="153" y="4"/>
                    </a:lnTo>
                    <a:lnTo>
                      <a:pt x="157" y="3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53" y="3"/>
                    </a:lnTo>
                    <a:lnTo>
                      <a:pt x="150" y="4"/>
                    </a:lnTo>
                    <a:lnTo>
                      <a:pt x="146" y="5"/>
                    </a:lnTo>
                    <a:lnTo>
                      <a:pt x="139" y="6"/>
                    </a:lnTo>
                    <a:lnTo>
                      <a:pt x="131" y="7"/>
                    </a:lnTo>
                    <a:lnTo>
                      <a:pt x="121" y="7"/>
                    </a:lnTo>
                    <a:lnTo>
                      <a:pt x="109" y="8"/>
                    </a:lnTo>
                    <a:lnTo>
                      <a:pt x="97" y="9"/>
                    </a:lnTo>
                    <a:lnTo>
                      <a:pt x="82" y="10"/>
                    </a:lnTo>
                    <a:lnTo>
                      <a:pt x="67" y="10"/>
                    </a:lnTo>
                    <a:lnTo>
                      <a:pt x="51" y="11"/>
                    </a:lnTo>
                    <a:lnTo>
                      <a:pt x="35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Freeform 85"/>
              <p:cNvSpPr>
                <a:spLocks/>
              </p:cNvSpPr>
              <p:nvPr/>
            </p:nvSpPr>
            <p:spPr bwMode="auto">
              <a:xfrm>
                <a:off x="680" y="2126"/>
                <a:ext cx="154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5" y="11"/>
                  </a:cxn>
                  <a:cxn ang="0">
                    <a:pos x="51" y="11"/>
                  </a:cxn>
                  <a:cxn ang="0">
                    <a:pos x="67" y="10"/>
                  </a:cxn>
                  <a:cxn ang="0">
                    <a:pos x="82" y="10"/>
                  </a:cxn>
                  <a:cxn ang="0">
                    <a:pos x="97" y="9"/>
                  </a:cxn>
                  <a:cxn ang="0">
                    <a:pos x="109" y="8"/>
                  </a:cxn>
                  <a:cxn ang="0">
                    <a:pos x="121" y="7"/>
                  </a:cxn>
                  <a:cxn ang="0">
                    <a:pos x="131" y="7"/>
                  </a:cxn>
                  <a:cxn ang="0">
                    <a:pos x="139" y="6"/>
                  </a:cxn>
                  <a:cxn ang="0">
                    <a:pos x="146" y="5"/>
                  </a:cxn>
                  <a:cxn ang="0">
                    <a:pos x="150" y="4"/>
                  </a:cxn>
                  <a:cxn ang="0">
                    <a:pos x="153" y="3"/>
                  </a:cxn>
                  <a:cxn ang="0">
                    <a:pos x="154" y="0"/>
                  </a:cxn>
                  <a:cxn ang="0">
                    <a:pos x="151" y="0"/>
                  </a:cxn>
                  <a:cxn ang="0">
                    <a:pos x="150" y="3"/>
                  </a:cxn>
                  <a:cxn ang="0">
                    <a:pos x="147" y="4"/>
                  </a:cxn>
                  <a:cxn ang="0">
                    <a:pos x="141" y="5"/>
                  </a:cxn>
                  <a:cxn ang="0">
                    <a:pos x="133" y="6"/>
                  </a:cxn>
                  <a:cxn ang="0">
                    <a:pos x="125" y="7"/>
                  </a:cxn>
                  <a:cxn ang="0">
                    <a:pos x="113" y="8"/>
                  </a:cxn>
                  <a:cxn ang="0">
                    <a:pos x="100" y="9"/>
                  </a:cxn>
                  <a:cxn ang="0">
                    <a:pos x="86" y="9"/>
                  </a:cxn>
                  <a:cxn ang="0">
                    <a:pos x="70" y="10"/>
                  </a:cxn>
                  <a:cxn ang="0">
                    <a:pos x="54" y="10"/>
                  </a:cxn>
                  <a:cxn ang="0">
                    <a:pos x="37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4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5" y="11"/>
                    </a:lnTo>
                    <a:lnTo>
                      <a:pt x="51" y="11"/>
                    </a:lnTo>
                    <a:lnTo>
                      <a:pt x="67" y="10"/>
                    </a:lnTo>
                    <a:lnTo>
                      <a:pt x="82" y="10"/>
                    </a:lnTo>
                    <a:lnTo>
                      <a:pt x="97" y="9"/>
                    </a:lnTo>
                    <a:lnTo>
                      <a:pt x="109" y="8"/>
                    </a:lnTo>
                    <a:lnTo>
                      <a:pt x="121" y="7"/>
                    </a:lnTo>
                    <a:lnTo>
                      <a:pt x="131" y="7"/>
                    </a:lnTo>
                    <a:lnTo>
                      <a:pt x="139" y="6"/>
                    </a:lnTo>
                    <a:lnTo>
                      <a:pt x="146" y="5"/>
                    </a:lnTo>
                    <a:lnTo>
                      <a:pt x="150" y="4"/>
                    </a:lnTo>
                    <a:lnTo>
                      <a:pt x="153" y="3"/>
                    </a:lnTo>
                    <a:lnTo>
                      <a:pt x="154" y="0"/>
                    </a:lnTo>
                    <a:lnTo>
                      <a:pt x="151" y="0"/>
                    </a:lnTo>
                    <a:lnTo>
                      <a:pt x="150" y="3"/>
                    </a:lnTo>
                    <a:lnTo>
                      <a:pt x="147" y="4"/>
                    </a:lnTo>
                    <a:lnTo>
                      <a:pt x="141" y="5"/>
                    </a:lnTo>
                    <a:lnTo>
                      <a:pt x="133" y="6"/>
                    </a:lnTo>
                    <a:lnTo>
                      <a:pt x="125" y="7"/>
                    </a:lnTo>
                    <a:lnTo>
                      <a:pt x="113" y="8"/>
                    </a:lnTo>
                    <a:lnTo>
                      <a:pt x="100" y="9"/>
                    </a:lnTo>
                    <a:lnTo>
                      <a:pt x="86" y="9"/>
                    </a:lnTo>
                    <a:lnTo>
                      <a:pt x="70" y="10"/>
                    </a:lnTo>
                    <a:lnTo>
                      <a:pt x="54" y="10"/>
                    </a:lnTo>
                    <a:lnTo>
                      <a:pt x="37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4" name="Freeform 86"/>
              <p:cNvSpPr>
                <a:spLocks/>
              </p:cNvSpPr>
              <p:nvPr/>
            </p:nvSpPr>
            <p:spPr bwMode="auto">
              <a:xfrm>
                <a:off x="680" y="2126"/>
                <a:ext cx="151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7" y="11"/>
                  </a:cxn>
                  <a:cxn ang="0">
                    <a:pos x="54" y="10"/>
                  </a:cxn>
                  <a:cxn ang="0">
                    <a:pos x="70" y="10"/>
                  </a:cxn>
                  <a:cxn ang="0">
                    <a:pos x="86" y="9"/>
                  </a:cxn>
                  <a:cxn ang="0">
                    <a:pos x="100" y="9"/>
                  </a:cxn>
                  <a:cxn ang="0">
                    <a:pos x="113" y="8"/>
                  </a:cxn>
                  <a:cxn ang="0">
                    <a:pos x="125" y="7"/>
                  </a:cxn>
                  <a:cxn ang="0">
                    <a:pos x="133" y="6"/>
                  </a:cxn>
                  <a:cxn ang="0">
                    <a:pos x="141" y="5"/>
                  </a:cxn>
                  <a:cxn ang="0">
                    <a:pos x="147" y="4"/>
                  </a:cxn>
                  <a:cxn ang="0">
                    <a:pos x="150" y="3"/>
                  </a:cxn>
                  <a:cxn ang="0">
                    <a:pos x="151" y="0"/>
                  </a:cxn>
                  <a:cxn ang="0">
                    <a:pos x="148" y="0"/>
                  </a:cxn>
                  <a:cxn ang="0">
                    <a:pos x="147" y="3"/>
                  </a:cxn>
                  <a:cxn ang="0">
                    <a:pos x="143" y="4"/>
                  </a:cxn>
                  <a:cxn ang="0">
                    <a:pos x="138" y="5"/>
                  </a:cxn>
                  <a:cxn ang="0">
                    <a:pos x="131" y="6"/>
                  </a:cxn>
                  <a:cxn ang="0">
                    <a:pos x="121" y="7"/>
                  </a:cxn>
                  <a:cxn ang="0">
                    <a:pos x="110" y="8"/>
                  </a:cxn>
                  <a:cxn ang="0">
                    <a:pos x="98" y="8"/>
                  </a:cxn>
                  <a:cxn ang="0">
                    <a:pos x="84" y="9"/>
                  </a:cxn>
                  <a:cxn ang="0">
                    <a:pos x="69" y="10"/>
                  </a:cxn>
                  <a:cxn ang="0">
                    <a:pos x="53" y="10"/>
                  </a:cxn>
                  <a:cxn ang="0">
                    <a:pos x="36" y="10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1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7" y="11"/>
                    </a:lnTo>
                    <a:lnTo>
                      <a:pt x="54" y="10"/>
                    </a:lnTo>
                    <a:lnTo>
                      <a:pt x="70" y="10"/>
                    </a:lnTo>
                    <a:lnTo>
                      <a:pt x="86" y="9"/>
                    </a:lnTo>
                    <a:lnTo>
                      <a:pt x="100" y="9"/>
                    </a:lnTo>
                    <a:lnTo>
                      <a:pt x="113" y="8"/>
                    </a:lnTo>
                    <a:lnTo>
                      <a:pt x="125" y="7"/>
                    </a:lnTo>
                    <a:lnTo>
                      <a:pt x="133" y="6"/>
                    </a:lnTo>
                    <a:lnTo>
                      <a:pt x="141" y="5"/>
                    </a:lnTo>
                    <a:lnTo>
                      <a:pt x="147" y="4"/>
                    </a:lnTo>
                    <a:lnTo>
                      <a:pt x="150" y="3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7" y="3"/>
                    </a:lnTo>
                    <a:lnTo>
                      <a:pt x="143" y="4"/>
                    </a:lnTo>
                    <a:lnTo>
                      <a:pt x="138" y="5"/>
                    </a:lnTo>
                    <a:lnTo>
                      <a:pt x="131" y="6"/>
                    </a:lnTo>
                    <a:lnTo>
                      <a:pt x="121" y="7"/>
                    </a:lnTo>
                    <a:lnTo>
                      <a:pt x="110" y="8"/>
                    </a:lnTo>
                    <a:lnTo>
                      <a:pt x="98" y="8"/>
                    </a:lnTo>
                    <a:lnTo>
                      <a:pt x="84" y="9"/>
                    </a:lnTo>
                    <a:lnTo>
                      <a:pt x="69" y="10"/>
                    </a:lnTo>
                    <a:lnTo>
                      <a:pt x="53" y="10"/>
                    </a:lnTo>
                    <a:lnTo>
                      <a:pt x="36" y="10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Freeform 87"/>
              <p:cNvSpPr>
                <a:spLocks/>
              </p:cNvSpPr>
              <p:nvPr/>
            </p:nvSpPr>
            <p:spPr bwMode="auto">
              <a:xfrm>
                <a:off x="680" y="2126"/>
                <a:ext cx="14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6" y="10"/>
                  </a:cxn>
                  <a:cxn ang="0">
                    <a:pos x="53" y="10"/>
                  </a:cxn>
                  <a:cxn ang="0">
                    <a:pos x="69" y="10"/>
                  </a:cxn>
                  <a:cxn ang="0">
                    <a:pos x="84" y="9"/>
                  </a:cxn>
                  <a:cxn ang="0">
                    <a:pos x="98" y="8"/>
                  </a:cxn>
                  <a:cxn ang="0">
                    <a:pos x="110" y="8"/>
                  </a:cxn>
                  <a:cxn ang="0">
                    <a:pos x="121" y="7"/>
                  </a:cxn>
                  <a:cxn ang="0">
                    <a:pos x="131" y="6"/>
                  </a:cxn>
                  <a:cxn ang="0">
                    <a:pos x="138" y="5"/>
                  </a:cxn>
                  <a:cxn ang="0">
                    <a:pos x="143" y="4"/>
                  </a:cxn>
                  <a:cxn ang="0">
                    <a:pos x="147" y="3"/>
                  </a:cxn>
                  <a:cxn ang="0">
                    <a:pos x="148" y="0"/>
                  </a:cxn>
                  <a:cxn ang="0">
                    <a:pos x="145" y="0"/>
                  </a:cxn>
                  <a:cxn ang="0">
                    <a:pos x="143" y="3"/>
                  </a:cxn>
                  <a:cxn ang="0">
                    <a:pos x="140" y="4"/>
                  </a:cxn>
                  <a:cxn ang="0">
                    <a:pos x="135" y="5"/>
                  </a:cxn>
                  <a:cxn ang="0">
                    <a:pos x="128" y="6"/>
                  </a:cxn>
                  <a:cxn ang="0">
                    <a:pos x="119" y="7"/>
                  </a:cxn>
                  <a:cxn ang="0">
                    <a:pos x="108" y="7"/>
                  </a:cxn>
                  <a:cxn ang="0">
                    <a:pos x="96" y="8"/>
                  </a:cxn>
                  <a:cxn ang="0">
                    <a:pos x="82" y="9"/>
                  </a:cxn>
                  <a:cxn ang="0">
                    <a:pos x="67" y="9"/>
                  </a:cxn>
                  <a:cxn ang="0">
                    <a:pos x="51" y="10"/>
                  </a:cxn>
                  <a:cxn ang="0">
                    <a:pos x="35" y="1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1"/>
                  </a:cxn>
                </a:cxnLst>
                <a:rect l="0" t="0" r="r" b="b"/>
                <a:pathLst>
                  <a:path w="148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6" y="10"/>
                    </a:lnTo>
                    <a:lnTo>
                      <a:pt x="53" y="10"/>
                    </a:lnTo>
                    <a:lnTo>
                      <a:pt x="69" y="10"/>
                    </a:lnTo>
                    <a:lnTo>
                      <a:pt x="84" y="9"/>
                    </a:lnTo>
                    <a:lnTo>
                      <a:pt x="98" y="8"/>
                    </a:lnTo>
                    <a:lnTo>
                      <a:pt x="110" y="8"/>
                    </a:lnTo>
                    <a:lnTo>
                      <a:pt x="121" y="7"/>
                    </a:lnTo>
                    <a:lnTo>
                      <a:pt x="131" y="6"/>
                    </a:lnTo>
                    <a:lnTo>
                      <a:pt x="138" y="5"/>
                    </a:lnTo>
                    <a:lnTo>
                      <a:pt x="143" y="4"/>
                    </a:lnTo>
                    <a:lnTo>
                      <a:pt x="147" y="3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3" y="3"/>
                    </a:lnTo>
                    <a:lnTo>
                      <a:pt x="140" y="4"/>
                    </a:lnTo>
                    <a:lnTo>
                      <a:pt x="135" y="5"/>
                    </a:lnTo>
                    <a:lnTo>
                      <a:pt x="128" y="6"/>
                    </a:lnTo>
                    <a:lnTo>
                      <a:pt x="119" y="7"/>
                    </a:lnTo>
                    <a:lnTo>
                      <a:pt x="108" y="7"/>
                    </a:lnTo>
                    <a:lnTo>
                      <a:pt x="96" y="8"/>
                    </a:lnTo>
                    <a:lnTo>
                      <a:pt x="82" y="9"/>
                    </a:lnTo>
                    <a:lnTo>
                      <a:pt x="67" y="9"/>
                    </a:lnTo>
                    <a:lnTo>
                      <a:pt x="51" y="10"/>
                    </a:lnTo>
                    <a:lnTo>
                      <a:pt x="35" y="1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6" name="Freeform 88"/>
              <p:cNvSpPr>
                <a:spLocks/>
              </p:cNvSpPr>
              <p:nvPr/>
            </p:nvSpPr>
            <p:spPr bwMode="auto">
              <a:xfrm>
                <a:off x="680" y="2126"/>
                <a:ext cx="14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8" y="10"/>
                  </a:cxn>
                  <a:cxn ang="0">
                    <a:pos x="35" y="10"/>
                  </a:cxn>
                  <a:cxn ang="0">
                    <a:pos x="51" y="10"/>
                  </a:cxn>
                  <a:cxn ang="0">
                    <a:pos x="67" y="9"/>
                  </a:cxn>
                  <a:cxn ang="0">
                    <a:pos x="82" y="9"/>
                  </a:cxn>
                  <a:cxn ang="0">
                    <a:pos x="96" y="8"/>
                  </a:cxn>
                  <a:cxn ang="0">
                    <a:pos x="108" y="7"/>
                  </a:cxn>
                  <a:cxn ang="0">
                    <a:pos x="119" y="7"/>
                  </a:cxn>
                  <a:cxn ang="0">
                    <a:pos x="128" y="6"/>
                  </a:cxn>
                  <a:cxn ang="0">
                    <a:pos x="135" y="5"/>
                  </a:cxn>
                  <a:cxn ang="0">
                    <a:pos x="140" y="4"/>
                  </a:cxn>
                  <a:cxn ang="0">
                    <a:pos x="143" y="3"/>
                  </a:cxn>
                  <a:cxn ang="0">
                    <a:pos x="145" y="0"/>
                  </a:cxn>
                  <a:cxn ang="0">
                    <a:pos x="141" y="0"/>
                  </a:cxn>
                  <a:cxn ang="0">
                    <a:pos x="140" y="3"/>
                  </a:cxn>
                  <a:cxn ang="0">
                    <a:pos x="137" y="4"/>
                  </a:cxn>
                  <a:cxn ang="0">
                    <a:pos x="131" y="5"/>
                  </a:cxn>
                  <a:cxn ang="0">
                    <a:pos x="125" y="6"/>
                  </a:cxn>
                  <a:cxn ang="0">
                    <a:pos x="116" y="6"/>
                  </a:cxn>
                  <a:cxn ang="0">
                    <a:pos x="106" y="7"/>
                  </a:cxn>
                  <a:cxn ang="0">
                    <a:pos x="94" y="8"/>
                  </a:cxn>
                  <a:cxn ang="0">
                    <a:pos x="80" y="9"/>
                  </a:cxn>
                  <a:cxn ang="0">
                    <a:pos x="66" y="9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45" h="10">
                    <a:moveTo>
                      <a:pt x="0" y="10"/>
                    </a:moveTo>
                    <a:lnTo>
                      <a:pt x="18" y="10"/>
                    </a:lnTo>
                    <a:lnTo>
                      <a:pt x="35" y="10"/>
                    </a:lnTo>
                    <a:lnTo>
                      <a:pt x="51" y="10"/>
                    </a:lnTo>
                    <a:lnTo>
                      <a:pt x="67" y="9"/>
                    </a:lnTo>
                    <a:lnTo>
                      <a:pt x="82" y="9"/>
                    </a:lnTo>
                    <a:lnTo>
                      <a:pt x="96" y="8"/>
                    </a:lnTo>
                    <a:lnTo>
                      <a:pt x="108" y="7"/>
                    </a:lnTo>
                    <a:lnTo>
                      <a:pt x="119" y="7"/>
                    </a:lnTo>
                    <a:lnTo>
                      <a:pt x="128" y="6"/>
                    </a:lnTo>
                    <a:lnTo>
                      <a:pt x="135" y="5"/>
                    </a:lnTo>
                    <a:lnTo>
                      <a:pt x="140" y="4"/>
                    </a:lnTo>
                    <a:lnTo>
                      <a:pt x="143" y="3"/>
                    </a:lnTo>
                    <a:lnTo>
                      <a:pt x="145" y="0"/>
                    </a:lnTo>
                    <a:lnTo>
                      <a:pt x="141" y="0"/>
                    </a:lnTo>
                    <a:lnTo>
                      <a:pt x="140" y="3"/>
                    </a:lnTo>
                    <a:lnTo>
                      <a:pt x="137" y="4"/>
                    </a:lnTo>
                    <a:lnTo>
                      <a:pt x="131" y="5"/>
                    </a:lnTo>
                    <a:lnTo>
                      <a:pt x="125" y="6"/>
                    </a:lnTo>
                    <a:lnTo>
                      <a:pt x="116" y="6"/>
                    </a:lnTo>
                    <a:lnTo>
                      <a:pt x="106" y="7"/>
                    </a:lnTo>
                    <a:lnTo>
                      <a:pt x="94" y="8"/>
                    </a:lnTo>
                    <a:lnTo>
                      <a:pt x="80" y="9"/>
                    </a:lnTo>
                    <a:lnTo>
                      <a:pt x="66" y="9"/>
                    </a:lnTo>
                    <a:lnTo>
                      <a:pt x="50" y="10"/>
                    </a:lnTo>
                    <a:lnTo>
                      <a:pt x="34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Freeform 89"/>
              <p:cNvSpPr>
                <a:spLocks/>
              </p:cNvSpPr>
              <p:nvPr/>
            </p:nvSpPr>
            <p:spPr bwMode="auto">
              <a:xfrm>
                <a:off x="680" y="2126"/>
                <a:ext cx="14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4" y="10"/>
                  </a:cxn>
                  <a:cxn ang="0">
                    <a:pos x="50" y="10"/>
                  </a:cxn>
                  <a:cxn ang="0">
                    <a:pos x="66" y="9"/>
                  </a:cxn>
                  <a:cxn ang="0">
                    <a:pos x="80" y="9"/>
                  </a:cxn>
                  <a:cxn ang="0">
                    <a:pos x="94" y="8"/>
                  </a:cxn>
                  <a:cxn ang="0">
                    <a:pos x="106" y="7"/>
                  </a:cxn>
                  <a:cxn ang="0">
                    <a:pos x="116" y="6"/>
                  </a:cxn>
                  <a:cxn ang="0">
                    <a:pos x="125" y="6"/>
                  </a:cxn>
                  <a:cxn ang="0">
                    <a:pos x="131" y="5"/>
                  </a:cxn>
                  <a:cxn ang="0">
                    <a:pos x="137" y="4"/>
                  </a:cxn>
                  <a:cxn ang="0">
                    <a:pos x="140" y="3"/>
                  </a:cxn>
                  <a:cxn ang="0">
                    <a:pos x="141" y="0"/>
                  </a:cxn>
                  <a:cxn ang="0">
                    <a:pos x="138" y="0"/>
                  </a:cxn>
                  <a:cxn ang="0">
                    <a:pos x="137" y="1"/>
                  </a:cxn>
                  <a:cxn ang="0">
                    <a:pos x="133" y="4"/>
                  </a:cxn>
                  <a:cxn ang="0">
                    <a:pos x="129" y="5"/>
                  </a:cxn>
                  <a:cxn ang="0">
                    <a:pos x="122" y="5"/>
                  </a:cxn>
                  <a:cxn ang="0">
                    <a:pos x="113" y="6"/>
                  </a:cxn>
                  <a:cxn ang="0">
                    <a:pos x="104" y="7"/>
                  </a:cxn>
                  <a:cxn ang="0">
                    <a:pos x="91" y="8"/>
                  </a:cxn>
                  <a:cxn ang="0">
                    <a:pos x="78" y="9"/>
                  </a:cxn>
                  <a:cxn ang="0">
                    <a:pos x="65" y="9"/>
                  </a:cxn>
                  <a:cxn ang="0">
                    <a:pos x="49" y="9"/>
                  </a:cxn>
                  <a:cxn ang="0">
                    <a:pos x="34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41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50" y="10"/>
                    </a:lnTo>
                    <a:lnTo>
                      <a:pt x="66" y="9"/>
                    </a:lnTo>
                    <a:lnTo>
                      <a:pt x="80" y="9"/>
                    </a:lnTo>
                    <a:lnTo>
                      <a:pt x="94" y="8"/>
                    </a:lnTo>
                    <a:lnTo>
                      <a:pt x="106" y="7"/>
                    </a:lnTo>
                    <a:lnTo>
                      <a:pt x="116" y="6"/>
                    </a:lnTo>
                    <a:lnTo>
                      <a:pt x="125" y="6"/>
                    </a:lnTo>
                    <a:lnTo>
                      <a:pt x="131" y="5"/>
                    </a:lnTo>
                    <a:lnTo>
                      <a:pt x="137" y="4"/>
                    </a:lnTo>
                    <a:lnTo>
                      <a:pt x="140" y="3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4"/>
                    </a:lnTo>
                    <a:lnTo>
                      <a:pt x="129" y="5"/>
                    </a:lnTo>
                    <a:lnTo>
                      <a:pt x="122" y="5"/>
                    </a:lnTo>
                    <a:lnTo>
                      <a:pt x="113" y="6"/>
                    </a:lnTo>
                    <a:lnTo>
                      <a:pt x="104" y="7"/>
                    </a:lnTo>
                    <a:lnTo>
                      <a:pt x="91" y="8"/>
                    </a:lnTo>
                    <a:lnTo>
                      <a:pt x="78" y="9"/>
                    </a:lnTo>
                    <a:lnTo>
                      <a:pt x="65" y="9"/>
                    </a:lnTo>
                    <a:lnTo>
                      <a:pt x="49" y="9"/>
                    </a:lnTo>
                    <a:lnTo>
                      <a:pt x="34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8" name="Freeform 90"/>
              <p:cNvSpPr>
                <a:spLocks/>
              </p:cNvSpPr>
              <p:nvPr/>
            </p:nvSpPr>
            <p:spPr bwMode="auto">
              <a:xfrm>
                <a:off x="680" y="2126"/>
                <a:ext cx="13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4" y="10"/>
                  </a:cxn>
                  <a:cxn ang="0">
                    <a:pos x="49" y="9"/>
                  </a:cxn>
                  <a:cxn ang="0">
                    <a:pos x="65" y="9"/>
                  </a:cxn>
                  <a:cxn ang="0">
                    <a:pos x="78" y="9"/>
                  </a:cxn>
                  <a:cxn ang="0">
                    <a:pos x="91" y="8"/>
                  </a:cxn>
                  <a:cxn ang="0">
                    <a:pos x="104" y="7"/>
                  </a:cxn>
                  <a:cxn ang="0">
                    <a:pos x="113" y="6"/>
                  </a:cxn>
                  <a:cxn ang="0">
                    <a:pos x="122" y="5"/>
                  </a:cxn>
                  <a:cxn ang="0">
                    <a:pos x="129" y="5"/>
                  </a:cxn>
                  <a:cxn ang="0">
                    <a:pos x="133" y="4"/>
                  </a:cxn>
                  <a:cxn ang="0">
                    <a:pos x="137" y="1"/>
                  </a:cxn>
                  <a:cxn ang="0">
                    <a:pos x="138" y="0"/>
                  </a:cxn>
                  <a:cxn ang="0">
                    <a:pos x="135" y="0"/>
                  </a:cxn>
                  <a:cxn ang="0">
                    <a:pos x="133" y="1"/>
                  </a:cxn>
                  <a:cxn ang="0">
                    <a:pos x="130" y="3"/>
                  </a:cxn>
                  <a:cxn ang="0">
                    <a:pos x="126" y="4"/>
                  </a:cxn>
                  <a:cxn ang="0">
                    <a:pos x="119" y="5"/>
                  </a:cxn>
                  <a:cxn ang="0">
                    <a:pos x="110" y="6"/>
                  </a:cxn>
                  <a:cxn ang="0">
                    <a:pos x="100" y="7"/>
                  </a:cxn>
                  <a:cxn ang="0">
                    <a:pos x="89" y="8"/>
                  </a:cxn>
                  <a:cxn ang="0">
                    <a:pos x="77" y="8"/>
                  </a:cxn>
                  <a:cxn ang="0">
                    <a:pos x="63" y="9"/>
                  </a:cxn>
                  <a:cxn ang="0">
                    <a:pos x="48" y="9"/>
                  </a:cxn>
                  <a:cxn ang="0">
                    <a:pos x="33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38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49" y="9"/>
                    </a:lnTo>
                    <a:lnTo>
                      <a:pt x="65" y="9"/>
                    </a:lnTo>
                    <a:lnTo>
                      <a:pt x="78" y="9"/>
                    </a:lnTo>
                    <a:lnTo>
                      <a:pt x="91" y="8"/>
                    </a:lnTo>
                    <a:lnTo>
                      <a:pt x="104" y="7"/>
                    </a:lnTo>
                    <a:lnTo>
                      <a:pt x="113" y="6"/>
                    </a:lnTo>
                    <a:lnTo>
                      <a:pt x="122" y="5"/>
                    </a:lnTo>
                    <a:lnTo>
                      <a:pt x="129" y="5"/>
                    </a:lnTo>
                    <a:lnTo>
                      <a:pt x="133" y="4"/>
                    </a:lnTo>
                    <a:lnTo>
                      <a:pt x="137" y="1"/>
                    </a:lnTo>
                    <a:lnTo>
                      <a:pt x="138" y="0"/>
                    </a:lnTo>
                    <a:lnTo>
                      <a:pt x="135" y="0"/>
                    </a:lnTo>
                    <a:lnTo>
                      <a:pt x="133" y="1"/>
                    </a:lnTo>
                    <a:lnTo>
                      <a:pt x="130" y="3"/>
                    </a:lnTo>
                    <a:lnTo>
                      <a:pt x="126" y="4"/>
                    </a:lnTo>
                    <a:lnTo>
                      <a:pt x="119" y="5"/>
                    </a:lnTo>
                    <a:lnTo>
                      <a:pt x="110" y="6"/>
                    </a:lnTo>
                    <a:lnTo>
                      <a:pt x="100" y="7"/>
                    </a:lnTo>
                    <a:lnTo>
                      <a:pt x="89" y="8"/>
                    </a:lnTo>
                    <a:lnTo>
                      <a:pt x="77" y="8"/>
                    </a:lnTo>
                    <a:lnTo>
                      <a:pt x="63" y="9"/>
                    </a:lnTo>
                    <a:lnTo>
                      <a:pt x="48" y="9"/>
                    </a:lnTo>
                    <a:lnTo>
                      <a:pt x="33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Freeform 91"/>
              <p:cNvSpPr>
                <a:spLocks/>
              </p:cNvSpPr>
              <p:nvPr/>
            </p:nvSpPr>
            <p:spPr bwMode="auto">
              <a:xfrm>
                <a:off x="680" y="2126"/>
                <a:ext cx="13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3" y="10"/>
                  </a:cxn>
                  <a:cxn ang="0">
                    <a:pos x="48" y="9"/>
                  </a:cxn>
                  <a:cxn ang="0">
                    <a:pos x="63" y="9"/>
                  </a:cxn>
                  <a:cxn ang="0">
                    <a:pos x="77" y="8"/>
                  </a:cxn>
                  <a:cxn ang="0">
                    <a:pos x="89" y="8"/>
                  </a:cxn>
                  <a:cxn ang="0">
                    <a:pos x="100" y="7"/>
                  </a:cxn>
                  <a:cxn ang="0">
                    <a:pos x="110" y="6"/>
                  </a:cxn>
                  <a:cxn ang="0">
                    <a:pos x="119" y="5"/>
                  </a:cxn>
                  <a:cxn ang="0">
                    <a:pos x="126" y="4"/>
                  </a:cxn>
                  <a:cxn ang="0">
                    <a:pos x="130" y="3"/>
                  </a:cxn>
                  <a:cxn ang="0">
                    <a:pos x="133" y="1"/>
                  </a:cxn>
                  <a:cxn ang="0">
                    <a:pos x="135" y="0"/>
                  </a:cxn>
                  <a:cxn ang="0">
                    <a:pos x="131" y="0"/>
                  </a:cxn>
                  <a:cxn ang="0">
                    <a:pos x="130" y="1"/>
                  </a:cxn>
                  <a:cxn ang="0">
                    <a:pos x="127" y="3"/>
                  </a:cxn>
                  <a:cxn ang="0">
                    <a:pos x="122" y="4"/>
                  </a:cxn>
                  <a:cxn ang="0">
                    <a:pos x="116" y="5"/>
                  </a:cxn>
                  <a:cxn ang="0">
                    <a:pos x="108" y="6"/>
                  </a:cxn>
                  <a:cxn ang="0">
                    <a:pos x="98" y="7"/>
                  </a:cxn>
                  <a:cxn ang="0">
                    <a:pos x="87" y="8"/>
                  </a:cxn>
                  <a:cxn ang="0">
                    <a:pos x="75" y="8"/>
                  </a:cxn>
                  <a:cxn ang="0">
                    <a:pos x="61" y="9"/>
                  </a:cxn>
                  <a:cxn ang="0">
                    <a:pos x="47" y="9"/>
                  </a:cxn>
                  <a:cxn ang="0">
                    <a:pos x="32" y="9"/>
                  </a:cxn>
                  <a:cxn ang="0">
                    <a:pos x="16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35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3" y="10"/>
                    </a:lnTo>
                    <a:lnTo>
                      <a:pt x="48" y="9"/>
                    </a:lnTo>
                    <a:lnTo>
                      <a:pt x="63" y="9"/>
                    </a:lnTo>
                    <a:lnTo>
                      <a:pt x="77" y="8"/>
                    </a:lnTo>
                    <a:lnTo>
                      <a:pt x="89" y="8"/>
                    </a:lnTo>
                    <a:lnTo>
                      <a:pt x="100" y="7"/>
                    </a:lnTo>
                    <a:lnTo>
                      <a:pt x="110" y="6"/>
                    </a:lnTo>
                    <a:lnTo>
                      <a:pt x="119" y="5"/>
                    </a:lnTo>
                    <a:lnTo>
                      <a:pt x="126" y="4"/>
                    </a:lnTo>
                    <a:lnTo>
                      <a:pt x="130" y="3"/>
                    </a:lnTo>
                    <a:lnTo>
                      <a:pt x="133" y="1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30" y="1"/>
                    </a:lnTo>
                    <a:lnTo>
                      <a:pt x="127" y="3"/>
                    </a:lnTo>
                    <a:lnTo>
                      <a:pt x="122" y="4"/>
                    </a:lnTo>
                    <a:lnTo>
                      <a:pt x="116" y="5"/>
                    </a:lnTo>
                    <a:lnTo>
                      <a:pt x="108" y="6"/>
                    </a:lnTo>
                    <a:lnTo>
                      <a:pt x="98" y="7"/>
                    </a:lnTo>
                    <a:lnTo>
                      <a:pt x="87" y="8"/>
                    </a:lnTo>
                    <a:lnTo>
                      <a:pt x="75" y="8"/>
                    </a:lnTo>
                    <a:lnTo>
                      <a:pt x="61" y="9"/>
                    </a:lnTo>
                    <a:lnTo>
                      <a:pt x="47" y="9"/>
                    </a:lnTo>
                    <a:lnTo>
                      <a:pt x="32" y="9"/>
                    </a:lnTo>
                    <a:lnTo>
                      <a:pt x="16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0" name="Freeform 92"/>
              <p:cNvSpPr>
                <a:spLocks/>
              </p:cNvSpPr>
              <p:nvPr/>
            </p:nvSpPr>
            <p:spPr bwMode="auto">
              <a:xfrm>
                <a:off x="680" y="2126"/>
                <a:ext cx="13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6" y="10"/>
                  </a:cxn>
                  <a:cxn ang="0">
                    <a:pos x="32" y="9"/>
                  </a:cxn>
                  <a:cxn ang="0">
                    <a:pos x="47" y="9"/>
                  </a:cxn>
                  <a:cxn ang="0">
                    <a:pos x="61" y="9"/>
                  </a:cxn>
                  <a:cxn ang="0">
                    <a:pos x="75" y="8"/>
                  </a:cxn>
                  <a:cxn ang="0">
                    <a:pos x="87" y="8"/>
                  </a:cxn>
                  <a:cxn ang="0">
                    <a:pos x="98" y="7"/>
                  </a:cxn>
                  <a:cxn ang="0">
                    <a:pos x="108" y="6"/>
                  </a:cxn>
                  <a:cxn ang="0">
                    <a:pos x="116" y="5"/>
                  </a:cxn>
                  <a:cxn ang="0">
                    <a:pos x="122" y="4"/>
                  </a:cxn>
                  <a:cxn ang="0">
                    <a:pos x="127" y="3"/>
                  </a:cxn>
                  <a:cxn ang="0">
                    <a:pos x="130" y="1"/>
                  </a:cxn>
                  <a:cxn ang="0">
                    <a:pos x="131" y="0"/>
                  </a:cxn>
                  <a:cxn ang="0">
                    <a:pos x="128" y="0"/>
                  </a:cxn>
                  <a:cxn ang="0">
                    <a:pos x="127" y="1"/>
                  </a:cxn>
                  <a:cxn ang="0">
                    <a:pos x="123" y="4"/>
                  </a:cxn>
                  <a:cxn ang="0">
                    <a:pos x="118" y="5"/>
                  </a:cxn>
                  <a:cxn ang="0">
                    <a:pos x="110" y="5"/>
                  </a:cxn>
                  <a:cxn ang="0">
                    <a:pos x="101" y="6"/>
                  </a:cxn>
                  <a:cxn ang="0">
                    <a:pos x="90" y="7"/>
                  </a:cxn>
                  <a:cxn ang="0">
                    <a:pos x="78" y="8"/>
                  </a:cxn>
                  <a:cxn ang="0">
                    <a:pos x="64" y="8"/>
                  </a:cxn>
                  <a:cxn ang="0">
                    <a:pos x="49" y="9"/>
                  </a:cxn>
                  <a:cxn ang="0">
                    <a:pos x="34" y="9"/>
                  </a:cxn>
                  <a:cxn ang="0">
                    <a:pos x="17" y="9"/>
                  </a:cxn>
                  <a:cxn ang="0">
                    <a:pos x="0" y="9"/>
                  </a:cxn>
                  <a:cxn ang="0">
                    <a:pos x="0" y="10"/>
                  </a:cxn>
                </a:cxnLst>
                <a:rect l="0" t="0" r="r" b="b"/>
                <a:pathLst>
                  <a:path w="131" h="10">
                    <a:moveTo>
                      <a:pt x="0" y="10"/>
                    </a:moveTo>
                    <a:lnTo>
                      <a:pt x="16" y="10"/>
                    </a:lnTo>
                    <a:lnTo>
                      <a:pt x="32" y="9"/>
                    </a:lnTo>
                    <a:lnTo>
                      <a:pt x="47" y="9"/>
                    </a:lnTo>
                    <a:lnTo>
                      <a:pt x="61" y="9"/>
                    </a:lnTo>
                    <a:lnTo>
                      <a:pt x="75" y="8"/>
                    </a:lnTo>
                    <a:lnTo>
                      <a:pt x="87" y="8"/>
                    </a:lnTo>
                    <a:lnTo>
                      <a:pt x="98" y="7"/>
                    </a:lnTo>
                    <a:lnTo>
                      <a:pt x="108" y="6"/>
                    </a:lnTo>
                    <a:lnTo>
                      <a:pt x="116" y="5"/>
                    </a:lnTo>
                    <a:lnTo>
                      <a:pt x="122" y="4"/>
                    </a:lnTo>
                    <a:lnTo>
                      <a:pt x="127" y="3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7" y="1"/>
                    </a:lnTo>
                    <a:lnTo>
                      <a:pt x="123" y="4"/>
                    </a:lnTo>
                    <a:lnTo>
                      <a:pt x="118" y="5"/>
                    </a:lnTo>
                    <a:lnTo>
                      <a:pt x="110" y="5"/>
                    </a:lnTo>
                    <a:lnTo>
                      <a:pt x="101" y="6"/>
                    </a:lnTo>
                    <a:lnTo>
                      <a:pt x="90" y="7"/>
                    </a:lnTo>
                    <a:lnTo>
                      <a:pt x="78" y="8"/>
                    </a:lnTo>
                    <a:lnTo>
                      <a:pt x="64" y="8"/>
                    </a:lnTo>
                    <a:lnTo>
                      <a:pt x="49" y="9"/>
                    </a:lnTo>
                    <a:lnTo>
                      <a:pt x="34" y="9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Freeform 93"/>
              <p:cNvSpPr>
                <a:spLocks/>
              </p:cNvSpPr>
              <p:nvPr/>
            </p:nvSpPr>
            <p:spPr bwMode="auto">
              <a:xfrm>
                <a:off x="680" y="2126"/>
                <a:ext cx="12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9"/>
                  </a:cxn>
                  <a:cxn ang="0">
                    <a:pos x="34" y="9"/>
                  </a:cxn>
                  <a:cxn ang="0">
                    <a:pos x="49" y="9"/>
                  </a:cxn>
                  <a:cxn ang="0">
                    <a:pos x="64" y="8"/>
                  </a:cxn>
                  <a:cxn ang="0">
                    <a:pos x="78" y="8"/>
                  </a:cxn>
                  <a:cxn ang="0">
                    <a:pos x="90" y="7"/>
                  </a:cxn>
                  <a:cxn ang="0">
                    <a:pos x="101" y="6"/>
                  </a:cxn>
                  <a:cxn ang="0">
                    <a:pos x="110" y="5"/>
                  </a:cxn>
                  <a:cxn ang="0">
                    <a:pos x="118" y="5"/>
                  </a:cxn>
                  <a:cxn ang="0">
                    <a:pos x="123" y="4"/>
                  </a:cxn>
                  <a:cxn ang="0">
                    <a:pos x="127" y="1"/>
                  </a:cxn>
                  <a:cxn ang="0">
                    <a:pos x="128" y="0"/>
                  </a:cxn>
                  <a:cxn ang="0">
                    <a:pos x="125" y="0"/>
                  </a:cxn>
                  <a:cxn ang="0">
                    <a:pos x="123" y="1"/>
                  </a:cxn>
                  <a:cxn ang="0">
                    <a:pos x="120" y="3"/>
                  </a:cxn>
                  <a:cxn ang="0">
                    <a:pos x="115" y="4"/>
                  </a:cxn>
                  <a:cxn ang="0">
                    <a:pos x="108" y="5"/>
                  </a:cxn>
                  <a:cxn ang="0">
                    <a:pos x="99" y="6"/>
                  </a:cxn>
                  <a:cxn ang="0">
                    <a:pos x="88" y="7"/>
                  </a:cxn>
                  <a:cxn ang="0">
                    <a:pos x="76" y="8"/>
                  </a:cxn>
                  <a:cxn ang="0">
                    <a:pos x="63" y="8"/>
                  </a:cxn>
                  <a:cxn ang="0">
                    <a:pos x="48" y="9"/>
                  </a:cxn>
                  <a:cxn ang="0">
                    <a:pos x="33" y="9"/>
                  </a:cxn>
                  <a:cxn ang="0">
                    <a:pos x="17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8" h="9">
                    <a:moveTo>
                      <a:pt x="0" y="9"/>
                    </a:moveTo>
                    <a:lnTo>
                      <a:pt x="17" y="9"/>
                    </a:lnTo>
                    <a:lnTo>
                      <a:pt x="34" y="9"/>
                    </a:lnTo>
                    <a:lnTo>
                      <a:pt x="49" y="9"/>
                    </a:lnTo>
                    <a:lnTo>
                      <a:pt x="64" y="8"/>
                    </a:lnTo>
                    <a:lnTo>
                      <a:pt x="78" y="8"/>
                    </a:lnTo>
                    <a:lnTo>
                      <a:pt x="90" y="7"/>
                    </a:lnTo>
                    <a:lnTo>
                      <a:pt x="101" y="6"/>
                    </a:lnTo>
                    <a:lnTo>
                      <a:pt x="110" y="5"/>
                    </a:lnTo>
                    <a:lnTo>
                      <a:pt x="118" y="5"/>
                    </a:lnTo>
                    <a:lnTo>
                      <a:pt x="123" y="4"/>
                    </a:lnTo>
                    <a:lnTo>
                      <a:pt x="127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3" y="1"/>
                    </a:lnTo>
                    <a:lnTo>
                      <a:pt x="120" y="3"/>
                    </a:lnTo>
                    <a:lnTo>
                      <a:pt x="115" y="4"/>
                    </a:lnTo>
                    <a:lnTo>
                      <a:pt x="108" y="5"/>
                    </a:lnTo>
                    <a:lnTo>
                      <a:pt x="99" y="6"/>
                    </a:lnTo>
                    <a:lnTo>
                      <a:pt x="88" y="7"/>
                    </a:lnTo>
                    <a:lnTo>
                      <a:pt x="76" y="8"/>
                    </a:lnTo>
                    <a:lnTo>
                      <a:pt x="63" y="8"/>
                    </a:lnTo>
                    <a:lnTo>
                      <a:pt x="48" y="9"/>
                    </a:lnTo>
                    <a:lnTo>
                      <a:pt x="33" y="9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2" name="Freeform 94"/>
              <p:cNvSpPr>
                <a:spLocks/>
              </p:cNvSpPr>
              <p:nvPr/>
            </p:nvSpPr>
            <p:spPr bwMode="auto">
              <a:xfrm>
                <a:off x="680" y="2126"/>
                <a:ext cx="12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9"/>
                  </a:cxn>
                  <a:cxn ang="0">
                    <a:pos x="33" y="9"/>
                  </a:cxn>
                  <a:cxn ang="0">
                    <a:pos x="48" y="9"/>
                  </a:cxn>
                  <a:cxn ang="0">
                    <a:pos x="63" y="8"/>
                  </a:cxn>
                  <a:cxn ang="0">
                    <a:pos x="76" y="8"/>
                  </a:cxn>
                  <a:cxn ang="0">
                    <a:pos x="88" y="7"/>
                  </a:cxn>
                  <a:cxn ang="0">
                    <a:pos x="99" y="6"/>
                  </a:cxn>
                  <a:cxn ang="0">
                    <a:pos x="108" y="5"/>
                  </a:cxn>
                  <a:cxn ang="0">
                    <a:pos x="115" y="4"/>
                  </a:cxn>
                  <a:cxn ang="0">
                    <a:pos x="120" y="3"/>
                  </a:cxn>
                  <a:cxn ang="0">
                    <a:pos x="123" y="1"/>
                  </a:cxn>
                  <a:cxn ang="0">
                    <a:pos x="125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7" y="3"/>
                  </a:cxn>
                  <a:cxn ang="0">
                    <a:pos x="111" y="4"/>
                  </a:cxn>
                  <a:cxn ang="0">
                    <a:pos x="105" y="5"/>
                  </a:cxn>
                  <a:cxn ang="0">
                    <a:pos x="96" y="6"/>
                  </a:cxn>
                  <a:cxn ang="0">
                    <a:pos x="86" y="7"/>
                  </a:cxn>
                  <a:cxn ang="0">
                    <a:pos x="74" y="7"/>
                  </a:cxn>
                  <a:cxn ang="0">
                    <a:pos x="60" y="8"/>
                  </a:cxn>
                  <a:cxn ang="0">
                    <a:pos x="47" y="8"/>
                  </a:cxn>
                  <a:cxn ang="0">
                    <a:pos x="32" y="9"/>
                  </a:cxn>
                  <a:cxn ang="0">
                    <a:pos x="16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5" h="9">
                    <a:moveTo>
                      <a:pt x="0" y="9"/>
                    </a:moveTo>
                    <a:lnTo>
                      <a:pt x="17" y="9"/>
                    </a:lnTo>
                    <a:lnTo>
                      <a:pt x="33" y="9"/>
                    </a:lnTo>
                    <a:lnTo>
                      <a:pt x="48" y="9"/>
                    </a:lnTo>
                    <a:lnTo>
                      <a:pt x="63" y="8"/>
                    </a:lnTo>
                    <a:lnTo>
                      <a:pt x="76" y="8"/>
                    </a:lnTo>
                    <a:lnTo>
                      <a:pt x="88" y="7"/>
                    </a:lnTo>
                    <a:lnTo>
                      <a:pt x="99" y="6"/>
                    </a:lnTo>
                    <a:lnTo>
                      <a:pt x="108" y="5"/>
                    </a:lnTo>
                    <a:lnTo>
                      <a:pt x="115" y="4"/>
                    </a:lnTo>
                    <a:lnTo>
                      <a:pt x="120" y="3"/>
                    </a:lnTo>
                    <a:lnTo>
                      <a:pt x="123" y="1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96" y="6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8"/>
                    </a:lnTo>
                    <a:lnTo>
                      <a:pt x="47" y="8"/>
                    </a:lnTo>
                    <a:lnTo>
                      <a:pt x="32" y="9"/>
                    </a:lnTo>
                    <a:lnTo>
                      <a:pt x="16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Freeform 95"/>
              <p:cNvSpPr>
                <a:spLocks/>
              </p:cNvSpPr>
              <p:nvPr/>
            </p:nvSpPr>
            <p:spPr bwMode="auto">
              <a:xfrm>
                <a:off x="680" y="2126"/>
                <a:ext cx="12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9"/>
                  </a:cxn>
                  <a:cxn ang="0">
                    <a:pos x="32" y="9"/>
                  </a:cxn>
                  <a:cxn ang="0">
                    <a:pos x="47" y="8"/>
                  </a:cxn>
                  <a:cxn ang="0">
                    <a:pos x="60" y="8"/>
                  </a:cxn>
                  <a:cxn ang="0">
                    <a:pos x="74" y="7"/>
                  </a:cxn>
                  <a:cxn ang="0">
                    <a:pos x="86" y="7"/>
                  </a:cxn>
                  <a:cxn ang="0">
                    <a:pos x="96" y="6"/>
                  </a:cxn>
                  <a:cxn ang="0">
                    <a:pos x="105" y="5"/>
                  </a:cxn>
                  <a:cxn ang="0">
                    <a:pos x="111" y="4"/>
                  </a:cxn>
                  <a:cxn ang="0">
                    <a:pos x="117" y="3"/>
                  </a:cxn>
                  <a:cxn ang="0">
                    <a:pos x="120" y="1"/>
                  </a:cxn>
                  <a:cxn ang="0">
                    <a:pos x="121" y="0"/>
                  </a:cxn>
                  <a:cxn ang="0">
                    <a:pos x="118" y="0"/>
                  </a:cxn>
                  <a:cxn ang="0">
                    <a:pos x="117" y="1"/>
                  </a:cxn>
                  <a:cxn ang="0">
                    <a:pos x="113" y="3"/>
                  </a:cxn>
                  <a:cxn ang="0">
                    <a:pos x="109" y="4"/>
                  </a:cxn>
                  <a:cxn ang="0">
                    <a:pos x="101" y="5"/>
                  </a:cxn>
                  <a:cxn ang="0">
                    <a:pos x="94" y="6"/>
                  </a:cxn>
                  <a:cxn ang="0">
                    <a:pos x="84" y="7"/>
                  </a:cxn>
                  <a:cxn ang="0">
                    <a:pos x="71" y="7"/>
                  </a:cxn>
                  <a:cxn ang="0">
                    <a:pos x="59" y="8"/>
                  </a:cxn>
                  <a:cxn ang="0">
                    <a:pos x="45" y="8"/>
                  </a:cxn>
                  <a:cxn ang="0">
                    <a:pos x="30" y="9"/>
                  </a:cxn>
                  <a:cxn ang="0">
                    <a:pos x="16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1" h="9">
                    <a:moveTo>
                      <a:pt x="0" y="9"/>
                    </a:moveTo>
                    <a:lnTo>
                      <a:pt x="16" y="9"/>
                    </a:lnTo>
                    <a:lnTo>
                      <a:pt x="32" y="9"/>
                    </a:lnTo>
                    <a:lnTo>
                      <a:pt x="47" y="8"/>
                    </a:lnTo>
                    <a:lnTo>
                      <a:pt x="60" y="8"/>
                    </a:lnTo>
                    <a:lnTo>
                      <a:pt x="74" y="7"/>
                    </a:lnTo>
                    <a:lnTo>
                      <a:pt x="86" y="7"/>
                    </a:lnTo>
                    <a:lnTo>
                      <a:pt x="96" y="6"/>
                    </a:lnTo>
                    <a:lnTo>
                      <a:pt x="105" y="5"/>
                    </a:lnTo>
                    <a:lnTo>
                      <a:pt x="111" y="4"/>
                    </a:lnTo>
                    <a:lnTo>
                      <a:pt x="117" y="3"/>
                    </a:lnTo>
                    <a:lnTo>
                      <a:pt x="120" y="1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7" y="1"/>
                    </a:lnTo>
                    <a:lnTo>
                      <a:pt x="113" y="3"/>
                    </a:lnTo>
                    <a:lnTo>
                      <a:pt x="109" y="4"/>
                    </a:lnTo>
                    <a:lnTo>
                      <a:pt x="101" y="5"/>
                    </a:lnTo>
                    <a:lnTo>
                      <a:pt x="94" y="6"/>
                    </a:lnTo>
                    <a:lnTo>
                      <a:pt x="84" y="7"/>
                    </a:lnTo>
                    <a:lnTo>
                      <a:pt x="71" y="7"/>
                    </a:lnTo>
                    <a:lnTo>
                      <a:pt x="59" y="8"/>
                    </a:lnTo>
                    <a:lnTo>
                      <a:pt x="45" y="8"/>
                    </a:lnTo>
                    <a:lnTo>
                      <a:pt x="30" y="9"/>
                    </a:lnTo>
                    <a:lnTo>
                      <a:pt x="16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4" name="Freeform 96"/>
              <p:cNvSpPr>
                <a:spLocks/>
              </p:cNvSpPr>
              <p:nvPr/>
            </p:nvSpPr>
            <p:spPr bwMode="auto">
              <a:xfrm>
                <a:off x="680" y="2126"/>
                <a:ext cx="11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9"/>
                  </a:cxn>
                  <a:cxn ang="0">
                    <a:pos x="30" y="9"/>
                  </a:cxn>
                  <a:cxn ang="0">
                    <a:pos x="45" y="8"/>
                  </a:cxn>
                  <a:cxn ang="0">
                    <a:pos x="59" y="8"/>
                  </a:cxn>
                  <a:cxn ang="0">
                    <a:pos x="71" y="7"/>
                  </a:cxn>
                  <a:cxn ang="0">
                    <a:pos x="84" y="7"/>
                  </a:cxn>
                  <a:cxn ang="0">
                    <a:pos x="94" y="6"/>
                  </a:cxn>
                  <a:cxn ang="0">
                    <a:pos x="101" y="5"/>
                  </a:cxn>
                  <a:cxn ang="0">
                    <a:pos x="109" y="4"/>
                  </a:cxn>
                  <a:cxn ang="0">
                    <a:pos x="113" y="3"/>
                  </a:cxn>
                  <a:cxn ang="0">
                    <a:pos x="117" y="1"/>
                  </a:cxn>
                  <a:cxn ang="0">
                    <a:pos x="118" y="0"/>
                  </a:cxn>
                  <a:cxn ang="0">
                    <a:pos x="115" y="0"/>
                  </a:cxn>
                  <a:cxn ang="0">
                    <a:pos x="113" y="1"/>
                  </a:cxn>
                  <a:cxn ang="0">
                    <a:pos x="110" y="3"/>
                  </a:cxn>
                  <a:cxn ang="0">
                    <a:pos x="106" y="4"/>
                  </a:cxn>
                  <a:cxn ang="0">
                    <a:pos x="99" y="5"/>
                  </a:cxn>
                  <a:cxn ang="0">
                    <a:pos x="90" y="6"/>
                  </a:cxn>
                  <a:cxn ang="0">
                    <a:pos x="81" y="6"/>
                  </a:cxn>
                  <a:cxn ang="0">
                    <a:pos x="70" y="7"/>
                  </a:cxn>
                  <a:cxn ang="0">
                    <a:pos x="57" y="8"/>
                  </a:cxn>
                  <a:cxn ang="0">
                    <a:pos x="44" y="8"/>
                  </a:cxn>
                  <a:cxn ang="0">
                    <a:pos x="30" y="8"/>
                  </a:cxn>
                  <a:cxn ang="0">
                    <a:pos x="15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18" h="9">
                    <a:moveTo>
                      <a:pt x="0" y="9"/>
                    </a:moveTo>
                    <a:lnTo>
                      <a:pt x="16" y="9"/>
                    </a:lnTo>
                    <a:lnTo>
                      <a:pt x="30" y="9"/>
                    </a:lnTo>
                    <a:lnTo>
                      <a:pt x="45" y="8"/>
                    </a:lnTo>
                    <a:lnTo>
                      <a:pt x="59" y="8"/>
                    </a:lnTo>
                    <a:lnTo>
                      <a:pt x="71" y="7"/>
                    </a:lnTo>
                    <a:lnTo>
                      <a:pt x="84" y="7"/>
                    </a:lnTo>
                    <a:lnTo>
                      <a:pt x="94" y="6"/>
                    </a:lnTo>
                    <a:lnTo>
                      <a:pt x="101" y="5"/>
                    </a:lnTo>
                    <a:lnTo>
                      <a:pt x="109" y="4"/>
                    </a:lnTo>
                    <a:lnTo>
                      <a:pt x="113" y="3"/>
                    </a:lnTo>
                    <a:lnTo>
                      <a:pt x="117" y="1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3" y="1"/>
                    </a:lnTo>
                    <a:lnTo>
                      <a:pt x="110" y="3"/>
                    </a:lnTo>
                    <a:lnTo>
                      <a:pt x="106" y="4"/>
                    </a:lnTo>
                    <a:lnTo>
                      <a:pt x="99" y="5"/>
                    </a:lnTo>
                    <a:lnTo>
                      <a:pt x="90" y="6"/>
                    </a:lnTo>
                    <a:lnTo>
                      <a:pt x="81" y="6"/>
                    </a:lnTo>
                    <a:lnTo>
                      <a:pt x="70" y="7"/>
                    </a:lnTo>
                    <a:lnTo>
                      <a:pt x="57" y="8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Freeform 97"/>
              <p:cNvSpPr>
                <a:spLocks/>
              </p:cNvSpPr>
              <p:nvPr/>
            </p:nvSpPr>
            <p:spPr bwMode="auto">
              <a:xfrm>
                <a:off x="680" y="2126"/>
                <a:ext cx="11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5" y="9"/>
                  </a:cxn>
                  <a:cxn ang="0">
                    <a:pos x="30" y="8"/>
                  </a:cxn>
                  <a:cxn ang="0">
                    <a:pos x="44" y="8"/>
                  </a:cxn>
                  <a:cxn ang="0">
                    <a:pos x="57" y="8"/>
                  </a:cxn>
                  <a:cxn ang="0">
                    <a:pos x="70" y="7"/>
                  </a:cxn>
                  <a:cxn ang="0">
                    <a:pos x="81" y="6"/>
                  </a:cxn>
                  <a:cxn ang="0">
                    <a:pos x="90" y="6"/>
                  </a:cxn>
                  <a:cxn ang="0">
                    <a:pos x="99" y="5"/>
                  </a:cxn>
                  <a:cxn ang="0">
                    <a:pos x="106" y="4"/>
                  </a:cxn>
                  <a:cxn ang="0">
                    <a:pos x="110" y="3"/>
                  </a:cxn>
                  <a:cxn ang="0">
                    <a:pos x="113" y="1"/>
                  </a:cxn>
                  <a:cxn ang="0">
                    <a:pos x="115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7" y="3"/>
                  </a:cxn>
                  <a:cxn ang="0">
                    <a:pos x="102" y="4"/>
                  </a:cxn>
                  <a:cxn ang="0">
                    <a:pos x="96" y="5"/>
                  </a:cxn>
                  <a:cxn ang="0">
                    <a:pos x="88" y="6"/>
                  </a:cxn>
                  <a:cxn ang="0">
                    <a:pos x="78" y="6"/>
                  </a:cxn>
                  <a:cxn ang="0">
                    <a:pos x="68" y="7"/>
                  </a:cxn>
                  <a:cxn ang="0">
                    <a:pos x="56" y="7"/>
                  </a:cxn>
                  <a:cxn ang="0">
                    <a:pos x="43" y="8"/>
                  </a:cxn>
                  <a:cxn ang="0">
                    <a:pos x="29" y="8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0" t="0" r="r" b="b"/>
                <a:pathLst>
                  <a:path w="115" h="9">
                    <a:moveTo>
                      <a:pt x="0" y="9"/>
                    </a:moveTo>
                    <a:lnTo>
                      <a:pt x="15" y="9"/>
                    </a:lnTo>
                    <a:lnTo>
                      <a:pt x="30" y="8"/>
                    </a:lnTo>
                    <a:lnTo>
                      <a:pt x="44" y="8"/>
                    </a:lnTo>
                    <a:lnTo>
                      <a:pt x="57" y="8"/>
                    </a:lnTo>
                    <a:lnTo>
                      <a:pt x="70" y="7"/>
                    </a:lnTo>
                    <a:lnTo>
                      <a:pt x="81" y="6"/>
                    </a:lnTo>
                    <a:lnTo>
                      <a:pt x="90" y="6"/>
                    </a:lnTo>
                    <a:lnTo>
                      <a:pt x="99" y="5"/>
                    </a:lnTo>
                    <a:lnTo>
                      <a:pt x="106" y="4"/>
                    </a:lnTo>
                    <a:lnTo>
                      <a:pt x="110" y="3"/>
                    </a:lnTo>
                    <a:lnTo>
                      <a:pt x="113" y="1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7" y="3"/>
                    </a:lnTo>
                    <a:lnTo>
                      <a:pt x="102" y="4"/>
                    </a:lnTo>
                    <a:lnTo>
                      <a:pt x="96" y="5"/>
                    </a:lnTo>
                    <a:lnTo>
                      <a:pt x="88" y="6"/>
                    </a:lnTo>
                    <a:lnTo>
                      <a:pt x="78" y="6"/>
                    </a:lnTo>
                    <a:lnTo>
                      <a:pt x="68" y="7"/>
                    </a:lnTo>
                    <a:lnTo>
                      <a:pt x="56" y="7"/>
                    </a:lnTo>
                    <a:lnTo>
                      <a:pt x="43" y="8"/>
                    </a:lnTo>
                    <a:lnTo>
                      <a:pt x="29" y="8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6" name="Freeform 98"/>
              <p:cNvSpPr>
                <a:spLocks/>
              </p:cNvSpPr>
              <p:nvPr/>
            </p:nvSpPr>
            <p:spPr bwMode="auto">
              <a:xfrm>
                <a:off x="680" y="2126"/>
                <a:ext cx="11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8"/>
                  </a:cxn>
                  <a:cxn ang="0">
                    <a:pos x="43" y="8"/>
                  </a:cxn>
                  <a:cxn ang="0">
                    <a:pos x="56" y="7"/>
                  </a:cxn>
                  <a:cxn ang="0">
                    <a:pos x="68" y="7"/>
                  </a:cxn>
                  <a:cxn ang="0">
                    <a:pos x="78" y="6"/>
                  </a:cxn>
                  <a:cxn ang="0">
                    <a:pos x="88" y="6"/>
                  </a:cxn>
                  <a:cxn ang="0">
                    <a:pos x="96" y="5"/>
                  </a:cxn>
                  <a:cxn ang="0">
                    <a:pos x="102" y="4"/>
                  </a:cxn>
                  <a:cxn ang="0">
                    <a:pos x="107" y="3"/>
                  </a:cxn>
                  <a:cxn ang="0">
                    <a:pos x="110" y="1"/>
                  </a:cxn>
                  <a:cxn ang="0">
                    <a:pos x="111" y="0"/>
                  </a:cxn>
                  <a:cxn ang="0">
                    <a:pos x="108" y="0"/>
                  </a:cxn>
                  <a:cxn ang="0">
                    <a:pos x="107" y="1"/>
                  </a:cxn>
                  <a:cxn ang="0">
                    <a:pos x="104" y="3"/>
                  </a:cxn>
                  <a:cxn ang="0">
                    <a:pos x="98" y="4"/>
                  </a:cxn>
                  <a:cxn ang="0">
                    <a:pos x="90" y="5"/>
                  </a:cxn>
                  <a:cxn ang="0">
                    <a:pos x="81" y="6"/>
                  </a:cxn>
                  <a:cxn ang="0">
                    <a:pos x="70" y="7"/>
                  </a:cxn>
                  <a:cxn ang="0">
                    <a:pos x="58" y="7"/>
                  </a:cxn>
                  <a:cxn ang="0">
                    <a:pos x="45" y="8"/>
                  </a:cxn>
                  <a:cxn ang="0">
                    <a:pos x="30" y="8"/>
                  </a:cxn>
                  <a:cxn ang="0">
                    <a:pos x="16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11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8"/>
                    </a:lnTo>
                    <a:lnTo>
                      <a:pt x="43" y="8"/>
                    </a:lnTo>
                    <a:lnTo>
                      <a:pt x="56" y="7"/>
                    </a:lnTo>
                    <a:lnTo>
                      <a:pt x="68" y="7"/>
                    </a:lnTo>
                    <a:lnTo>
                      <a:pt x="78" y="6"/>
                    </a:lnTo>
                    <a:lnTo>
                      <a:pt x="88" y="6"/>
                    </a:lnTo>
                    <a:lnTo>
                      <a:pt x="96" y="5"/>
                    </a:lnTo>
                    <a:lnTo>
                      <a:pt x="102" y="4"/>
                    </a:lnTo>
                    <a:lnTo>
                      <a:pt x="107" y="3"/>
                    </a:lnTo>
                    <a:lnTo>
                      <a:pt x="110" y="1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7" y="1"/>
                    </a:lnTo>
                    <a:lnTo>
                      <a:pt x="104" y="3"/>
                    </a:lnTo>
                    <a:lnTo>
                      <a:pt x="98" y="4"/>
                    </a:lnTo>
                    <a:lnTo>
                      <a:pt x="90" y="5"/>
                    </a:lnTo>
                    <a:lnTo>
                      <a:pt x="81" y="6"/>
                    </a:lnTo>
                    <a:lnTo>
                      <a:pt x="70" y="7"/>
                    </a:lnTo>
                    <a:lnTo>
                      <a:pt x="58" y="7"/>
                    </a:lnTo>
                    <a:lnTo>
                      <a:pt x="45" y="8"/>
                    </a:lnTo>
                    <a:lnTo>
                      <a:pt x="30" y="8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7" name="Freeform 99"/>
              <p:cNvSpPr>
                <a:spLocks/>
              </p:cNvSpPr>
              <p:nvPr/>
            </p:nvSpPr>
            <p:spPr bwMode="auto">
              <a:xfrm>
                <a:off x="680" y="2126"/>
                <a:ext cx="10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8"/>
                  </a:cxn>
                  <a:cxn ang="0">
                    <a:pos x="30" y="8"/>
                  </a:cxn>
                  <a:cxn ang="0">
                    <a:pos x="45" y="8"/>
                  </a:cxn>
                  <a:cxn ang="0">
                    <a:pos x="58" y="7"/>
                  </a:cxn>
                  <a:cxn ang="0">
                    <a:pos x="70" y="7"/>
                  </a:cxn>
                  <a:cxn ang="0">
                    <a:pos x="81" y="6"/>
                  </a:cxn>
                  <a:cxn ang="0">
                    <a:pos x="90" y="5"/>
                  </a:cxn>
                  <a:cxn ang="0">
                    <a:pos x="98" y="4"/>
                  </a:cxn>
                  <a:cxn ang="0">
                    <a:pos x="104" y="3"/>
                  </a:cxn>
                  <a:cxn ang="0">
                    <a:pos x="107" y="1"/>
                  </a:cxn>
                  <a:cxn ang="0">
                    <a:pos x="108" y="0"/>
                  </a:cxn>
                  <a:cxn ang="0">
                    <a:pos x="105" y="0"/>
                  </a:cxn>
                  <a:cxn ang="0">
                    <a:pos x="104" y="1"/>
                  </a:cxn>
                  <a:cxn ang="0">
                    <a:pos x="100" y="3"/>
                  </a:cxn>
                  <a:cxn ang="0">
                    <a:pos x="95" y="4"/>
                  </a:cxn>
                  <a:cxn ang="0">
                    <a:pos x="88" y="5"/>
                  </a:cxn>
                  <a:cxn ang="0">
                    <a:pos x="79" y="6"/>
                  </a:cxn>
                  <a:cxn ang="0">
                    <a:pos x="68" y="6"/>
                  </a:cxn>
                  <a:cxn ang="0">
                    <a:pos x="57" y="7"/>
                  </a:cxn>
                  <a:cxn ang="0">
                    <a:pos x="44" y="7"/>
                  </a:cxn>
                  <a:cxn ang="0">
                    <a:pos x="29" y="8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8" h="8">
                    <a:moveTo>
                      <a:pt x="0" y="8"/>
                    </a:moveTo>
                    <a:lnTo>
                      <a:pt x="16" y="8"/>
                    </a:lnTo>
                    <a:lnTo>
                      <a:pt x="30" y="8"/>
                    </a:lnTo>
                    <a:lnTo>
                      <a:pt x="45" y="8"/>
                    </a:lnTo>
                    <a:lnTo>
                      <a:pt x="58" y="7"/>
                    </a:lnTo>
                    <a:lnTo>
                      <a:pt x="70" y="7"/>
                    </a:lnTo>
                    <a:lnTo>
                      <a:pt x="81" y="6"/>
                    </a:lnTo>
                    <a:lnTo>
                      <a:pt x="90" y="5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4" y="1"/>
                    </a:lnTo>
                    <a:lnTo>
                      <a:pt x="100" y="3"/>
                    </a:lnTo>
                    <a:lnTo>
                      <a:pt x="95" y="4"/>
                    </a:lnTo>
                    <a:lnTo>
                      <a:pt x="88" y="5"/>
                    </a:lnTo>
                    <a:lnTo>
                      <a:pt x="79" y="6"/>
                    </a:lnTo>
                    <a:lnTo>
                      <a:pt x="68" y="6"/>
                    </a:lnTo>
                    <a:lnTo>
                      <a:pt x="57" y="7"/>
                    </a:lnTo>
                    <a:lnTo>
                      <a:pt x="44" y="7"/>
                    </a:lnTo>
                    <a:lnTo>
                      <a:pt x="29" y="8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8" name="Freeform 100"/>
              <p:cNvSpPr>
                <a:spLocks/>
              </p:cNvSpPr>
              <p:nvPr/>
            </p:nvSpPr>
            <p:spPr bwMode="auto">
              <a:xfrm>
                <a:off x="680" y="2126"/>
                <a:ext cx="10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8"/>
                  </a:cxn>
                  <a:cxn ang="0">
                    <a:pos x="44" y="7"/>
                  </a:cxn>
                  <a:cxn ang="0">
                    <a:pos x="57" y="7"/>
                  </a:cxn>
                  <a:cxn ang="0">
                    <a:pos x="68" y="6"/>
                  </a:cxn>
                  <a:cxn ang="0">
                    <a:pos x="79" y="6"/>
                  </a:cxn>
                  <a:cxn ang="0">
                    <a:pos x="88" y="5"/>
                  </a:cxn>
                  <a:cxn ang="0">
                    <a:pos x="95" y="4"/>
                  </a:cxn>
                  <a:cxn ang="0">
                    <a:pos x="100" y="3"/>
                  </a:cxn>
                  <a:cxn ang="0">
                    <a:pos x="104" y="1"/>
                  </a:cxn>
                  <a:cxn ang="0">
                    <a:pos x="105" y="0"/>
                  </a:cxn>
                  <a:cxn ang="0">
                    <a:pos x="101" y="0"/>
                  </a:cxn>
                  <a:cxn ang="0">
                    <a:pos x="100" y="1"/>
                  </a:cxn>
                  <a:cxn ang="0">
                    <a:pos x="97" y="3"/>
                  </a:cxn>
                  <a:cxn ang="0">
                    <a:pos x="91" y="4"/>
                  </a:cxn>
                  <a:cxn ang="0">
                    <a:pos x="85" y="5"/>
                  </a:cxn>
                  <a:cxn ang="0">
                    <a:pos x="76" y="6"/>
                  </a:cxn>
                  <a:cxn ang="0">
                    <a:pos x="66" y="6"/>
                  </a:cxn>
                  <a:cxn ang="0">
                    <a:pos x="55" y="7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5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8"/>
                    </a:lnTo>
                    <a:lnTo>
                      <a:pt x="44" y="7"/>
                    </a:lnTo>
                    <a:lnTo>
                      <a:pt x="57" y="7"/>
                    </a:lnTo>
                    <a:lnTo>
                      <a:pt x="68" y="6"/>
                    </a:lnTo>
                    <a:lnTo>
                      <a:pt x="79" y="6"/>
                    </a:lnTo>
                    <a:lnTo>
                      <a:pt x="88" y="5"/>
                    </a:lnTo>
                    <a:lnTo>
                      <a:pt x="95" y="4"/>
                    </a:lnTo>
                    <a:lnTo>
                      <a:pt x="100" y="3"/>
                    </a:lnTo>
                    <a:lnTo>
                      <a:pt x="104" y="1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100" y="1"/>
                    </a:lnTo>
                    <a:lnTo>
                      <a:pt x="97" y="3"/>
                    </a:lnTo>
                    <a:lnTo>
                      <a:pt x="91" y="4"/>
                    </a:lnTo>
                    <a:lnTo>
                      <a:pt x="85" y="5"/>
                    </a:lnTo>
                    <a:lnTo>
                      <a:pt x="76" y="6"/>
                    </a:lnTo>
                    <a:lnTo>
                      <a:pt x="66" y="6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Freeform 101"/>
              <p:cNvSpPr>
                <a:spLocks/>
              </p:cNvSpPr>
              <p:nvPr/>
            </p:nvSpPr>
            <p:spPr bwMode="auto">
              <a:xfrm>
                <a:off x="680" y="2126"/>
                <a:ext cx="10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7"/>
                  </a:cxn>
                  <a:cxn ang="0">
                    <a:pos x="43" y="7"/>
                  </a:cxn>
                  <a:cxn ang="0">
                    <a:pos x="55" y="7"/>
                  </a:cxn>
                  <a:cxn ang="0">
                    <a:pos x="66" y="6"/>
                  </a:cxn>
                  <a:cxn ang="0">
                    <a:pos x="76" y="6"/>
                  </a:cxn>
                  <a:cxn ang="0">
                    <a:pos x="85" y="5"/>
                  </a:cxn>
                  <a:cxn ang="0">
                    <a:pos x="91" y="4"/>
                  </a:cxn>
                  <a:cxn ang="0">
                    <a:pos x="97" y="3"/>
                  </a:cxn>
                  <a:cxn ang="0">
                    <a:pos x="100" y="1"/>
                  </a:cxn>
                  <a:cxn ang="0">
                    <a:pos x="101" y="0"/>
                  </a:cxn>
                  <a:cxn ang="0">
                    <a:pos x="98" y="0"/>
                  </a:cxn>
                  <a:cxn ang="0">
                    <a:pos x="97" y="1"/>
                  </a:cxn>
                  <a:cxn ang="0">
                    <a:pos x="94" y="3"/>
                  </a:cxn>
                  <a:cxn ang="0">
                    <a:pos x="89" y="4"/>
                  </a:cxn>
                  <a:cxn ang="0">
                    <a:pos x="82" y="5"/>
                  </a:cxn>
                  <a:cxn ang="0">
                    <a:pos x="74" y="5"/>
                  </a:cxn>
                  <a:cxn ang="0">
                    <a:pos x="64" y="6"/>
                  </a:cxn>
                  <a:cxn ang="0">
                    <a:pos x="53" y="7"/>
                  </a:cxn>
                  <a:cxn ang="0">
                    <a:pos x="40" y="7"/>
                  </a:cxn>
                  <a:cxn ang="0">
                    <a:pos x="28" y="7"/>
                  </a:cxn>
                  <a:cxn ang="0">
                    <a:pos x="15" y="7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1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7"/>
                    </a:lnTo>
                    <a:lnTo>
                      <a:pt x="43" y="7"/>
                    </a:lnTo>
                    <a:lnTo>
                      <a:pt x="55" y="7"/>
                    </a:lnTo>
                    <a:lnTo>
                      <a:pt x="66" y="6"/>
                    </a:lnTo>
                    <a:lnTo>
                      <a:pt x="76" y="6"/>
                    </a:lnTo>
                    <a:lnTo>
                      <a:pt x="85" y="5"/>
                    </a:lnTo>
                    <a:lnTo>
                      <a:pt x="91" y="4"/>
                    </a:lnTo>
                    <a:lnTo>
                      <a:pt x="97" y="3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4" y="3"/>
                    </a:lnTo>
                    <a:lnTo>
                      <a:pt x="89" y="4"/>
                    </a:lnTo>
                    <a:lnTo>
                      <a:pt x="82" y="5"/>
                    </a:lnTo>
                    <a:lnTo>
                      <a:pt x="74" y="5"/>
                    </a:lnTo>
                    <a:lnTo>
                      <a:pt x="64" y="6"/>
                    </a:lnTo>
                    <a:lnTo>
                      <a:pt x="53" y="7"/>
                    </a:lnTo>
                    <a:lnTo>
                      <a:pt x="40" y="7"/>
                    </a:lnTo>
                    <a:lnTo>
                      <a:pt x="28" y="7"/>
                    </a:lnTo>
                    <a:lnTo>
                      <a:pt x="15" y="7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0" name="Freeform 102"/>
              <p:cNvSpPr>
                <a:spLocks/>
              </p:cNvSpPr>
              <p:nvPr/>
            </p:nvSpPr>
            <p:spPr bwMode="auto">
              <a:xfrm>
                <a:off x="680" y="2126"/>
                <a:ext cx="9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7"/>
                  </a:cxn>
                  <a:cxn ang="0">
                    <a:pos x="28" y="7"/>
                  </a:cxn>
                  <a:cxn ang="0">
                    <a:pos x="40" y="7"/>
                  </a:cxn>
                  <a:cxn ang="0">
                    <a:pos x="53" y="7"/>
                  </a:cxn>
                  <a:cxn ang="0">
                    <a:pos x="64" y="6"/>
                  </a:cxn>
                  <a:cxn ang="0">
                    <a:pos x="74" y="5"/>
                  </a:cxn>
                  <a:cxn ang="0">
                    <a:pos x="82" y="5"/>
                  </a:cxn>
                  <a:cxn ang="0">
                    <a:pos x="89" y="4"/>
                  </a:cxn>
                  <a:cxn ang="0">
                    <a:pos x="94" y="3"/>
                  </a:cxn>
                  <a:cxn ang="0">
                    <a:pos x="97" y="1"/>
                  </a:cxn>
                  <a:cxn ang="0">
                    <a:pos x="98" y="0"/>
                  </a:cxn>
                  <a:cxn ang="0">
                    <a:pos x="95" y="0"/>
                  </a:cxn>
                  <a:cxn ang="0">
                    <a:pos x="94" y="1"/>
                  </a:cxn>
                  <a:cxn ang="0">
                    <a:pos x="90" y="3"/>
                  </a:cxn>
                  <a:cxn ang="0">
                    <a:pos x="86" y="4"/>
                  </a:cxn>
                  <a:cxn ang="0">
                    <a:pos x="79" y="5"/>
                  </a:cxn>
                  <a:cxn ang="0">
                    <a:pos x="71" y="5"/>
                  </a:cxn>
                  <a:cxn ang="0">
                    <a:pos x="61" y="6"/>
                  </a:cxn>
                  <a:cxn ang="0">
                    <a:pos x="51" y="6"/>
                  </a:cxn>
                  <a:cxn ang="0">
                    <a:pos x="39" y="7"/>
                  </a:cxn>
                  <a:cxn ang="0">
                    <a:pos x="27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8"/>
                  </a:cxn>
                </a:cxnLst>
                <a:rect l="0" t="0" r="r" b="b"/>
                <a:pathLst>
                  <a:path w="98" h="8">
                    <a:moveTo>
                      <a:pt x="0" y="8"/>
                    </a:moveTo>
                    <a:lnTo>
                      <a:pt x="15" y="7"/>
                    </a:lnTo>
                    <a:lnTo>
                      <a:pt x="28" y="7"/>
                    </a:lnTo>
                    <a:lnTo>
                      <a:pt x="40" y="7"/>
                    </a:lnTo>
                    <a:lnTo>
                      <a:pt x="53" y="7"/>
                    </a:lnTo>
                    <a:lnTo>
                      <a:pt x="64" y="6"/>
                    </a:lnTo>
                    <a:lnTo>
                      <a:pt x="74" y="5"/>
                    </a:lnTo>
                    <a:lnTo>
                      <a:pt x="82" y="5"/>
                    </a:lnTo>
                    <a:lnTo>
                      <a:pt x="89" y="4"/>
                    </a:lnTo>
                    <a:lnTo>
                      <a:pt x="94" y="3"/>
                    </a:lnTo>
                    <a:lnTo>
                      <a:pt x="97" y="1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6" y="4"/>
                    </a:lnTo>
                    <a:lnTo>
                      <a:pt x="79" y="5"/>
                    </a:lnTo>
                    <a:lnTo>
                      <a:pt x="71" y="5"/>
                    </a:lnTo>
                    <a:lnTo>
                      <a:pt x="61" y="6"/>
                    </a:lnTo>
                    <a:lnTo>
                      <a:pt x="51" y="6"/>
                    </a:lnTo>
                    <a:lnTo>
                      <a:pt x="39" y="7"/>
                    </a:lnTo>
                    <a:lnTo>
                      <a:pt x="27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" name="Freeform 103"/>
              <p:cNvSpPr>
                <a:spLocks/>
              </p:cNvSpPr>
              <p:nvPr/>
            </p:nvSpPr>
            <p:spPr bwMode="auto">
              <a:xfrm>
                <a:off x="680" y="2126"/>
                <a:ext cx="9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7" y="7"/>
                  </a:cxn>
                  <a:cxn ang="0">
                    <a:pos x="39" y="7"/>
                  </a:cxn>
                  <a:cxn ang="0">
                    <a:pos x="51" y="6"/>
                  </a:cxn>
                  <a:cxn ang="0">
                    <a:pos x="61" y="6"/>
                  </a:cxn>
                  <a:cxn ang="0">
                    <a:pos x="71" y="5"/>
                  </a:cxn>
                  <a:cxn ang="0">
                    <a:pos x="79" y="5"/>
                  </a:cxn>
                  <a:cxn ang="0">
                    <a:pos x="86" y="4"/>
                  </a:cxn>
                  <a:cxn ang="0">
                    <a:pos x="90" y="3"/>
                  </a:cxn>
                  <a:cxn ang="0">
                    <a:pos x="94" y="1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90" y="1"/>
                  </a:cxn>
                  <a:cxn ang="0">
                    <a:pos x="87" y="3"/>
                  </a:cxn>
                  <a:cxn ang="0">
                    <a:pos x="82" y="4"/>
                  </a:cxn>
                  <a:cxn ang="0">
                    <a:pos x="77" y="5"/>
                  </a:cxn>
                  <a:cxn ang="0">
                    <a:pos x="69" y="5"/>
                  </a:cxn>
                  <a:cxn ang="0">
                    <a:pos x="59" y="6"/>
                  </a:cxn>
                  <a:cxn ang="0">
                    <a:pos x="49" y="6"/>
                  </a:cxn>
                  <a:cxn ang="0">
                    <a:pos x="38" y="7"/>
                  </a:cxn>
                  <a:cxn ang="0">
                    <a:pos x="26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95" h="7">
                    <a:moveTo>
                      <a:pt x="0" y="7"/>
                    </a:moveTo>
                    <a:lnTo>
                      <a:pt x="14" y="7"/>
                    </a:lnTo>
                    <a:lnTo>
                      <a:pt x="27" y="7"/>
                    </a:lnTo>
                    <a:lnTo>
                      <a:pt x="39" y="7"/>
                    </a:lnTo>
                    <a:lnTo>
                      <a:pt x="51" y="6"/>
                    </a:lnTo>
                    <a:lnTo>
                      <a:pt x="61" y="6"/>
                    </a:lnTo>
                    <a:lnTo>
                      <a:pt x="71" y="5"/>
                    </a:lnTo>
                    <a:lnTo>
                      <a:pt x="79" y="5"/>
                    </a:lnTo>
                    <a:lnTo>
                      <a:pt x="86" y="4"/>
                    </a:lnTo>
                    <a:lnTo>
                      <a:pt x="90" y="3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90" y="1"/>
                    </a:lnTo>
                    <a:lnTo>
                      <a:pt x="87" y="3"/>
                    </a:lnTo>
                    <a:lnTo>
                      <a:pt x="82" y="4"/>
                    </a:lnTo>
                    <a:lnTo>
                      <a:pt x="77" y="5"/>
                    </a:lnTo>
                    <a:lnTo>
                      <a:pt x="69" y="5"/>
                    </a:lnTo>
                    <a:lnTo>
                      <a:pt x="59" y="6"/>
                    </a:lnTo>
                    <a:lnTo>
                      <a:pt x="49" y="6"/>
                    </a:lnTo>
                    <a:lnTo>
                      <a:pt x="38" y="7"/>
                    </a:lnTo>
                    <a:lnTo>
                      <a:pt x="26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" name="Freeform 104"/>
              <p:cNvSpPr>
                <a:spLocks/>
              </p:cNvSpPr>
              <p:nvPr/>
            </p:nvSpPr>
            <p:spPr bwMode="auto">
              <a:xfrm>
                <a:off x="680" y="2126"/>
                <a:ext cx="9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6" y="7"/>
                  </a:cxn>
                  <a:cxn ang="0">
                    <a:pos x="38" y="7"/>
                  </a:cxn>
                  <a:cxn ang="0">
                    <a:pos x="49" y="6"/>
                  </a:cxn>
                  <a:cxn ang="0">
                    <a:pos x="59" y="6"/>
                  </a:cxn>
                  <a:cxn ang="0">
                    <a:pos x="69" y="5"/>
                  </a:cxn>
                  <a:cxn ang="0">
                    <a:pos x="77" y="5"/>
                  </a:cxn>
                  <a:cxn ang="0">
                    <a:pos x="82" y="4"/>
                  </a:cxn>
                  <a:cxn ang="0">
                    <a:pos x="87" y="3"/>
                  </a:cxn>
                  <a:cxn ang="0">
                    <a:pos x="90" y="1"/>
                  </a:cxn>
                  <a:cxn ang="0">
                    <a:pos x="90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4" y="3"/>
                  </a:cxn>
                  <a:cxn ang="0">
                    <a:pos x="78" y="4"/>
                  </a:cxn>
                  <a:cxn ang="0">
                    <a:pos x="71" y="5"/>
                  </a:cxn>
                  <a:cxn ang="0">
                    <a:pos x="63" y="5"/>
                  </a:cxn>
                  <a:cxn ang="0">
                    <a:pos x="51" y="6"/>
                  </a:cxn>
                  <a:cxn ang="0">
                    <a:pos x="40" y="6"/>
                  </a:cxn>
                  <a:cxn ang="0">
                    <a:pos x="27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90" h="7">
                    <a:moveTo>
                      <a:pt x="0" y="7"/>
                    </a:moveTo>
                    <a:lnTo>
                      <a:pt x="14" y="7"/>
                    </a:lnTo>
                    <a:lnTo>
                      <a:pt x="26" y="7"/>
                    </a:lnTo>
                    <a:lnTo>
                      <a:pt x="38" y="7"/>
                    </a:lnTo>
                    <a:lnTo>
                      <a:pt x="49" y="6"/>
                    </a:lnTo>
                    <a:lnTo>
                      <a:pt x="59" y="6"/>
                    </a:lnTo>
                    <a:lnTo>
                      <a:pt x="69" y="5"/>
                    </a:lnTo>
                    <a:lnTo>
                      <a:pt x="77" y="5"/>
                    </a:lnTo>
                    <a:lnTo>
                      <a:pt x="82" y="4"/>
                    </a:lnTo>
                    <a:lnTo>
                      <a:pt x="87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4" y="3"/>
                    </a:lnTo>
                    <a:lnTo>
                      <a:pt x="78" y="4"/>
                    </a:lnTo>
                    <a:lnTo>
                      <a:pt x="71" y="5"/>
                    </a:lnTo>
                    <a:lnTo>
                      <a:pt x="63" y="5"/>
                    </a:lnTo>
                    <a:lnTo>
                      <a:pt x="51" y="6"/>
                    </a:lnTo>
                    <a:lnTo>
                      <a:pt x="40" y="6"/>
                    </a:lnTo>
                    <a:lnTo>
                      <a:pt x="27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" name="Freeform 105"/>
              <p:cNvSpPr>
                <a:spLocks/>
              </p:cNvSpPr>
              <p:nvPr/>
            </p:nvSpPr>
            <p:spPr bwMode="auto">
              <a:xfrm>
                <a:off x="680" y="2126"/>
                <a:ext cx="87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7" y="7"/>
                  </a:cxn>
                  <a:cxn ang="0">
                    <a:pos x="40" y="6"/>
                  </a:cxn>
                  <a:cxn ang="0">
                    <a:pos x="51" y="6"/>
                  </a:cxn>
                  <a:cxn ang="0">
                    <a:pos x="63" y="5"/>
                  </a:cxn>
                  <a:cxn ang="0">
                    <a:pos x="71" y="5"/>
                  </a:cxn>
                  <a:cxn ang="0">
                    <a:pos x="78" y="4"/>
                  </a:cxn>
                  <a:cxn ang="0">
                    <a:pos x="84" y="3"/>
                  </a:cxn>
                  <a:cxn ang="0">
                    <a:pos x="87" y="1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4" y="1"/>
                  </a:cxn>
                  <a:cxn ang="0">
                    <a:pos x="80" y="3"/>
                  </a:cxn>
                  <a:cxn ang="0">
                    <a:pos x="75" y="4"/>
                  </a:cxn>
                  <a:cxn ang="0">
                    <a:pos x="68" y="5"/>
                  </a:cxn>
                  <a:cxn ang="0">
                    <a:pos x="59" y="5"/>
                  </a:cxn>
                  <a:cxn ang="0">
                    <a:pos x="49" y="6"/>
                  </a:cxn>
                  <a:cxn ang="0">
                    <a:pos x="38" y="6"/>
                  </a:cxn>
                  <a:cxn ang="0">
                    <a:pos x="26" y="6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87" h="7">
                    <a:moveTo>
                      <a:pt x="0" y="7"/>
                    </a:moveTo>
                    <a:lnTo>
                      <a:pt x="14" y="7"/>
                    </a:lnTo>
                    <a:lnTo>
                      <a:pt x="27" y="7"/>
                    </a:lnTo>
                    <a:lnTo>
                      <a:pt x="40" y="6"/>
                    </a:lnTo>
                    <a:lnTo>
                      <a:pt x="51" y="6"/>
                    </a:lnTo>
                    <a:lnTo>
                      <a:pt x="63" y="5"/>
                    </a:lnTo>
                    <a:lnTo>
                      <a:pt x="71" y="5"/>
                    </a:lnTo>
                    <a:lnTo>
                      <a:pt x="78" y="4"/>
                    </a:lnTo>
                    <a:lnTo>
                      <a:pt x="84" y="3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80" y="3"/>
                    </a:lnTo>
                    <a:lnTo>
                      <a:pt x="75" y="4"/>
                    </a:lnTo>
                    <a:lnTo>
                      <a:pt x="68" y="5"/>
                    </a:lnTo>
                    <a:lnTo>
                      <a:pt x="59" y="5"/>
                    </a:lnTo>
                    <a:lnTo>
                      <a:pt x="49" y="6"/>
                    </a:lnTo>
                    <a:lnTo>
                      <a:pt x="38" y="6"/>
                    </a:lnTo>
                    <a:lnTo>
                      <a:pt x="26" y="6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" name="Freeform 106"/>
              <p:cNvSpPr>
                <a:spLocks/>
              </p:cNvSpPr>
              <p:nvPr/>
            </p:nvSpPr>
            <p:spPr bwMode="auto">
              <a:xfrm>
                <a:off x="680" y="2126"/>
                <a:ext cx="8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6" y="6"/>
                  </a:cxn>
                  <a:cxn ang="0">
                    <a:pos x="38" y="6"/>
                  </a:cxn>
                  <a:cxn ang="0">
                    <a:pos x="49" y="6"/>
                  </a:cxn>
                  <a:cxn ang="0">
                    <a:pos x="59" y="5"/>
                  </a:cxn>
                  <a:cxn ang="0">
                    <a:pos x="68" y="5"/>
                  </a:cxn>
                  <a:cxn ang="0">
                    <a:pos x="75" y="4"/>
                  </a:cxn>
                  <a:cxn ang="0">
                    <a:pos x="80" y="3"/>
                  </a:cxn>
                  <a:cxn ang="0">
                    <a:pos x="84" y="1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0" y="1"/>
                  </a:cxn>
                  <a:cxn ang="0">
                    <a:pos x="77" y="3"/>
                  </a:cxn>
                  <a:cxn ang="0">
                    <a:pos x="72" y="4"/>
                  </a:cxn>
                  <a:cxn ang="0">
                    <a:pos x="66" y="4"/>
                  </a:cxn>
                  <a:cxn ang="0">
                    <a:pos x="57" y="5"/>
                  </a:cxn>
                  <a:cxn ang="0">
                    <a:pos x="48" y="6"/>
                  </a:cxn>
                  <a:cxn ang="0">
                    <a:pos x="37" y="6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7"/>
                  </a:cxn>
                </a:cxnLst>
                <a:rect l="0" t="0" r="r" b="b"/>
                <a:pathLst>
                  <a:path w="84" h="7">
                    <a:moveTo>
                      <a:pt x="0" y="7"/>
                    </a:moveTo>
                    <a:lnTo>
                      <a:pt x="14" y="7"/>
                    </a:lnTo>
                    <a:lnTo>
                      <a:pt x="26" y="6"/>
                    </a:lnTo>
                    <a:lnTo>
                      <a:pt x="38" y="6"/>
                    </a:lnTo>
                    <a:lnTo>
                      <a:pt x="49" y="6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4"/>
                    </a:lnTo>
                    <a:lnTo>
                      <a:pt x="80" y="3"/>
                    </a:lnTo>
                    <a:lnTo>
                      <a:pt x="84" y="1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3"/>
                    </a:lnTo>
                    <a:lnTo>
                      <a:pt x="72" y="4"/>
                    </a:lnTo>
                    <a:lnTo>
                      <a:pt x="66" y="4"/>
                    </a:lnTo>
                    <a:lnTo>
                      <a:pt x="57" y="5"/>
                    </a:lnTo>
                    <a:lnTo>
                      <a:pt x="48" y="6"/>
                    </a:lnTo>
                    <a:lnTo>
                      <a:pt x="37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5" name="Freeform 107"/>
              <p:cNvSpPr>
                <a:spLocks/>
              </p:cNvSpPr>
              <p:nvPr/>
            </p:nvSpPr>
            <p:spPr bwMode="auto">
              <a:xfrm>
                <a:off x="680" y="2126"/>
                <a:ext cx="8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7" y="6"/>
                  </a:cxn>
                  <a:cxn ang="0">
                    <a:pos x="48" y="6"/>
                  </a:cxn>
                  <a:cxn ang="0">
                    <a:pos x="57" y="5"/>
                  </a:cxn>
                  <a:cxn ang="0">
                    <a:pos x="66" y="4"/>
                  </a:cxn>
                  <a:cxn ang="0">
                    <a:pos x="72" y="4"/>
                  </a:cxn>
                  <a:cxn ang="0">
                    <a:pos x="77" y="3"/>
                  </a:cxn>
                  <a:cxn ang="0">
                    <a:pos x="80" y="1"/>
                  </a:cxn>
                  <a:cxn ang="0">
                    <a:pos x="80" y="0"/>
                  </a:cxn>
                  <a:cxn ang="0">
                    <a:pos x="77" y="0"/>
                  </a:cxn>
                  <a:cxn ang="0">
                    <a:pos x="77" y="1"/>
                  </a:cxn>
                  <a:cxn ang="0">
                    <a:pos x="74" y="3"/>
                  </a:cxn>
                  <a:cxn ang="0">
                    <a:pos x="69" y="4"/>
                  </a:cxn>
                  <a:cxn ang="0">
                    <a:pos x="63" y="4"/>
                  </a:cxn>
                  <a:cxn ang="0">
                    <a:pos x="55" y="5"/>
                  </a:cxn>
                  <a:cxn ang="0">
                    <a:pos x="46" y="5"/>
                  </a:cxn>
                  <a:cxn ang="0">
                    <a:pos x="36" y="6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0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7" y="6"/>
                    </a:lnTo>
                    <a:lnTo>
                      <a:pt x="48" y="6"/>
                    </a:lnTo>
                    <a:lnTo>
                      <a:pt x="57" y="5"/>
                    </a:lnTo>
                    <a:lnTo>
                      <a:pt x="66" y="4"/>
                    </a:lnTo>
                    <a:lnTo>
                      <a:pt x="72" y="4"/>
                    </a:lnTo>
                    <a:lnTo>
                      <a:pt x="77" y="3"/>
                    </a:lnTo>
                    <a:lnTo>
                      <a:pt x="80" y="1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4" y="3"/>
                    </a:lnTo>
                    <a:lnTo>
                      <a:pt x="69" y="4"/>
                    </a:lnTo>
                    <a:lnTo>
                      <a:pt x="63" y="4"/>
                    </a:lnTo>
                    <a:lnTo>
                      <a:pt x="55" y="5"/>
                    </a:lnTo>
                    <a:lnTo>
                      <a:pt x="46" y="5"/>
                    </a:lnTo>
                    <a:lnTo>
                      <a:pt x="36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6" name="Freeform 108"/>
              <p:cNvSpPr>
                <a:spLocks/>
              </p:cNvSpPr>
              <p:nvPr/>
            </p:nvSpPr>
            <p:spPr bwMode="auto">
              <a:xfrm>
                <a:off x="680" y="2126"/>
                <a:ext cx="7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6" y="6"/>
                  </a:cxn>
                  <a:cxn ang="0">
                    <a:pos x="46" y="5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69" y="4"/>
                  </a:cxn>
                  <a:cxn ang="0">
                    <a:pos x="74" y="3"/>
                  </a:cxn>
                  <a:cxn ang="0">
                    <a:pos x="77" y="1"/>
                  </a:cxn>
                  <a:cxn ang="0">
                    <a:pos x="77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0" y="3"/>
                  </a:cxn>
                  <a:cxn ang="0">
                    <a:pos x="66" y="4"/>
                  </a:cxn>
                  <a:cxn ang="0">
                    <a:pos x="60" y="4"/>
                  </a:cxn>
                  <a:cxn ang="0">
                    <a:pos x="53" y="5"/>
                  </a:cxn>
                  <a:cxn ang="0">
                    <a:pos x="44" y="5"/>
                  </a:cxn>
                  <a:cxn ang="0">
                    <a:pos x="34" y="6"/>
                  </a:cxn>
                  <a:cxn ang="0">
                    <a:pos x="24" y="6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7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6" y="6"/>
                    </a:lnTo>
                    <a:lnTo>
                      <a:pt x="46" y="5"/>
                    </a:lnTo>
                    <a:lnTo>
                      <a:pt x="55" y="5"/>
                    </a:lnTo>
                    <a:lnTo>
                      <a:pt x="63" y="4"/>
                    </a:lnTo>
                    <a:lnTo>
                      <a:pt x="69" y="4"/>
                    </a:lnTo>
                    <a:lnTo>
                      <a:pt x="74" y="3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0" y="3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3" y="5"/>
                    </a:lnTo>
                    <a:lnTo>
                      <a:pt x="44" y="5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7" name="Freeform 109"/>
              <p:cNvSpPr>
                <a:spLocks/>
              </p:cNvSpPr>
              <p:nvPr/>
            </p:nvSpPr>
            <p:spPr bwMode="auto">
              <a:xfrm>
                <a:off x="680" y="2126"/>
                <a:ext cx="7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4" y="6"/>
                  </a:cxn>
                  <a:cxn ang="0">
                    <a:pos x="44" y="5"/>
                  </a:cxn>
                  <a:cxn ang="0">
                    <a:pos x="53" y="5"/>
                  </a:cxn>
                  <a:cxn ang="0">
                    <a:pos x="60" y="4"/>
                  </a:cxn>
                  <a:cxn ang="0">
                    <a:pos x="66" y="4"/>
                  </a:cxn>
                  <a:cxn ang="0">
                    <a:pos x="70" y="3"/>
                  </a:cxn>
                  <a:cxn ang="0">
                    <a:pos x="74" y="1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9" y="1"/>
                  </a:cxn>
                  <a:cxn ang="0">
                    <a:pos x="67" y="3"/>
                  </a:cxn>
                  <a:cxn ang="0">
                    <a:pos x="61" y="4"/>
                  </a:cxn>
                  <a:cxn ang="0">
                    <a:pos x="55" y="4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4" h="6">
                    <a:moveTo>
                      <a:pt x="0" y="6"/>
                    </a:moveTo>
                    <a:lnTo>
                      <a:pt x="12" y="6"/>
                    </a:lnTo>
                    <a:lnTo>
                      <a:pt x="24" y="6"/>
                    </a:lnTo>
                    <a:lnTo>
                      <a:pt x="34" y="6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60" y="4"/>
                    </a:lnTo>
                    <a:lnTo>
                      <a:pt x="66" y="4"/>
                    </a:lnTo>
                    <a:lnTo>
                      <a:pt x="70" y="3"/>
                    </a:lnTo>
                    <a:lnTo>
                      <a:pt x="74" y="1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9" y="1"/>
                    </a:lnTo>
                    <a:lnTo>
                      <a:pt x="67" y="3"/>
                    </a:lnTo>
                    <a:lnTo>
                      <a:pt x="61" y="4"/>
                    </a:lnTo>
                    <a:lnTo>
                      <a:pt x="55" y="4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8" name="Freeform 110"/>
              <p:cNvSpPr>
                <a:spLocks/>
              </p:cNvSpPr>
              <p:nvPr/>
            </p:nvSpPr>
            <p:spPr bwMode="auto">
              <a:xfrm>
                <a:off x="680" y="2126"/>
                <a:ext cx="7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6" y="5"/>
                  </a:cxn>
                  <a:cxn ang="0">
                    <a:pos x="46" y="5"/>
                  </a:cxn>
                  <a:cxn ang="0">
                    <a:pos x="55" y="4"/>
                  </a:cxn>
                  <a:cxn ang="0">
                    <a:pos x="61" y="4"/>
                  </a:cxn>
                  <a:cxn ang="0">
                    <a:pos x="67" y="3"/>
                  </a:cxn>
                  <a:cxn ang="0">
                    <a:pos x="69" y="1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6" y="1"/>
                  </a:cxn>
                  <a:cxn ang="0">
                    <a:pos x="64" y="3"/>
                  </a:cxn>
                  <a:cxn ang="0">
                    <a:pos x="58" y="4"/>
                  </a:cxn>
                  <a:cxn ang="0">
                    <a:pos x="51" y="4"/>
                  </a:cxn>
                  <a:cxn ang="0">
                    <a:pos x="44" y="5"/>
                  </a:cxn>
                  <a:cxn ang="0">
                    <a:pos x="34" y="5"/>
                  </a:cxn>
                  <a:cxn ang="0">
                    <a:pos x="24" y="5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0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6" y="5"/>
                    </a:lnTo>
                    <a:lnTo>
                      <a:pt x="46" y="5"/>
                    </a:lnTo>
                    <a:lnTo>
                      <a:pt x="55" y="4"/>
                    </a:lnTo>
                    <a:lnTo>
                      <a:pt x="61" y="4"/>
                    </a:lnTo>
                    <a:lnTo>
                      <a:pt x="67" y="3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4" y="3"/>
                    </a:lnTo>
                    <a:lnTo>
                      <a:pt x="58" y="4"/>
                    </a:lnTo>
                    <a:lnTo>
                      <a:pt x="51" y="4"/>
                    </a:lnTo>
                    <a:lnTo>
                      <a:pt x="44" y="5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9" name="Freeform 111"/>
              <p:cNvSpPr>
                <a:spLocks/>
              </p:cNvSpPr>
              <p:nvPr/>
            </p:nvSpPr>
            <p:spPr bwMode="auto">
              <a:xfrm>
                <a:off x="680" y="2126"/>
                <a:ext cx="6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4" y="5"/>
                  </a:cxn>
                  <a:cxn ang="0">
                    <a:pos x="34" y="5"/>
                  </a:cxn>
                  <a:cxn ang="0">
                    <a:pos x="44" y="5"/>
                  </a:cxn>
                  <a:cxn ang="0">
                    <a:pos x="51" y="4"/>
                  </a:cxn>
                  <a:cxn ang="0">
                    <a:pos x="58" y="4"/>
                  </a:cxn>
                  <a:cxn ang="0">
                    <a:pos x="64" y="3"/>
                  </a:cxn>
                  <a:cxn ang="0">
                    <a:pos x="66" y="1"/>
                  </a:cxn>
                  <a:cxn ang="0">
                    <a:pos x="67" y="0"/>
                  </a:cxn>
                  <a:cxn ang="0">
                    <a:pos x="64" y="0"/>
                  </a:cxn>
                  <a:cxn ang="0">
                    <a:pos x="64" y="1"/>
                  </a:cxn>
                  <a:cxn ang="0">
                    <a:pos x="60" y="3"/>
                  </a:cxn>
                  <a:cxn ang="0">
                    <a:pos x="56" y="3"/>
                  </a:cxn>
                  <a:cxn ang="0">
                    <a:pos x="49" y="4"/>
                  </a:cxn>
                  <a:cxn ang="0">
                    <a:pos x="41" y="5"/>
                  </a:cxn>
                  <a:cxn ang="0">
                    <a:pos x="33" y="5"/>
                  </a:cxn>
                  <a:cxn ang="0">
                    <a:pos x="23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6"/>
                  </a:cxn>
                </a:cxnLst>
                <a:rect l="0" t="0" r="r" b="b"/>
                <a:pathLst>
                  <a:path w="67" h="6">
                    <a:moveTo>
                      <a:pt x="0" y="6"/>
                    </a:moveTo>
                    <a:lnTo>
                      <a:pt x="13" y="6"/>
                    </a:lnTo>
                    <a:lnTo>
                      <a:pt x="24" y="5"/>
                    </a:lnTo>
                    <a:lnTo>
                      <a:pt x="34" y="5"/>
                    </a:lnTo>
                    <a:lnTo>
                      <a:pt x="44" y="5"/>
                    </a:lnTo>
                    <a:lnTo>
                      <a:pt x="51" y="4"/>
                    </a:lnTo>
                    <a:lnTo>
                      <a:pt x="58" y="4"/>
                    </a:lnTo>
                    <a:lnTo>
                      <a:pt x="64" y="3"/>
                    </a:lnTo>
                    <a:lnTo>
                      <a:pt x="66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49" y="4"/>
                    </a:lnTo>
                    <a:lnTo>
                      <a:pt x="41" y="5"/>
                    </a:lnTo>
                    <a:lnTo>
                      <a:pt x="33" y="5"/>
                    </a:lnTo>
                    <a:lnTo>
                      <a:pt x="23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" name="Freeform 112"/>
              <p:cNvSpPr>
                <a:spLocks/>
              </p:cNvSpPr>
              <p:nvPr/>
            </p:nvSpPr>
            <p:spPr bwMode="auto">
              <a:xfrm>
                <a:off x="680" y="2126"/>
                <a:ext cx="6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3" y="5"/>
                  </a:cxn>
                  <a:cxn ang="0">
                    <a:pos x="33" y="5"/>
                  </a:cxn>
                  <a:cxn ang="0">
                    <a:pos x="41" y="5"/>
                  </a:cxn>
                  <a:cxn ang="0">
                    <a:pos x="49" y="4"/>
                  </a:cxn>
                  <a:cxn ang="0">
                    <a:pos x="56" y="3"/>
                  </a:cxn>
                  <a:cxn ang="0">
                    <a:pos x="60" y="3"/>
                  </a:cxn>
                  <a:cxn ang="0">
                    <a:pos x="64" y="1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3" y="3"/>
                  </a:cxn>
                  <a:cxn ang="0">
                    <a:pos x="47" y="4"/>
                  </a:cxn>
                  <a:cxn ang="0">
                    <a:pos x="39" y="4"/>
                  </a:cxn>
                  <a:cxn ang="0">
                    <a:pos x="30" y="5"/>
                  </a:cxn>
                  <a:cxn ang="0">
                    <a:pos x="22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4" h="5">
                    <a:moveTo>
                      <a:pt x="0" y="5"/>
                    </a:moveTo>
                    <a:lnTo>
                      <a:pt x="12" y="5"/>
                    </a:lnTo>
                    <a:lnTo>
                      <a:pt x="23" y="5"/>
                    </a:lnTo>
                    <a:lnTo>
                      <a:pt x="33" y="5"/>
                    </a:lnTo>
                    <a:lnTo>
                      <a:pt x="41" y="5"/>
                    </a:lnTo>
                    <a:lnTo>
                      <a:pt x="49" y="4"/>
                    </a:lnTo>
                    <a:lnTo>
                      <a:pt x="56" y="3"/>
                    </a:lnTo>
                    <a:lnTo>
                      <a:pt x="60" y="3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3" y="3"/>
                    </a:lnTo>
                    <a:lnTo>
                      <a:pt x="47" y="4"/>
                    </a:lnTo>
                    <a:lnTo>
                      <a:pt x="39" y="4"/>
                    </a:lnTo>
                    <a:lnTo>
                      <a:pt x="30" y="5"/>
                    </a:lnTo>
                    <a:lnTo>
                      <a:pt x="22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" name="Freeform 113"/>
              <p:cNvSpPr>
                <a:spLocks/>
              </p:cNvSpPr>
              <p:nvPr/>
            </p:nvSpPr>
            <p:spPr bwMode="auto">
              <a:xfrm>
                <a:off x="680" y="2126"/>
                <a:ext cx="6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2" y="5"/>
                  </a:cxn>
                  <a:cxn ang="0">
                    <a:pos x="30" y="5"/>
                  </a:cxn>
                  <a:cxn ang="0">
                    <a:pos x="39" y="4"/>
                  </a:cxn>
                  <a:cxn ang="0">
                    <a:pos x="47" y="4"/>
                  </a:cxn>
                  <a:cxn ang="0">
                    <a:pos x="53" y="3"/>
                  </a:cxn>
                  <a:cxn ang="0">
                    <a:pos x="57" y="3"/>
                  </a:cxn>
                  <a:cxn ang="0">
                    <a:pos x="60" y="1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6" y="1"/>
                  </a:cxn>
                  <a:cxn ang="0">
                    <a:pos x="53" y="3"/>
                  </a:cxn>
                  <a:cxn ang="0">
                    <a:pos x="48" y="3"/>
                  </a:cxn>
                  <a:cxn ang="0">
                    <a:pos x="40" y="4"/>
                  </a:cxn>
                  <a:cxn ang="0">
                    <a:pos x="33" y="4"/>
                  </a:cxn>
                  <a:cxn ang="0">
                    <a:pos x="23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0" h="5">
                    <a:moveTo>
                      <a:pt x="0" y="5"/>
                    </a:moveTo>
                    <a:lnTo>
                      <a:pt x="12" y="5"/>
                    </a:lnTo>
                    <a:lnTo>
                      <a:pt x="22" y="5"/>
                    </a:lnTo>
                    <a:lnTo>
                      <a:pt x="30" y="5"/>
                    </a:lnTo>
                    <a:lnTo>
                      <a:pt x="39" y="4"/>
                    </a:lnTo>
                    <a:lnTo>
                      <a:pt x="47" y="4"/>
                    </a:lnTo>
                    <a:lnTo>
                      <a:pt x="53" y="3"/>
                    </a:lnTo>
                    <a:lnTo>
                      <a:pt x="57" y="3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8" y="3"/>
                    </a:lnTo>
                    <a:lnTo>
                      <a:pt x="40" y="4"/>
                    </a:lnTo>
                    <a:lnTo>
                      <a:pt x="33" y="4"/>
                    </a:lnTo>
                    <a:lnTo>
                      <a:pt x="23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" name="Freeform 114"/>
              <p:cNvSpPr>
                <a:spLocks/>
              </p:cNvSpPr>
              <p:nvPr/>
            </p:nvSpPr>
            <p:spPr bwMode="auto">
              <a:xfrm>
                <a:off x="680" y="2126"/>
                <a:ext cx="57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3" y="5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3"/>
                  </a:cxn>
                  <a:cxn ang="0">
                    <a:pos x="53" y="3"/>
                  </a:cxn>
                  <a:cxn ang="0">
                    <a:pos x="56" y="1"/>
                  </a:cxn>
                  <a:cxn ang="0">
                    <a:pos x="57" y="0"/>
                  </a:cxn>
                  <a:cxn ang="0">
                    <a:pos x="54" y="0"/>
                  </a:cxn>
                  <a:cxn ang="0">
                    <a:pos x="53" y="1"/>
                  </a:cxn>
                  <a:cxn ang="0">
                    <a:pos x="50" y="3"/>
                  </a:cxn>
                  <a:cxn ang="0">
                    <a:pos x="45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2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7" h="5">
                    <a:moveTo>
                      <a:pt x="0" y="5"/>
                    </a:moveTo>
                    <a:lnTo>
                      <a:pt x="12" y="5"/>
                    </a:lnTo>
                    <a:lnTo>
                      <a:pt x="23" y="5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3"/>
                    </a:lnTo>
                    <a:lnTo>
                      <a:pt x="53" y="3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3" y="1"/>
                    </a:lnTo>
                    <a:lnTo>
                      <a:pt x="50" y="3"/>
                    </a:lnTo>
                    <a:lnTo>
                      <a:pt x="45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2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" name="Freeform 115"/>
              <p:cNvSpPr>
                <a:spLocks/>
              </p:cNvSpPr>
              <p:nvPr/>
            </p:nvSpPr>
            <p:spPr bwMode="auto">
              <a:xfrm>
                <a:off x="680" y="2126"/>
                <a:ext cx="5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2" y="5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5" y="3"/>
                  </a:cxn>
                  <a:cxn ang="0">
                    <a:pos x="50" y="3"/>
                  </a:cxn>
                  <a:cxn ang="0">
                    <a:pos x="53" y="1"/>
                  </a:cxn>
                  <a:cxn ang="0">
                    <a:pos x="54" y="0"/>
                  </a:cxn>
                  <a:cxn ang="0">
                    <a:pos x="50" y="0"/>
                  </a:cxn>
                  <a:cxn ang="0">
                    <a:pos x="49" y="1"/>
                  </a:cxn>
                  <a:cxn ang="0">
                    <a:pos x="47" y="3"/>
                  </a:cxn>
                  <a:cxn ang="0">
                    <a:pos x="43" y="3"/>
                  </a:cxn>
                  <a:cxn ang="0">
                    <a:pos x="36" y="4"/>
                  </a:cxn>
                  <a:cxn ang="0">
                    <a:pos x="28" y="4"/>
                  </a:cxn>
                  <a:cxn ang="0">
                    <a:pos x="19" y="4"/>
                  </a:cxn>
                  <a:cxn ang="0">
                    <a:pos x="1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12" y="5"/>
                    </a:lnTo>
                    <a:lnTo>
                      <a:pt x="22" y="5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5" y="3"/>
                    </a:lnTo>
                    <a:lnTo>
                      <a:pt x="50" y="3"/>
                    </a:lnTo>
                    <a:lnTo>
                      <a:pt x="53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7" y="3"/>
                    </a:lnTo>
                    <a:lnTo>
                      <a:pt x="43" y="3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" name="Freeform 116"/>
              <p:cNvSpPr>
                <a:spLocks/>
              </p:cNvSpPr>
              <p:nvPr/>
            </p:nvSpPr>
            <p:spPr bwMode="auto">
              <a:xfrm>
                <a:off x="680" y="2126"/>
                <a:ext cx="5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19" y="4"/>
                  </a:cxn>
                  <a:cxn ang="0">
                    <a:pos x="28" y="4"/>
                  </a:cxn>
                  <a:cxn ang="0">
                    <a:pos x="36" y="4"/>
                  </a:cxn>
                  <a:cxn ang="0">
                    <a:pos x="43" y="3"/>
                  </a:cxn>
                  <a:cxn ang="0">
                    <a:pos x="47" y="3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7" y="1"/>
                  </a:cxn>
                  <a:cxn ang="0">
                    <a:pos x="44" y="3"/>
                  </a:cxn>
                  <a:cxn ang="0">
                    <a:pos x="39" y="3"/>
                  </a:cxn>
                  <a:cxn ang="0">
                    <a:pos x="34" y="4"/>
                  </a:cxn>
                  <a:cxn ang="0">
                    <a:pos x="27" y="4"/>
                  </a:cxn>
                  <a:cxn ang="0">
                    <a:pos x="18" y="4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50" h="5">
                    <a:moveTo>
                      <a:pt x="0" y="5"/>
                    </a:moveTo>
                    <a:lnTo>
                      <a:pt x="10" y="5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3" y="3"/>
                    </a:lnTo>
                    <a:lnTo>
                      <a:pt x="47" y="3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4" y="3"/>
                    </a:lnTo>
                    <a:lnTo>
                      <a:pt x="39" y="3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" name="Freeform 117"/>
              <p:cNvSpPr>
                <a:spLocks/>
              </p:cNvSpPr>
              <p:nvPr/>
            </p:nvSpPr>
            <p:spPr bwMode="auto">
              <a:xfrm>
                <a:off x="680" y="2126"/>
                <a:ext cx="4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18" y="4"/>
                  </a:cxn>
                  <a:cxn ang="0">
                    <a:pos x="27" y="4"/>
                  </a:cxn>
                  <a:cxn ang="0">
                    <a:pos x="34" y="4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7" y="1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5" y="3"/>
                  </a:cxn>
                  <a:cxn ang="0">
                    <a:pos x="28" y="4"/>
                  </a:cxn>
                  <a:cxn ang="0">
                    <a:pos x="19" y="4"/>
                  </a:cxn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7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5" y="3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" name="Freeform 118"/>
              <p:cNvSpPr>
                <a:spLocks/>
              </p:cNvSpPr>
              <p:nvPr/>
            </p:nvSpPr>
            <p:spPr bwMode="auto">
              <a:xfrm>
                <a:off x="680" y="2126"/>
                <a:ext cx="4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19" y="4"/>
                  </a:cxn>
                  <a:cxn ang="0">
                    <a:pos x="28" y="4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7" y="3"/>
                  </a:cxn>
                  <a:cxn ang="0">
                    <a:pos x="32" y="3"/>
                  </a:cxn>
                  <a:cxn ang="0">
                    <a:pos x="26" y="3"/>
                  </a:cxn>
                  <a:cxn ang="0">
                    <a:pos x="18" y="4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10" y="4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7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" name="Freeform 119"/>
              <p:cNvSpPr>
                <a:spLocks/>
              </p:cNvSpPr>
              <p:nvPr/>
            </p:nvSpPr>
            <p:spPr bwMode="auto">
              <a:xfrm>
                <a:off x="680" y="2126"/>
                <a:ext cx="4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18" y="4"/>
                  </a:cxn>
                  <a:cxn ang="0">
                    <a:pos x="26" y="3"/>
                  </a:cxn>
                  <a:cxn ang="0">
                    <a:pos x="32" y="3"/>
                  </a:cxn>
                  <a:cxn ang="0">
                    <a:pos x="37" y="3"/>
                  </a:cxn>
                  <a:cxn ang="0">
                    <a:pos x="39" y="1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1"/>
                  </a:cxn>
                  <a:cxn ang="0">
                    <a:pos x="29" y="3"/>
                  </a:cxn>
                  <a:cxn ang="0">
                    <a:pos x="24" y="3"/>
                  </a:cxn>
                  <a:cxn ang="0">
                    <a:pos x="17" y="4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6" y="3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7" y="4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Freeform 120"/>
              <p:cNvSpPr>
                <a:spLocks/>
              </p:cNvSpPr>
              <p:nvPr/>
            </p:nvSpPr>
            <p:spPr bwMode="auto">
              <a:xfrm>
                <a:off x="680" y="2126"/>
                <a:ext cx="3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4"/>
                  </a:cxn>
                  <a:cxn ang="0">
                    <a:pos x="17" y="4"/>
                  </a:cxn>
                  <a:cxn ang="0">
                    <a:pos x="24" y="3"/>
                  </a:cxn>
                  <a:cxn ang="0">
                    <a:pos x="29" y="3"/>
                  </a:cxn>
                  <a:cxn ang="0">
                    <a:pos x="34" y="1"/>
                  </a:cxn>
                  <a:cxn ang="0">
                    <a:pos x="36" y="1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4" y="1"/>
                  </a:cxn>
                  <a:cxn ang="0">
                    <a:pos x="30" y="1"/>
                  </a:cxn>
                  <a:cxn ang="0">
                    <a:pos x="27" y="3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7" h="4">
                    <a:moveTo>
                      <a:pt x="0" y="4"/>
                    </a:moveTo>
                    <a:lnTo>
                      <a:pt x="8" y="4"/>
                    </a:lnTo>
                    <a:lnTo>
                      <a:pt x="17" y="4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7" y="3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Freeform 121"/>
              <p:cNvSpPr>
                <a:spLocks/>
              </p:cNvSpPr>
              <p:nvPr/>
            </p:nvSpPr>
            <p:spPr bwMode="auto">
              <a:xfrm>
                <a:off x="680" y="2126"/>
                <a:ext cx="3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3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7" y="3"/>
                  </a:cxn>
                  <a:cxn ang="0">
                    <a:pos x="30" y="1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8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8" y="3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7" y="3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2" y="3"/>
                    </a:lnTo>
                    <a:lnTo>
                      <a:pt x="16" y="3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Freeform 122"/>
              <p:cNvSpPr>
                <a:spLocks/>
              </p:cNvSpPr>
              <p:nvPr/>
            </p:nvSpPr>
            <p:spPr bwMode="auto">
              <a:xfrm>
                <a:off x="680" y="2126"/>
                <a:ext cx="3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3"/>
                  </a:cxn>
                  <a:cxn ang="0">
                    <a:pos x="16" y="3"/>
                  </a:cxn>
                  <a:cxn ang="0">
                    <a:pos x="22" y="3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19" y="3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lnTo>
                      <a:pt x="8" y="3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Freeform 123"/>
              <p:cNvSpPr>
                <a:spLocks/>
              </p:cNvSpPr>
              <p:nvPr/>
            </p:nvSpPr>
            <p:spPr bwMode="auto">
              <a:xfrm>
                <a:off x="680" y="2126"/>
                <a:ext cx="2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3" y="1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3" y="3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7" h="3">
                    <a:moveTo>
                      <a:pt x="0" y="3"/>
                    </a:moveTo>
                    <a:lnTo>
                      <a:pt x="7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3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2" name="Freeform 124"/>
              <p:cNvSpPr>
                <a:spLocks/>
              </p:cNvSpPr>
              <p:nvPr/>
            </p:nvSpPr>
            <p:spPr bwMode="auto">
              <a:xfrm>
                <a:off x="680" y="2126"/>
                <a:ext cx="2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3" y="3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3" y="1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4" h="3">
                    <a:moveTo>
                      <a:pt x="0" y="3"/>
                    </a:moveTo>
                    <a:lnTo>
                      <a:pt x="7" y="3"/>
                    </a:lnTo>
                    <a:lnTo>
                      <a:pt x="13" y="3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Freeform 125"/>
              <p:cNvSpPr>
                <a:spLocks/>
              </p:cNvSpPr>
              <p:nvPr/>
            </p:nvSpPr>
            <p:spPr bwMode="auto">
              <a:xfrm>
                <a:off x="680" y="2126"/>
                <a:ext cx="2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3" y="1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0" h="3">
                    <a:moveTo>
                      <a:pt x="0" y="3"/>
                    </a:moveTo>
                    <a:lnTo>
                      <a:pt x="7" y="3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Freeform 126"/>
              <p:cNvSpPr>
                <a:spLocks/>
              </p:cNvSpPr>
              <p:nvPr/>
            </p:nvSpPr>
            <p:spPr bwMode="auto">
              <a:xfrm>
                <a:off x="680" y="2126"/>
                <a:ext cx="1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17" h="3">
                    <a:moveTo>
                      <a:pt x="0" y="3"/>
                    </a:moveTo>
                    <a:lnTo>
                      <a:pt x="6" y="1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Freeform 127"/>
              <p:cNvSpPr>
                <a:spLocks/>
              </p:cNvSpPr>
              <p:nvPr/>
            </p:nvSpPr>
            <p:spPr bwMode="auto">
              <a:xfrm>
                <a:off x="680" y="2126"/>
                <a:ext cx="1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4" h="1">
                    <a:moveTo>
                      <a:pt x="0" y="1"/>
                    </a:moveTo>
                    <a:lnTo>
                      <a:pt x="6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6" name="Freeform 128"/>
              <p:cNvSpPr>
                <a:spLocks/>
              </p:cNvSpPr>
              <p:nvPr/>
            </p:nvSpPr>
            <p:spPr bwMode="auto">
              <a:xfrm>
                <a:off x="680" y="2126"/>
                <a:ext cx="1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7" name="Freeform 129"/>
              <p:cNvSpPr>
                <a:spLocks/>
              </p:cNvSpPr>
              <p:nvPr/>
            </p:nvSpPr>
            <p:spPr bwMode="auto">
              <a:xfrm>
                <a:off x="680" y="2126"/>
                <a:ext cx="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8" name="Freeform 130"/>
              <p:cNvSpPr>
                <a:spLocks/>
              </p:cNvSpPr>
              <p:nvPr/>
            </p:nvSpPr>
            <p:spPr bwMode="auto">
              <a:xfrm>
                <a:off x="680" y="2126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9" name="Freeform 131"/>
              <p:cNvSpPr>
                <a:spLocks/>
              </p:cNvSpPr>
              <p:nvPr/>
            </p:nvSpPr>
            <p:spPr bwMode="auto">
              <a:xfrm>
                <a:off x="920" y="2101"/>
                <a:ext cx="41" cy="15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41" y="0"/>
                  </a:cxn>
                  <a:cxn ang="0">
                    <a:pos x="41" y="114"/>
                  </a:cxn>
                  <a:cxn ang="0">
                    <a:pos x="0" y="156"/>
                  </a:cxn>
                  <a:cxn ang="0">
                    <a:pos x="0" y="42"/>
                  </a:cxn>
                </a:cxnLst>
                <a:rect l="0" t="0" r="r" b="b"/>
                <a:pathLst>
                  <a:path w="41" h="156">
                    <a:moveTo>
                      <a:pt x="0" y="42"/>
                    </a:moveTo>
                    <a:lnTo>
                      <a:pt x="41" y="0"/>
                    </a:lnTo>
                    <a:lnTo>
                      <a:pt x="41" y="114"/>
                    </a:lnTo>
                    <a:lnTo>
                      <a:pt x="0" y="156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0" name="Rectangle 132"/>
              <p:cNvSpPr>
                <a:spLocks noChangeArrowheads="1"/>
              </p:cNvSpPr>
              <p:nvPr/>
            </p:nvSpPr>
            <p:spPr bwMode="auto">
              <a:xfrm>
                <a:off x="587" y="2143"/>
                <a:ext cx="333" cy="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1" name="Rectangle 133"/>
              <p:cNvSpPr>
                <a:spLocks noChangeArrowheads="1"/>
              </p:cNvSpPr>
              <p:nvPr/>
            </p:nvSpPr>
            <p:spPr bwMode="auto">
              <a:xfrm>
                <a:off x="587" y="2143"/>
                <a:ext cx="333" cy="9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auto">
              <a:xfrm>
                <a:off x="690" y="2143"/>
                <a:ext cx="6" cy="9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22"/>
                  </a:cxn>
                  <a:cxn ang="0">
                    <a:pos x="0" y="46"/>
                  </a:cxn>
                  <a:cxn ang="0">
                    <a:pos x="3" y="68"/>
                  </a:cxn>
                  <a:cxn ang="0">
                    <a:pos x="6" y="91"/>
                  </a:cxn>
                </a:cxnLst>
                <a:rect l="0" t="0" r="r" b="b"/>
                <a:pathLst>
                  <a:path w="6" h="91">
                    <a:moveTo>
                      <a:pt x="6" y="0"/>
                    </a:moveTo>
                    <a:lnTo>
                      <a:pt x="3" y="22"/>
                    </a:lnTo>
                    <a:lnTo>
                      <a:pt x="0" y="46"/>
                    </a:lnTo>
                    <a:lnTo>
                      <a:pt x="3" y="68"/>
                    </a:lnTo>
                    <a:lnTo>
                      <a:pt x="6" y="9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3" name="Rectangle 135"/>
              <p:cNvSpPr>
                <a:spLocks noChangeArrowheads="1"/>
              </p:cNvSpPr>
              <p:nvPr/>
            </p:nvSpPr>
            <p:spPr bwMode="auto">
              <a:xfrm>
                <a:off x="587" y="2234"/>
                <a:ext cx="333" cy="2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4" name="Rectangle 136"/>
              <p:cNvSpPr>
                <a:spLocks noChangeArrowheads="1"/>
              </p:cNvSpPr>
              <p:nvPr/>
            </p:nvSpPr>
            <p:spPr bwMode="auto">
              <a:xfrm>
                <a:off x="843" y="2171"/>
                <a:ext cx="13" cy="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5" name="Freeform 137"/>
              <p:cNvSpPr>
                <a:spLocks noEditPoints="1"/>
              </p:cNvSpPr>
              <p:nvPr/>
            </p:nvSpPr>
            <p:spPr bwMode="auto">
              <a:xfrm>
                <a:off x="707" y="2163"/>
                <a:ext cx="5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6" y="6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3" y="6"/>
                  </a:cxn>
                  <a:cxn ang="0">
                    <a:pos x="31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23" y="6"/>
                  </a:cxn>
                  <a:cxn ang="0">
                    <a:pos x="39" y="6"/>
                  </a:cxn>
                  <a:cxn ang="0">
                    <a:pos x="54" y="6"/>
                  </a:cxn>
                  <a:cxn ang="0">
                    <a:pos x="54" y="0"/>
                  </a:cxn>
                  <a:cxn ang="0">
                    <a:pos x="39" y="0"/>
                  </a:cxn>
                  <a:cxn ang="0">
                    <a:pos x="39" y="6"/>
                  </a:cxn>
                </a:cxnLst>
                <a:rect l="0" t="0" r="r" b="b"/>
                <a:pathLst>
                  <a:path w="54" h="6">
                    <a:moveTo>
                      <a:pt x="0" y="6"/>
                    </a:moveTo>
                    <a:lnTo>
                      <a:pt x="16" y="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  <a:moveTo>
                      <a:pt x="23" y="6"/>
                    </a:moveTo>
                    <a:lnTo>
                      <a:pt x="31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23" y="6"/>
                    </a:lnTo>
                    <a:close/>
                    <a:moveTo>
                      <a:pt x="39" y="6"/>
                    </a:moveTo>
                    <a:lnTo>
                      <a:pt x="54" y="6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39" y="6"/>
                    </a:lnTo>
                    <a:close/>
                  </a:path>
                </a:pathLst>
              </a:custGeom>
              <a:noFill/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6" name="Freeform 138"/>
              <p:cNvSpPr>
                <a:spLocks noEditPoints="1"/>
              </p:cNvSpPr>
              <p:nvPr/>
            </p:nvSpPr>
            <p:spPr bwMode="auto">
              <a:xfrm>
                <a:off x="597" y="2152"/>
                <a:ext cx="241" cy="3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1" y="35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213" y="25"/>
                  </a:cxn>
                  <a:cxn ang="0">
                    <a:pos x="241" y="25"/>
                  </a:cxn>
                  <a:cxn ang="0">
                    <a:pos x="241" y="8"/>
                  </a:cxn>
                  <a:cxn ang="0">
                    <a:pos x="213" y="8"/>
                  </a:cxn>
                  <a:cxn ang="0">
                    <a:pos x="213" y="25"/>
                  </a:cxn>
                </a:cxnLst>
                <a:rect l="0" t="0" r="r" b="b"/>
                <a:pathLst>
                  <a:path w="241" h="35">
                    <a:moveTo>
                      <a:pt x="0" y="35"/>
                    </a:moveTo>
                    <a:lnTo>
                      <a:pt x="31" y="3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  <a:moveTo>
                      <a:pt x="213" y="25"/>
                    </a:moveTo>
                    <a:lnTo>
                      <a:pt x="241" y="25"/>
                    </a:lnTo>
                    <a:lnTo>
                      <a:pt x="241" y="8"/>
                    </a:lnTo>
                    <a:lnTo>
                      <a:pt x="213" y="8"/>
                    </a:lnTo>
                    <a:lnTo>
                      <a:pt x="213" y="2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7" name="Freeform 139"/>
              <p:cNvSpPr>
                <a:spLocks noEditPoints="1"/>
              </p:cNvSpPr>
              <p:nvPr/>
            </p:nvSpPr>
            <p:spPr bwMode="auto">
              <a:xfrm>
                <a:off x="590" y="2146"/>
                <a:ext cx="326" cy="105"/>
              </a:xfrm>
              <a:custGeom>
                <a:avLst/>
                <a:gdLst/>
                <a:ahLst/>
                <a:cxnLst>
                  <a:cxn ang="0">
                    <a:pos x="113" y="84"/>
                  </a:cxn>
                  <a:cxn ang="0">
                    <a:pos x="325" y="84"/>
                  </a:cxn>
                  <a:cxn ang="0">
                    <a:pos x="325" y="0"/>
                  </a:cxn>
                  <a:cxn ang="0">
                    <a:pos x="113" y="0"/>
                  </a:cxn>
                  <a:cxn ang="0">
                    <a:pos x="109" y="21"/>
                  </a:cxn>
                  <a:cxn ang="0">
                    <a:pos x="107" y="43"/>
                  </a:cxn>
                  <a:cxn ang="0">
                    <a:pos x="109" y="63"/>
                  </a:cxn>
                  <a:cxn ang="0">
                    <a:pos x="113" y="84"/>
                  </a:cxn>
                  <a:cxn ang="0">
                    <a:pos x="192" y="74"/>
                  </a:cxn>
                  <a:cxn ang="0">
                    <a:pos x="314" y="74"/>
                  </a:cxn>
                  <a:cxn ang="0">
                    <a:pos x="314" y="11"/>
                  </a:cxn>
                  <a:cxn ang="0">
                    <a:pos x="192" y="11"/>
                  </a:cxn>
                  <a:cxn ang="0">
                    <a:pos x="192" y="74"/>
                  </a:cxn>
                  <a:cxn ang="0">
                    <a:pos x="295" y="105"/>
                  </a:cxn>
                  <a:cxn ang="0">
                    <a:pos x="322" y="105"/>
                  </a:cxn>
                  <a:cxn ang="0">
                    <a:pos x="325" y="104"/>
                  </a:cxn>
                  <a:cxn ang="0">
                    <a:pos x="326" y="99"/>
                  </a:cxn>
                  <a:cxn ang="0">
                    <a:pos x="325" y="96"/>
                  </a:cxn>
                  <a:cxn ang="0">
                    <a:pos x="322" y="95"/>
                  </a:cxn>
                  <a:cxn ang="0">
                    <a:pos x="295" y="95"/>
                  </a:cxn>
                  <a:cxn ang="0">
                    <a:pos x="295" y="105"/>
                  </a:cxn>
                  <a:cxn ang="0">
                    <a:pos x="31" y="105"/>
                  </a:cxn>
                  <a:cxn ang="0">
                    <a:pos x="5" y="105"/>
                  </a:cxn>
                  <a:cxn ang="0">
                    <a:pos x="1" y="104"/>
                  </a:cxn>
                  <a:cxn ang="0">
                    <a:pos x="0" y="99"/>
                  </a:cxn>
                  <a:cxn ang="0">
                    <a:pos x="1" y="96"/>
                  </a:cxn>
                  <a:cxn ang="0">
                    <a:pos x="5" y="95"/>
                  </a:cxn>
                  <a:cxn ang="0">
                    <a:pos x="31" y="95"/>
                  </a:cxn>
                  <a:cxn ang="0">
                    <a:pos x="31" y="105"/>
                  </a:cxn>
                  <a:cxn ang="0">
                    <a:pos x="117" y="23"/>
                  </a:cxn>
                  <a:cxn ang="0">
                    <a:pos x="171" y="23"/>
                  </a:cxn>
                  <a:cxn ang="0">
                    <a:pos x="171" y="17"/>
                  </a:cxn>
                  <a:cxn ang="0">
                    <a:pos x="117" y="17"/>
                  </a:cxn>
                  <a:cxn ang="0">
                    <a:pos x="117" y="23"/>
                  </a:cxn>
                </a:cxnLst>
                <a:rect l="0" t="0" r="r" b="b"/>
                <a:pathLst>
                  <a:path w="326" h="105">
                    <a:moveTo>
                      <a:pt x="113" y="84"/>
                    </a:moveTo>
                    <a:lnTo>
                      <a:pt x="325" y="84"/>
                    </a:lnTo>
                    <a:lnTo>
                      <a:pt x="325" y="0"/>
                    </a:lnTo>
                    <a:lnTo>
                      <a:pt x="113" y="0"/>
                    </a:lnTo>
                    <a:lnTo>
                      <a:pt x="109" y="21"/>
                    </a:lnTo>
                    <a:lnTo>
                      <a:pt x="107" y="43"/>
                    </a:lnTo>
                    <a:lnTo>
                      <a:pt x="109" y="63"/>
                    </a:lnTo>
                    <a:lnTo>
                      <a:pt x="113" y="84"/>
                    </a:lnTo>
                    <a:close/>
                    <a:moveTo>
                      <a:pt x="192" y="74"/>
                    </a:moveTo>
                    <a:lnTo>
                      <a:pt x="314" y="74"/>
                    </a:lnTo>
                    <a:lnTo>
                      <a:pt x="314" y="11"/>
                    </a:lnTo>
                    <a:lnTo>
                      <a:pt x="192" y="11"/>
                    </a:lnTo>
                    <a:lnTo>
                      <a:pt x="192" y="74"/>
                    </a:lnTo>
                    <a:close/>
                    <a:moveTo>
                      <a:pt x="295" y="105"/>
                    </a:moveTo>
                    <a:lnTo>
                      <a:pt x="322" y="105"/>
                    </a:lnTo>
                    <a:lnTo>
                      <a:pt x="325" y="104"/>
                    </a:lnTo>
                    <a:lnTo>
                      <a:pt x="326" y="99"/>
                    </a:lnTo>
                    <a:lnTo>
                      <a:pt x="325" y="96"/>
                    </a:lnTo>
                    <a:lnTo>
                      <a:pt x="322" y="95"/>
                    </a:lnTo>
                    <a:lnTo>
                      <a:pt x="295" y="95"/>
                    </a:lnTo>
                    <a:lnTo>
                      <a:pt x="295" y="105"/>
                    </a:lnTo>
                    <a:close/>
                    <a:moveTo>
                      <a:pt x="31" y="105"/>
                    </a:moveTo>
                    <a:lnTo>
                      <a:pt x="5" y="105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6"/>
                    </a:lnTo>
                    <a:lnTo>
                      <a:pt x="5" y="95"/>
                    </a:lnTo>
                    <a:lnTo>
                      <a:pt x="31" y="95"/>
                    </a:lnTo>
                    <a:lnTo>
                      <a:pt x="31" y="105"/>
                    </a:lnTo>
                    <a:close/>
                    <a:moveTo>
                      <a:pt x="117" y="23"/>
                    </a:moveTo>
                    <a:lnTo>
                      <a:pt x="171" y="23"/>
                    </a:lnTo>
                    <a:lnTo>
                      <a:pt x="171" y="17"/>
                    </a:lnTo>
                    <a:lnTo>
                      <a:pt x="117" y="17"/>
                    </a:lnTo>
                    <a:lnTo>
                      <a:pt x="117" y="2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8" name="Freeform 140"/>
              <p:cNvSpPr>
                <a:spLocks/>
              </p:cNvSpPr>
              <p:nvPr/>
            </p:nvSpPr>
            <p:spPr bwMode="auto">
              <a:xfrm>
                <a:off x="697" y="2146"/>
                <a:ext cx="218" cy="84"/>
              </a:xfrm>
              <a:custGeom>
                <a:avLst/>
                <a:gdLst/>
                <a:ahLst/>
                <a:cxnLst>
                  <a:cxn ang="0">
                    <a:pos x="6" y="84"/>
                  </a:cxn>
                  <a:cxn ang="0">
                    <a:pos x="218" y="84"/>
                  </a:cxn>
                  <a:cxn ang="0">
                    <a:pos x="218" y="0"/>
                  </a:cxn>
                  <a:cxn ang="0">
                    <a:pos x="6" y="0"/>
                  </a:cxn>
                  <a:cxn ang="0">
                    <a:pos x="2" y="21"/>
                  </a:cxn>
                  <a:cxn ang="0">
                    <a:pos x="0" y="43"/>
                  </a:cxn>
                  <a:cxn ang="0">
                    <a:pos x="2" y="63"/>
                  </a:cxn>
                  <a:cxn ang="0">
                    <a:pos x="6" y="84"/>
                  </a:cxn>
                </a:cxnLst>
                <a:rect l="0" t="0" r="r" b="b"/>
                <a:pathLst>
                  <a:path w="218" h="84">
                    <a:moveTo>
                      <a:pt x="6" y="84"/>
                    </a:moveTo>
                    <a:lnTo>
                      <a:pt x="218" y="84"/>
                    </a:lnTo>
                    <a:lnTo>
                      <a:pt x="218" y="0"/>
                    </a:lnTo>
                    <a:lnTo>
                      <a:pt x="6" y="0"/>
                    </a:lnTo>
                    <a:lnTo>
                      <a:pt x="2" y="21"/>
                    </a:lnTo>
                    <a:lnTo>
                      <a:pt x="0" y="43"/>
                    </a:lnTo>
                    <a:lnTo>
                      <a:pt x="2" y="63"/>
                    </a:lnTo>
                    <a:lnTo>
                      <a:pt x="6" y="84"/>
                    </a:lnTo>
                  </a:path>
                </a:pathLst>
              </a:custGeom>
              <a:noFill/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9" name="Line 141"/>
              <p:cNvSpPr>
                <a:spLocks noChangeShapeType="1"/>
              </p:cNvSpPr>
              <p:nvPr/>
            </p:nvSpPr>
            <p:spPr bwMode="auto">
              <a:xfrm>
                <a:off x="764" y="2147"/>
                <a:ext cx="1" cy="8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0" name="Line 142"/>
              <p:cNvSpPr>
                <a:spLocks noChangeShapeType="1"/>
              </p:cNvSpPr>
              <p:nvPr/>
            </p:nvSpPr>
            <p:spPr bwMode="auto">
              <a:xfrm flipH="1">
                <a:off x="698" y="2175"/>
                <a:ext cx="66" cy="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1" name="Line 143"/>
              <p:cNvSpPr>
                <a:spLocks noChangeShapeType="1"/>
              </p:cNvSpPr>
              <p:nvPr/>
            </p:nvSpPr>
            <p:spPr bwMode="auto">
              <a:xfrm flipH="1">
                <a:off x="698" y="2202"/>
                <a:ext cx="66" cy="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2" name="Rectangle 144"/>
              <p:cNvSpPr>
                <a:spLocks noChangeArrowheads="1"/>
              </p:cNvSpPr>
              <p:nvPr/>
            </p:nvSpPr>
            <p:spPr bwMode="auto">
              <a:xfrm>
                <a:off x="782" y="2157"/>
                <a:ext cx="122" cy="63"/>
              </a:xfrm>
              <a:prstGeom prst="rect">
                <a:avLst/>
              </a:prstGeom>
              <a:noFill/>
              <a:ln w="1588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3" name="Line 145"/>
              <p:cNvSpPr>
                <a:spLocks noChangeShapeType="1"/>
              </p:cNvSpPr>
              <p:nvPr/>
            </p:nvSpPr>
            <p:spPr bwMode="auto">
              <a:xfrm>
                <a:off x="865" y="2157"/>
                <a:ext cx="1" cy="2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4" name="Line 146"/>
              <p:cNvSpPr>
                <a:spLocks noChangeShapeType="1"/>
              </p:cNvSpPr>
              <p:nvPr/>
            </p:nvSpPr>
            <p:spPr bwMode="auto">
              <a:xfrm>
                <a:off x="782" y="2181"/>
                <a:ext cx="122" cy="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5" name="Freeform 147"/>
              <p:cNvSpPr>
                <a:spLocks/>
              </p:cNvSpPr>
              <p:nvPr/>
            </p:nvSpPr>
            <p:spPr bwMode="auto">
              <a:xfrm>
                <a:off x="885" y="2241"/>
                <a:ext cx="3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7" y="10"/>
                  </a:cxn>
                  <a:cxn ang="0">
                    <a:pos x="30" y="9"/>
                  </a:cxn>
                  <a:cxn ang="0">
                    <a:pos x="31" y="4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27" y="10"/>
                    </a:lnTo>
                    <a:lnTo>
                      <a:pt x="30" y="9"/>
                    </a:lnTo>
                    <a:lnTo>
                      <a:pt x="31" y="4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6" name="Freeform 148"/>
              <p:cNvSpPr>
                <a:spLocks/>
              </p:cNvSpPr>
              <p:nvPr/>
            </p:nvSpPr>
            <p:spPr bwMode="auto">
              <a:xfrm>
                <a:off x="590" y="2241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5" y="10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31" y="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5" y="10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31" y="10"/>
                    </a:lnTo>
                  </a:path>
                </a:pathLst>
              </a:custGeom>
              <a:noFill/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7" name="Rectangle 149"/>
              <p:cNvSpPr>
                <a:spLocks noChangeArrowheads="1"/>
              </p:cNvSpPr>
              <p:nvPr/>
            </p:nvSpPr>
            <p:spPr bwMode="auto">
              <a:xfrm>
                <a:off x="707" y="2163"/>
                <a:ext cx="54" cy="6"/>
              </a:xfrm>
              <a:prstGeom prst="rect">
                <a:avLst/>
              </a:prstGeom>
              <a:noFill/>
              <a:ln w="1588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8" name="Line 150"/>
              <p:cNvSpPr>
                <a:spLocks noChangeShapeType="1"/>
              </p:cNvSpPr>
              <p:nvPr/>
            </p:nvSpPr>
            <p:spPr bwMode="auto">
              <a:xfrm flipV="1">
                <a:off x="707" y="2143"/>
                <a:ext cx="1" cy="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9" name="Line 151"/>
              <p:cNvSpPr>
                <a:spLocks noChangeShapeType="1"/>
              </p:cNvSpPr>
              <p:nvPr/>
            </p:nvSpPr>
            <p:spPr bwMode="auto">
              <a:xfrm flipV="1">
                <a:off x="707" y="2230"/>
                <a:ext cx="1" cy="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0" name="Line 152"/>
              <p:cNvSpPr>
                <a:spLocks noChangeShapeType="1"/>
              </p:cNvSpPr>
              <p:nvPr/>
            </p:nvSpPr>
            <p:spPr bwMode="auto">
              <a:xfrm>
                <a:off x="708" y="2189"/>
                <a:ext cx="6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1" name="Line 153"/>
              <p:cNvSpPr>
                <a:spLocks noChangeShapeType="1"/>
              </p:cNvSpPr>
              <p:nvPr/>
            </p:nvSpPr>
            <p:spPr bwMode="auto">
              <a:xfrm>
                <a:off x="708" y="2166"/>
                <a:ext cx="6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2" name="Line 154"/>
              <p:cNvSpPr>
                <a:spLocks noChangeShapeType="1"/>
              </p:cNvSpPr>
              <p:nvPr/>
            </p:nvSpPr>
            <p:spPr bwMode="auto">
              <a:xfrm>
                <a:off x="747" y="2166"/>
                <a:ext cx="5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3" name="Line 155"/>
              <p:cNvSpPr>
                <a:spLocks noChangeShapeType="1"/>
              </p:cNvSpPr>
              <p:nvPr/>
            </p:nvSpPr>
            <p:spPr bwMode="auto">
              <a:xfrm>
                <a:off x="798" y="2175"/>
                <a:ext cx="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4" name="Freeform 156"/>
              <p:cNvSpPr>
                <a:spLocks/>
              </p:cNvSpPr>
              <p:nvPr/>
            </p:nvSpPr>
            <p:spPr bwMode="auto">
              <a:xfrm>
                <a:off x="878" y="1882"/>
                <a:ext cx="42" cy="244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31" y="213"/>
                  </a:cxn>
                  <a:cxn ang="0">
                    <a:pos x="31" y="156"/>
                  </a:cxn>
                  <a:cxn ang="0">
                    <a:pos x="42" y="125"/>
                  </a:cxn>
                  <a:cxn ang="0">
                    <a:pos x="42" y="0"/>
                  </a:cxn>
                  <a:cxn ang="0">
                    <a:pos x="0" y="42"/>
                  </a:cxn>
                  <a:cxn ang="0">
                    <a:pos x="0" y="244"/>
                  </a:cxn>
                </a:cxnLst>
                <a:rect l="0" t="0" r="r" b="b"/>
                <a:pathLst>
                  <a:path w="42" h="244">
                    <a:moveTo>
                      <a:pt x="0" y="244"/>
                    </a:moveTo>
                    <a:lnTo>
                      <a:pt x="31" y="213"/>
                    </a:lnTo>
                    <a:lnTo>
                      <a:pt x="31" y="156"/>
                    </a:lnTo>
                    <a:lnTo>
                      <a:pt x="42" y="125"/>
                    </a:lnTo>
                    <a:lnTo>
                      <a:pt x="42" y="0"/>
                    </a:lnTo>
                    <a:lnTo>
                      <a:pt x="0" y="42"/>
                    </a:lnTo>
                    <a:lnTo>
                      <a:pt x="0" y="24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5" name="Freeform 157"/>
              <p:cNvSpPr>
                <a:spLocks/>
              </p:cNvSpPr>
              <p:nvPr/>
            </p:nvSpPr>
            <p:spPr bwMode="auto">
              <a:xfrm>
                <a:off x="628" y="1882"/>
                <a:ext cx="292" cy="42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43" y="0"/>
                  </a:cxn>
                  <a:cxn ang="0">
                    <a:pos x="0" y="42"/>
                  </a:cxn>
                  <a:cxn ang="0">
                    <a:pos x="250" y="42"/>
                  </a:cxn>
                  <a:cxn ang="0">
                    <a:pos x="292" y="0"/>
                  </a:cxn>
                </a:cxnLst>
                <a:rect l="0" t="0" r="r" b="b"/>
                <a:pathLst>
                  <a:path w="292" h="42">
                    <a:moveTo>
                      <a:pt x="292" y="0"/>
                    </a:moveTo>
                    <a:lnTo>
                      <a:pt x="43" y="0"/>
                    </a:lnTo>
                    <a:lnTo>
                      <a:pt x="0" y="42"/>
                    </a:lnTo>
                    <a:lnTo>
                      <a:pt x="250" y="42"/>
                    </a:lnTo>
                    <a:lnTo>
                      <a:pt x="29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6" name="Rectangle 158"/>
              <p:cNvSpPr>
                <a:spLocks noChangeArrowheads="1"/>
              </p:cNvSpPr>
              <p:nvPr/>
            </p:nvSpPr>
            <p:spPr bwMode="auto">
              <a:xfrm>
                <a:off x="628" y="1924"/>
                <a:ext cx="250" cy="20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7" name="Rectangle 159"/>
              <p:cNvSpPr>
                <a:spLocks noChangeArrowheads="1"/>
              </p:cNvSpPr>
              <p:nvPr/>
            </p:nvSpPr>
            <p:spPr bwMode="auto">
              <a:xfrm>
                <a:off x="853" y="2101"/>
                <a:ext cx="12" cy="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8" name="Freeform 16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6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25"/>
                  </a:cxn>
                  <a:cxn ang="0">
                    <a:pos x="0" y="1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4" y="0"/>
                  </a:cxn>
                  <a:cxn ang="0">
                    <a:pos x="174" y="122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176" h="125">
                    <a:moveTo>
                      <a:pt x="0" y="0"/>
                    </a:moveTo>
                    <a:lnTo>
                      <a:pt x="176" y="0"/>
                    </a:lnTo>
                    <a:lnTo>
                      <a:pt x="176" y="125"/>
                    </a:lnTo>
                    <a:lnTo>
                      <a:pt x="0" y="1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4" y="0"/>
                    </a:lnTo>
                    <a:lnTo>
                      <a:pt x="174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9" name="Freeform 16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4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0"/>
                  </a:cxn>
                  <a:cxn ang="0">
                    <a:pos x="174" y="12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1" y="0"/>
                  </a:cxn>
                  <a:cxn ang="0">
                    <a:pos x="171" y="120"/>
                  </a:cxn>
                  <a:cxn ang="0">
                    <a:pos x="0" y="120"/>
                  </a:cxn>
                  <a:cxn ang="0">
                    <a:pos x="0" y="0"/>
                  </a:cxn>
                </a:cxnLst>
                <a:rect l="0" t="0" r="r" b="b"/>
                <a:pathLst>
                  <a:path w="174" h="122">
                    <a:moveTo>
                      <a:pt x="0" y="0"/>
                    </a:moveTo>
                    <a:lnTo>
                      <a:pt x="174" y="0"/>
                    </a:lnTo>
                    <a:lnTo>
                      <a:pt x="174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1" y="0"/>
                    </a:lnTo>
                    <a:lnTo>
                      <a:pt x="171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0" name="Freeform 16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1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1" y="0"/>
                  </a:cxn>
                  <a:cxn ang="0">
                    <a:pos x="171" y="120"/>
                  </a:cxn>
                  <a:cxn ang="0">
                    <a:pos x="0" y="1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18"/>
                  </a:cxn>
                  <a:cxn ang="0">
                    <a:pos x="0" y="118"/>
                  </a:cxn>
                  <a:cxn ang="0">
                    <a:pos x="0" y="0"/>
                  </a:cxn>
                </a:cxnLst>
                <a:rect l="0" t="0" r="r" b="b"/>
                <a:pathLst>
                  <a:path w="171" h="120">
                    <a:moveTo>
                      <a:pt x="0" y="0"/>
                    </a:moveTo>
                    <a:lnTo>
                      <a:pt x="171" y="0"/>
                    </a:lnTo>
                    <a:lnTo>
                      <a:pt x="171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7" y="0"/>
                    </a:lnTo>
                    <a:lnTo>
                      <a:pt x="167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1" name="Freeform 16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7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18"/>
                  </a:cxn>
                  <a:cxn ang="0">
                    <a:pos x="0" y="1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4" y="0"/>
                  </a:cxn>
                  <a:cxn ang="0">
                    <a:pos x="164" y="116"/>
                  </a:cxn>
                  <a:cxn ang="0">
                    <a:pos x="0" y="116"/>
                  </a:cxn>
                  <a:cxn ang="0">
                    <a:pos x="0" y="0"/>
                  </a:cxn>
                </a:cxnLst>
                <a:rect l="0" t="0" r="r" b="b"/>
                <a:pathLst>
                  <a:path w="167" h="118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4" y="0"/>
                    </a:lnTo>
                    <a:lnTo>
                      <a:pt x="164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2" name="Freeform 164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4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0"/>
                  </a:cxn>
                  <a:cxn ang="0">
                    <a:pos x="164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1" y="0"/>
                  </a:cxn>
                  <a:cxn ang="0">
                    <a:pos x="161" y="113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164" h="116">
                    <a:moveTo>
                      <a:pt x="0" y="0"/>
                    </a:moveTo>
                    <a:lnTo>
                      <a:pt x="164" y="0"/>
                    </a:lnTo>
                    <a:lnTo>
                      <a:pt x="164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1" y="0"/>
                    </a:lnTo>
                    <a:lnTo>
                      <a:pt x="16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3" name="Freeform 165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1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0"/>
                  </a:cxn>
                  <a:cxn ang="0">
                    <a:pos x="161" y="113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8" y="0"/>
                  </a:cxn>
                  <a:cxn ang="0">
                    <a:pos x="158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161" h="113">
                    <a:moveTo>
                      <a:pt x="0" y="0"/>
                    </a:moveTo>
                    <a:lnTo>
                      <a:pt x="161" y="0"/>
                    </a:lnTo>
                    <a:lnTo>
                      <a:pt x="16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8" y="0"/>
                    </a:lnTo>
                    <a:lnTo>
                      <a:pt x="1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4" name="Freeform 166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0"/>
                  </a:cxn>
                  <a:cxn ang="0">
                    <a:pos x="158" y="111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109"/>
                  </a:cxn>
                  <a:cxn ang="0">
                    <a:pos x="0" y="109"/>
                  </a:cxn>
                  <a:cxn ang="0">
                    <a:pos x="0" y="0"/>
                  </a:cxn>
                </a:cxnLst>
                <a:rect l="0" t="0" r="r" b="b"/>
                <a:pathLst>
                  <a:path w="158" h="111">
                    <a:moveTo>
                      <a:pt x="0" y="0"/>
                    </a:moveTo>
                    <a:lnTo>
                      <a:pt x="158" y="0"/>
                    </a:lnTo>
                    <a:lnTo>
                      <a:pt x="1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5" y="0"/>
                    </a:lnTo>
                    <a:lnTo>
                      <a:pt x="155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5" name="Freeform 16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5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107"/>
                  </a:cxn>
                  <a:cxn ang="0">
                    <a:pos x="0" y="107"/>
                  </a:cxn>
                  <a:cxn ang="0">
                    <a:pos x="0" y="0"/>
                  </a:cxn>
                </a:cxnLst>
                <a:rect l="0" t="0" r="r" b="b"/>
                <a:pathLst>
                  <a:path w="155" h="109">
                    <a:moveTo>
                      <a:pt x="0" y="0"/>
                    </a:moveTo>
                    <a:lnTo>
                      <a:pt x="155" y="0"/>
                    </a:lnTo>
                    <a:lnTo>
                      <a:pt x="155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2" y="0"/>
                    </a:lnTo>
                    <a:lnTo>
                      <a:pt x="152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6" name="Freeform 16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2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107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8" y="0"/>
                  </a:cxn>
                  <a:cxn ang="0">
                    <a:pos x="148" y="105"/>
                  </a:cxn>
                  <a:cxn ang="0">
                    <a:pos x="0" y="105"/>
                  </a:cxn>
                  <a:cxn ang="0">
                    <a:pos x="0" y="0"/>
                  </a:cxn>
                </a:cxnLst>
                <a:rect l="0" t="0" r="r" b="b"/>
                <a:pathLst>
                  <a:path w="152" h="107">
                    <a:moveTo>
                      <a:pt x="0" y="0"/>
                    </a:moveTo>
                    <a:lnTo>
                      <a:pt x="152" y="0"/>
                    </a:lnTo>
                    <a:lnTo>
                      <a:pt x="152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8" y="0"/>
                    </a:lnTo>
                    <a:lnTo>
                      <a:pt x="148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7" name="Freeform 16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8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8" y="0"/>
                  </a:cxn>
                  <a:cxn ang="0">
                    <a:pos x="148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103"/>
                  </a:cxn>
                  <a:cxn ang="0">
                    <a:pos x="0" y="103"/>
                  </a:cxn>
                  <a:cxn ang="0">
                    <a:pos x="0" y="0"/>
                  </a:cxn>
                </a:cxnLst>
                <a:rect l="0" t="0" r="r" b="b"/>
                <a:pathLst>
                  <a:path w="148" h="105">
                    <a:moveTo>
                      <a:pt x="0" y="0"/>
                    </a:moveTo>
                    <a:lnTo>
                      <a:pt x="148" y="0"/>
                    </a:lnTo>
                    <a:lnTo>
                      <a:pt x="148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8" name="Freeform 17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01"/>
                  </a:cxn>
                  <a:cxn ang="0">
                    <a:pos x="0" y="101"/>
                  </a:cxn>
                  <a:cxn ang="0">
                    <a:pos x="0" y="0"/>
                  </a:cxn>
                </a:cxnLst>
                <a:rect l="0" t="0" r="r" b="b"/>
                <a:pathLst>
                  <a:path w="145" h="103"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9" name="Freeform 17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3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9"/>
                  </a:cxn>
                  <a:cxn ang="0">
                    <a:pos x="0" y="99"/>
                  </a:cxn>
                  <a:cxn ang="0">
                    <a:pos x="0" y="0"/>
                  </a:cxn>
                </a:cxnLst>
                <a:rect l="0" t="0" r="r" b="b"/>
                <a:pathLst>
                  <a:path w="143" h="101"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0" name="Freeform 17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0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97"/>
                  </a:cxn>
                  <a:cxn ang="0">
                    <a:pos x="0" y="97"/>
                  </a:cxn>
                  <a:cxn ang="0">
                    <a:pos x="0" y="0"/>
                  </a:cxn>
                </a:cxnLst>
                <a:rect l="0" t="0" r="r" b="b"/>
                <a:pathLst>
                  <a:path w="140" h="99"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6" y="0"/>
                    </a:lnTo>
                    <a:lnTo>
                      <a:pt x="136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1" name="Freeform 17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6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5"/>
                  </a:cxn>
                  <a:cxn ang="0">
                    <a:pos x="0" y="95"/>
                  </a:cxn>
                  <a:cxn ang="0">
                    <a:pos x="0" y="0"/>
                  </a:cxn>
                </a:cxnLst>
                <a:rect l="0" t="0" r="r" b="b"/>
                <a:pathLst>
                  <a:path w="136" h="97">
                    <a:moveTo>
                      <a:pt x="0" y="0"/>
                    </a:moveTo>
                    <a:lnTo>
                      <a:pt x="136" y="0"/>
                    </a:lnTo>
                    <a:lnTo>
                      <a:pt x="136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3" y="0"/>
                    </a:lnTo>
                    <a:lnTo>
                      <a:pt x="133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2" name="Freeform 174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3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5"/>
                  </a:cxn>
                  <a:cxn ang="0">
                    <a:pos x="0" y="9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131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133" h="95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3" name="Freeform 175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1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0"/>
                  </a:cxn>
                  <a:cxn ang="0">
                    <a:pos x="131" y="92"/>
                  </a:cxn>
                  <a:cxn ang="0">
                    <a:pos x="0" y="9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31" h="92"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7" y="0"/>
                    </a:lnTo>
                    <a:lnTo>
                      <a:pt x="12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4" name="Freeform 176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7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4" y="0"/>
                  </a:cxn>
                  <a:cxn ang="0">
                    <a:pos x="124" y="88"/>
                  </a:cxn>
                  <a:cxn ang="0">
                    <a:pos x="0" y="88"/>
                  </a:cxn>
                  <a:cxn ang="0">
                    <a:pos x="0" y="0"/>
                  </a:cxn>
                </a:cxnLst>
                <a:rect l="0" t="0" r="r" b="b"/>
                <a:pathLst>
                  <a:path w="127" h="90">
                    <a:moveTo>
                      <a:pt x="0" y="0"/>
                    </a:moveTo>
                    <a:lnTo>
                      <a:pt x="127" y="0"/>
                    </a:lnTo>
                    <a:lnTo>
                      <a:pt x="12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5" name="Freeform 17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4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" y="0"/>
                  </a:cxn>
                  <a:cxn ang="0">
                    <a:pos x="124" y="88"/>
                  </a:cxn>
                  <a:cxn ang="0">
                    <a:pos x="0" y="8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86"/>
                  </a:cxn>
                  <a:cxn ang="0">
                    <a:pos x="0" y="86"/>
                  </a:cxn>
                  <a:cxn ang="0">
                    <a:pos x="0" y="0"/>
                  </a:cxn>
                </a:cxnLst>
                <a:rect l="0" t="0" r="r" b="b"/>
                <a:pathLst>
                  <a:path w="124" h="88"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1" y="0"/>
                    </a:lnTo>
                    <a:lnTo>
                      <a:pt x="12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6" name="Freeform 17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1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86"/>
                  </a:cxn>
                  <a:cxn ang="0">
                    <a:pos x="0" y="8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3"/>
                  </a:cxn>
                  <a:cxn ang="0">
                    <a:pos x="0" y="83"/>
                  </a:cxn>
                  <a:cxn ang="0">
                    <a:pos x="0" y="0"/>
                  </a:cxn>
                </a:cxnLst>
                <a:rect l="0" t="0" r="r" b="b"/>
                <a:pathLst>
                  <a:path w="121" h="8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7" name="Freeform 17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7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17" h="83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8" name="Freeform 18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5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</a:cxnLst>
                <a:rect l="0" t="0" r="r" b="b"/>
                <a:pathLst>
                  <a:path w="115" h="81"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9" name="Freeform 18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112" h="79"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0" name="Freeform 18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75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l="0" t="0" r="r" b="b"/>
                <a:pathLst>
                  <a:path w="109" h="77"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5" y="0"/>
                    </a:lnTo>
                    <a:lnTo>
                      <a:pt x="105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1" name="Freeform 18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5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75"/>
                  </a:cxn>
                  <a:cxn ang="0">
                    <a:pos x="0" y="7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l="0" t="0" r="r" b="b"/>
                <a:pathLst>
                  <a:path w="105" h="7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2" name="Freeform 184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0"/>
                  </a:cxn>
                  <a:cxn ang="0">
                    <a:pos x="0" y="70"/>
                  </a:cxn>
                  <a:cxn ang="0">
                    <a:pos x="0" y="0"/>
                  </a:cxn>
                </a:cxnLst>
                <a:rect l="0" t="0" r="r" b="b"/>
                <a:pathLst>
                  <a:path w="102" h="72"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0" y="0"/>
                    </a:lnTo>
                    <a:lnTo>
                      <a:pt x="10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3" name="Freeform 185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0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6" y="0"/>
                  </a:cxn>
                  <a:cxn ang="0">
                    <a:pos x="96" y="68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100" h="7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4" name="Freeform 186"/>
              <p:cNvSpPr>
                <a:spLocks noEditPoints="1"/>
              </p:cNvSpPr>
              <p:nvPr/>
            </p:nvSpPr>
            <p:spPr bwMode="auto">
              <a:xfrm>
                <a:off x="665" y="1955"/>
                <a:ext cx="96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96" y="68"/>
                  </a:cxn>
                  <a:cxn ang="0">
                    <a:pos x="0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96" h="68"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5" name="Freeform 187"/>
              <p:cNvSpPr>
                <a:spLocks noEditPoints="1"/>
              </p:cNvSpPr>
              <p:nvPr/>
            </p:nvSpPr>
            <p:spPr bwMode="auto">
              <a:xfrm>
                <a:off x="665" y="1955"/>
                <a:ext cx="93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93" h="66"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6" name="Freeform 188"/>
              <p:cNvSpPr>
                <a:spLocks noEditPoints="1"/>
              </p:cNvSpPr>
              <p:nvPr/>
            </p:nvSpPr>
            <p:spPr bwMode="auto">
              <a:xfrm>
                <a:off x="665" y="1955"/>
                <a:ext cx="90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</a:cxnLst>
                <a:rect l="0" t="0" r="r" b="b"/>
                <a:pathLst>
                  <a:path w="90" h="63"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7" name="Freeform 189"/>
              <p:cNvSpPr>
                <a:spLocks noEditPoints="1"/>
              </p:cNvSpPr>
              <p:nvPr/>
            </p:nvSpPr>
            <p:spPr bwMode="auto">
              <a:xfrm>
                <a:off x="665" y="1955"/>
                <a:ext cx="8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86" h="61"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8" name="Freeform 190"/>
              <p:cNvSpPr>
                <a:spLocks noEditPoints="1"/>
              </p:cNvSpPr>
              <p:nvPr/>
            </p:nvSpPr>
            <p:spPr bwMode="auto">
              <a:xfrm>
                <a:off x="665" y="1955"/>
                <a:ext cx="84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9"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9" name="Freeform 191"/>
              <p:cNvSpPr>
                <a:spLocks noEditPoints="1"/>
              </p:cNvSpPr>
              <p:nvPr/>
            </p:nvSpPr>
            <p:spPr bwMode="auto">
              <a:xfrm>
                <a:off x="665" y="1955"/>
                <a:ext cx="8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</a:cxnLst>
                <a:rect l="0" t="0" r="r" b="b"/>
                <a:pathLst>
                  <a:path w="81" h="57"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0" name="Freeform 192"/>
              <p:cNvSpPr>
                <a:spLocks noEditPoints="1"/>
              </p:cNvSpPr>
              <p:nvPr/>
            </p:nvSpPr>
            <p:spPr bwMode="auto">
              <a:xfrm>
                <a:off x="665" y="1955"/>
                <a:ext cx="78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78" h="55"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1" name="Freeform 193"/>
              <p:cNvSpPr>
                <a:spLocks noEditPoints="1"/>
              </p:cNvSpPr>
              <p:nvPr/>
            </p:nvSpPr>
            <p:spPr bwMode="auto">
              <a:xfrm>
                <a:off x="665" y="1955"/>
                <a:ext cx="74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</a:cxnLst>
                <a:rect l="0" t="0" r="r" b="b"/>
                <a:pathLst>
                  <a:path w="74" h="52"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2" name="Freeform 194"/>
              <p:cNvSpPr>
                <a:spLocks noEditPoints="1"/>
              </p:cNvSpPr>
              <p:nvPr/>
            </p:nvSpPr>
            <p:spPr bwMode="auto">
              <a:xfrm>
                <a:off x="665" y="1955"/>
                <a:ext cx="71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71" h="50"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3" name="Freeform 195"/>
              <p:cNvSpPr>
                <a:spLocks noEditPoints="1"/>
              </p:cNvSpPr>
              <p:nvPr/>
            </p:nvSpPr>
            <p:spPr bwMode="auto">
              <a:xfrm>
                <a:off x="665" y="1955"/>
                <a:ext cx="6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0"/>
                  </a:cxn>
                  <a:cxn ang="0">
                    <a:pos x="69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69" h="48">
                    <a:moveTo>
                      <a:pt x="0" y="0"/>
                    </a:moveTo>
                    <a:lnTo>
                      <a:pt x="69" y="0"/>
                    </a:lnTo>
                    <a:lnTo>
                      <a:pt x="69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4" name="Freeform 196"/>
              <p:cNvSpPr>
                <a:spLocks noEditPoints="1"/>
              </p:cNvSpPr>
              <p:nvPr/>
            </p:nvSpPr>
            <p:spPr bwMode="auto">
              <a:xfrm>
                <a:off x="665" y="1955"/>
                <a:ext cx="65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65" h="46"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2" y="0"/>
                    </a:lnTo>
                    <a:lnTo>
                      <a:pt x="62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5" name="Freeform 197"/>
              <p:cNvSpPr>
                <a:spLocks noEditPoints="1"/>
              </p:cNvSpPr>
              <p:nvPr/>
            </p:nvSpPr>
            <p:spPr bwMode="auto">
              <a:xfrm>
                <a:off x="665" y="1955"/>
                <a:ext cx="6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0"/>
                  </a:cxn>
                  <a:cxn ang="0">
                    <a:pos x="62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59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62" h="43">
                    <a:moveTo>
                      <a:pt x="0" y="0"/>
                    </a:moveTo>
                    <a:lnTo>
                      <a:pt x="62" y="0"/>
                    </a:lnTo>
                    <a:lnTo>
                      <a:pt x="62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9" y="0"/>
                    </a:ln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6" name="Freeform 198"/>
              <p:cNvSpPr>
                <a:spLocks noEditPoints="1"/>
              </p:cNvSpPr>
              <p:nvPr/>
            </p:nvSpPr>
            <p:spPr bwMode="auto">
              <a:xfrm>
                <a:off x="665" y="1955"/>
                <a:ext cx="59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l="0" t="0" r="r" b="b"/>
                <a:pathLst>
                  <a:path w="59" h="41">
                    <a:moveTo>
                      <a:pt x="0" y="0"/>
                    </a:moveTo>
                    <a:lnTo>
                      <a:pt x="59" y="0"/>
                    </a:ln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7" name="Freeform 199"/>
              <p:cNvSpPr>
                <a:spLocks noEditPoints="1"/>
              </p:cNvSpPr>
              <p:nvPr/>
            </p:nvSpPr>
            <p:spPr bwMode="auto">
              <a:xfrm>
                <a:off x="665" y="1955"/>
                <a:ext cx="55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8" name="Freeform 200"/>
              <p:cNvSpPr>
                <a:spLocks noEditPoints="1"/>
              </p:cNvSpPr>
              <p:nvPr/>
            </p:nvSpPr>
            <p:spPr bwMode="auto">
              <a:xfrm>
                <a:off x="665" y="1955"/>
                <a:ext cx="53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53" h="37"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9" name="Freeform 201"/>
              <p:cNvSpPr>
                <a:spLocks noEditPoints="1"/>
              </p:cNvSpPr>
              <p:nvPr/>
            </p:nvSpPr>
            <p:spPr bwMode="auto">
              <a:xfrm>
                <a:off x="665" y="1955"/>
                <a:ext cx="50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0" name="Freeform 202"/>
              <p:cNvSpPr>
                <a:spLocks noEditPoints="1"/>
              </p:cNvSpPr>
              <p:nvPr/>
            </p:nvSpPr>
            <p:spPr bwMode="auto">
              <a:xfrm>
                <a:off x="665" y="1955"/>
                <a:ext cx="47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4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47" y="0"/>
                    </a:lnTo>
                    <a:lnTo>
                      <a:pt x="47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3" y="0"/>
                    </a:lnTo>
                    <a:lnTo>
                      <a:pt x="43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1" name="Freeform 203"/>
              <p:cNvSpPr>
                <a:spLocks noEditPoints="1"/>
              </p:cNvSpPr>
              <p:nvPr/>
            </p:nvSpPr>
            <p:spPr bwMode="auto">
              <a:xfrm>
                <a:off x="665" y="1955"/>
                <a:ext cx="43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3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28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43" y="0"/>
                    </a:lnTo>
                    <a:lnTo>
                      <a:pt x="43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2" name="Freeform 204"/>
              <p:cNvSpPr>
                <a:spLocks noEditPoints="1"/>
              </p:cNvSpPr>
              <p:nvPr/>
            </p:nvSpPr>
            <p:spPr bwMode="auto">
              <a:xfrm>
                <a:off x="665" y="1955"/>
                <a:ext cx="40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40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40" h="28">
                    <a:moveTo>
                      <a:pt x="0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3" name="Freeform 205"/>
              <p:cNvSpPr>
                <a:spLocks noEditPoints="1"/>
              </p:cNvSpPr>
              <p:nvPr/>
            </p:nvSpPr>
            <p:spPr bwMode="auto">
              <a:xfrm>
                <a:off x="665" y="1955"/>
                <a:ext cx="3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4" name="Freeform 206"/>
              <p:cNvSpPr>
                <a:spLocks noEditPoints="1"/>
              </p:cNvSpPr>
              <p:nvPr/>
            </p:nvSpPr>
            <p:spPr bwMode="auto">
              <a:xfrm>
                <a:off x="665" y="1955"/>
                <a:ext cx="3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34" h="23">
                    <a:moveTo>
                      <a:pt x="0" y="0"/>
                    </a:moveTo>
                    <a:lnTo>
                      <a:pt x="34" y="0"/>
                    </a:lnTo>
                    <a:lnTo>
                      <a:pt x="3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5" name="Freeform 207"/>
              <p:cNvSpPr>
                <a:spLocks noEditPoints="1"/>
              </p:cNvSpPr>
              <p:nvPr/>
            </p:nvSpPr>
            <p:spPr bwMode="auto">
              <a:xfrm>
                <a:off x="665" y="1955"/>
                <a:ext cx="3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31" h="21"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6" name="Freeform 208"/>
              <p:cNvSpPr>
                <a:spLocks noEditPoints="1"/>
              </p:cNvSpPr>
              <p:nvPr/>
            </p:nvSpPr>
            <p:spPr bwMode="auto">
              <a:xfrm>
                <a:off x="665" y="1955"/>
                <a:ext cx="28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0" y="0"/>
                  </a:cxn>
                </a:cxnLst>
                <a:rect l="0" t="0" r="r" b="b"/>
                <a:pathLst>
                  <a:path w="28" h="20"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7" name="Freeform 209"/>
              <p:cNvSpPr>
                <a:spLocks noEditPoints="1"/>
              </p:cNvSpPr>
              <p:nvPr/>
            </p:nvSpPr>
            <p:spPr bwMode="auto">
              <a:xfrm>
                <a:off x="665" y="1955"/>
                <a:ext cx="2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8" name="Freeform 210"/>
              <p:cNvSpPr>
                <a:spLocks noEditPoints="1"/>
              </p:cNvSpPr>
              <p:nvPr/>
            </p:nvSpPr>
            <p:spPr bwMode="auto">
              <a:xfrm>
                <a:off x="665" y="1955"/>
                <a:ext cx="2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" y="0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9" name="Freeform 21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lnTo>
                      <a:pt x="19" y="0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0" name="Freeform 21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1" name="Freeform 21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2" name="Freeform 214"/>
              <p:cNvSpPr>
                <a:spLocks noEditPoints="1"/>
              </p:cNvSpPr>
              <p:nvPr/>
            </p:nvSpPr>
            <p:spPr bwMode="auto">
              <a:xfrm>
                <a:off x="665" y="1955"/>
                <a:ext cx="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3" name="Freeform 215"/>
              <p:cNvSpPr>
                <a:spLocks noEditPoints="1"/>
              </p:cNvSpPr>
              <p:nvPr/>
            </p:nvSpPr>
            <p:spPr bwMode="auto">
              <a:xfrm>
                <a:off x="665" y="1955"/>
                <a:ext cx="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4" name="Freeform 216"/>
              <p:cNvSpPr>
                <a:spLocks noEditPoints="1"/>
              </p:cNvSpPr>
              <p:nvPr/>
            </p:nvSpPr>
            <p:spPr bwMode="auto">
              <a:xfrm>
                <a:off x="665" y="1955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5" name="Rectangle 217"/>
              <p:cNvSpPr>
                <a:spLocks noChangeArrowheads="1"/>
              </p:cNvSpPr>
              <p:nvPr/>
            </p:nvSpPr>
            <p:spPr bwMode="auto">
              <a:xfrm>
                <a:off x="665" y="1955"/>
                <a:ext cx="176" cy="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6" name="Freeform 21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6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25"/>
                  </a:cxn>
                  <a:cxn ang="0">
                    <a:pos x="0" y="1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4" y="0"/>
                  </a:cxn>
                  <a:cxn ang="0">
                    <a:pos x="174" y="122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176" h="125">
                    <a:moveTo>
                      <a:pt x="0" y="0"/>
                    </a:moveTo>
                    <a:lnTo>
                      <a:pt x="176" y="0"/>
                    </a:lnTo>
                    <a:lnTo>
                      <a:pt x="176" y="125"/>
                    </a:lnTo>
                    <a:lnTo>
                      <a:pt x="0" y="1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4" y="0"/>
                    </a:lnTo>
                    <a:lnTo>
                      <a:pt x="174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7" name="Freeform 21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4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0"/>
                  </a:cxn>
                  <a:cxn ang="0">
                    <a:pos x="174" y="12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1" y="0"/>
                  </a:cxn>
                  <a:cxn ang="0">
                    <a:pos x="171" y="120"/>
                  </a:cxn>
                  <a:cxn ang="0">
                    <a:pos x="0" y="120"/>
                  </a:cxn>
                  <a:cxn ang="0">
                    <a:pos x="0" y="0"/>
                  </a:cxn>
                </a:cxnLst>
                <a:rect l="0" t="0" r="r" b="b"/>
                <a:pathLst>
                  <a:path w="174" h="122">
                    <a:moveTo>
                      <a:pt x="0" y="0"/>
                    </a:moveTo>
                    <a:lnTo>
                      <a:pt x="174" y="0"/>
                    </a:lnTo>
                    <a:lnTo>
                      <a:pt x="174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1" y="0"/>
                    </a:lnTo>
                    <a:lnTo>
                      <a:pt x="171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8" name="Freeform 22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1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1" y="0"/>
                  </a:cxn>
                  <a:cxn ang="0">
                    <a:pos x="171" y="120"/>
                  </a:cxn>
                  <a:cxn ang="0">
                    <a:pos x="0" y="1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18"/>
                  </a:cxn>
                  <a:cxn ang="0">
                    <a:pos x="0" y="118"/>
                  </a:cxn>
                  <a:cxn ang="0">
                    <a:pos x="0" y="0"/>
                  </a:cxn>
                </a:cxnLst>
                <a:rect l="0" t="0" r="r" b="b"/>
                <a:pathLst>
                  <a:path w="171" h="120">
                    <a:moveTo>
                      <a:pt x="0" y="0"/>
                    </a:moveTo>
                    <a:lnTo>
                      <a:pt x="171" y="0"/>
                    </a:lnTo>
                    <a:lnTo>
                      <a:pt x="171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7" y="0"/>
                    </a:lnTo>
                    <a:lnTo>
                      <a:pt x="167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9" name="Freeform 22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7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18"/>
                  </a:cxn>
                  <a:cxn ang="0">
                    <a:pos x="0" y="1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4" y="0"/>
                  </a:cxn>
                  <a:cxn ang="0">
                    <a:pos x="164" y="116"/>
                  </a:cxn>
                  <a:cxn ang="0">
                    <a:pos x="0" y="116"/>
                  </a:cxn>
                  <a:cxn ang="0">
                    <a:pos x="0" y="0"/>
                  </a:cxn>
                </a:cxnLst>
                <a:rect l="0" t="0" r="r" b="b"/>
                <a:pathLst>
                  <a:path w="167" h="118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4" y="0"/>
                    </a:lnTo>
                    <a:lnTo>
                      <a:pt x="164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0" name="Freeform 22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4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0"/>
                  </a:cxn>
                  <a:cxn ang="0">
                    <a:pos x="164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1" y="0"/>
                  </a:cxn>
                  <a:cxn ang="0">
                    <a:pos x="161" y="113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164" h="116">
                    <a:moveTo>
                      <a:pt x="0" y="0"/>
                    </a:moveTo>
                    <a:lnTo>
                      <a:pt x="164" y="0"/>
                    </a:lnTo>
                    <a:lnTo>
                      <a:pt x="164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1" y="0"/>
                    </a:lnTo>
                    <a:lnTo>
                      <a:pt x="16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1" name="Freeform 22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1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0"/>
                  </a:cxn>
                  <a:cxn ang="0">
                    <a:pos x="161" y="113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8" y="0"/>
                  </a:cxn>
                  <a:cxn ang="0">
                    <a:pos x="158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161" h="113">
                    <a:moveTo>
                      <a:pt x="0" y="0"/>
                    </a:moveTo>
                    <a:lnTo>
                      <a:pt x="161" y="0"/>
                    </a:lnTo>
                    <a:lnTo>
                      <a:pt x="16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8" y="0"/>
                    </a:lnTo>
                    <a:lnTo>
                      <a:pt x="1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2" name="Freeform 224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0"/>
                  </a:cxn>
                  <a:cxn ang="0">
                    <a:pos x="158" y="111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109"/>
                  </a:cxn>
                  <a:cxn ang="0">
                    <a:pos x="0" y="109"/>
                  </a:cxn>
                  <a:cxn ang="0">
                    <a:pos x="0" y="0"/>
                  </a:cxn>
                </a:cxnLst>
                <a:rect l="0" t="0" r="r" b="b"/>
                <a:pathLst>
                  <a:path w="158" h="111">
                    <a:moveTo>
                      <a:pt x="0" y="0"/>
                    </a:moveTo>
                    <a:lnTo>
                      <a:pt x="158" y="0"/>
                    </a:lnTo>
                    <a:lnTo>
                      <a:pt x="1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5" y="0"/>
                    </a:lnTo>
                    <a:lnTo>
                      <a:pt x="155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3" name="Freeform 225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5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107"/>
                  </a:cxn>
                  <a:cxn ang="0">
                    <a:pos x="0" y="107"/>
                  </a:cxn>
                  <a:cxn ang="0">
                    <a:pos x="0" y="0"/>
                  </a:cxn>
                </a:cxnLst>
                <a:rect l="0" t="0" r="r" b="b"/>
                <a:pathLst>
                  <a:path w="155" h="109">
                    <a:moveTo>
                      <a:pt x="0" y="0"/>
                    </a:moveTo>
                    <a:lnTo>
                      <a:pt x="155" y="0"/>
                    </a:lnTo>
                    <a:lnTo>
                      <a:pt x="155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2" y="0"/>
                    </a:lnTo>
                    <a:lnTo>
                      <a:pt x="152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4" name="Freeform 226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2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107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8" y="0"/>
                  </a:cxn>
                  <a:cxn ang="0">
                    <a:pos x="148" y="105"/>
                  </a:cxn>
                  <a:cxn ang="0">
                    <a:pos x="0" y="105"/>
                  </a:cxn>
                  <a:cxn ang="0">
                    <a:pos x="0" y="0"/>
                  </a:cxn>
                </a:cxnLst>
                <a:rect l="0" t="0" r="r" b="b"/>
                <a:pathLst>
                  <a:path w="152" h="107">
                    <a:moveTo>
                      <a:pt x="0" y="0"/>
                    </a:moveTo>
                    <a:lnTo>
                      <a:pt x="152" y="0"/>
                    </a:lnTo>
                    <a:lnTo>
                      <a:pt x="152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8" y="0"/>
                    </a:lnTo>
                    <a:lnTo>
                      <a:pt x="148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5" name="Freeform 22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8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8" y="0"/>
                  </a:cxn>
                  <a:cxn ang="0">
                    <a:pos x="148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103"/>
                  </a:cxn>
                  <a:cxn ang="0">
                    <a:pos x="0" y="103"/>
                  </a:cxn>
                  <a:cxn ang="0">
                    <a:pos x="0" y="0"/>
                  </a:cxn>
                </a:cxnLst>
                <a:rect l="0" t="0" r="r" b="b"/>
                <a:pathLst>
                  <a:path w="148" h="105">
                    <a:moveTo>
                      <a:pt x="0" y="0"/>
                    </a:moveTo>
                    <a:lnTo>
                      <a:pt x="148" y="0"/>
                    </a:lnTo>
                    <a:lnTo>
                      <a:pt x="148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6" name="Freeform 22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01"/>
                  </a:cxn>
                  <a:cxn ang="0">
                    <a:pos x="0" y="101"/>
                  </a:cxn>
                  <a:cxn ang="0">
                    <a:pos x="0" y="0"/>
                  </a:cxn>
                </a:cxnLst>
                <a:rect l="0" t="0" r="r" b="b"/>
                <a:pathLst>
                  <a:path w="145" h="103"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7" name="Freeform 22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3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9"/>
                  </a:cxn>
                  <a:cxn ang="0">
                    <a:pos x="0" y="99"/>
                  </a:cxn>
                  <a:cxn ang="0">
                    <a:pos x="0" y="0"/>
                  </a:cxn>
                </a:cxnLst>
                <a:rect l="0" t="0" r="r" b="b"/>
                <a:pathLst>
                  <a:path w="143" h="101"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8" name="Freeform 23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0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97"/>
                  </a:cxn>
                  <a:cxn ang="0">
                    <a:pos x="0" y="97"/>
                  </a:cxn>
                  <a:cxn ang="0">
                    <a:pos x="0" y="0"/>
                  </a:cxn>
                </a:cxnLst>
                <a:rect l="0" t="0" r="r" b="b"/>
                <a:pathLst>
                  <a:path w="140" h="99"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6" y="0"/>
                    </a:lnTo>
                    <a:lnTo>
                      <a:pt x="136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9" name="Freeform 23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6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5"/>
                  </a:cxn>
                  <a:cxn ang="0">
                    <a:pos x="0" y="95"/>
                  </a:cxn>
                  <a:cxn ang="0">
                    <a:pos x="0" y="0"/>
                  </a:cxn>
                </a:cxnLst>
                <a:rect l="0" t="0" r="r" b="b"/>
                <a:pathLst>
                  <a:path w="136" h="97">
                    <a:moveTo>
                      <a:pt x="0" y="0"/>
                    </a:moveTo>
                    <a:lnTo>
                      <a:pt x="136" y="0"/>
                    </a:lnTo>
                    <a:lnTo>
                      <a:pt x="136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3" y="0"/>
                    </a:lnTo>
                    <a:lnTo>
                      <a:pt x="133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0" name="Freeform 23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3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5"/>
                  </a:cxn>
                  <a:cxn ang="0">
                    <a:pos x="0" y="9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131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133" h="95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1" name="Freeform 23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1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0"/>
                  </a:cxn>
                  <a:cxn ang="0">
                    <a:pos x="131" y="92"/>
                  </a:cxn>
                  <a:cxn ang="0">
                    <a:pos x="0" y="9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31" h="92"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7" y="0"/>
                    </a:lnTo>
                    <a:lnTo>
                      <a:pt x="12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2" name="Freeform 234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7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4" y="0"/>
                  </a:cxn>
                  <a:cxn ang="0">
                    <a:pos x="124" y="88"/>
                  </a:cxn>
                  <a:cxn ang="0">
                    <a:pos x="0" y="88"/>
                  </a:cxn>
                  <a:cxn ang="0">
                    <a:pos x="0" y="0"/>
                  </a:cxn>
                </a:cxnLst>
                <a:rect l="0" t="0" r="r" b="b"/>
                <a:pathLst>
                  <a:path w="127" h="90">
                    <a:moveTo>
                      <a:pt x="0" y="0"/>
                    </a:moveTo>
                    <a:lnTo>
                      <a:pt x="127" y="0"/>
                    </a:lnTo>
                    <a:lnTo>
                      <a:pt x="12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3" name="Freeform 235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4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" y="0"/>
                  </a:cxn>
                  <a:cxn ang="0">
                    <a:pos x="124" y="88"/>
                  </a:cxn>
                  <a:cxn ang="0">
                    <a:pos x="0" y="8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86"/>
                  </a:cxn>
                  <a:cxn ang="0">
                    <a:pos x="0" y="86"/>
                  </a:cxn>
                  <a:cxn ang="0">
                    <a:pos x="0" y="0"/>
                  </a:cxn>
                </a:cxnLst>
                <a:rect l="0" t="0" r="r" b="b"/>
                <a:pathLst>
                  <a:path w="124" h="88"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1" y="0"/>
                    </a:lnTo>
                    <a:lnTo>
                      <a:pt x="12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4" name="Freeform 236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1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86"/>
                  </a:cxn>
                  <a:cxn ang="0">
                    <a:pos x="0" y="8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3"/>
                  </a:cxn>
                  <a:cxn ang="0">
                    <a:pos x="0" y="83"/>
                  </a:cxn>
                  <a:cxn ang="0">
                    <a:pos x="0" y="0"/>
                  </a:cxn>
                </a:cxnLst>
                <a:rect l="0" t="0" r="r" b="b"/>
                <a:pathLst>
                  <a:path w="121" h="8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5" name="Freeform 23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7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17" h="83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6" name="Freeform 23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5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</a:cxnLst>
                <a:rect l="0" t="0" r="r" b="b"/>
                <a:pathLst>
                  <a:path w="115" h="81"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7" name="Freeform 23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112" h="79"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8" name="Freeform 24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75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l="0" t="0" r="r" b="b"/>
                <a:pathLst>
                  <a:path w="109" h="77"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5" y="0"/>
                    </a:lnTo>
                    <a:lnTo>
                      <a:pt x="105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9" name="Freeform 24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5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75"/>
                  </a:cxn>
                  <a:cxn ang="0">
                    <a:pos x="0" y="7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l="0" t="0" r="r" b="b"/>
                <a:pathLst>
                  <a:path w="105" h="7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0" name="Freeform 24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0"/>
                  </a:cxn>
                  <a:cxn ang="0">
                    <a:pos x="0" y="70"/>
                  </a:cxn>
                  <a:cxn ang="0">
                    <a:pos x="0" y="0"/>
                  </a:cxn>
                </a:cxnLst>
                <a:rect l="0" t="0" r="r" b="b"/>
                <a:pathLst>
                  <a:path w="102" h="72"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0" y="0"/>
                    </a:lnTo>
                    <a:lnTo>
                      <a:pt x="10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1" name="Freeform 24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0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6" y="0"/>
                  </a:cxn>
                  <a:cxn ang="0">
                    <a:pos x="96" y="68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100" h="7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2" name="Freeform 244"/>
              <p:cNvSpPr>
                <a:spLocks noEditPoints="1"/>
              </p:cNvSpPr>
              <p:nvPr/>
            </p:nvSpPr>
            <p:spPr bwMode="auto">
              <a:xfrm>
                <a:off x="665" y="1955"/>
                <a:ext cx="96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96" y="68"/>
                  </a:cxn>
                  <a:cxn ang="0">
                    <a:pos x="0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96" h="68"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3" name="Freeform 245"/>
              <p:cNvSpPr>
                <a:spLocks noEditPoints="1"/>
              </p:cNvSpPr>
              <p:nvPr/>
            </p:nvSpPr>
            <p:spPr bwMode="auto">
              <a:xfrm>
                <a:off x="665" y="1955"/>
                <a:ext cx="93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93" h="66"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4" name="Freeform 246"/>
              <p:cNvSpPr>
                <a:spLocks noEditPoints="1"/>
              </p:cNvSpPr>
              <p:nvPr/>
            </p:nvSpPr>
            <p:spPr bwMode="auto">
              <a:xfrm>
                <a:off x="665" y="1955"/>
                <a:ext cx="90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</a:cxnLst>
                <a:rect l="0" t="0" r="r" b="b"/>
                <a:pathLst>
                  <a:path w="90" h="63"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5" name="Freeform 247"/>
              <p:cNvSpPr>
                <a:spLocks noEditPoints="1"/>
              </p:cNvSpPr>
              <p:nvPr/>
            </p:nvSpPr>
            <p:spPr bwMode="auto">
              <a:xfrm>
                <a:off x="665" y="1955"/>
                <a:ext cx="8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86" h="61"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6" name="Freeform 248"/>
              <p:cNvSpPr>
                <a:spLocks noEditPoints="1"/>
              </p:cNvSpPr>
              <p:nvPr/>
            </p:nvSpPr>
            <p:spPr bwMode="auto">
              <a:xfrm>
                <a:off x="665" y="1955"/>
                <a:ext cx="84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9"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7" name="Freeform 249"/>
              <p:cNvSpPr>
                <a:spLocks noEditPoints="1"/>
              </p:cNvSpPr>
              <p:nvPr/>
            </p:nvSpPr>
            <p:spPr bwMode="auto">
              <a:xfrm>
                <a:off x="665" y="1955"/>
                <a:ext cx="8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</a:cxnLst>
                <a:rect l="0" t="0" r="r" b="b"/>
                <a:pathLst>
                  <a:path w="81" h="57"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8" name="Freeform 250"/>
              <p:cNvSpPr>
                <a:spLocks noEditPoints="1"/>
              </p:cNvSpPr>
              <p:nvPr/>
            </p:nvSpPr>
            <p:spPr bwMode="auto">
              <a:xfrm>
                <a:off x="665" y="1955"/>
                <a:ext cx="78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78" h="55"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9" name="Freeform 251"/>
              <p:cNvSpPr>
                <a:spLocks noEditPoints="1"/>
              </p:cNvSpPr>
              <p:nvPr/>
            </p:nvSpPr>
            <p:spPr bwMode="auto">
              <a:xfrm>
                <a:off x="665" y="1955"/>
                <a:ext cx="74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</a:cxnLst>
                <a:rect l="0" t="0" r="r" b="b"/>
                <a:pathLst>
                  <a:path w="74" h="52"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0" name="Freeform 252"/>
              <p:cNvSpPr>
                <a:spLocks noEditPoints="1"/>
              </p:cNvSpPr>
              <p:nvPr/>
            </p:nvSpPr>
            <p:spPr bwMode="auto">
              <a:xfrm>
                <a:off x="665" y="1955"/>
                <a:ext cx="71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71" h="50"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1" name="Freeform 253"/>
              <p:cNvSpPr>
                <a:spLocks noEditPoints="1"/>
              </p:cNvSpPr>
              <p:nvPr/>
            </p:nvSpPr>
            <p:spPr bwMode="auto">
              <a:xfrm>
                <a:off x="665" y="1955"/>
                <a:ext cx="6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0"/>
                  </a:cxn>
                  <a:cxn ang="0">
                    <a:pos x="69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69" h="48">
                    <a:moveTo>
                      <a:pt x="0" y="0"/>
                    </a:moveTo>
                    <a:lnTo>
                      <a:pt x="69" y="0"/>
                    </a:lnTo>
                    <a:lnTo>
                      <a:pt x="69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2" name="Freeform 254"/>
              <p:cNvSpPr>
                <a:spLocks noEditPoints="1"/>
              </p:cNvSpPr>
              <p:nvPr/>
            </p:nvSpPr>
            <p:spPr bwMode="auto">
              <a:xfrm>
                <a:off x="665" y="1955"/>
                <a:ext cx="65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65" h="46"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2" y="0"/>
                    </a:lnTo>
                    <a:lnTo>
                      <a:pt x="62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3" name="Freeform 255"/>
              <p:cNvSpPr>
                <a:spLocks noEditPoints="1"/>
              </p:cNvSpPr>
              <p:nvPr/>
            </p:nvSpPr>
            <p:spPr bwMode="auto">
              <a:xfrm>
                <a:off x="665" y="1955"/>
                <a:ext cx="6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0"/>
                  </a:cxn>
                  <a:cxn ang="0">
                    <a:pos x="62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59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62" h="43">
                    <a:moveTo>
                      <a:pt x="0" y="0"/>
                    </a:moveTo>
                    <a:lnTo>
                      <a:pt x="62" y="0"/>
                    </a:lnTo>
                    <a:lnTo>
                      <a:pt x="62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9" y="0"/>
                    </a:ln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4" name="Freeform 256"/>
              <p:cNvSpPr>
                <a:spLocks noEditPoints="1"/>
              </p:cNvSpPr>
              <p:nvPr/>
            </p:nvSpPr>
            <p:spPr bwMode="auto">
              <a:xfrm>
                <a:off x="665" y="1955"/>
                <a:ext cx="59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l="0" t="0" r="r" b="b"/>
                <a:pathLst>
                  <a:path w="59" h="41">
                    <a:moveTo>
                      <a:pt x="0" y="0"/>
                    </a:moveTo>
                    <a:lnTo>
                      <a:pt x="59" y="0"/>
                    </a:ln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5" name="Freeform 257"/>
              <p:cNvSpPr>
                <a:spLocks noEditPoints="1"/>
              </p:cNvSpPr>
              <p:nvPr/>
            </p:nvSpPr>
            <p:spPr bwMode="auto">
              <a:xfrm>
                <a:off x="665" y="1955"/>
                <a:ext cx="55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6" name="Freeform 258"/>
              <p:cNvSpPr>
                <a:spLocks noEditPoints="1"/>
              </p:cNvSpPr>
              <p:nvPr/>
            </p:nvSpPr>
            <p:spPr bwMode="auto">
              <a:xfrm>
                <a:off x="665" y="1955"/>
                <a:ext cx="53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53" h="37"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7" name="Freeform 259"/>
              <p:cNvSpPr>
                <a:spLocks noEditPoints="1"/>
              </p:cNvSpPr>
              <p:nvPr/>
            </p:nvSpPr>
            <p:spPr bwMode="auto">
              <a:xfrm>
                <a:off x="665" y="1955"/>
                <a:ext cx="50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8" name="Freeform 260"/>
              <p:cNvSpPr>
                <a:spLocks noEditPoints="1"/>
              </p:cNvSpPr>
              <p:nvPr/>
            </p:nvSpPr>
            <p:spPr bwMode="auto">
              <a:xfrm>
                <a:off x="665" y="1955"/>
                <a:ext cx="47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4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47" y="0"/>
                    </a:lnTo>
                    <a:lnTo>
                      <a:pt x="47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3" y="0"/>
                    </a:lnTo>
                    <a:lnTo>
                      <a:pt x="43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9" name="Freeform 261"/>
              <p:cNvSpPr>
                <a:spLocks noEditPoints="1"/>
              </p:cNvSpPr>
              <p:nvPr/>
            </p:nvSpPr>
            <p:spPr bwMode="auto">
              <a:xfrm>
                <a:off x="665" y="1955"/>
                <a:ext cx="43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3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28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43" y="0"/>
                    </a:lnTo>
                    <a:lnTo>
                      <a:pt x="43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0" name="Freeform 262"/>
              <p:cNvSpPr>
                <a:spLocks noEditPoints="1"/>
              </p:cNvSpPr>
              <p:nvPr/>
            </p:nvSpPr>
            <p:spPr bwMode="auto">
              <a:xfrm>
                <a:off x="665" y="1955"/>
                <a:ext cx="40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40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40" h="28">
                    <a:moveTo>
                      <a:pt x="0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1" name="Freeform 263"/>
              <p:cNvSpPr>
                <a:spLocks noEditPoints="1"/>
              </p:cNvSpPr>
              <p:nvPr/>
            </p:nvSpPr>
            <p:spPr bwMode="auto">
              <a:xfrm>
                <a:off x="665" y="1955"/>
                <a:ext cx="3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2" name="Freeform 264"/>
              <p:cNvSpPr>
                <a:spLocks noEditPoints="1"/>
              </p:cNvSpPr>
              <p:nvPr/>
            </p:nvSpPr>
            <p:spPr bwMode="auto">
              <a:xfrm>
                <a:off x="665" y="1955"/>
                <a:ext cx="3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34" h="23">
                    <a:moveTo>
                      <a:pt x="0" y="0"/>
                    </a:moveTo>
                    <a:lnTo>
                      <a:pt x="34" y="0"/>
                    </a:lnTo>
                    <a:lnTo>
                      <a:pt x="3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3" name="Freeform 265"/>
              <p:cNvSpPr>
                <a:spLocks noEditPoints="1"/>
              </p:cNvSpPr>
              <p:nvPr/>
            </p:nvSpPr>
            <p:spPr bwMode="auto">
              <a:xfrm>
                <a:off x="665" y="1955"/>
                <a:ext cx="3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31" h="21"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4" name="Freeform 266"/>
              <p:cNvSpPr>
                <a:spLocks noEditPoints="1"/>
              </p:cNvSpPr>
              <p:nvPr/>
            </p:nvSpPr>
            <p:spPr bwMode="auto">
              <a:xfrm>
                <a:off x="665" y="1955"/>
                <a:ext cx="28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0" y="0"/>
                  </a:cxn>
                </a:cxnLst>
                <a:rect l="0" t="0" r="r" b="b"/>
                <a:pathLst>
                  <a:path w="28" h="20"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5" name="Freeform 267"/>
              <p:cNvSpPr>
                <a:spLocks noEditPoints="1"/>
              </p:cNvSpPr>
              <p:nvPr/>
            </p:nvSpPr>
            <p:spPr bwMode="auto">
              <a:xfrm>
                <a:off x="665" y="1955"/>
                <a:ext cx="2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6" name="Freeform 268"/>
              <p:cNvSpPr>
                <a:spLocks noEditPoints="1"/>
              </p:cNvSpPr>
              <p:nvPr/>
            </p:nvSpPr>
            <p:spPr bwMode="auto">
              <a:xfrm>
                <a:off x="665" y="1955"/>
                <a:ext cx="2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" y="0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7" name="Freeform 26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lnTo>
                      <a:pt x="19" y="0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8" name="Freeform 27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9" name="Freeform 27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0" name="Freeform 272"/>
              <p:cNvSpPr>
                <a:spLocks noEditPoints="1"/>
              </p:cNvSpPr>
              <p:nvPr/>
            </p:nvSpPr>
            <p:spPr bwMode="auto">
              <a:xfrm>
                <a:off x="665" y="1955"/>
                <a:ext cx="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1" name="Freeform 273"/>
              <p:cNvSpPr>
                <a:spLocks noEditPoints="1"/>
              </p:cNvSpPr>
              <p:nvPr/>
            </p:nvSpPr>
            <p:spPr bwMode="auto">
              <a:xfrm>
                <a:off x="665" y="1955"/>
                <a:ext cx="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2" name="Freeform 274"/>
              <p:cNvSpPr>
                <a:spLocks noEditPoints="1"/>
              </p:cNvSpPr>
              <p:nvPr/>
            </p:nvSpPr>
            <p:spPr bwMode="auto">
              <a:xfrm>
                <a:off x="665" y="1955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3" name="Freeform 275"/>
              <p:cNvSpPr>
                <a:spLocks noEditPoints="1"/>
              </p:cNvSpPr>
              <p:nvPr/>
            </p:nvSpPr>
            <p:spPr bwMode="auto">
              <a:xfrm>
                <a:off x="652" y="1943"/>
                <a:ext cx="202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202" y="151"/>
                  </a:cxn>
                  <a:cxn ang="0">
                    <a:pos x="0" y="15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202" y="2"/>
                  </a:cxn>
                  <a:cxn ang="0">
                    <a:pos x="202" y="151"/>
                  </a:cxn>
                  <a:cxn ang="0">
                    <a:pos x="3" y="151"/>
                  </a:cxn>
                  <a:cxn ang="0">
                    <a:pos x="3" y="2"/>
                  </a:cxn>
                </a:cxnLst>
                <a:rect l="0" t="0" r="r" b="b"/>
                <a:pathLst>
                  <a:path w="202" h="151">
                    <a:moveTo>
                      <a:pt x="0" y="0"/>
                    </a:moveTo>
                    <a:lnTo>
                      <a:pt x="202" y="0"/>
                    </a:lnTo>
                    <a:lnTo>
                      <a:pt x="202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202" y="2"/>
                    </a:lnTo>
                    <a:lnTo>
                      <a:pt x="202" y="151"/>
                    </a:lnTo>
                    <a:lnTo>
                      <a:pt x="3" y="15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4" name="Freeform 276"/>
              <p:cNvSpPr>
                <a:spLocks noEditPoints="1"/>
              </p:cNvSpPr>
              <p:nvPr/>
            </p:nvSpPr>
            <p:spPr bwMode="auto">
              <a:xfrm>
                <a:off x="655" y="1945"/>
                <a:ext cx="199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149"/>
                  </a:cxn>
                  <a:cxn ang="0">
                    <a:pos x="0" y="14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99" y="2"/>
                  </a:cxn>
                  <a:cxn ang="0">
                    <a:pos x="199" y="149"/>
                  </a:cxn>
                  <a:cxn ang="0">
                    <a:pos x="2" y="149"/>
                  </a:cxn>
                  <a:cxn ang="0">
                    <a:pos x="2" y="2"/>
                  </a:cxn>
                </a:cxnLst>
                <a:rect l="0" t="0" r="r" b="b"/>
                <a:pathLst>
                  <a:path w="199" h="149">
                    <a:moveTo>
                      <a:pt x="0" y="0"/>
                    </a:moveTo>
                    <a:lnTo>
                      <a:pt x="199" y="0"/>
                    </a:lnTo>
                    <a:lnTo>
                      <a:pt x="199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99" y="2"/>
                    </a:lnTo>
                    <a:lnTo>
                      <a:pt x="199" y="149"/>
                    </a:lnTo>
                    <a:lnTo>
                      <a:pt x="2" y="14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5" name="Freeform 277"/>
              <p:cNvSpPr>
                <a:spLocks noEditPoints="1"/>
              </p:cNvSpPr>
              <p:nvPr/>
            </p:nvSpPr>
            <p:spPr bwMode="auto">
              <a:xfrm>
                <a:off x="657" y="1947"/>
                <a:ext cx="197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197" y="147"/>
                  </a:cxn>
                  <a:cxn ang="0">
                    <a:pos x="0" y="147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97" y="3"/>
                  </a:cxn>
                  <a:cxn ang="0">
                    <a:pos x="197" y="147"/>
                  </a:cxn>
                  <a:cxn ang="0">
                    <a:pos x="4" y="147"/>
                  </a:cxn>
                  <a:cxn ang="0">
                    <a:pos x="4" y="3"/>
                  </a:cxn>
                </a:cxnLst>
                <a:rect l="0" t="0" r="r" b="b"/>
                <a:pathLst>
                  <a:path w="197" h="147">
                    <a:moveTo>
                      <a:pt x="0" y="0"/>
                    </a:moveTo>
                    <a:lnTo>
                      <a:pt x="197" y="0"/>
                    </a:lnTo>
                    <a:lnTo>
                      <a:pt x="197" y="147"/>
                    </a:lnTo>
                    <a:lnTo>
                      <a:pt x="0" y="147"/>
                    </a:lnTo>
                    <a:lnTo>
                      <a:pt x="0" y="0"/>
                    </a:lnTo>
                    <a:close/>
                    <a:moveTo>
                      <a:pt x="4" y="3"/>
                    </a:moveTo>
                    <a:lnTo>
                      <a:pt x="197" y="3"/>
                    </a:lnTo>
                    <a:lnTo>
                      <a:pt x="197" y="147"/>
                    </a:lnTo>
                    <a:lnTo>
                      <a:pt x="4" y="147"/>
                    </a:lnTo>
                    <a:lnTo>
                      <a:pt x="4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6" name="Freeform 278"/>
              <p:cNvSpPr>
                <a:spLocks noEditPoints="1"/>
              </p:cNvSpPr>
              <p:nvPr/>
            </p:nvSpPr>
            <p:spPr bwMode="auto">
              <a:xfrm>
                <a:off x="661" y="1950"/>
                <a:ext cx="193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3" y="0"/>
                  </a:cxn>
                  <a:cxn ang="0">
                    <a:pos x="193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93" y="2"/>
                  </a:cxn>
                  <a:cxn ang="0">
                    <a:pos x="193" y="144"/>
                  </a:cxn>
                  <a:cxn ang="0">
                    <a:pos x="2" y="144"/>
                  </a:cxn>
                  <a:cxn ang="0">
                    <a:pos x="2" y="2"/>
                  </a:cxn>
                </a:cxnLst>
                <a:rect l="0" t="0" r="r" b="b"/>
                <a:pathLst>
                  <a:path w="193" h="144">
                    <a:moveTo>
                      <a:pt x="0" y="0"/>
                    </a:moveTo>
                    <a:lnTo>
                      <a:pt x="193" y="0"/>
                    </a:lnTo>
                    <a:lnTo>
                      <a:pt x="193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93" y="2"/>
                    </a:lnTo>
                    <a:lnTo>
                      <a:pt x="193" y="144"/>
                    </a:lnTo>
                    <a:lnTo>
                      <a:pt x="2" y="144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7" name="Freeform 279"/>
              <p:cNvSpPr>
                <a:spLocks noEditPoints="1"/>
              </p:cNvSpPr>
              <p:nvPr/>
            </p:nvSpPr>
            <p:spPr bwMode="auto">
              <a:xfrm>
                <a:off x="663" y="1952"/>
                <a:ext cx="191" cy="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1" y="0"/>
                  </a:cxn>
                  <a:cxn ang="0">
                    <a:pos x="191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91" y="1"/>
                  </a:cxn>
                  <a:cxn ang="0">
                    <a:pos x="191" y="142"/>
                  </a:cxn>
                  <a:cxn ang="0">
                    <a:pos x="2" y="142"/>
                  </a:cxn>
                  <a:cxn ang="0">
                    <a:pos x="2" y="1"/>
                  </a:cxn>
                </a:cxnLst>
                <a:rect l="0" t="0" r="r" b="b"/>
                <a:pathLst>
                  <a:path w="191" h="142">
                    <a:moveTo>
                      <a:pt x="0" y="0"/>
                    </a:moveTo>
                    <a:lnTo>
                      <a:pt x="191" y="0"/>
                    </a:lnTo>
                    <a:lnTo>
                      <a:pt x="191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91" y="1"/>
                    </a:lnTo>
                    <a:lnTo>
                      <a:pt x="191" y="142"/>
                    </a:lnTo>
                    <a:lnTo>
                      <a:pt x="2" y="142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8" name="Freeform 280"/>
              <p:cNvSpPr>
                <a:spLocks noEditPoints="1"/>
              </p:cNvSpPr>
              <p:nvPr/>
            </p:nvSpPr>
            <p:spPr bwMode="auto">
              <a:xfrm>
                <a:off x="665" y="1953"/>
                <a:ext cx="189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41"/>
                  </a:cxn>
                  <a:cxn ang="0">
                    <a:pos x="0" y="14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9" y="2"/>
                  </a:cxn>
                  <a:cxn ang="0">
                    <a:pos x="189" y="141"/>
                  </a:cxn>
                  <a:cxn ang="0">
                    <a:pos x="3" y="141"/>
                  </a:cxn>
                  <a:cxn ang="0">
                    <a:pos x="3" y="2"/>
                  </a:cxn>
                </a:cxnLst>
                <a:rect l="0" t="0" r="r" b="b"/>
                <a:pathLst>
                  <a:path w="189" h="141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41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9" y="2"/>
                    </a:lnTo>
                    <a:lnTo>
                      <a:pt x="189" y="141"/>
                    </a:lnTo>
                    <a:lnTo>
                      <a:pt x="3" y="14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9" name="Freeform 281"/>
              <p:cNvSpPr>
                <a:spLocks noEditPoints="1"/>
              </p:cNvSpPr>
              <p:nvPr/>
            </p:nvSpPr>
            <p:spPr bwMode="auto">
              <a:xfrm>
                <a:off x="668" y="1955"/>
                <a:ext cx="186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6" y="0"/>
                  </a:cxn>
                  <a:cxn ang="0">
                    <a:pos x="186" y="139"/>
                  </a:cxn>
                  <a:cxn ang="0">
                    <a:pos x="0" y="13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6" y="2"/>
                  </a:cxn>
                  <a:cxn ang="0">
                    <a:pos x="186" y="139"/>
                  </a:cxn>
                  <a:cxn ang="0">
                    <a:pos x="3" y="139"/>
                  </a:cxn>
                  <a:cxn ang="0">
                    <a:pos x="3" y="2"/>
                  </a:cxn>
                </a:cxnLst>
                <a:rect l="0" t="0" r="r" b="b"/>
                <a:pathLst>
                  <a:path w="186" h="139">
                    <a:moveTo>
                      <a:pt x="0" y="0"/>
                    </a:moveTo>
                    <a:lnTo>
                      <a:pt x="186" y="0"/>
                    </a:lnTo>
                    <a:lnTo>
                      <a:pt x="186" y="139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6" y="2"/>
                    </a:lnTo>
                    <a:lnTo>
                      <a:pt x="186" y="139"/>
                    </a:lnTo>
                    <a:lnTo>
                      <a:pt x="3" y="139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0" name="Freeform 282"/>
              <p:cNvSpPr>
                <a:spLocks noEditPoints="1"/>
              </p:cNvSpPr>
              <p:nvPr/>
            </p:nvSpPr>
            <p:spPr bwMode="auto">
              <a:xfrm>
                <a:off x="671" y="1957"/>
                <a:ext cx="183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3" y="0"/>
                  </a:cxn>
                  <a:cxn ang="0">
                    <a:pos x="183" y="137"/>
                  </a:cxn>
                  <a:cxn ang="0">
                    <a:pos x="0" y="13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83" y="3"/>
                  </a:cxn>
                  <a:cxn ang="0">
                    <a:pos x="183" y="137"/>
                  </a:cxn>
                  <a:cxn ang="0">
                    <a:pos x="3" y="137"/>
                  </a:cxn>
                  <a:cxn ang="0">
                    <a:pos x="3" y="3"/>
                  </a:cxn>
                </a:cxnLst>
                <a:rect l="0" t="0" r="r" b="b"/>
                <a:pathLst>
                  <a:path w="183" h="137">
                    <a:moveTo>
                      <a:pt x="0" y="0"/>
                    </a:moveTo>
                    <a:lnTo>
                      <a:pt x="183" y="0"/>
                    </a:lnTo>
                    <a:lnTo>
                      <a:pt x="183" y="137"/>
                    </a:lnTo>
                    <a:lnTo>
                      <a:pt x="0" y="13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83" y="3"/>
                    </a:lnTo>
                    <a:lnTo>
                      <a:pt x="183" y="137"/>
                    </a:lnTo>
                    <a:lnTo>
                      <a:pt x="3" y="13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1" name="Freeform 283"/>
              <p:cNvSpPr>
                <a:spLocks noEditPoints="1"/>
              </p:cNvSpPr>
              <p:nvPr/>
            </p:nvSpPr>
            <p:spPr bwMode="auto">
              <a:xfrm>
                <a:off x="674" y="1960"/>
                <a:ext cx="180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80" y="2"/>
                  </a:cxn>
                  <a:cxn ang="0">
                    <a:pos x="180" y="134"/>
                  </a:cxn>
                  <a:cxn ang="0">
                    <a:pos x="2" y="134"/>
                  </a:cxn>
                  <a:cxn ang="0">
                    <a:pos x="2" y="2"/>
                  </a:cxn>
                </a:cxnLst>
                <a:rect l="0" t="0" r="r" b="b"/>
                <a:pathLst>
                  <a:path w="180" h="13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80" y="2"/>
                    </a:lnTo>
                    <a:lnTo>
                      <a:pt x="180" y="134"/>
                    </a:lnTo>
                    <a:lnTo>
                      <a:pt x="2" y="134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2" name="Freeform 284"/>
              <p:cNvSpPr>
                <a:spLocks noEditPoints="1"/>
              </p:cNvSpPr>
              <p:nvPr/>
            </p:nvSpPr>
            <p:spPr bwMode="auto">
              <a:xfrm>
                <a:off x="676" y="1962"/>
                <a:ext cx="17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8" y="0"/>
                  </a:cxn>
                  <a:cxn ang="0">
                    <a:pos x="178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78" y="1"/>
                  </a:cxn>
                  <a:cxn ang="0">
                    <a:pos x="178" y="132"/>
                  </a:cxn>
                  <a:cxn ang="0">
                    <a:pos x="2" y="132"/>
                  </a:cxn>
                  <a:cxn ang="0">
                    <a:pos x="2" y="1"/>
                  </a:cxn>
                </a:cxnLst>
                <a:rect l="0" t="0" r="r" b="b"/>
                <a:pathLst>
                  <a:path w="178" h="132">
                    <a:moveTo>
                      <a:pt x="0" y="0"/>
                    </a:moveTo>
                    <a:lnTo>
                      <a:pt x="178" y="0"/>
                    </a:lnTo>
                    <a:lnTo>
                      <a:pt x="178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78" y="1"/>
                    </a:lnTo>
                    <a:lnTo>
                      <a:pt x="178" y="132"/>
                    </a:lnTo>
                    <a:lnTo>
                      <a:pt x="2" y="132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3" name="Freeform 285"/>
              <p:cNvSpPr>
                <a:spLocks noEditPoints="1"/>
              </p:cNvSpPr>
              <p:nvPr/>
            </p:nvSpPr>
            <p:spPr bwMode="auto">
              <a:xfrm>
                <a:off x="678" y="1963"/>
                <a:ext cx="176" cy="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76" y="2"/>
                  </a:cxn>
                  <a:cxn ang="0">
                    <a:pos x="176" y="131"/>
                  </a:cxn>
                  <a:cxn ang="0">
                    <a:pos x="4" y="131"/>
                  </a:cxn>
                  <a:cxn ang="0">
                    <a:pos x="4" y="2"/>
                  </a:cxn>
                </a:cxnLst>
                <a:rect l="0" t="0" r="r" b="b"/>
                <a:pathLst>
                  <a:path w="176" h="131">
                    <a:moveTo>
                      <a:pt x="0" y="0"/>
                    </a:moveTo>
                    <a:lnTo>
                      <a:pt x="176" y="0"/>
                    </a:lnTo>
                    <a:lnTo>
                      <a:pt x="176" y="131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176" y="2"/>
                    </a:lnTo>
                    <a:lnTo>
                      <a:pt x="176" y="131"/>
                    </a:lnTo>
                    <a:lnTo>
                      <a:pt x="4" y="131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4" name="Freeform 286"/>
              <p:cNvSpPr>
                <a:spLocks noEditPoints="1"/>
              </p:cNvSpPr>
              <p:nvPr/>
            </p:nvSpPr>
            <p:spPr bwMode="auto">
              <a:xfrm>
                <a:off x="682" y="1965"/>
                <a:ext cx="172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0"/>
                  </a:cxn>
                  <a:cxn ang="0">
                    <a:pos x="172" y="129"/>
                  </a:cxn>
                  <a:cxn ang="0">
                    <a:pos x="0" y="12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72" y="2"/>
                  </a:cxn>
                  <a:cxn ang="0">
                    <a:pos x="172" y="129"/>
                  </a:cxn>
                  <a:cxn ang="0">
                    <a:pos x="2" y="129"/>
                  </a:cxn>
                  <a:cxn ang="0">
                    <a:pos x="2" y="2"/>
                  </a:cxn>
                </a:cxnLst>
                <a:rect l="0" t="0" r="r" b="b"/>
                <a:pathLst>
                  <a:path w="172" h="129">
                    <a:moveTo>
                      <a:pt x="0" y="0"/>
                    </a:moveTo>
                    <a:lnTo>
                      <a:pt x="172" y="0"/>
                    </a:lnTo>
                    <a:lnTo>
                      <a:pt x="172" y="129"/>
                    </a:lnTo>
                    <a:lnTo>
                      <a:pt x="0" y="12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72" y="2"/>
                    </a:lnTo>
                    <a:lnTo>
                      <a:pt x="172" y="129"/>
                    </a:lnTo>
                    <a:lnTo>
                      <a:pt x="2" y="12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5" name="Freeform 287"/>
              <p:cNvSpPr>
                <a:spLocks noEditPoints="1"/>
              </p:cNvSpPr>
              <p:nvPr/>
            </p:nvSpPr>
            <p:spPr bwMode="auto">
              <a:xfrm>
                <a:off x="684" y="1967"/>
                <a:ext cx="170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127"/>
                  </a:cxn>
                  <a:cxn ang="0">
                    <a:pos x="0" y="12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70" y="3"/>
                  </a:cxn>
                  <a:cxn ang="0">
                    <a:pos x="170" y="127"/>
                  </a:cxn>
                  <a:cxn ang="0">
                    <a:pos x="3" y="127"/>
                  </a:cxn>
                  <a:cxn ang="0">
                    <a:pos x="3" y="3"/>
                  </a:cxn>
                </a:cxnLst>
                <a:rect l="0" t="0" r="r" b="b"/>
                <a:pathLst>
                  <a:path w="170" h="12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70" y="3"/>
                    </a:lnTo>
                    <a:lnTo>
                      <a:pt x="170" y="127"/>
                    </a:lnTo>
                    <a:lnTo>
                      <a:pt x="3" y="12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6" name="Freeform 288"/>
              <p:cNvSpPr>
                <a:spLocks noEditPoints="1"/>
              </p:cNvSpPr>
              <p:nvPr/>
            </p:nvSpPr>
            <p:spPr bwMode="auto">
              <a:xfrm>
                <a:off x="687" y="1970"/>
                <a:ext cx="167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24"/>
                  </a:cxn>
                  <a:cxn ang="0">
                    <a:pos x="0" y="12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67" y="2"/>
                  </a:cxn>
                  <a:cxn ang="0">
                    <a:pos x="167" y="124"/>
                  </a:cxn>
                  <a:cxn ang="0">
                    <a:pos x="2" y="124"/>
                  </a:cxn>
                  <a:cxn ang="0">
                    <a:pos x="2" y="2"/>
                  </a:cxn>
                </a:cxnLst>
                <a:rect l="0" t="0" r="r" b="b"/>
                <a:pathLst>
                  <a:path w="167" h="124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67" y="2"/>
                    </a:lnTo>
                    <a:lnTo>
                      <a:pt x="167" y="124"/>
                    </a:lnTo>
                    <a:lnTo>
                      <a:pt x="2" y="124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7" name="Freeform 289"/>
              <p:cNvSpPr>
                <a:spLocks noEditPoints="1"/>
              </p:cNvSpPr>
              <p:nvPr/>
            </p:nvSpPr>
            <p:spPr bwMode="auto">
              <a:xfrm>
                <a:off x="689" y="1972"/>
                <a:ext cx="165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0"/>
                  </a:cxn>
                  <a:cxn ang="0">
                    <a:pos x="165" y="12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65" y="1"/>
                  </a:cxn>
                  <a:cxn ang="0">
                    <a:pos x="165" y="122"/>
                  </a:cxn>
                  <a:cxn ang="0">
                    <a:pos x="3" y="122"/>
                  </a:cxn>
                  <a:cxn ang="0">
                    <a:pos x="3" y="1"/>
                  </a:cxn>
                </a:cxnLst>
                <a:rect l="0" t="0" r="r" b="b"/>
                <a:pathLst>
                  <a:path w="165" h="122">
                    <a:moveTo>
                      <a:pt x="0" y="0"/>
                    </a:moveTo>
                    <a:lnTo>
                      <a:pt x="165" y="0"/>
                    </a:lnTo>
                    <a:lnTo>
                      <a:pt x="165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65" y="1"/>
                    </a:lnTo>
                    <a:lnTo>
                      <a:pt x="165" y="122"/>
                    </a:lnTo>
                    <a:lnTo>
                      <a:pt x="3" y="122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8" name="Freeform 290"/>
              <p:cNvSpPr>
                <a:spLocks noEditPoints="1"/>
              </p:cNvSpPr>
              <p:nvPr/>
            </p:nvSpPr>
            <p:spPr bwMode="auto">
              <a:xfrm>
                <a:off x="692" y="1973"/>
                <a:ext cx="162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0"/>
                  </a:cxn>
                  <a:cxn ang="0">
                    <a:pos x="162" y="121"/>
                  </a:cxn>
                  <a:cxn ang="0">
                    <a:pos x="0" y="12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62" y="2"/>
                  </a:cxn>
                  <a:cxn ang="0">
                    <a:pos x="162" y="121"/>
                  </a:cxn>
                  <a:cxn ang="0">
                    <a:pos x="3" y="121"/>
                  </a:cxn>
                  <a:cxn ang="0">
                    <a:pos x="3" y="2"/>
                  </a:cxn>
                </a:cxnLst>
                <a:rect l="0" t="0" r="r" b="b"/>
                <a:pathLst>
                  <a:path w="162" h="121">
                    <a:moveTo>
                      <a:pt x="0" y="0"/>
                    </a:moveTo>
                    <a:lnTo>
                      <a:pt x="162" y="0"/>
                    </a:lnTo>
                    <a:lnTo>
                      <a:pt x="162" y="121"/>
                    </a:lnTo>
                    <a:lnTo>
                      <a:pt x="0" y="12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62" y="2"/>
                    </a:lnTo>
                    <a:lnTo>
                      <a:pt x="162" y="121"/>
                    </a:lnTo>
                    <a:lnTo>
                      <a:pt x="3" y="12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9" name="Freeform 291"/>
              <p:cNvSpPr>
                <a:spLocks noEditPoints="1"/>
              </p:cNvSpPr>
              <p:nvPr/>
            </p:nvSpPr>
            <p:spPr bwMode="auto">
              <a:xfrm>
                <a:off x="695" y="1975"/>
                <a:ext cx="15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59" y="2"/>
                  </a:cxn>
                  <a:cxn ang="0">
                    <a:pos x="159" y="119"/>
                  </a:cxn>
                  <a:cxn ang="0">
                    <a:pos x="2" y="119"/>
                  </a:cxn>
                  <a:cxn ang="0">
                    <a:pos x="2" y="2"/>
                  </a:cxn>
                </a:cxnLst>
                <a:rect l="0" t="0" r="r" b="b"/>
                <a:pathLst>
                  <a:path w="159" h="119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19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59" y="2"/>
                    </a:lnTo>
                    <a:lnTo>
                      <a:pt x="159" y="119"/>
                    </a:lnTo>
                    <a:lnTo>
                      <a:pt x="2" y="11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0" name="Freeform 292"/>
              <p:cNvSpPr>
                <a:spLocks noEditPoints="1"/>
              </p:cNvSpPr>
              <p:nvPr/>
            </p:nvSpPr>
            <p:spPr bwMode="auto">
              <a:xfrm>
                <a:off x="697" y="1977"/>
                <a:ext cx="157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7" y="0"/>
                  </a:cxn>
                  <a:cxn ang="0">
                    <a:pos x="157" y="117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57" y="3"/>
                  </a:cxn>
                  <a:cxn ang="0">
                    <a:pos x="157" y="117"/>
                  </a:cxn>
                  <a:cxn ang="0">
                    <a:pos x="3" y="117"/>
                  </a:cxn>
                  <a:cxn ang="0">
                    <a:pos x="3" y="3"/>
                  </a:cxn>
                </a:cxnLst>
                <a:rect l="0" t="0" r="r" b="b"/>
                <a:pathLst>
                  <a:path w="157" h="117">
                    <a:moveTo>
                      <a:pt x="0" y="0"/>
                    </a:moveTo>
                    <a:lnTo>
                      <a:pt x="157" y="0"/>
                    </a:lnTo>
                    <a:lnTo>
                      <a:pt x="157" y="117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57" y="3"/>
                    </a:lnTo>
                    <a:lnTo>
                      <a:pt x="157" y="117"/>
                    </a:lnTo>
                    <a:lnTo>
                      <a:pt x="3" y="11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1" name="Freeform 293"/>
              <p:cNvSpPr>
                <a:spLocks noEditPoints="1"/>
              </p:cNvSpPr>
              <p:nvPr/>
            </p:nvSpPr>
            <p:spPr bwMode="auto">
              <a:xfrm>
                <a:off x="700" y="1980"/>
                <a:ext cx="154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54" y="114"/>
                  </a:cxn>
                  <a:cxn ang="0">
                    <a:pos x="0" y="114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54" y="1"/>
                  </a:cxn>
                  <a:cxn ang="0">
                    <a:pos x="154" y="114"/>
                  </a:cxn>
                  <a:cxn ang="0">
                    <a:pos x="3" y="114"/>
                  </a:cxn>
                  <a:cxn ang="0">
                    <a:pos x="3" y="1"/>
                  </a:cxn>
                </a:cxnLst>
                <a:rect l="0" t="0" r="r" b="b"/>
                <a:pathLst>
                  <a:path w="154" h="114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54" y="1"/>
                    </a:lnTo>
                    <a:lnTo>
                      <a:pt x="154" y="114"/>
                    </a:lnTo>
                    <a:lnTo>
                      <a:pt x="3" y="114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2" name="Freeform 294"/>
              <p:cNvSpPr>
                <a:spLocks noEditPoints="1"/>
              </p:cNvSpPr>
              <p:nvPr/>
            </p:nvSpPr>
            <p:spPr bwMode="auto">
              <a:xfrm>
                <a:off x="703" y="1981"/>
                <a:ext cx="151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" y="0"/>
                  </a:cxn>
                  <a:cxn ang="0">
                    <a:pos x="151" y="113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51" y="2"/>
                  </a:cxn>
                  <a:cxn ang="0">
                    <a:pos x="151" y="113"/>
                  </a:cxn>
                  <a:cxn ang="0">
                    <a:pos x="2" y="113"/>
                  </a:cxn>
                  <a:cxn ang="0">
                    <a:pos x="2" y="2"/>
                  </a:cxn>
                </a:cxnLst>
                <a:rect l="0" t="0" r="r" b="b"/>
                <a:pathLst>
                  <a:path w="151" h="113">
                    <a:moveTo>
                      <a:pt x="0" y="0"/>
                    </a:moveTo>
                    <a:lnTo>
                      <a:pt x="151" y="0"/>
                    </a:lnTo>
                    <a:lnTo>
                      <a:pt x="15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51" y="2"/>
                    </a:lnTo>
                    <a:lnTo>
                      <a:pt x="151" y="113"/>
                    </a:lnTo>
                    <a:lnTo>
                      <a:pt x="2" y="113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3" name="Freeform 295"/>
              <p:cNvSpPr>
                <a:spLocks noEditPoints="1"/>
              </p:cNvSpPr>
              <p:nvPr/>
            </p:nvSpPr>
            <p:spPr bwMode="auto">
              <a:xfrm>
                <a:off x="705" y="1983"/>
                <a:ext cx="149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9" y="0"/>
                  </a:cxn>
                  <a:cxn ang="0">
                    <a:pos x="149" y="111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49" y="2"/>
                  </a:cxn>
                  <a:cxn ang="0">
                    <a:pos x="149" y="111"/>
                  </a:cxn>
                  <a:cxn ang="0">
                    <a:pos x="3" y="111"/>
                  </a:cxn>
                  <a:cxn ang="0">
                    <a:pos x="3" y="2"/>
                  </a:cxn>
                </a:cxnLst>
                <a:rect l="0" t="0" r="r" b="b"/>
                <a:pathLst>
                  <a:path w="149" h="111">
                    <a:moveTo>
                      <a:pt x="0" y="0"/>
                    </a:moveTo>
                    <a:lnTo>
                      <a:pt x="149" y="0"/>
                    </a:lnTo>
                    <a:lnTo>
                      <a:pt x="149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49" y="2"/>
                    </a:lnTo>
                    <a:lnTo>
                      <a:pt x="149" y="111"/>
                    </a:lnTo>
                    <a:lnTo>
                      <a:pt x="3" y="11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4" name="Freeform 296"/>
              <p:cNvSpPr>
                <a:spLocks noEditPoints="1"/>
              </p:cNvSpPr>
              <p:nvPr/>
            </p:nvSpPr>
            <p:spPr bwMode="auto">
              <a:xfrm>
                <a:off x="708" y="1985"/>
                <a:ext cx="146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0"/>
                  </a:cxn>
                  <a:cxn ang="0">
                    <a:pos x="146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46" y="2"/>
                  </a:cxn>
                  <a:cxn ang="0">
                    <a:pos x="146" y="109"/>
                  </a:cxn>
                  <a:cxn ang="0">
                    <a:pos x="2" y="109"/>
                  </a:cxn>
                  <a:cxn ang="0">
                    <a:pos x="2" y="2"/>
                  </a:cxn>
                </a:cxnLst>
                <a:rect l="0" t="0" r="r" b="b"/>
                <a:pathLst>
                  <a:path w="146" h="109">
                    <a:moveTo>
                      <a:pt x="0" y="0"/>
                    </a:moveTo>
                    <a:lnTo>
                      <a:pt x="146" y="0"/>
                    </a:lnTo>
                    <a:lnTo>
                      <a:pt x="146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46" y="2"/>
                    </a:lnTo>
                    <a:lnTo>
                      <a:pt x="146" y="109"/>
                    </a:lnTo>
                    <a:lnTo>
                      <a:pt x="2" y="10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5" name="Freeform 297"/>
              <p:cNvSpPr>
                <a:spLocks noEditPoints="1"/>
              </p:cNvSpPr>
              <p:nvPr/>
            </p:nvSpPr>
            <p:spPr bwMode="auto">
              <a:xfrm>
                <a:off x="710" y="1987"/>
                <a:ext cx="14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07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44" y="3"/>
                  </a:cxn>
                  <a:cxn ang="0">
                    <a:pos x="144" y="107"/>
                  </a:cxn>
                  <a:cxn ang="0">
                    <a:pos x="4" y="107"/>
                  </a:cxn>
                  <a:cxn ang="0">
                    <a:pos x="4" y="3"/>
                  </a:cxn>
                </a:cxnLst>
                <a:rect l="0" t="0" r="r" b="b"/>
                <a:pathLst>
                  <a:path w="144" h="107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  <a:moveTo>
                      <a:pt x="4" y="3"/>
                    </a:moveTo>
                    <a:lnTo>
                      <a:pt x="144" y="3"/>
                    </a:lnTo>
                    <a:lnTo>
                      <a:pt x="144" y="107"/>
                    </a:lnTo>
                    <a:lnTo>
                      <a:pt x="4" y="107"/>
                    </a:lnTo>
                    <a:lnTo>
                      <a:pt x="4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6" name="Freeform 298"/>
              <p:cNvSpPr>
                <a:spLocks noEditPoints="1"/>
              </p:cNvSpPr>
              <p:nvPr/>
            </p:nvSpPr>
            <p:spPr bwMode="auto">
              <a:xfrm>
                <a:off x="714" y="1990"/>
                <a:ext cx="140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4"/>
                  </a:cxn>
                  <a:cxn ang="0">
                    <a:pos x="0" y="10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40" y="1"/>
                  </a:cxn>
                  <a:cxn ang="0">
                    <a:pos x="140" y="104"/>
                  </a:cxn>
                  <a:cxn ang="0">
                    <a:pos x="2" y="104"/>
                  </a:cxn>
                  <a:cxn ang="0">
                    <a:pos x="2" y="1"/>
                  </a:cxn>
                </a:cxnLst>
                <a:rect l="0" t="0" r="r" b="b"/>
                <a:pathLst>
                  <a:path w="140" h="10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40" y="1"/>
                    </a:lnTo>
                    <a:lnTo>
                      <a:pt x="140" y="104"/>
                    </a:lnTo>
                    <a:lnTo>
                      <a:pt x="2" y="104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7" name="Freeform 299"/>
              <p:cNvSpPr>
                <a:spLocks noEditPoints="1"/>
              </p:cNvSpPr>
              <p:nvPr/>
            </p:nvSpPr>
            <p:spPr bwMode="auto">
              <a:xfrm>
                <a:off x="716" y="1991"/>
                <a:ext cx="138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" y="0"/>
                  </a:cxn>
                  <a:cxn ang="0">
                    <a:pos x="13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103"/>
                  </a:cxn>
                  <a:cxn ang="0">
                    <a:pos x="2" y="103"/>
                  </a:cxn>
                  <a:cxn ang="0">
                    <a:pos x="2" y="2"/>
                  </a:cxn>
                </a:cxnLst>
                <a:rect l="0" t="0" r="r" b="b"/>
                <a:pathLst>
                  <a:path w="138" h="103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38" y="2"/>
                    </a:lnTo>
                    <a:lnTo>
                      <a:pt x="138" y="103"/>
                    </a:lnTo>
                    <a:lnTo>
                      <a:pt x="2" y="103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8" name="Freeform 300"/>
              <p:cNvSpPr>
                <a:spLocks noEditPoints="1"/>
              </p:cNvSpPr>
              <p:nvPr/>
            </p:nvSpPr>
            <p:spPr bwMode="auto">
              <a:xfrm>
                <a:off x="718" y="1993"/>
                <a:ext cx="136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6" y="2"/>
                  </a:cxn>
                  <a:cxn ang="0">
                    <a:pos x="136" y="101"/>
                  </a:cxn>
                  <a:cxn ang="0">
                    <a:pos x="3" y="101"/>
                  </a:cxn>
                  <a:cxn ang="0">
                    <a:pos x="3" y="2"/>
                  </a:cxn>
                </a:cxnLst>
                <a:rect l="0" t="0" r="r" b="b"/>
                <a:pathLst>
                  <a:path w="136" h="101">
                    <a:moveTo>
                      <a:pt x="0" y="0"/>
                    </a:moveTo>
                    <a:lnTo>
                      <a:pt x="136" y="0"/>
                    </a:lnTo>
                    <a:lnTo>
                      <a:pt x="136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6" y="2"/>
                    </a:lnTo>
                    <a:lnTo>
                      <a:pt x="136" y="101"/>
                    </a:lnTo>
                    <a:lnTo>
                      <a:pt x="3" y="10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9" name="Freeform 301"/>
              <p:cNvSpPr>
                <a:spLocks noEditPoints="1"/>
              </p:cNvSpPr>
              <p:nvPr/>
            </p:nvSpPr>
            <p:spPr bwMode="auto">
              <a:xfrm>
                <a:off x="721" y="1995"/>
                <a:ext cx="133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3" y="2"/>
                  </a:cxn>
                  <a:cxn ang="0">
                    <a:pos x="133" y="99"/>
                  </a:cxn>
                  <a:cxn ang="0">
                    <a:pos x="3" y="99"/>
                  </a:cxn>
                  <a:cxn ang="0">
                    <a:pos x="3" y="2"/>
                  </a:cxn>
                </a:cxnLst>
                <a:rect l="0" t="0" r="r" b="b"/>
                <a:pathLst>
                  <a:path w="133" h="9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3" y="2"/>
                    </a:lnTo>
                    <a:lnTo>
                      <a:pt x="133" y="99"/>
                    </a:lnTo>
                    <a:lnTo>
                      <a:pt x="3" y="99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0" name="Freeform 302"/>
              <p:cNvSpPr>
                <a:spLocks noEditPoints="1"/>
              </p:cNvSpPr>
              <p:nvPr/>
            </p:nvSpPr>
            <p:spPr bwMode="auto">
              <a:xfrm>
                <a:off x="724" y="1997"/>
                <a:ext cx="13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30" y="3"/>
                  </a:cxn>
                  <a:cxn ang="0">
                    <a:pos x="130" y="97"/>
                  </a:cxn>
                  <a:cxn ang="0">
                    <a:pos x="3" y="97"/>
                  </a:cxn>
                  <a:cxn ang="0">
                    <a:pos x="3" y="3"/>
                  </a:cxn>
                </a:cxnLst>
                <a:rect l="0" t="0" r="r" b="b"/>
                <a:pathLst>
                  <a:path w="130" h="97">
                    <a:moveTo>
                      <a:pt x="0" y="0"/>
                    </a:moveTo>
                    <a:lnTo>
                      <a:pt x="130" y="0"/>
                    </a:lnTo>
                    <a:lnTo>
                      <a:pt x="130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30" y="3"/>
                    </a:lnTo>
                    <a:lnTo>
                      <a:pt x="130" y="97"/>
                    </a:lnTo>
                    <a:lnTo>
                      <a:pt x="3" y="9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1" name="Freeform 303"/>
              <p:cNvSpPr>
                <a:spLocks noEditPoints="1"/>
              </p:cNvSpPr>
              <p:nvPr/>
            </p:nvSpPr>
            <p:spPr bwMode="auto">
              <a:xfrm>
                <a:off x="727" y="2000"/>
                <a:ext cx="127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4"/>
                  </a:cxn>
                  <a:cxn ang="0">
                    <a:pos x="0" y="9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27" y="1"/>
                  </a:cxn>
                  <a:cxn ang="0">
                    <a:pos x="127" y="94"/>
                  </a:cxn>
                  <a:cxn ang="0">
                    <a:pos x="2" y="94"/>
                  </a:cxn>
                  <a:cxn ang="0">
                    <a:pos x="2" y="1"/>
                  </a:cxn>
                </a:cxnLst>
                <a:rect l="0" t="0" r="r" b="b"/>
                <a:pathLst>
                  <a:path w="127" h="94">
                    <a:moveTo>
                      <a:pt x="0" y="0"/>
                    </a:moveTo>
                    <a:lnTo>
                      <a:pt x="127" y="0"/>
                    </a:lnTo>
                    <a:lnTo>
                      <a:pt x="127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27" y="1"/>
                    </a:lnTo>
                    <a:lnTo>
                      <a:pt x="127" y="94"/>
                    </a:lnTo>
                    <a:lnTo>
                      <a:pt x="2" y="94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2" name="Freeform 304"/>
              <p:cNvSpPr>
                <a:spLocks noEditPoints="1"/>
              </p:cNvSpPr>
              <p:nvPr/>
            </p:nvSpPr>
            <p:spPr bwMode="auto">
              <a:xfrm>
                <a:off x="729" y="2001"/>
                <a:ext cx="125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93"/>
                  </a:cxn>
                  <a:cxn ang="0">
                    <a:pos x="0" y="9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25" y="2"/>
                  </a:cxn>
                  <a:cxn ang="0">
                    <a:pos x="125" y="93"/>
                  </a:cxn>
                  <a:cxn ang="0">
                    <a:pos x="4" y="93"/>
                  </a:cxn>
                  <a:cxn ang="0">
                    <a:pos x="4" y="2"/>
                  </a:cxn>
                </a:cxnLst>
                <a:rect l="0" t="0" r="r" b="b"/>
                <a:pathLst>
                  <a:path w="125" h="93">
                    <a:moveTo>
                      <a:pt x="0" y="0"/>
                    </a:moveTo>
                    <a:lnTo>
                      <a:pt x="125" y="0"/>
                    </a:lnTo>
                    <a:lnTo>
                      <a:pt x="125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125" y="2"/>
                    </a:lnTo>
                    <a:lnTo>
                      <a:pt x="125" y="93"/>
                    </a:lnTo>
                    <a:lnTo>
                      <a:pt x="4" y="93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3" name="Freeform 305"/>
              <p:cNvSpPr>
                <a:spLocks noEditPoints="1"/>
              </p:cNvSpPr>
              <p:nvPr/>
            </p:nvSpPr>
            <p:spPr bwMode="auto">
              <a:xfrm>
                <a:off x="733" y="2003"/>
                <a:ext cx="121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91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21" y="2"/>
                  </a:cxn>
                  <a:cxn ang="0">
                    <a:pos x="121" y="91"/>
                  </a:cxn>
                  <a:cxn ang="0">
                    <a:pos x="2" y="91"/>
                  </a:cxn>
                  <a:cxn ang="0">
                    <a:pos x="2" y="2"/>
                  </a:cxn>
                </a:cxnLst>
                <a:rect l="0" t="0" r="r" b="b"/>
                <a:pathLst>
                  <a:path w="121" h="91">
                    <a:moveTo>
                      <a:pt x="0" y="0"/>
                    </a:moveTo>
                    <a:lnTo>
                      <a:pt x="121" y="0"/>
                    </a:lnTo>
                    <a:lnTo>
                      <a:pt x="12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21" y="2"/>
                    </a:lnTo>
                    <a:lnTo>
                      <a:pt x="121" y="91"/>
                    </a:lnTo>
                    <a:lnTo>
                      <a:pt x="2" y="9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4" name="Freeform 306"/>
              <p:cNvSpPr>
                <a:spLocks noEditPoints="1"/>
              </p:cNvSpPr>
              <p:nvPr/>
            </p:nvSpPr>
            <p:spPr bwMode="auto">
              <a:xfrm>
                <a:off x="735" y="2005"/>
                <a:ext cx="119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0"/>
                  </a:cxn>
                  <a:cxn ang="0">
                    <a:pos x="119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19" y="2"/>
                  </a:cxn>
                  <a:cxn ang="0">
                    <a:pos x="119" y="89"/>
                  </a:cxn>
                  <a:cxn ang="0">
                    <a:pos x="2" y="89"/>
                  </a:cxn>
                  <a:cxn ang="0">
                    <a:pos x="2" y="2"/>
                  </a:cxn>
                </a:cxnLst>
                <a:rect l="0" t="0" r="r" b="b"/>
                <a:pathLst>
                  <a:path w="119" h="89">
                    <a:moveTo>
                      <a:pt x="0" y="0"/>
                    </a:moveTo>
                    <a:lnTo>
                      <a:pt x="119" y="0"/>
                    </a:lnTo>
                    <a:lnTo>
                      <a:pt x="119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19" y="2"/>
                    </a:lnTo>
                    <a:lnTo>
                      <a:pt x="119" y="89"/>
                    </a:lnTo>
                    <a:lnTo>
                      <a:pt x="2" y="8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5" name="Freeform 307"/>
              <p:cNvSpPr>
                <a:spLocks noEditPoints="1"/>
              </p:cNvSpPr>
              <p:nvPr/>
            </p:nvSpPr>
            <p:spPr bwMode="auto">
              <a:xfrm>
                <a:off x="737" y="2007"/>
                <a:ext cx="117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7"/>
                  </a:cxn>
                  <a:cxn ang="0">
                    <a:pos x="0" y="8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17" y="3"/>
                  </a:cxn>
                  <a:cxn ang="0">
                    <a:pos x="117" y="87"/>
                  </a:cxn>
                  <a:cxn ang="0">
                    <a:pos x="3" y="87"/>
                  </a:cxn>
                  <a:cxn ang="0">
                    <a:pos x="3" y="3"/>
                  </a:cxn>
                </a:cxnLst>
                <a:rect l="0" t="0" r="r" b="b"/>
                <a:pathLst>
                  <a:path w="117" h="87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17" y="3"/>
                    </a:lnTo>
                    <a:lnTo>
                      <a:pt x="117" y="87"/>
                    </a:lnTo>
                    <a:lnTo>
                      <a:pt x="3" y="8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6" name="Freeform 308"/>
              <p:cNvSpPr>
                <a:spLocks noEditPoints="1"/>
              </p:cNvSpPr>
              <p:nvPr/>
            </p:nvSpPr>
            <p:spPr bwMode="auto">
              <a:xfrm>
                <a:off x="740" y="2010"/>
                <a:ext cx="114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0"/>
                  </a:cxn>
                  <a:cxn ang="0">
                    <a:pos x="114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14" y="1"/>
                  </a:cxn>
                  <a:cxn ang="0">
                    <a:pos x="114" y="84"/>
                  </a:cxn>
                  <a:cxn ang="0">
                    <a:pos x="3" y="84"/>
                  </a:cxn>
                  <a:cxn ang="0">
                    <a:pos x="3" y="1"/>
                  </a:cxn>
                </a:cxnLst>
                <a:rect l="0" t="0" r="r" b="b"/>
                <a:pathLst>
                  <a:path w="114" h="84">
                    <a:moveTo>
                      <a:pt x="0" y="0"/>
                    </a:moveTo>
                    <a:lnTo>
                      <a:pt x="114" y="0"/>
                    </a:lnTo>
                    <a:lnTo>
                      <a:pt x="114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14" y="1"/>
                    </a:lnTo>
                    <a:lnTo>
                      <a:pt x="114" y="84"/>
                    </a:lnTo>
                    <a:lnTo>
                      <a:pt x="3" y="84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7" name="Freeform 309"/>
              <p:cNvSpPr>
                <a:spLocks noEditPoints="1"/>
              </p:cNvSpPr>
              <p:nvPr/>
            </p:nvSpPr>
            <p:spPr bwMode="auto">
              <a:xfrm>
                <a:off x="743" y="2011"/>
                <a:ext cx="111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11" y="2"/>
                  </a:cxn>
                  <a:cxn ang="0">
                    <a:pos x="111" y="83"/>
                  </a:cxn>
                  <a:cxn ang="0">
                    <a:pos x="3" y="83"/>
                  </a:cxn>
                  <a:cxn ang="0">
                    <a:pos x="3" y="2"/>
                  </a:cxn>
                </a:cxnLst>
                <a:rect l="0" t="0" r="r" b="b"/>
                <a:pathLst>
                  <a:path w="111" h="83">
                    <a:moveTo>
                      <a:pt x="0" y="0"/>
                    </a:moveTo>
                    <a:lnTo>
                      <a:pt x="111" y="0"/>
                    </a:lnTo>
                    <a:lnTo>
                      <a:pt x="111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11" y="2"/>
                    </a:lnTo>
                    <a:lnTo>
                      <a:pt x="111" y="83"/>
                    </a:lnTo>
                    <a:lnTo>
                      <a:pt x="3" y="8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8" name="Freeform 310"/>
              <p:cNvSpPr>
                <a:spLocks noEditPoints="1"/>
              </p:cNvSpPr>
              <p:nvPr/>
            </p:nvSpPr>
            <p:spPr bwMode="auto">
              <a:xfrm>
                <a:off x="746" y="2013"/>
                <a:ext cx="108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8" y="2"/>
                  </a:cxn>
                  <a:cxn ang="0">
                    <a:pos x="108" y="81"/>
                  </a:cxn>
                  <a:cxn ang="0">
                    <a:pos x="2" y="81"/>
                  </a:cxn>
                  <a:cxn ang="0">
                    <a:pos x="2" y="2"/>
                  </a:cxn>
                </a:cxnLst>
                <a:rect l="0" t="0" r="r" b="b"/>
                <a:pathLst>
                  <a:path w="108" h="81">
                    <a:moveTo>
                      <a:pt x="0" y="0"/>
                    </a:moveTo>
                    <a:lnTo>
                      <a:pt x="108" y="0"/>
                    </a:lnTo>
                    <a:lnTo>
                      <a:pt x="108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8" y="2"/>
                    </a:lnTo>
                    <a:lnTo>
                      <a:pt x="108" y="81"/>
                    </a:lnTo>
                    <a:lnTo>
                      <a:pt x="2" y="8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9" name="Freeform 311"/>
              <p:cNvSpPr>
                <a:spLocks noEditPoints="1"/>
              </p:cNvSpPr>
              <p:nvPr/>
            </p:nvSpPr>
            <p:spPr bwMode="auto">
              <a:xfrm>
                <a:off x="748" y="2015"/>
                <a:ext cx="106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0"/>
                  </a:cxn>
                  <a:cxn ang="0">
                    <a:pos x="106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6" y="2"/>
                  </a:cxn>
                  <a:cxn ang="0">
                    <a:pos x="106" y="79"/>
                  </a:cxn>
                  <a:cxn ang="0">
                    <a:pos x="2" y="79"/>
                  </a:cxn>
                  <a:cxn ang="0">
                    <a:pos x="2" y="2"/>
                  </a:cxn>
                </a:cxnLst>
                <a:rect l="0" t="0" r="r" b="b"/>
                <a:pathLst>
                  <a:path w="106" h="79">
                    <a:moveTo>
                      <a:pt x="0" y="0"/>
                    </a:moveTo>
                    <a:lnTo>
                      <a:pt x="106" y="0"/>
                    </a:lnTo>
                    <a:lnTo>
                      <a:pt x="106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6" y="2"/>
                    </a:lnTo>
                    <a:lnTo>
                      <a:pt x="106" y="79"/>
                    </a:lnTo>
                    <a:lnTo>
                      <a:pt x="2" y="7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0" name="Freeform 312"/>
              <p:cNvSpPr>
                <a:spLocks noEditPoints="1"/>
              </p:cNvSpPr>
              <p:nvPr/>
            </p:nvSpPr>
            <p:spPr bwMode="auto">
              <a:xfrm>
                <a:off x="750" y="2017"/>
                <a:ext cx="104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104" y="1"/>
                  </a:cxn>
                  <a:cxn ang="0">
                    <a:pos x="104" y="77"/>
                  </a:cxn>
                  <a:cxn ang="0">
                    <a:pos x="4" y="77"/>
                  </a:cxn>
                  <a:cxn ang="0">
                    <a:pos x="4" y="1"/>
                  </a:cxn>
                </a:cxnLst>
                <a:rect l="0" t="0" r="r" b="b"/>
                <a:pathLst>
                  <a:path w="104" h="77">
                    <a:moveTo>
                      <a:pt x="0" y="0"/>
                    </a:moveTo>
                    <a:lnTo>
                      <a:pt x="104" y="0"/>
                    </a:lnTo>
                    <a:lnTo>
                      <a:pt x="104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4" y="1"/>
                    </a:moveTo>
                    <a:lnTo>
                      <a:pt x="104" y="1"/>
                    </a:lnTo>
                    <a:lnTo>
                      <a:pt x="104" y="77"/>
                    </a:lnTo>
                    <a:lnTo>
                      <a:pt x="4" y="77"/>
                    </a:lnTo>
                    <a:lnTo>
                      <a:pt x="4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1" name="Freeform 313"/>
              <p:cNvSpPr>
                <a:spLocks noEditPoints="1"/>
              </p:cNvSpPr>
              <p:nvPr/>
            </p:nvSpPr>
            <p:spPr bwMode="auto">
              <a:xfrm>
                <a:off x="754" y="2018"/>
                <a:ext cx="10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100" y="3"/>
                  </a:cxn>
                  <a:cxn ang="0">
                    <a:pos x="100" y="76"/>
                  </a:cxn>
                  <a:cxn ang="0">
                    <a:pos x="2" y="76"/>
                  </a:cxn>
                  <a:cxn ang="0">
                    <a:pos x="2" y="3"/>
                  </a:cxn>
                </a:cxnLst>
                <a:rect l="0" t="0" r="r" b="b"/>
                <a:pathLst>
                  <a:path w="100" h="76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100" y="3"/>
                    </a:lnTo>
                    <a:lnTo>
                      <a:pt x="100" y="76"/>
                    </a:lnTo>
                    <a:lnTo>
                      <a:pt x="2" y="7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2" name="Freeform 314"/>
              <p:cNvSpPr>
                <a:spLocks noEditPoints="1"/>
              </p:cNvSpPr>
              <p:nvPr/>
            </p:nvSpPr>
            <p:spPr bwMode="auto">
              <a:xfrm>
                <a:off x="756" y="2021"/>
                <a:ext cx="98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73"/>
                  </a:cxn>
                  <a:cxn ang="0">
                    <a:pos x="0" y="7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8" y="2"/>
                  </a:cxn>
                  <a:cxn ang="0">
                    <a:pos x="98" y="73"/>
                  </a:cxn>
                  <a:cxn ang="0">
                    <a:pos x="3" y="73"/>
                  </a:cxn>
                  <a:cxn ang="0">
                    <a:pos x="3" y="2"/>
                  </a:cxn>
                </a:cxnLst>
                <a:rect l="0" t="0" r="r" b="b"/>
                <a:pathLst>
                  <a:path w="98" h="73">
                    <a:moveTo>
                      <a:pt x="0" y="0"/>
                    </a:moveTo>
                    <a:lnTo>
                      <a:pt x="98" y="0"/>
                    </a:lnTo>
                    <a:lnTo>
                      <a:pt x="98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8" y="2"/>
                    </a:lnTo>
                    <a:lnTo>
                      <a:pt x="98" y="73"/>
                    </a:lnTo>
                    <a:lnTo>
                      <a:pt x="3" y="7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3" name="Freeform 315"/>
              <p:cNvSpPr>
                <a:spLocks noEditPoints="1"/>
              </p:cNvSpPr>
              <p:nvPr/>
            </p:nvSpPr>
            <p:spPr bwMode="auto">
              <a:xfrm>
                <a:off x="759" y="2023"/>
                <a:ext cx="95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95" y="2"/>
                  </a:cxn>
                  <a:cxn ang="0">
                    <a:pos x="95" y="71"/>
                  </a:cxn>
                  <a:cxn ang="0">
                    <a:pos x="2" y="71"/>
                  </a:cxn>
                  <a:cxn ang="0">
                    <a:pos x="2" y="2"/>
                  </a:cxn>
                </a:cxnLst>
                <a:rect l="0" t="0" r="r" b="b"/>
                <a:pathLst>
                  <a:path w="95" h="71">
                    <a:moveTo>
                      <a:pt x="0" y="0"/>
                    </a:moveTo>
                    <a:lnTo>
                      <a:pt x="95" y="0"/>
                    </a:lnTo>
                    <a:lnTo>
                      <a:pt x="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95" y="2"/>
                    </a:lnTo>
                    <a:lnTo>
                      <a:pt x="95" y="71"/>
                    </a:lnTo>
                    <a:lnTo>
                      <a:pt x="2" y="7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4" name="Freeform 316"/>
              <p:cNvSpPr>
                <a:spLocks noEditPoints="1"/>
              </p:cNvSpPr>
              <p:nvPr/>
            </p:nvSpPr>
            <p:spPr bwMode="auto">
              <a:xfrm>
                <a:off x="761" y="2025"/>
                <a:ext cx="93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3" y="2"/>
                  </a:cxn>
                  <a:cxn ang="0">
                    <a:pos x="93" y="69"/>
                  </a:cxn>
                  <a:cxn ang="0">
                    <a:pos x="3" y="69"/>
                  </a:cxn>
                  <a:cxn ang="0">
                    <a:pos x="3" y="2"/>
                  </a:cxn>
                </a:cxnLst>
                <a:rect l="0" t="0" r="r" b="b"/>
                <a:pathLst>
                  <a:path w="93" h="69">
                    <a:moveTo>
                      <a:pt x="0" y="0"/>
                    </a:moveTo>
                    <a:lnTo>
                      <a:pt x="93" y="0"/>
                    </a:lnTo>
                    <a:lnTo>
                      <a:pt x="93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3" y="2"/>
                    </a:lnTo>
                    <a:lnTo>
                      <a:pt x="93" y="69"/>
                    </a:lnTo>
                    <a:lnTo>
                      <a:pt x="3" y="69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5" name="Freeform 317"/>
              <p:cNvSpPr>
                <a:spLocks noEditPoints="1"/>
              </p:cNvSpPr>
              <p:nvPr/>
            </p:nvSpPr>
            <p:spPr bwMode="auto">
              <a:xfrm>
                <a:off x="764" y="2027"/>
                <a:ext cx="90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90" y="1"/>
                  </a:cxn>
                  <a:cxn ang="0">
                    <a:pos x="90" y="67"/>
                  </a:cxn>
                  <a:cxn ang="0">
                    <a:pos x="3" y="67"/>
                  </a:cxn>
                  <a:cxn ang="0">
                    <a:pos x="3" y="1"/>
                  </a:cxn>
                </a:cxnLst>
                <a:rect l="0" t="0" r="r" b="b"/>
                <a:pathLst>
                  <a:path w="90" h="67">
                    <a:moveTo>
                      <a:pt x="0" y="0"/>
                    </a:moveTo>
                    <a:lnTo>
                      <a:pt x="90" y="0"/>
                    </a:lnTo>
                    <a:lnTo>
                      <a:pt x="90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90" y="1"/>
                    </a:lnTo>
                    <a:lnTo>
                      <a:pt x="90" y="67"/>
                    </a:lnTo>
                    <a:lnTo>
                      <a:pt x="3" y="67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6" name="Freeform 318"/>
              <p:cNvSpPr>
                <a:spLocks noEditPoints="1"/>
              </p:cNvSpPr>
              <p:nvPr/>
            </p:nvSpPr>
            <p:spPr bwMode="auto">
              <a:xfrm>
                <a:off x="767" y="2028"/>
                <a:ext cx="87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0"/>
                  </a:cxn>
                  <a:cxn ang="0">
                    <a:pos x="87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87" y="3"/>
                  </a:cxn>
                  <a:cxn ang="0">
                    <a:pos x="87" y="66"/>
                  </a:cxn>
                  <a:cxn ang="0">
                    <a:pos x="2" y="66"/>
                  </a:cxn>
                  <a:cxn ang="0">
                    <a:pos x="2" y="3"/>
                  </a:cxn>
                </a:cxnLst>
                <a:rect l="0" t="0" r="r" b="b"/>
                <a:pathLst>
                  <a:path w="87" h="66">
                    <a:moveTo>
                      <a:pt x="0" y="0"/>
                    </a:moveTo>
                    <a:lnTo>
                      <a:pt x="87" y="0"/>
                    </a:lnTo>
                    <a:lnTo>
                      <a:pt x="87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87" y="3"/>
                    </a:lnTo>
                    <a:lnTo>
                      <a:pt x="87" y="66"/>
                    </a:lnTo>
                    <a:lnTo>
                      <a:pt x="2" y="6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7" name="Freeform 319"/>
              <p:cNvSpPr>
                <a:spLocks noEditPoints="1"/>
              </p:cNvSpPr>
              <p:nvPr/>
            </p:nvSpPr>
            <p:spPr bwMode="auto">
              <a:xfrm>
                <a:off x="769" y="2031"/>
                <a:ext cx="85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0"/>
                  </a:cxn>
                  <a:cxn ang="0">
                    <a:pos x="85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5" y="2"/>
                  </a:cxn>
                  <a:cxn ang="0">
                    <a:pos x="85" y="63"/>
                  </a:cxn>
                  <a:cxn ang="0">
                    <a:pos x="3" y="63"/>
                  </a:cxn>
                  <a:cxn ang="0">
                    <a:pos x="3" y="2"/>
                  </a:cxn>
                </a:cxnLst>
                <a:rect l="0" t="0" r="r" b="b"/>
                <a:pathLst>
                  <a:path w="85" h="63">
                    <a:moveTo>
                      <a:pt x="0" y="0"/>
                    </a:moveTo>
                    <a:lnTo>
                      <a:pt x="85" y="0"/>
                    </a:lnTo>
                    <a:lnTo>
                      <a:pt x="85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85" y="2"/>
                    </a:lnTo>
                    <a:lnTo>
                      <a:pt x="85" y="63"/>
                    </a:lnTo>
                    <a:lnTo>
                      <a:pt x="3" y="6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8" name="Freeform 320"/>
              <p:cNvSpPr>
                <a:spLocks noEditPoints="1"/>
              </p:cNvSpPr>
              <p:nvPr/>
            </p:nvSpPr>
            <p:spPr bwMode="auto">
              <a:xfrm>
                <a:off x="772" y="2033"/>
                <a:ext cx="82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2" y="2"/>
                  </a:cxn>
                  <a:cxn ang="0">
                    <a:pos x="82" y="61"/>
                  </a:cxn>
                  <a:cxn ang="0">
                    <a:pos x="3" y="61"/>
                  </a:cxn>
                  <a:cxn ang="0">
                    <a:pos x="3" y="2"/>
                  </a:cxn>
                </a:cxnLst>
                <a:rect l="0" t="0" r="r" b="b"/>
                <a:pathLst>
                  <a:path w="82" h="61">
                    <a:moveTo>
                      <a:pt x="0" y="0"/>
                    </a:moveTo>
                    <a:lnTo>
                      <a:pt x="82" y="0"/>
                    </a:lnTo>
                    <a:lnTo>
                      <a:pt x="82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82" y="2"/>
                    </a:lnTo>
                    <a:lnTo>
                      <a:pt x="82" y="61"/>
                    </a:lnTo>
                    <a:lnTo>
                      <a:pt x="3" y="6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9" name="Freeform 321"/>
              <p:cNvSpPr>
                <a:spLocks noEditPoints="1"/>
              </p:cNvSpPr>
              <p:nvPr/>
            </p:nvSpPr>
            <p:spPr bwMode="auto">
              <a:xfrm>
                <a:off x="775" y="2035"/>
                <a:ext cx="79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0"/>
                  </a:cxn>
                  <a:cxn ang="0">
                    <a:pos x="79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79" y="2"/>
                  </a:cxn>
                  <a:cxn ang="0">
                    <a:pos x="79" y="59"/>
                  </a:cxn>
                  <a:cxn ang="0">
                    <a:pos x="2" y="59"/>
                  </a:cxn>
                  <a:cxn ang="0">
                    <a:pos x="2" y="2"/>
                  </a:cxn>
                </a:cxnLst>
                <a:rect l="0" t="0" r="r" b="b"/>
                <a:pathLst>
                  <a:path w="79" h="59">
                    <a:moveTo>
                      <a:pt x="0" y="0"/>
                    </a:moveTo>
                    <a:lnTo>
                      <a:pt x="79" y="0"/>
                    </a:lnTo>
                    <a:lnTo>
                      <a:pt x="79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79" y="2"/>
                    </a:lnTo>
                    <a:lnTo>
                      <a:pt x="79" y="59"/>
                    </a:lnTo>
                    <a:lnTo>
                      <a:pt x="2" y="5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0" name="Freeform 322"/>
              <p:cNvSpPr>
                <a:spLocks noEditPoints="1"/>
              </p:cNvSpPr>
              <p:nvPr/>
            </p:nvSpPr>
            <p:spPr bwMode="auto">
              <a:xfrm>
                <a:off x="777" y="2037"/>
                <a:ext cx="7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0"/>
                  </a:cxn>
                  <a:cxn ang="0">
                    <a:pos x="77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77" y="1"/>
                  </a:cxn>
                  <a:cxn ang="0">
                    <a:pos x="77" y="57"/>
                  </a:cxn>
                  <a:cxn ang="0">
                    <a:pos x="3" y="57"/>
                  </a:cxn>
                  <a:cxn ang="0">
                    <a:pos x="3" y="1"/>
                  </a:cxn>
                </a:cxnLst>
                <a:rect l="0" t="0" r="r" b="b"/>
                <a:pathLst>
                  <a:path w="77" h="57">
                    <a:moveTo>
                      <a:pt x="0" y="0"/>
                    </a:moveTo>
                    <a:lnTo>
                      <a:pt x="77" y="0"/>
                    </a:lnTo>
                    <a:lnTo>
                      <a:pt x="77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77" y="1"/>
                    </a:lnTo>
                    <a:lnTo>
                      <a:pt x="77" y="57"/>
                    </a:lnTo>
                    <a:lnTo>
                      <a:pt x="3" y="57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1" name="Freeform 323"/>
              <p:cNvSpPr>
                <a:spLocks noEditPoints="1"/>
              </p:cNvSpPr>
              <p:nvPr/>
            </p:nvSpPr>
            <p:spPr bwMode="auto">
              <a:xfrm>
                <a:off x="780" y="2038"/>
                <a:ext cx="74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74" y="3"/>
                  </a:cxn>
                  <a:cxn ang="0">
                    <a:pos x="74" y="56"/>
                  </a:cxn>
                  <a:cxn ang="0">
                    <a:pos x="2" y="56"/>
                  </a:cxn>
                  <a:cxn ang="0">
                    <a:pos x="2" y="3"/>
                  </a:cxn>
                </a:cxnLst>
                <a:rect l="0" t="0" r="r" b="b"/>
                <a:pathLst>
                  <a:path w="74" h="56">
                    <a:moveTo>
                      <a:pt x="0" y="0"/>
                    </a:moveTo>
                    <a:lnTo>
                      <a:pt x="74" y="0"/>
                    </a:lnTo>
                    <a:lnTo>
                      <a:pt x="7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74" y="3"/>
                    </a:lnTo>
                    <a:lnTo>
                      <a:pt x="74" y="56"/>
                    </a:lnTo>
                    <a:lnTo>
                      <a:pt x="2" y="5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2" name="Freeform 324"/>
              <p:cNvSpPr>
                <a:spLocks noEditPoints="1"/>
              </p:cNvSpPr>
              <p:nvPr/>
            </p:nvSpPr>
            <p:spPr bwMode="auto">
              <a:xfrm>
                <a:off x="782" y="2041"/>
                <a:ext cx="72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72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72" y="2"/>
                  </a:cxn>
                  <a:cxn ang="0">
                    <a:pos x="72" y="53"/>
                  </a:cxn>
                  <a:cxn ang="0">
                    <a:pos x="4" y="53"/>
                  </a:cxn>
                  <a:cxn ang="0">
                    <a:pos x="4" y="2"/>
                  </a:cxn>
                </a:cxnLst>
                <a:rect l="0" t="0" r="r" b="b"/>
                <a:pathLst>
                  <a:path w="72" h="53">
                    <a:moveTo>
                      <a:pt x="0" y="0"/>
                    </a:moveTo>
                    <a:lnTo>
                      <a:pt x="72" y="0"/>
                    </a:lnTo>
                    <a:lnTo>
                      <a:pt x="72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72" y="2"/>
                    </a:lnTo>
                    <a:lnTo>
                      <a:pt x="72" y="53"/>
                    </a:lnTo>
                    <a:lnTo>
                      <a:pt x="4" y="53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3" name="Freeform 325"/>
              <p:cNvSpPr>
                <a:spLocks noEditPoints="1"/>
              </p:cNvSpPr>
              <p:nvPr/>
            </p:nvSpPr>
            <p:spPr bwMode="auto">
              <a:xfrm>
                <a:off x="786" y="2043"/>
                <a:ext cx="6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0"/>
                  </a:cxn>
                  <a:cxn ang="0">
                    <a:pos x="68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8" y="2"/>
                  </a:cxn>
                  <a:cxn ang="0">
                    <a:pos x="68" y="51"/>
                  </a:cxn>
                  <a:cxn ang="0">
                    <a:pos x="2" y="51"/>
                  </a:cxn>
                  <a:cxn ang="0">
                    <a:pos x="2" y="2"/>
                  </a:cxn>
                </a:cxnLst>
                <a:rect l="0" t="0" r="r" b="b"/>
                <a:pathLst>
                  <a:path w="68" h="51">
                    <a:moveTo>
                      <a:pt x="0" y="0"/>
                    </a:moveTo>
                    <a:lnTo>
                      <a:pt x="68" y="0"/>
                    </a:lnTo>
                    <a:lnTo>
                      <a:pt x="6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68" y="2"/>
                    </a:lnTo>
                    <a:lnTo>
                      <a:pt x="68" y="51"/>
                    </a:lnTo>
                    <a:lnTo>
                      <a:pt x="2" y="5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4" name="Freeform 326"/>
              <p:cNvSpPr>
                <a:spLocks noEditPoints="1"/>
              </p:cNvSpPr>
              <p:nvPr/>
            </p:nvSpPr>
            <p:spPr bwMode="auto">
              <a:xfrm>
                <a:off x="788" y="2045"/>
                <a:ext cx="66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49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6" y="1"/>
                  </a:cxn>
                  <a:cxn ang="0">
                    <a:pos x="66" y="49"/>
                  </a:cxn>
                  <a:cxn ang="0">
                    <a:pos x="2" y="49"/>
                  </a:cxn>
                  <a:cxn ang="0">
                    <a:pos x="2" y="1"/>
                  </a:cxn>
                </a:cxnLst>
                <a:rect l="0" t="0" r="r" b="b"/>
                <a:pathLst>
                  <a:path w="66" h="49">
                    <a:moveTo>
                      <a:pt x="0" y="0"/>
                    </a:moveTo>
                    <a:lnTo>
                      <a:pt x="66" y="0"/>
                    </a:lnTo>
                    <a:lnTo>
                      <a:pt x="66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6" y="1"/>
                    </a:lnTo>
                    <a:lnTo>
                      <a:pt x="66" y="49"/>
                    </a:lnTo>
                    <a:lnTo>
                      <a:pt x="2" y="49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5" name="Freeform 327"/>
              <p:cNvSpPr>
                <a:spLocks noEditPoints="1"/>
              </p:cNvSpPr>
              <p:nvPr/>
            </p:nvSpPr>
            <p:spPr bwMode="auto">
              <a:xfrm>
                <a:off x="790" y="2046"/>
                <a:ext cx="6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64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64" y="2"/>
                  </a:cxn>
                  <a:cxn ang="0">
                    <a:pos x="64" y="48"/>
                  </a:cxn>
                  <a:cxn ang="0">
                    <a:pos x="3" y="48"/>
                  </a:cxn>
                  <a:cxn ang="0">
                    <a:pos x="3" y="2"/>
                  </a:cxn>
                </a:cxnLst>
                <a:rect l="0" t="0" r="r" b="b"/>
                <a:pathLst>
                  <a:path w="64" h="48">
                    <a:moveTo>
                      <a:pt x="0" y="0"/>
                    </a:moveTo>
                    <a:lnTo>
                      <a:pt x="64" y="0"/>
                    </a:lnTo>
                    <a:lnTo>
                      <a:pt x="6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64" y="2"/>
                    </a:lnTo>
                    <a:lnTo>
                      <a:pt x="64" y="48"/>
                    </a:lnTo>
                    <a:lnTo>
                      <a:pt x="3" y="48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6" name="Freeform 328"/>
              <p:cNvSpPr>
                <a:spLocks noEditPoints="1"/>
              </p:cNvSpPr>
              <p:nvPr/>
            </p:nvSpPr>
            <p:spPr bwMode="auto">
              <a:xfrm>
                <a:off x="793" y="2048"/>
                <a:ext cx="6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61" y="3"/>
                  </a:cxn>
                  <a:cxn ang="0">
                    <a:pos x="61" y="46"/>
                  </a:cxn>
                  <a:cxn ang="0">
                    <a:pos x="3" y="46"/>
                  </a:cxn>
                  <a:cxn ang="0">
                    <a:pos x="3" y="3"/>
                  </a:cxn>
                </a:cxnLst>
                <a:rect l="0" t="0" r="r" b="b"/>
                <a:pathLst>
                  <a:path w="61" h="46">
                    <a:moveTo>
                      <a:pt x="0" y="0"/>
                    </a:moveTo>
                    <a:lnTo>
                      <a:pt x="61" y="0"/>
                    </a:lnTo>
                    <a:lnTo>
                      <a:pt x="61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61" y="3"/>
                    </a:lnTo>
                    <a:lnTo>
                      <a:pt x="61" y="46"/>
                    </a:lnTo>
                    <a:lnTo>
                      <a:pt x="3" y="46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7" name="Freeform 329"/>
              <p:cNvSpPr>
                <a:spLocks noEditPoints="1"/>
              </p:cNvSpPr>
              <p:nvPr/>
            </p:nvSpPr>
            <p:spPr bwMode="auto">
              <a:xfrm>
                <a:off x="796" y="2051"/>
                <a:ext cx="58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0"/>
                  </a:cxn>
                  <a:cxn ang="0">
                    <a:pos x="58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8" y="2"/>
                  </a:cxn>
                  <a:cxn ang="0">
                    <a:pos x="58" y="43"/>
                  </a:cxn>
                  <a:cxn ang="0">
                    <a:pos x="3" y="43"/>
                  </a:cxn>
                  <a:cxn ang="0">
                    <a:pos x="3" y="2"/>
                  </a:cxn>
                </a:cxnLst>
                <a:rect l="0" t="0" r="r" b="b"/>
                <a:pathLst>
                  <a:path w="58" h="43">
                    <a:moveTo>
                      <a:pt x="0" y="0"/>
                    </a:moveTo>
                    <a:lnTo>
                      <a:pt x="58" y="0"/>
                    </a:lnTo>
                    <a:lnTo>
                      <a:pt x="58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58" y="2"/>
                    </a:lnTo>
                    <a:lnTo>
                      <a:pt x="58" y="43"/>
                    </a:lnTo>
                    <a:lnTo>
                      <a:pt x="3" y="4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8" name="Freeform 330"/>
              <p:cNvSpPr>
                <a:spLocks noEditPoints="1"/>
              </p:cNvSpPr>
              <p:nvPr/>
            </p:nvSpPr>
            <p:spPr bwMode="auto">
              <a:xfrm>
                <a:off x="799" y="2053"/>
                <a:ext cx="55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5" y="2"/>
                  </a:cxn>
                  <a:cxn ang="0">
                    <a:pos x="55" y="41"/>
                  </a:cxn>
                  <a:cxn ang="0">
                    <a:pos x="2" y="41"/>
                  </a:cxn>
                  <a:cxn ang="0">
                    <a:pos x="2" y="2"/>
                  </a:cxn>
                </a:cxnLst>
                <a:rect l="0" t="0" r="r" b="b"/>
                <a:pathLst>
                  <a:path w="55" h="41">
                    <a:moveTo>
                      <a:pt x="0" y="0"/>
                    </a:moveTo>
                    <a:lnTo>
                      <a:pt x="55" y="0"/>
                    </a:lnTo>
                    <a:lnTo>
                      <a:pt x="5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55" y="2"/>
                    </a:lnTo>
                    <a:lnTo>
                      <a:pt x="55" y="41"/>
                    </a:lnTo>
                    <a:lnTo>
                      <a:pt x="2" y="4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9" name="Freeform 331"/>
              <p:cNvSpPr>
                <a:spLocks noEditPoints="1"/>
              </p:cNvSpPr>
              <p:nvPr/>
            </p:nvSpPr>
            <p:spPr bwMode="auto">
              <a:xfrm>
                <a:off x="801" y="2055"/>
                <a:ext cx="53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3" y="1"/>
                  </a:cxn>
                  <a:cxn ang="0">
                    <a:pos x="53" y="39"/>
                  </a:cxn>
                  <a:cxn ang="0">
                    <a:pos x="2" y="39"/>
                  </a:cxn>
                  <a:cxn ang="0">
                    <a:pos x="2" y="1"/>
                  </a:cxn>
                </a:cxnLst>
                <a:rect l="0" t="0" r="r" b="b"/>
                <a:pathLst>
                  <a:path w="53" h="39">
                    <a:moveTo>
                      <a:pt x="0" y="0"/>
                    </a:moveTo>
                    <a:lnTo>
                      <a:pt x="53" y="0"/>
                    </a:lnTo>
                    <a:lnTo>
                      <a:pt x="5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53" y="1"/>
                    </a:lnTo>
                    <a:lnTo>
                      <a:pt x="53" y="39"/>
                    </a:lnTo>
                    <a:lnTo>
                      <a:pt x="2" y="39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0" name="Freeform 332"/>
              <p:cNvSpPr>
                <a:spLocks noEditPoints="1"/>
              </p:cNvSpPr>
              <p:nvPr/>
            </p:nvSpPr>
            <p:spPr bwMode="auto">
              <a:xfrm>
                <a:off x="803" y="2056"/>
                <a:ext cx="51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51" y="2"/>
                  </a:cxn>
                  <a:cxn ang="0">
                    <a:pos x="51" y="38"/>
                  </a:cxn>
                  <a:cxn ang="0">
                    <a:pos x="4" y="38"/>
                  </a:cxn>
                  <a:cxn ang="0">
                    <a:pos x="4" y="2"/>
                  </a:cxn>
                </a:cxnLst>
                <a:rect l="0" t="0" r="r" b="b"/>
                <a:pathLst>
                  <a:path w="51" h="38">
                    <a:moveTo>
                      <a:pt x="0" y="0"/>
                    </a:moveTo>
                    <a:lnTo>
                      <a:pt x="51" y="0"/>
                    </a:lnTo>
                    <a:lnTo>
                      <a:pt x="51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51" y="2"/>
                    </a:lnTo>
                    <a:lnTo>
                      <a:pt x="51" y="38"/>
                    </a:lnTo>
                    <a:lnTo>
                      <a:pt x="4" y="38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1" name="Freeform 333"/>
              <p:cNvSpPr>
                <a:spLocks noEditPoints="1"/>
              </p:cNvSpPr>
              <p:nvPr/>
            </p:nvSpPr>
            <p:spPr bwMode="auto">
              <a:xfrm>
                <a:off x="807" y="2058"/>
                <a:ext cx="47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7" y="3"/>
                  </a:cxn>
                  <a:cxn ang="0">
                    <a:pos x="47" y="36"/>
                  </a:cxn>
                  <a:cxn ang="0">
                    <a:pos x="2" y="36"/>
                  </a:cxn>
                  <a:cxn ang="0">
                    <a:pos x="2" y="3"/>
                  </a:cxn>
                </a:cxnLst>
                <a:rect l="0" t="0" r="r" b="b"/>
                <a:pathLst>
                  <a:path w="47" h="36">
                    <a:moveTo>
                      <a:pt x="0" y="0"/>
                    </a:moveTo>
                    <a:lnTo>
                      <a:pt x="47" y="0"/>
                    </a:lnTo>
                    <a:lnTo>
                      <a:pt x="47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47" y="3"/>
                    </a:lnTo>
                    <a:lnTo>
                      <a:pt x="47" y="36"/>
                    </a:lnTo>
                    <a:lnTo>
                      <a:pt x="2" y="3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2" name="Freeform 334"/>
              <p:cNvSpPr>
                <a:spLocks noEditPoints="1"/>
              </p:cNvSpPr>
              <p:nvPr/>
            </p:nvSpPr>
            <p:spPr bwMode="auto">
              <a:xfrm>
                <a:off x="809" y="2061"/>
                <a:ext cx="4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5" y="2"/>
                  </a:cxn>
                  <a:cxn ang="0">
                    <a:pos x="45" y="33"/>
                  </a:cxn>
                  <a:cxn ang="0">
                    <a:pos x="3" y="33"/>
                  </a:cxn>
                  <a:cxn ang="0">
                    <a:pos x="3" y="2"/>
                  </a:cxn>
                </a:cxnLst>
                <a:rect l="0" t="0" r="r" b="b"/>
                <a:pathLst>
                  <a:path w="45" h="33">
                    <a:moveTo>
                      <a:pt x="0" y="0"/>
                    </a:moveTo>
                    <a:lnTo>
                      <a:pt x="45" y="0"/>
                    </a:lnTo>
                    <a:lnTo>
                      <a:pt x="45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5" y="2"/>
                    </a:lnTo>
                    <a:lnTo>
                      <a:pt x="45" y="33"/>
                    </a:lnTo>
                    <a:lnTo>
                      <a:pt x="3" y="3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3" name="Freeform 335"/>
              <p:cNvSpPr>
                <a:spLocks noEditPoints="1"/>
              </p:cNvSpPr>
              <p:nvPr/>
            </p:nvSpPr>
            <p:spPr bwMode="auto">
              <a:xfrm>
                <a:off x="812" y="2063"/>
                <a:ext cx="4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31"/>
                  </a:cxn>
                  <a:cxn ang="0">
                    <a:pos x="0" y="3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2" y="2"/>
                  </a:cxn>
                  <a:cxn ang="0">
                    <a:pos x="42" y="31"/>
                  </a:cxn>
                  <a:cxn ang="0">
                    <a:pos x="3" y="31"/>
                  </a:cxn>
                  <a:cxn ang="0">
                    <a:pos x="3" y="2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lnTo>
                      <a:pt x="42" y="0"/>
                    </a:lnTo>
                    <a:lnTo>
                      <a:pt x="4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2" y="2"/>
                    </a:lnTo>
                    <a:lnTo>
                      <a:pt x="42" y="31"/>
                    </a:lnTo>
                    <a:lnTo>
                      <a:pt x="3" y="3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4" name="Freeform 336"/>
              <p:cNvSpPr>
                <a:spLocks noEditPoints="1"/>
              </p:cNvSpPr>
              <p:nvPr/>
            </p:nvSpPr>
            <p:spPr bwMode="auto">
              <a:xfrm>
                <a:off x="815" y="2065"/>
                <a:ext cx="39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9" y="1"/>
                  </a:cxn>
                  <a:cxn ang="0">
                    <a:pos x="39" y="29"/>
                  </a:cxn>
                  <a:cxn ang="0">
                    <a:pos x="2" y="29"/>
                  </a:cxn>
                  <a:cxn ang="0">
                    <a:pos x="2" y="1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9" y="0"/>
                    </a:lnTo>
                    <a:lnTo>
                      <a:pt x="3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39" y="1"/>
                    </a:lnTo>
                    <a:lnTo>
                      <a:pt x="39" y="29"/>
                    </a:lnTo>
                    <a:lnTo>
                      <a:pt x="2" y="29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5" name="Freeform 337"/>
              <p:cNvSpPr>
                <a:spLocks noEditPoints="1"/>
              </p:cNvSpPr>
              <p:nvPr/>
            </p:nvSpPr>
            <p:spPr bwMode="auto">
              <a:xfrm>
                <a:off x="817" y="2066"/>
                <a:ext cx="37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7" y="2"/>
                  </a:cxn>
                  <a:cxn ang="0">
                    <a:pos x="37" y="28"/>
                  </a:cxn>
                  <a:cxn ang="0">
                    <a:pos x="3" y="28"/>
                  </a:cxn>
                  <a:cxn ang="0">
                    <a:pos x="3" y="2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37" y="0"/>
                    </a:lnTo>
                    <a:lnTo>
                      <a:pt x="37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37" y="2"/>
                    </a:lnTo>
                    <a:lnTo>
                      <a:pt x="37" y="28"/>
                    </a:lnTo>
                    <a:lnTo>
                      <a:pt x="3" y="28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6" name="Freeform 338"/>
              <p:cNvSpPr>
                <a:spLocks noEditPoints="1"/>
              </p:cNvSpPr>
              <p:nvPr/>
            </p:nvSpPr>
            <p:spPr bwMode="auto">
              <a:xfrm>
                <a:off x="820" y="2068"/>
                <a:ext cx="3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4" y="3"/>
                  </a:cxn>
                  <a:cxn ang="0">
                    <a:pos x="34" y="26"/>
                  </a:cxn>
                  <a:cxn ang="0">
                    <a:pos x="2" y="26"/>
                  </a:cxn>
                  <a:cxn ang="0">
                    <a:pos x="2" y="3"/>
                  </a:cxn>
                </a:cxnLst>
                <a:rect l="0" t="0" r="r" b="b"/>
                <a:pathLst>
                  <a:path w="34" h="26">
                    <a:moveTo>
                      <a:pt x="0" y="0"/>
                    </a:moveTo>
                    <a:lnTo>
                      <a:pt x="34" y="0"/>
                    </a:lnTo>
                    <a:lnTo>
                      <a:pt x="34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34" y="3"/>
                    </a:lnTo>
                    <a:lnTo>
                      <a:pt x="34" y="26"/>
                    </a:lnTo>
                    <a:lnTo>
                      <a:pt x="2" y="2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7" name="Freeform 339"/>
              <p:cNvSpPr>
                <a:spLocks noEditPoints="1"/>
              </p:cNvSpPr>
              <p:nvPr/>
            </p:nvSpPr>
            <p:spPr bwMode="auto">
              <a:xfrm>
                <a:off x="822" y="2071"/>
                <a:ext cx="3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32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32" y="2"/>
                  </a:cxn>
                  <a:cxn ang="0">
                    <a:pos x="32" y="23"/>
                  </a:cxn>
                  <a:cxn ang="0">
                    <a:pos x="4" y="23"/>
                  </a:cxn>
                  <a:cxn ang="0">
                    <a:pos x="4" y="2"/>
                  </a:cxn>
                </a:cxnLst>
                <a:rect l="0" t="0" r="r" b="b"/>
                <a:pathLst>
                  <a:path w="32" h="23">
                    <a:moveTo>
                      <a:pt x="0" y="0"/>
                    </a:moveTo>
                    <a:lnTo>
                      <a:pt x="32" y="0"/>
                    </a:lnTo>
                    <a:lnTo>
                      <a:pt x="3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32" y="2"/>
                    </a:lnTo>
                    <a:lnTo>
                      <a:pt x="32" y="23"/>
                    </a:lnTo>
                    <a:lnTo>
                      <a:pt x="4" y="23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8" name="Freeform 340"/>
              <p:cNvSpPr>
                <a:spLocks noEditPoints="1"/>
              </p:cNvSpPr>
              <p:nvPr/>
            </p:nvSpPr>
            <p:spPr bwMode="auto">
              <a:xfrm>
                <a:off x="826" y="2073"/>
                <a:ext cx="2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2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8" y="2"/>
                  </a:cxn>
                  <a:cxn ang="0">
                    <a:pos x="28" y="21"/>
                  </a:cxn>
                  <a:cxn ang="0">
                    <a:pos x="2" y="21"/>
                  </a:cxn>
                  <a:cxn ang="0">
                    <a:pos x="2" y="2"/>
                  </a:cxn>
                </a:cxnLst>
                <a:rect l="0" t="0" r="r" b="b"/>
                <a:pathLst>
                  <a:path w="28" h="21">
                    <a:moveTo>
                      <a:pt x="0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8" y="2"/>
                    </a:lnTo>
                    <a:lnTo>
                      <a:pt x="28" y="21"/>
                    </a:lnTo>
                    <a:lnTo>
                      <a:pt x="2" y="2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9" name="Freeform 341"/>
              <p:cNvSpPr>
                <a:spLocks noEditPoints="1"/>
              </p:cNvSpPr>
              <p:nvPr/>
            </p:nvSpPr>
            <p:spPr bwMode="auto">
              <a:xfrm>
                <a:off x="828" y="2075"/>
                <a:ext cx="2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6" y="19"/>
                  </a:cxn>
                  <a:cxn ang="0">
                    <a:pos x="3" y="19"/>
                  </a:cxn>
                  <a:cxn ang="0">
                    <a:pos x="3" y="1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26" y="0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26" y="1"/>
                    </a:lnTo>
                    <a:lnTo>
                      <a:pt x="26" y="19"/>
                    </a:lnTo>
                    <a:lnTo>
                      <a:pt x="3" y="19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0" name="Freeform 342"/>
              <p:cNvSpPr>
                <a:spLocks noEditPoints="1"/>
              </p:cNvSpPr>
              <p:nvPr/>
            </p:nvSpPr>
            <p:spPr bwMode="auto">
              <a:xfrm>
                <a:off x="831" y="2076"/>
                <a:ext cx="2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23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2" y="18"/>
                  </a:cxn>
                  <a:cxn ang="0">
                    <a:pos x="2" y="2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3" y="2"/>
                    </a:lnTo>
                    <a:lnTo>
                      <a:pt x="23" y="18"/>
                    </a:lnTo>
                    <a:lnTo>
                      <a:pt x="2" y="18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1" name="Freeform 343"/>
              <p:cNvSpPr>
                <a:spLocks noEditPoints="1"/>
              </p:cNvSpPr>
              <p:nvPr/>
            </p:nvSpPr>
            <p:spPr bwMode="auto">
              <a:xfrm>
                <a:off x="833" y="2078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21" y="3"/>
                  </a:cxn>
                  <a:cxn ang="0">
                    <a:pos x="21" y="16"/>
                  </a:cxn>
                  <a:cxn ang="0">
                    <a:pos x="3" y="16"/>
                  </a:cxn>
                  <a:cxn ang="0">
                    <a:pos x="3" y="3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0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21" y="3"/>
                    </a:lnTo>
                    <a:lnTo>
                      <a:pt x="21" y="16"/>
                    </a:lnTo>
                    <a:lnTo>
                      <a:pt x="3" y="16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2" name="Freeform 344"/>
              <p:cNvSpPr>
                <a:spLocks noEditPoints="1"/>
              </p:cNvSpPr>
              <p:nvPr/>
            </p:nvSpPr>
            <p:spPr bwMode="auto">
              <a:xfrm>
                <a:off x="836" y="2081"/>
                <a:ext cx="1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" y="2"/>
                  </a:cxn>
                  <a:cxn ang="0">
                    <a:pos x="18" y="13"/>
                  </a:cxn>
                  <a:cxn ang="0">
                    <a:pos x="3" y="13"/>
                  </a:cxn>
                  <a:cxn ang="0">
                    <a:pos x="3" y="2"/>
                  </a:cxn>
                </a:cxnLst>
                <a:rect l="0" t="0" r="r" b="b"/>
                <a:pathLst>
                  <a:path w="18" h="13">
                    <a:moveTo>
                      <a:pt x="0" y="0"/>
                    </a:moveTo>
                    <a:lnTo>
                      <a:pt x="18" y="0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3" y="1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3" name="Freeform 345"/>
              <p:cNvSpPr>
                <a:spLocks noEditPoints="1"/>
              </p:cNvSpPr>
              <p:nvPr/>
            </p:nvSpPr>
            <p:spPr bwMode="auto">
              <a:xfrm>
                <a:off x="839" y="2083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5" y="1"/>
                  </a:cxn>
                  <a:cxn ang="0">
                    <a:pos x="15" y="11"/>
                  </a:cxn>
                  <a:cxn ang="0">
                    <a:pos x="2" y="11"/>
                  </a:cxn>
                  <a:cxn ang="0">
                    <a:pos x="2" y="1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5" y="1"/>
                    </a:lnTo>
                    <a:lnTo>
                      <a:pt x="15" y="11"/>
                    </a:lnTo>
                    <a:lnTo>
                      <a:pt x="2" y="11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4" name="Freeform 346"/>
              <p:cNvSpPr>
                <a:spLocks noEditPoints="1"/>
              </p:cNvSpPr>
              <p:nvPr/>
            </p:nvSpPr>
            <p:spPr bwMode="auto">
              <a:xfrm>
                <a:off x="841" y="2084"/>
                <a:ext cx="1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" y="2"/>
                  </a:cxn>
                  <a:cxn ang="0">
                    <a:pos x="13" y="10"/>
                  </a:cxn>
                  <a:cxn ang="0">
                    <a:pos x="3" y="10"/>
                  </a:cxn>
                  <a:cxn ang="0">
                    <a:pos x="3" y="2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" y="2"/>
                    </a:lnTo>
                    <a:lnTo>
                      <a:pt x="13" y="10"/>
                    </a:lnTo>
                    <a:lnTo>
                      <a:pt x="3" y="10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5" name="Freeform 347"/>
              <p:cNvSpPr>
                <a:spLocks noEditPoints="1"/>
              </p:cNvSpPr>
              <p:nvPr/>
            </p:nvSpPr>
            <p:spPr bwMode="auto">
              <a:xfrm>
                <a:off x="844" y="2086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3" y="8"/>
                  </a:cxn>
                  <a:cxn ang="0">
                    <a:pos x="3" y="2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0"/>
                    </a:lnTo>
                    <a:lnTo>
                      <a:pt x="1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0" y="2"/>
                    </a:lnTo>
                    <a:lnTo>
                      <a:pt x="10" y="8"/>
                    </a:lnTo>
                    <a:lnTo>
                      <a:pt x="3" y="8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6" name="Freeform 348"/>
              <p:cNvSpPr>
                <a:spLocks noEditPoints="1"/>
              </p:cNvSpPr>
              <p:nvPr/>
            </p:nvSpPr>
            <p:spPr bwMode="auto">
              <a:xfrm>
                <a:off x="847" y="2088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7" y="3"/>
                  </a:cxn>
                  <a:cxn ang="0">
                    <a:pos x="7" y="6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7" y="3"/>
                    </a:lnTo>
                    <a:lnTo>
                      <a:pt x="7" y="6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7" name="Freeform 349"/>
              <p:cNvSpPr>
                <a:spLocks noEditPoints="1"/>
              </p:cNvSpPr>
              <p:nvPr/>
            </p:nvSpPr>
            <p:spPr bwMode="auto">
              <a:xfrm>
                <a:off x="849" y="2091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8" name="Freeform 350"/>
              <p:cNvSpPr>
                <a:spLocks noEditPoints="1"/>
              </p:cNvSpPr>
              <p:nvPr/>
            </p:nvSpPr>
            <p:spPr bwMode="auto">
              <a:xfrm>
                <a:off x="852" y="209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9" name="Freeform 351"/>
              <p:cNvSpPr>
                <a:spLocks noEditPoints="1"/>
              </p:cNvSpPr>
              <p:nvPr/>
            </p:nvSpPr>
            <p:spPr bwMode="auto">
              <a:xfrm>
                <a:off x="652" y="1943"/>
                <a:ext cx="202" cy="151"/>
              </a:xfrm>
              <a:custGeom>
                <a:avLst/>
                <a:gdLst/>
                <a:ahLst/>
                <a:cxnLst>
                  <a:cxn ang="0">
                    <a:pos x="15" y="135"/>
                  </a:cxn>
                  <a:cxn ang="0">
                    <a:pos x="15" y="17"/>
                  </a:cxn>
                  <a:cxn ang="0">
                    <a:pos x="187" y="17"/>
                  </a:cxn>
                  <a:cxn ang="0">
                    <a:pos x="187" y="135"/>
                  </a:cxn>
                  <a:cxn ang="0">
                    <a:pos x="15" y="135"/>
                  </a:cxn>
                  <a:cxn ang="0">
                    <a:pos x="7" y="143"/>
                  </a:cxn>
                  <a:cxn ang="0">
                    <a:pos x="195" y="143"/>
                  </a:cxn>
                  <a:cxn ang="0">
                    <a:pos x="195" y="9"/>
                  </a:cxn>
                  <a:cxn ang="0">
                    <a:pos x="202" y="9"/>
                  </a:cxn>
                  <a:cxn ang="0">
                    <a:pos x="202" y="0"/>
                  </a:cxn>
                  <a:cxn ang="0">
                    <a:pos x="0" y="0"/>
                  </a:cxn>
                  <a:cxn ang="0">
                    <a:pos x="0" y="151"/>
                  </a:cxn>
                  <a:cxn ang="0">
                    <a:pos x="7" y="151"/>
                  </a:cxn>
                  <a:cxn ang="0">
                    <a:pos x="7" y="143"/>
                  </a:cxn>
                </a:cxnLst>
                <a:rect l="0" t="0" r="r" b="b"/>
                <a:pathLst>
                  <a:path w="202" h="151">
                    <a:moveTo>
                      <a:pt x="15" y="135"/>
                    </a:moveTo>
                    <a:lnTo>
                      <a:pt x="15" y="17"/>
                    </a:lnTo>
                    <a:lnTo>
                      <a:pt x="187" y="17"/>
                    </a:lnTo>
                    <a:lnTo>
                      <a:pt x="187" y="135"/>
                    </a:lnTo>
                    <a:lnTo>
                      <a:pt x="15" y="135"/>
                    </a:lnTo>
                    <a:close/>
                    <a:moveTo>
                      <a:pt x="7" y="143"/>
                    </a:moveTo>
                    <a:lnTo>
                      <a:pt x="195" y="143"/>
                    </a:lnTo>
                    <a:lnTo>
                      <a:pt x="195" y="9"/>
                    </a:lnTo>
                    <a:lnTo>
                      <a:pt x="202" y="9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" y="151"/>
                    </a:lnTo>
                    <a:lnTo>
                      <a:pt x="7" y="1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0" name="Freeform 352"/>
              <p:cNvSpPr>
                <a:spLocks noEditPoints="1"/>
              </p:cNvSpPr>
              <p:nvPr/>
            </p:nvSpPr>
            <p:spPr bwMode="auto">
              <a:xfrm>
                <a:off x="652" y="1943"/>
                <a:ext cx="202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202" y="151"/>
                  </a:cxn>
                  <a:cxn ang="0">
                    <a:pos x="0" y="15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202" y="2"/>
                  </a:cxn>
                  <a:cxn ang="0">
                    <a:pos x="202" y="151"/>
                  </a:cxn>
                  <a:cxn ang="0">
                    <a:pos x="3" y="151"/>
                  </a:cxn>
                  <a:cxn ang="0">
                    <a:pos x="3" y="2"/>
                  </a:cxn>
                </a:cxnLst>
                <a:rect l="0" t="0" r="r" b="b"/>
                <a:pathLst>
                  <a:path w="202" h="151">
                    <a:moveTo>
                      <a:pt x="0" y="0"/>
                    </a:moveTo>
                    <a:lnTo>
                      <a:pt x="202" y="0"/>
                    </a:lnTo>
                    <a:lnTo>
                      <a:pt x="202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202" y="2"/>
                    </a:lnTo>
                    <a:lnTo>
                      <a:pt x="202" y="151"/>
                    </a:lnTo>
                    <a:lnTo>
                      <a:pt x="3" y="15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1" name="Freeform 353"/>
              <p:cNvSpPr>
                <a:spLocks noEditPoints="1"/>
              </p:cNvSpPr>
              <p:nvPr/>
            </p:nvSpPr>
            <p:spPr bwMode="auto">
              <a:xfrm>
                <a:off x="655" y="1945"/>
                <a:ext cx="199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149"/>
                  </a:cxn>
                  <a:cxn ang="0">
                    <a:pos x="0" y="14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99" y="2"/>
                  </a:cxn>
                  <a:cxn ang="0">
                    <a:pos x="199" y="149"/>
                  </a:cxn>
                  <a:cxn ang="0">
                    <a:pos x="2" y="149"/>
                  </a:cxn>
                  <a:cxn ang="0">
                    <a:pos x="2" y="2"/>
                  </a:cxn>
                </a:cxnLst>
                <a:rect l="0" t="0" r="r" b="b"/>
                <a:pathLst>
                  <a:path w="199" h="149">
                    <a:moveTo>
                      <a:pt x="0" y="0"/>
                    </a:moveTo>
                    <a:lnTo>
                      <a:pt x="199" y="0"/>
                    </a:lnTo>
                    <a:lnTo>
                      <a:pt x="199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99" y="2"/>
                    </a:lnTo>
                    <a:lnTo>
                      <a:pt x="199" y="149"/>
                    </a:lnTo>
                    <a:lnTo>
                      <a:pt x="2" y="14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2" name="Freeform 354"/>
              <p:cNvSpPr>
                <a:spLocks noEditPoints="1"/>
              </p:cNvSpPr>
              <p:nvPr/>
            </p:nvSpPr>
            <p:spPr bwMode="auto">
              <a:xfrm>
                <a:off x="657" y="1947"/>
                <a:ext cx="197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197" y="147"/>
                  </a:cxn>
                  <a:cxn ang="0">
                    <a:pos x="0" y="147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97" y="3"/>
                  </a:cxn>
                  <a:cxn ang="0">
                    <a:pos x="197" y="147"/>
                  </a:cxn>
                  <a:cxn ang="0">
                    <a:pos x="4" y="147"/>
                  </a:cxn>
                  <a:cxn ang="0">
                    <a:pos x="4" y="3"/>
                  </a:cxn>
                </a:cxnLst>
                <a:rect l="0" t="0" r="r" b="b"/>
                <a:pathLst>
                  <a:path w="197" h="147">
                    <a:moveTo>
                      <a:pt x="0" y="0"/>
                    </a:moveTo>
                    <a:lnTo>
                      <a:pt x="197" y="0"/>
                    </a:lnTo>
                    <a:lnTo>
                      <a:pt x="197" y="147"/>
                    </a:lnTo>
                    <a:lnTo>
                      <a:pt x="0" y="147"/>
                    </a:lnTo>
                    <a:lnTo>
                      <a:pt x="0" y="0"/>
                    </a:lnTo>
                    <a:close/>
                    <a:moveTo>
                      <a:pt x="4" y="3"/>
                    </a:moveTo>
                    <a:lnTo>
                      <a:pt x="197" y="3"/>
                    </a:lnTo>
                    <a:lnTo>
                      <a:pt x="197" y="147"/>
                    </a:lnTo>
                    <a:lnTo>
                      <a:pt x="4" y="147"/>
                    </a:lnTo>
                    <a:lnTo>
                      <a:pt x="4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3" name="Freeform 355"/>
              <p:cNvSpPr>
                <a:spLocks noEditPoints="1"/>
              </p:cNvSpPr>
              <p:nvPr/>
            </p:nvSpPr>
            <p:spPr bwMode="auto">
              <a:xfrm>
                <a:off x="661" y="1950"/>
                <a:ext cx="193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3" y="0"/>
                  </a:cxn>
                  <a:cxn ang="0">
                    <a:pos x="193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93" y="2"/>
                  </a:cxn>
                  <a:cxn ang="0">
                    <a:pos x="193" y="144"/>
                  </a:cxn>
                  <a:cxn ang="0">
                    <a:pos x="2" y="144"/>
                  </a:cxn>
                  <a:cxn ang="0">
                    <a:pos x="2" y="2"/>
                  </a:cxn>
                </a:cxnLst>
                <a:rect l="0" t="0" r="r" b="b"/>
                <a:pathLst>
                  <a:path w="193" h="144">
                    <a:moveTo>
                      <a:pt x="0" y="0"/>
                    </a:moveTo>
                    <a:lnTo>
                      <a:pt x="193" y="0"/>
                    </a:lnTo>
                    <a:lnTo>
                      <a:pt x="193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93" y="2"/>
                    </a:lnTo>
                    <a:lnTo>
                      <a:pt x="193" y="144"/>
                    </a:lnTo>
                    <a:lnTo>
                      <a:pt x="2" y="144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4" name="Freeform 356"/>
              <p:cNvSpPr>
                <a:spLocks noEditPoints="1"/>
              </p:cNvSpPr>
              <p:nvPr/>
            </p:nvSpPr>
            <p:spPr bwMode="auto">
              <a:xfrm>
                <a:off x="663" y="1952"/>
                <a:ext cx="191" cy="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1" y="0"/>
                  </a:cxn>
                  <a:cxn ang="0">
                    <a:pos x="191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91" y="1"/>
                  </a:cxn>
                  <a:cxn ang="0">
                    <a:pos x="191" y="142"/>
                  </a:cxn>
                  <a:cxn ang="0">
                    <a:pos x="2" y="142"/>
                  </a:cxn>
                  <a:cxn ang="0">
                    <a:pos x="2" y="1"/>
                  </a:cxn>
                </a:cxnLst>
                <a:rect l="0" t="0" r="r" b="b"/>
                <a:pathLst>
                  <a:path w="191" h="142">
                    <a:moveTo>
                      <a:pt x="0" y="0"/>
                    </a:moveTo>
                    <a:lnTo>
                      <a:pt x="191" y="0"/>
                    </a:lnTo>
                    <a:lnTo>
                      <a:pt x="191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91" y="1"/>
                    </a:lnTo>
                    <a:lnTo>
                      <a:pt x="191" y="142"/>
                    </a:lnTo>
                    <a:lnTo>
                      <a:pt x="2" y="142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5" name="Freeform 357"/>
              <p:cNvSpPr>
                <a:spLocks noEditPoints="1"/>
              </p:cNvSpPr>
              <p:nvPr/>
            </p:nvSpPr>
            <p:spPr bwMode="auto">
              <a:xfrm>
                <a:off x="665" y="1953"/>
                <a:ext cx="189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41"/>
                  </a:cxn>
                  <a:cxn ang="0">
                    <a:pos x="0" y="14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9" y="2"/>
                  </a:cxn>
                  <a:cxn ang="0">
                    <a:pos x="189" y="141"/>
                  </a:cxn>
                  <a:cxn ang="0">
                    <a:pos x="3" y="141"/>
                  </a:cxn>
                  <a:cxn ang="0">
                    <a:pos x="3" y="2"/>
                  </a:cxn>
                </a:cxnLst>
                <a:rect l="0" t="0" r="r" b="b"/>
                <a:pathLst>
                  <a:path w="189" h="141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41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9" y="2"/>
                    </a:lnTo>
                    <a:lnTo>
                      <a:pt x="189" y="141"/>
                    </a:lnTo>
                    <a:lnTo>
                      <a:pt x="3" y="14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6" name="Freeform 358"/>
              <p:cNvSpPr>
                <a:spLocks noEditPoints="1"/>
              </p:cNvSpPr>
              <p:nvPr/>
            </p:nvSpPr>
            <p:spPr bwMode="auto">
              <a:xfrm>
                <a:off x="668" y="1955"/>
                <a:ext cx="186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6" y="0"/>
                  </a:cxn>
                  <a:cxn ang="0">
                    <a:pos x="186" y="139"/>
                  </a:cxn>
                  <a:cxn ang="0">
                    <a:pos x="0" y="13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6" y="2"/>
                  </a:cxn>
                  <a:cxn ang="0">
                    <a:pos x="186" y="139"/>
                  </a:cxn>
                  <a:cxn ang="0">
                    <a:pos x="3" y="139"/>
                  </a:cxn>
                  <a:cxn ang="0">
                    <a:pos x="3" y="2"/>
                  </a:cxn>
                </a:cxnLst>
                <a:rect l="0" t="0" r="r" b="b"/>
                <a:pathLst>
                  <a:path w="186" h="139">
                    <a:moveTo>
                      <a:pt x="0" y="0"/>
                    </a:moveTo>
                    <a:lnTo>
                      <a:pt x="186" y="0"/>
                    </a:lnTo>
                    <a:lnTo>
                      <a:pt x="186" y="139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6" y="2"/>
                    </a:lnTo>
                    <a:lnTo>
                      <a:pt x="186" y="139"/>
                    </a:lnTo>
                    <a:lnTo>
                      <a:pt x="3" y="139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7" name="Freeform 359"/>
              <p:cNvSpPr>
                <a:spLocks noEditPoints="1"/>
              </p:cNvSpPr>
              <p:nvPr/>
            </p:nvSpPr>
            <p:spPr bwMode="auto">
              <a:xfrm>
                <a:off x="671" y="1957"/>
                <a:ext cx="183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3" y="0"/>
                  </a:cxn>
                  <a:cxn ang="0">
                    <a:pos x="183" y="137"/>
                  </a:cxn>
                  <a:cxn ang="0">
                    <a:pos x="0" y="13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83" y="3"/>
                  </a:cxn>
                  <a:cxn ang="0">
                    <a:pos x="183" y="137"/>
                  </a:cxn>
                  <a:cxn ang="0">
                    <a:pos x="3" y="137"/>
                  </a:cxn>
                  <a:cxn ang="0">
                    <a:pos x="3" y="3"/>
                  </a:cxn>
                </a:cxnLst>
                <a:rect l="0" t="0" r="r" b="b"/>
                <a:pathLst>
                  <a:path w="183" h="137">
                    <a:moveTo>
                      <a:pt x="0" y="0"/>
                    </a:moveTo>
                    <a:lnTo>
                      <a:pt x="183" y="0"/>
                    </a:lnTo>
                    <a:lnTo>
                      <a:pt x="183" y="137"/>
                    </a:lnTo>
                    <a:lnTo>
                      <a:pt x="0" y="13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83" y="3"/>
                    </a:lnTo>
                    <a:lnTo>
                      <a:pt x="183" y="137"/>
                    </a:lnTo>
                    <a:lnTo>
                      <a:pt x="3" y="13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8" name="Freeform 360"/>
              <p:cNvSpPr>
                <a:spLocks noEditPoints="1"/>
              </p:cNvSpPr>
              <p:nvPr/>
            </p:nvSpPr>
            <p:spPr bwMode="auto">
              <a:xfrm>
                <a:off x="674" y="1960"/>
                <a:ext cx="180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80" y="2"/>
                  </a:cxn>
                  <a:cxn ang="0">
                    <a:pos x="180" y="134"/>
                  </a:cxn>
                  <a:cxn ang="0">
                    <a:pos x="2" y="134"/>
                  </a:cxn>
                  <a:cxn ang="0">
                    <a:pos x="2" y="2"/>
                  </a:cxn>
                </a:cxnLst>
                <a:rect l="0" t="0" r="r" b="b"/>
                <a:pathLst>
                  <a:path w="180" h="13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80" y="2"/>
                    </a:lnTo>
                    <a:lnTo>
                      <a:pt x="180" y="134"/>
                    </a:lnTo>
                    <a:lnTo>
                      <a:pt x="2" y="134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9" name="Freeform 361"/>
              <p:cNvSpPr>
                <a:spLocks noEditPoints="1"/>
              </p:cNvSpPr>
              <p:nvPr/>
            </p:nvSpPr>
            <p:spPr bwMode="auto">
              <a:xfrm>
                <a:off x="676" y="1962"/>
                <a:ext cx="17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8" y="0"/>
                  </a:cxn>
                  <a:cxn ang="0">
                    <a:pos x="178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78" y="1"/>
                  </a:cxn>
                  <a:cxn ang="0">
                    <a:pos x="178" y="132"/>
                  </a:cxn>
                  <a:cxn ang="0">
                    <a:pos x="2" y="132"/>
                  </a:cxn>
                  <a:cxn ang="0">
                    <a:pos x="2" y="1"/>
                  </a:cxn>
                </a:cxnLst>
                <a:rect l="0" t="0" r="r" b="b"/>
                <a:pathLst>
                  <a:path w="178" h="132">
                    <a:moveTo>
                      <a:pt x="0" y="0"/>
                    </a:moveTo>
                    <a:lnTo>
                      <a:pt x="178" y="0"/>
                    </a:lnTo>
                    <a:lnTo>
                      <a:pt x="178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78" y="1"/>
                    </a:lnTo>
                    <a:lnTo>
                      <a:pt x="178" y="132"/>
                    </a:lnTo>
                    <a:lnTo>
                      <a:pt x="2" y="132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0" name="Freeform 362"/>
              <p:cNvSpPr>
                <a:spLocks noEditPoints="1"/>
              </p:cNvSpPr>
              <p:nvPr/>
            </p:nvSpPr>
            <p:spPr bwMode="auto">
              <a:xfrm>
                <a:off x="678" y="1963"/>
                <a:ext cx="176" cy="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76" y="2"/>
                  </a:cxn>
                  <a:cxn ang="0">
                    <a:pos x="176" y="131"/>
                  </a:cxn>
                  <a:cxn ang="0">
                    <a:pos x="4" y="131"/>
                  </a:cxn>
                  <a:cxn ang="0">
                    <a:pos x="4" y="2"/>
                  </a:cxn>
                </a:cxnLst>
                <a:rect l="0" t="0" r="r" b="b"/>
                <a:pathLst>
                  <a:path w="176" h="131">
                    <a:moveTo>
                      <a:pt x="0" y="0"/>
                    </a:moveTo>
                    <a:lnTo>
                      <a:pt x="176" y="0"/>
                    </a:lnTo>
                    <a:lnTo>
                      <a:pt x="176" y="131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176" y="2"/>
                    </a:lnTo>
                    <a:lnTo>
                      <a:pt x="176" y="131"/>
                    </a:lnTo>
                    <a:lnTo>
                      <a:pt x="4" y="131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1" name="Freeform 363"/>
              <p:cNvSpPr>
                <a:spLocks noEditPoints="1"/>
              </p:cNvSpPr>
              <p:nvPr/>
            </p:nvSpPr>
            <p:spPr bwMode="auto">
              <a:xfrm>
                <a:off x="682" y="1965"/>
                <a:ext cx="172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0"/>
                  </a:cxn>
                  <a:cxn ang="0">
                    <a:pos x="172" y="129"/>
                  </a:cxn>
                  <a:cxn ang="0">
                    <a:pos x="0" y="12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72" y="2"/>
                  </a:cxn>
                  <a:cxn ang="0">
                    <a:pos x="172" y="129"/>
                  </a:cxn>
                  <a:cxn ang="0">
                    <a:pos x="2" y="129"/>
                  </a:cxn>
                  <a:cxn ang="0">
                    <a:pos x="2" y="2"/>
                  </a:cxn>
                </a:cxnLst>
                <a:rect l="0" t="0" r="r" b="b"/>
                <a:pathLst>
                  <a:path w="172" h="129">
                    <a:moveTo>
                      <a:pt x="0" y="0"/>
                    </a:moveTo>
                    <a:lnTo>
                      <a:pt x="172" y="0"/>
                    </a:lnTo>
                    <a:lnTo>
                      <a:pt x="172" y="129"/>
                    </a:lnTo>
                    <a:lnTo>
                      <a:pt x="0" y="12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72" y="2"/>
                    </a:lnTo>
                    <a:lnTo>
                      <a:pt x="172" y="129"/>
                    </a:lnTo>
                    <a:lnTo>
                      <a:pt x="2" y="12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2" name="Freeform 364"/>
              <p:cNvSpPr>
                <a:spLocks noEditPoints="1"/>
              </p:cNvSpPr>
              <p:nvPr/>
            </p:nvSpPr>
            <p:spPr bwMode="auto">
              <a:xfrm>
                <a:off x="684" y="1967"/>
                <a:ext cx="170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127"/>
                  </a:cxn>
                  <a:cxn ang="0">
                    <a:pos x="0" y="12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70" y="3"/>
                  </a:cxn>
                  <a:cxn ang="0">
                    <a:pos x="170" y="127"/>
                  </a:cxn>
                  <a:cxn ang="0">
                    <a:pos x="3" y="127"/>
                  </a:cxn>
                  <a:cxn ang="0">
                    <a:pos x="3" y="3"/>
                  </a:cxn>
                </a:cxnLst>
                <a:rect l="0" t="0" r="r" b="b"/>
                <a:pathLst>
                  <a:path w="170" h="12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70" y="3"/>
                    </a:lnTo>
                    <a:lnTo>
                      <a:pt x="170" y="127"/>
                    </a:lnTo>
                    <a:lnTo>
                      <a:pt x="3" y="12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3" name="Freeform 365"/>
              <p:cNvSpPr>
                <a:spLocks noEditPoints="1"/>
              </p:cNvSpPr>
              <p:nvPr/>
            </p:nvSpPr>
            <p:spPr bwMode="auto">
              <a:xfrm>
                <a:off x="687" y="1970"/>
                <a:ext cx="167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24"/>
                  </a:cxn>
                  <a:cxn ang="0">
                    <a:pos x="0" y="12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67" y="2"/>
                  </a:cxn>
                  <a:cxn ang="0">
                    <a:pos x="167" y="124"/>
                  </a:cxn>
                  <a:cxn ang="0">
                    <a:pos x="2" y="124"/>
                  </a:cxn>
                  <a:cxn ang="0">
                    <a:pos x="2" y="2"/>
                  </a:cxn>
                </a:cxnLst>
                <a:rect l="0" t="0" r="r" b="b"/>
                <a:pathLst>
                  <a:path w="167" h="124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67" y="2"/>
                    </a:lnTo>
                    <a:lnTo>
                      <a:pt x="167" y="124"/>
                    </a:lnTo>
                    <a:lnTo>
                      <a:pt x="2" y="124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4" name="Freeform 366"/>
              <p:cNvSpPr>
                <a:spLocks noEditPoints="1"/>
              </p:cNvSpPr>
              <p:nvPr/>
            </p:nvSpPr>
            <p:spPr bwMode="auto">
              <a:xfrm>
                <a:off x="689" y="1972"/>
                <a:ext cx="165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0"/>
                  </a:cxn>
                  <a:cxn ang="0">
                    <a:pos x="165" y="12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65" y="1"/>
                  </a:cxn>
                  <a:cxn ang="0">
                    <a:pos x="165" y="122"/>
                  </a:cxn>
                  <a:cxn ang="0">
                    <a:pos x="3" y="122"/>
                  </a:cxn>
                  <a:cxn ang="0">
                    <a:pos x="3" y="1"/>
                  </a:cxn>
                </a:cxnLst>
                <a:rect l="0" t="0" r="r" b="b"/>
                <a:pathLst>
                  <a:path w="165" h="122">
                    <a:moveTo>
                      <a:pt x="0" y="0"/>
                    </a:moveTo>
                    <a:lnTo>
                      <a:pt x="165" y="0"/>
                    </a:lnTo>
                    <a:lnTo>
                      <a:pt x="165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65" y="1"/>
                    </a:lnTo>
                    <a:lnTo>
                      <a:pt x="165" y="122"/>
                    </a:lnTo>
                    <a:lnTo>
                      <a:pt x="3" y="122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5" name="Freeform 367"/>
              <p:cNvSpPr>
                <a:spLocks noEditPoints="1"/>
              </p:cNvSpPr>
              <p:nvPr/>
            </p:nvSpPr>
            <p:spPr bwMode="auto">
              <a:xfrm>
                <a:off x="692" y="1973"/>
                <a:ext cx="162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0"/>
                  </a:cxn>
                  <a:cxn ang="0">
                    <a:pos x="162" y="121"/>
                  </a:cxn>
                  <a:cxn ang="0">
                    <a:pos x="0" y="12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62" y="2"/>
                  </a:cxn>
                  <a:cxn ang="0">
                    <a:pos x="162" y="121"/>
                  </a:cxn>
                  <a:cxn ang="0">
                    <a:pos x="3" y="121"/>
                  </a:cxn>
                  <a:cxn ang="0">
                    <a:pos x="3" y="2"/>
                  </a:cxn>
                </a:cxnLst>
                <a:rect l="0" t="0" r="r" b="b"/>
                <a:pathLst>
                  <a:path w="162" h="121">
                    <a:moveTo>
                      <a:pt x="0" y="0"/>
                    </a:moveTo>
                    <a:lnTo>
                      <a:pt x="162" y="0"/>
                    </a:lnTo>
                    <a:lnTo>
                      <a:pt x="162" y="121"/>
                    </a:lnTo>
                    <a:lnTo>
                      <a:pt x="0" y="12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62" y="2"/>
                    </a:lnTo>
                    <a:lnTo>
                      <a:pt x="162" y="121"/>
                    </a:lnTo>
                    <a:lnTo>
                      <a:pt x="3" y="12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6" name="Freeform 368"/>
              <p:cNvSpPr>
                <a:spLocks noEditPoints="1"/>
              </p:cNvSpPr>
              <p:nvPr/>
            </p:nvSpPr>
            <p:spPr bwMode="auto">
              <a:xfrm>
                <a:off x="695" y="1975"/>
                <a:ext cx="15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59" y="2"/>
                  </a:cxn>
                  <a:cxn ang="0">
                    <a:pos x="159" y="119"/>
                  </a:cxn>
                  <a:cxn ang="0">
                    <a:pos x="2" y="119"/>
                  </a:cxn>
                  <a:cxn ang="0">
                    <a:pos x="2" y="2"/>
                  </a:cxn>
                </a:cxnLst>
                <a:rect l="0" t="0" r="r" b="b"/>
                <a:pathLst>
                  <a:path w="159" h="119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19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59" y="2"/>
                    </a:lnTo>
                    <a:lnTo>
                      <a:pt x="159" y="119"/>
                    </a:lnTo>
                    <a:lnTo>
                      <a:pt x="2" y="11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7" name="Freeform 369"/>
              <p:cNvSpPr>
                <a:spLocks noEditPoints="1"/>
              </p:cNvSpPr>
              <p:nvPr/>
            </p:nvSpPr>
            <p:spPr bwMode="auto">
              <a:xfrm>
                <a:off x="697" y="1977"/>
                <a:ext cx="157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7" y="0"/>
                  </a:cxn>
                  <a:cxn ang="0">
                    <a:pos x="157" y="117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57" y="3"/>
                  </a:cxn>
                  <a:cxn ang="0">
                    <a:pos x="157" y="117"/>
                  </a:cxn>
                  <a:cxn ang="0">
                    <a:pos x="3" y="117"/>
                  </a:cxn>
                  <a:cxn ang="0">
                    <a:pos x="3" y="3"/>
                  </a:cxn>
                </a:cxnLst>
                <a:rect l="0" t="0" r="r" b="b"/>
                <a:pathLst>
                  <a:path w="157" h="117">
                    <a:moveTo>
                      <a:pt x="0" y="0"/>
                    </a:moveTo>
                    <a:lnTo>
                      <a:pt x="157" y="0"/>
                    </a:lnTo>
                    <a:lnTo>
                      <a:pt x="157" y="117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57" y="3"/>
                    </a:lnTo>
                    <a:lnTo>
                      <a:pt x="157" y="117"/>
                    </a:lnTo>
                    <a:lnTo>
                      <a:pt x="3" y="11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8" name="Freeform 370"/>
              <p:cNvSpPr>
                <a:spLocks noEditPoints="1"/>
              </p:cNvSpPr>
              <p:nvPr/>
            </p:nvSpPr>
            <p:spPr bwMode="auto">
              <a:xfrm>
                <a:off x="700" y="1980"/>
                <a:ext cx="154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54" y="114"/>
                  </a:cxn>
                  <a:cxn ang="0">
                    <a:pos x="0" y="114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54" y="1"/>
                  </a:cxn>
                  <a:cxn ang="0">
                    <a:pos x="154" y="114"/>
                  </a:cxn>
                  <a:cxn ang="0">
                    <a:pos x="3" y="114"/>
                  </a:cxn>
                  <a:cxn ang="0">
                    <a:pos x="3" y="1"/>
                  </a:cxn>
                </a:cxnLst>
                <a:rect l="0" t="0" r="r" b="b"/>
                <a:pathLst>
                  <a:path w="154" h="114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54" y="1"/>
                    </a:lnTo>
                    <a:lnTo>
                      <a:pt x="154" y="114"/>
                    </a:lnTo>
                    <a:lnTo>
                      <a:pt x="3" y="114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9" name="Freeform 371"/>
              <p:cNvSpPr>
                <a:spLocks noEditPoints="1"/>
              </p:cNvSpPr>
              <p:nvPr/>
            </p:nvSpPr>
            <p:spPr bwMode="auto">
              <a:xfrm>
                <a:off x="703" y="1981"/>
                <a:ext cx="151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" y="0"/>
                  </a:cxn>
                  <a:cxn ang="0">
                    <a:pos x="151" y="113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51" y="2"/>
                  </a:cxn>
                  <a:cxn ang="0">
                    <a:pos x="151" y="113"/>
                  </a:cxn>
                  <a:cxn ang="0">
                    <a:pos x="2" y="113"/>
                  </a:cxn>
                  <a:cxn ang="0">
                    <a:pos x="2" y="2"/>
                  </a:cxn>
                </a:cxnLst>
                <a:rect l="0" t="0" r="r" b="b"/>
                <a:pathLst>
                  <a:path w="151" h="113">
                    <a:moveTo>
                      <a:pt x="0" y="0"/>
                    </a:moveTo>
                    <a:lnTo>
                      <a:pt x="151" y="0"/>
                    </a:lnTo>
                    <a:lnTo>
                      <a:pt x="15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51" y="2"/>
                    </a:lnTo>
                    <a:lnTo>
                      <a:pt x="151" y="113"/>
                    </a:lnTo>
                    <a:lnTo>
                      <a:pt x="2" y="113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0" name="Freeform 372"/>
              <p:cNvSpPr>
                <a:spLocks noEditPoints="1"/>
              </p:cNvSpPr>
              <p:nvPr/>
            </p:nvSpPr>
            <p:spPr bwMode="auto">
              <a:xfrm>
                <a:off x="705" y="1983"/>
                <a:ext cx="149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9" y="0"/>
                  </a:cxn>
                  <a:cxn ang="0">
                    <a:pos x="149" y="111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49" y="2"/>
                  </a:cxn>
                  <a:cxn ang="0">
                    <a:pos x="149" y="111"/>
                  </a:cxn>
                  <a:cxn ang="0">
                    <a:pos x="3" y="111"/>
                  </a:cxn>
                  <a:cxn ang="0">
                    <a:pos x="3" y="2"/>
                  </a:cxn>
                </a:cxnLst>
                <a:rect l="0" t="0" r="r" b="b"/>
                <a:pathLst>
                  <a:path w="149" h="111">
                    <a:moveTo>
                      <a:pt x="0" y="0"/>
                    </a:moveTo>
                    <a:lnTo>
                      <a:pt x="149" y="0"/>
                    </a:lnTo>
                    <a:lnTo>
                      <a:pt x="149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49" y="2"/>
                    </a:lnTo>
                    <a:lnTo>
                      <a:pt x="149" y="111"/>
                    </a:lnTo>
                    <a:lnTo>
                      <a:pt x="3" y="11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1" name="Freeform 373"/>
              <p:cNvSpPr>
                <a:spLocks noEditPoints="1"/>
              </p:cNvSpPr>
              <p:nvPr/>
            </p:nvSpPr>
            <p:spPr bwMode="auto">
              <a:xfrm>
                <a:off x="708" y="1985"/>
                <a:ext cx="146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0"/>
                  </a:cxn>
                  <a:cxn ang="0">
                    <a:pos x="146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46" y="2"/>
                  </a:cxn>
                  <a:cxn ang="0">
                    <a:pos x="146" y="109"/>
                  </a:cxn>
                  <a:cxn ang="0">
                    <a:pos x="2" y="109"/>
                  </a:cxn>
                  <a:cxn ang="0">
                    <a:pos x="2" y="2"/>
                  </a:cxn>
                </a:cxnLst>
                <a:rect l="0" t="0" r="r" b="b"/>
                <a:pathLst>
                  <a:path w="146" h="109">
                    <a:moveTo>
                      <a:pt x="0" y="0"/>
                    </a:moveTo>
                    <a:lnTo>
                      <a:pt x="146" y="0"/>
                    </a:lnTo>
                    <a:lnTo>
                      <a:pt x="146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46" y="2"/>
                    </a:lnTo>
                    <a:lnTo>
                      <a:pt x="146" y="109"/>
                    </a:lnTo>
                    <a:lnTo>
                      <a:pt x="2" y="10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2" name="Freeform 374"/>
              <p:cNvSpPr>
                <a:spLocks noEditPoints="1"/>
              </p:cNvSpPr>
              <p:nvPr/>
            </p:nvSpPr>
            <p:spPr bwMode="auto">
              <a:xfrm>
                <a:off x="710" y="1987"/>
                <a:ext cx="14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07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44" y="3"/>
                  </a:cxn>
                  <a:cxn ang="0">
                    <a:pos x="144" y="107"/>
                  </a:cxn>
                  <a:cxn ang="0">
                    <a:pos x="4" y="107"/>
                  </a:cxn>
                  <a:cxn ang="0">
                    <a:pos x="4" y="3"/>
                  </a:cxn>
                </a:cxnLst>
                <a:rect l="0" t="0" r="r" b="b"/>
                <a:pathLst>
                  <a:path w="144" h="107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  <a:moveTo>
                      <a:pt x="4" y="3"/>
                    </a:moveTo>
                    <a:lnTo>
                      <a:pt x="144" y="3"/>
                    </a:lnTo>
                    <a:lnTo>
                      <a:pt x="144" y="107"/>
                    </a:lnTo>
                    <a:lnTo>
                      <a:pt x="4" y="107"/>
                    </a:lnTo>
                    <a:lnTo>
                      <a:pt x="4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3" name="Freeform 375"/>
              <p:cNvSpPr>
                <a:spLocks noEditPoints="1"/>
              </p:cNvSpPr>
              <p:nvPr/>
            </p:nvSpPr>
            <p:spPr bwMode="auto">
              <a:xfrm>
                <a:off x="714" y="1990"/>
                <a:ext cx="140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4"/>
                  </a:cxn>
                  <a:cxn ang="0">
                    <a:pos x="0" y="10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40" y="1"/>
                  </a:cxn>
                  <a:cxn ang="0">
                    <a:pos x="140" y="104"/>
                  </a:cxn>
                  <a:cxn ang="0">
                    <a:pos x="2" y="104"/>
                  </a:cxn>
                  <a:cxn ang="0">
                    <a:pos x="2" y="1"/>
                  </a:cxn>
                </a:cxnLst>
                <a:rect l="0" t="0" r="r" b="b"/>
                <a:pathLst>
                  <a:path w="140" h="10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40" y="1"/>
                    </a:lnTo>
                    <a:lnTo>
                      <a:pt x="140" y="104"/>
                    </a:lnTo>
                    <a:lnTo>
                      <a:pt x="2" y="104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4" name="Freeform 376"/>
              <p:cNvSpPr>
                <a:spLocks noEditPoints="1"/>
              </p:cNvSpPr>
              <p:nvPr/>
            </p:nvSpPr>
            <p:spPr bwMode="auto">
              <a:xfrm>
                <a:off x="716" y="1991"/>
                <a:ext cx="138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" y="0"/>
                  </a:cxn>
                  <a:cxn ang="0">
                    <a:pos x="13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103"/>
                  </a:cxn>
                  <a:cxn ang="0">
                    <a:pos x="2" y="103"/>
                  </a:cxn>
                  <a:cxn ang="0">
                    <a:pos x="2" y="2"/>
                  </a:cxn>
                </a:cxnLst>
                <a:rect l="0" t="0" r="r" b="b"/>
                <a:pathLst>
                  <a:path w="138" h="103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38" y="2"/>
                    </a:lnTo>
                    <a:lnTo>
                      <a:pt x="138" y="103"/>
                    </a:lnTo>
                    <a:lnTo>
                      <a:pt x="2" y="103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5" name="Freeform 377"/>
              <p:cNvSpPr>
                <a:spLocks noEditPoints="1"/>
              </p:cNvSpPr>
              <p:nvPr/>
            </p:nvSpPr>
            <p:spPr bwMode="auto">
              <a:xfrm>
                <a:off x="718" y="1993"/>
                <a:ext cx="136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6" y="2"/>
                  </a:cxn>
                  <a:cxn ang="0">
                    <a:pos x="136" y="101"/>
                  </a:cxn>
                  <a:cxn ang="0">
                    <a:pos x="3" y="101"/>
                  </a:cxn>
                  <a:cxn ang="0">
                    <a:pos x="3" y="2"/>
                  </a:cxn>
                </a:cxnLst>
                <a:rect l="0" t="0" r="r" b="b"/>
                <a:pathLst>
                  <a:path w="136" h="101">
                    <a:moveTo>
                      <a:pt x="0" y="0"/>
                    </a:moveTo>
                    <a:lnTo>
                      <a:pt x="136" y="0"/>
                    </a:lnTo>
                    <a:lnTo>
                      <a:pt x="136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6" y="2"/>
                    </a:lnTo>
                    <a:lnTo>
                      <a:pt x="136" y="101"/>
                    </a:lnTo>
                    <a:lnTo>
                      <a:pt x="3" y="10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6" name="Freeform 378"/>
              <p:cNvSpPr>
                <a:spLocks noEditPoints="1"/>
              </p:cNvSpPr>
              <p:nvPr/>
            </p:nvSpPr>
            <p:spPr bwMode="auto">
              <a:xfrm>
                <a:off x="721" y="1995"/>
                <a:ext cx="133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3" y="2"/>
                  </a:cxn>
                  <a:cxn ang="0">
                    <a:pos x="133" y="99"/>
                  </a:cxn>
                  <a:cxn ang="0">
                    <a:pos x="3" y="99"/>
                  </a:cxn>
                  <a:cxn ang="0">
                    <a:pos x="3" y="2"/>
                  </a:cxn>
                </a:cxnLst>
                <a:rect l="0" t="0" r="r" b="b"/>
                <a:pathLst>
                  <a:path w="133" h="9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3" y="2"/>
                    </a:lnTo>
                    <a:lnTo>
                      <a:pt x="133" y="99"/>
                    </a:lnTo>
                    <a:lnTo>
                      <a:pt x="3" y="99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7" name="Freeform 379"/>
              <p:cNvSpPr>
                <a:spLocks noEditPoints="1"/>
              </p:cNvSpPr>
              <p:nvPr/>
            </p:nvSpPr>
            <p:spPr bwMode="auto">
              <a:xfrm>
                <a:off x="724" y="1997"/>
                <a:ext cx="13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30" y="3"/>
                  </a:cxn>
                  <a:cxn ang="0">
                    <a:pos x="130" y="97"/>
                  </a:cxn>
                  <a:cxn ang="0">
                    <a:pos x="3" y="97"/>
                  </a:cxn>
                  <a:cxn ang="0">
                    <a:pos x="3" y="3"/>
                  </a:cxn>
                </a:cxnLst>
                <a:rect l="0" t="0" r="r" b="b"/>
                <a:pathLst>
                  <a:path w="130" h="97">
                    <a:moveTo>
                      <a:pt x="0" y="0"/>
                    </a:moveTo>
                    <a:lnTo>
                      <a:pt x="130" y="0"/>
                    </a:lnTo>
                    <a:lnTo>
                      <a:pt x="130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30" y="3"/>
                    </a:lnTo>
                    <a:lnTo>
                      <a:pt x="130" y="97"/>
                    </a:lnTo>
                    <a:lnTo>
                      <a:pt x="3" y="9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8" name="Freeform 380"/>
              <p:cNvSpPr>
                <a:spLocks noEditPoints="1"/>
              </p:cNvSpPr>
              <p:nvPr/>
            </p:nvSpPr>
            <p:spPr bwMode="auto">
              <a:xfrm>
                <a:off x="727" y="2000"/>
                <a:ext cx="127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4"/>
                  </a:cxn>
                  <a:cxn ang="0">
                    <a:pos x="0" y="9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27" y="1"/>
                  </a:cxn>
                  <a:cxn ang="0">
                    <a:pos x="127" y="94"/>
                  </a:cxn>
                  <a:cxn ang="0">
                    <a:pos x="2" y="94"/>
                  </a:cxn>
                  <a:cxn ang="0">
                    <a:pos x="2" y="1"/>
                  </a:cxn>
                </a:cxnLst>
                <a:rect l="0" t="0" r="r" b="b"/>
                <a:pathLst>
                  <a:path w="127" h="94">
                    <a:moveTo>
                      <a:pt x="0" y="0"/>
                    </a:moveTo>
                    <a:lnTo>
                      <a:pt x="127" y="0"/>
                    </a:lnTo>
                    <a:lnTo>
                      <a:pt x="127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27" y="1"/>
                    </a:lnTo>
                    <a:lnTo>
                      <a:pt x="127" y="94"/>
                    </a:lnTo>
                    <a:lnTo>
                      <a:pt x="2" y="94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9" name="Freeform 381"/>
              <p:cNvSpPr>
                <a:spLocks noEditPoints="1"/>
              </p:cNvSpPr>
              <p:nvPr/>
            </p:nvSpPr>
            <p:spPr bwMode="auto">
              <a:xfrm>
                <a:off x="729" y="2001"/>
                <a:ext cx="125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93"/>
                  </a:cxn>
                  <a:cxn ang="0">
                    <a:pos x="0" y="9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25" y="2"/>
                  </a:cxn>
                  <a:cxn ang="0">
                    <a:pos x="125" y="93"/>
                  </a:cxn>
                  <a:cxn ang="0">
                    <a:pos x="4" y="93"/>
                  </a:cxn>
                  <a:cxn ang="0">
                    <a:pos x="4" y="2"/>
                  </a:cxn>
                </a:cxnLst>
                <a:rect l="0" t="0" r="r" b="b"/>
                <a:pathLst>
                  <a:path w="125" h="93">
                    <a:moveTo>
                      <a:pt x="0" y="0"/>
                    </a:moveTo>
                    <a:lnTo>
                      <a:pt x="125" y="0"/>
                    </a:lnTo>
                    <a:lnTo>
                      <a:pt x="125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125" y="2"/>
                    </a:lnTo>
                    <a:lnTo>
                      <a:pt x="125" y="93"/>
                    </a:lnTo>
                    <a:lnTo>
                      <a:pt x="4" y="93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0" name="Freeform 382"/>
              <p:cNvSpPr>
                <a:spLocks noEditPoints="1"/>
              </p:cNvSpPr>
              <p:nvPr/>
            </p:nvSpPr>
            <p:spPr bwMode="auto">
              <a:xfrm>
                <a:off x="733" y="2003"/>
                <a:ext cx="121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91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21" y="2"/>
                  </a:cxn>
                  <a:cxn ang="0">
                    <a:pos x="121" y="91"/>
                  </a:cxn>
                  <a:cxn ang="0">
                    <a:pos x="2" y="91"/>
                  </a:cxn>
                  <a:cxn ang="0">
                    <a:pos x="2" y="2"/>
                  </a:cxn>
                </a:cxnLst>
                <a:rect l="0" t="0" r="r" b="b"/>
                <a:pathLst>
                  <a:path w="121" h="91">
                    <a:moveTo>
                      <a:pt x="0" y="0"/>
                    </a:moveTo>
                    <a:lnTo>
                      <a:pt x="121" y="0"/>
                    </a:lnTo>
                    <a:lnTo>
                      <a:pt x="12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21" y="2"/>
                    </a:lnTo>
                    <a:lnTo>
                      <a:pt x="121" y="91"/>
                    </a:lnTo>
                    <a:lnTo>
                      <a:pt x="2" y="9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1" name="Freeform 383"/>
              <p:cNvSpPr>
                <a:spLocks noEditPoints="1"/>
              </p:cNvSpPr>
              <p:nvPr/>
            </p:nvSpPr>
            <p:spPr bwMode="auto">
              <a:xfrm>
                <a:off x="735" y="2005"/>
                <a:ext cx="119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0"/>
                  </a:cxn>
                  <a:cxn ang="0">
                    <a:pos x="119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19" y="2"/>
                  </a:cxn>
                  <a:cxn ang="0">
                    <a:pos x="119" y="89"/>
                  </a:cxn>
                  <a:cxn ang="0">
                    <a:pos x="2" y="89"/>
                  </a:cxn>
                  <a:cxn ang="0">
                    <a:pos x="2" y="2"/>
                  </a:cxn>
                </a:cxnLst>
                <a:rect l="0" t="0" r="r" b="b"/>
                <a:pathLst>
                  <a:path w="119" h="89">
                    <a:moveTo>
                      <a:pt x="0" y="0"/>
                    </a:moveTo>
                    <a:lnTo>
                      <a:pt x="119" y="0"/>
                    </a:lnTo>
                    <a:lnTo>
                      <a:pt x="119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19" y="2"/>
                    </a:lnTo>
                    <a:lnTo>
                      <a:pt x="119" y="89"/>
                    </a:lnTo>
                    <a:lnTo>
                      <a:pt x="2" y="8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2" name="Freeform 384"/>
              <p:cNvSpPr>
                <a:spLocks noEditPoints="1"/>
              </p:cNvSpPr>
              <p:nvPr/>
            </p:nvSpPr>
            <p:spPr bwMode="auto">
              <a:xfrm>
                <a:off x="737" y="2007"/>
                <a:ext cx="117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7"/>
                  </a:cxn>
                  <a:cxn ang="0">
                    <a:pos x="0" y="8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17" y="3"/>
                  </a:cxn>
                  <a:cxn ang="0">
                    <a:pos x="117" y="87"/>
                  </a:cxn>
                  <a:cxn ang="0">
                    <a:pos x="3" y="87"/>
                  </a:cxn>
                  <a:cxn ang="0">
                    <a:pos x="3" y="3"/>
                  </a:cxn>
                </a:cxnLst>
                <a:rect l="0" t="0" r="r" b="b"/>
                <a:pathLst>
                  <a:path w="117" h="87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17" y="3"/>
                    </a:lnTo>
                    <a:lnTo>
                      <a:pt x="117" y="87"/>
                    </a:lnTo>
                    <a:lnTo>
                      <a:pt x="3" y="87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3" name="Freeform 385"/>
              <p:cNvSpPr>
                <a:spLocks noEditPoints="1"/>
              </p:cNvSpPr>
              <p:nvPr/>
            </p:nvSpPr>
            <p:spPr bwMode="auto">
              <a:xfrm>
                <a:off x="740" y="2010"/>
                <a:ext cx="114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0"/>
                  </a:cxn>
                  <a:cxn ang="0">
                    <a:pos x="114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14" y="1"/>
                  </a:cxn>
                  <a:cxn ang="0">
                    <a:pos x="114" y="84"/>
                  </a:cxn>
                  <a:cxn ang="0">
                    <a:pos x="3" y="84"/>
                  </a:cxn>
                  <a:cxn ang="0">
                    <a:pos x="3" y="1"/>
                  </a:cxn>
                </a:cxnLst>
                <a:rect l="0" t="0" r="r" b="b"/>
                <a:pathLst>
                  <a:path w="114" h="84">
                    <a:moveTo>
                      <a:pt x="0" y="0"/>
                    </a:moveTo>
                    <a:lnTo>
                      <a:pt x="114" y="0"/>
                    </a:lnTo>
                    <a:lnTo>
                      <a:pt x="114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14" y="1"/>
                    </a:lnTo>
                    <a:lnTo>
                      <a:pt x="114" y="84"/>
                    </a:lnTo>
                    <a:lnTo>
                      <a:pt x="3" y="84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4" name="Freeform 386"/>
              <p:cNvSpPr>
                <a:spLocks noEditPoints="1"/>
              </p:cNvSpPr>
              <p:nvPr/>
            </p:nvSpPr>
            <p:spPr bwMode="auto">
              <a:xfrm>
                <a:off x="743" y="2011"/>
                <a:ext cx="111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11" y="2"/>
                  </a:cxn>
                  <a:cxn ang="0">
                    <a:pos x="111" y="83"/>
                  </a:cxn>
                  <a:cxn ang="0">
                    <a:pos x="3" y="83"/>
                  </a:cxn>
                  <a:cxn ang="0">
                    <a:pos x="3" y="2"/>
                  </a:cxn>
                </a:cxnLst>
                <a:rect l="0" t="0" r="r" b="b"/>
                <a:pathLst>
                  <a:path w="111" h="83">
                    <a:moveTo>
                      <a:pt x="0" y="0"/>
                    </a:moveTo>
                    <a:lnTo>
                      <a:pt x="111" y="0"/>
                    </a:lnTo>
                    <a:lnTo>
                      <a:pt x="111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11" y="2"/>
                    </a:lnTo>
                    <a:lnTo>
                      <a:pt x="111" y="83"/>
                    </a:lnTo>
                    <a:lnTo>
                      <a:pt x="3" y="8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5" name="Freeform 387"/>
              <p:cNvSpPr>
                <a:spLocks noEditPoints="1"/>
              </p:cNvSpPr>
              <p:nvPr/>
            </p:nvSpPr>
            <p:spPr bwMode="auto">
              <a:xfrm>
                <a:off x="746" y="2013"/>
                <a:ext cx="108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8" y="2"/>
                  </a:cxn>
                  <a:cxn ang="0">
                    <a:pos x="108" y="81"/>
                  </a:cxn>
                  <a:cxn ang="0">
                    <a:pos x="2" y="81"/>
                  </a:cxn>
                  <a:cxn ang="0">
                    <a:pos x="2" y="2"/>
                  </a:cxn>
                </a:cxnLst>
                <a:rect l="0" t="0" r="r" b="b"/>
                <a:pathLst>
                  <a:path w="108" h="81">
                    <a:moveTo>
                      <a:pt x="0" y="0"/>
                    </a:moveTo>
                    <a:lnTo>
                      <a:pt x="108" y="0"/>
                    </a:lnTo>
                    <a:lnTo>
                      <a:pt x="108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8" y="2"/>
                    </a:lnTo>
                    <a:lnTo>
                      <a:pt x="108" y="81"/>
                    </a:lnTo>
                    <a:lnTo>
                      <a:pt x="2" y="8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6" name="Freeform 388"/>
              <p:cNvSpPr>
                <a:spLocks noEditPoints="1"/>
              </p:cNvSpPr>
              <p:nvPr/>
            </p:nvSpPr>
            <p:spPr bwMode="auto">
              <a:xfrm>
                <a:off x="748" y="2015"/>
                <a:ext cx="106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0"/>
                  </a:cxn>
                  <a:cxn ang="0">
                    <a:pos x="106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6" y="2"/>
                  </a:cxn>
                  <a:cxn ang="0">
                    <a:pos x="106" y="79"/>
                  </a:cxn>
                  <a:cxn ang="0">
                    <a:pos x="2" y="79"/>
                  </a:cxn>
                  <a:cxn ang="0">
                    <a:pos x="2" y="2"/>
                  </a:cxn>
                </a:cxnLst>
                <a:rect l="0" t="0" r="r" b="b"/>
                <a:pathLst>
                  <a:path w="106" h="79">
                    <a:moveTo>
                      <a:pt x="0" y="0"/>
                    </a:moveTo>
                    <a:lnTo>
                      <a:pt x="106" y="0"/>
                    </a:lnTo>
                    <a:lnTo>
                      <a:pt x="106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6" y="2"/>
                    </a:lnTo>
                    <a:lnTo>
                      <a:pt x="106" y="79"/>
                    </a:lnTo>
                    <a:lnTo>
                      <a:pt x="2" y="7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7" name="Freeform 389"/>
              <p:cNvSpPr>
                <a:spLocks noEditPoints="1"/>
              </p:cNvSpPr>
              <p:nvPr/>
            </p:nvSpPr>
            <p:spPr bwMode="auto">
              <a:xfrm>
                <a:off x="750" y="2017"/>
                <a:ext cx="104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104" y="1"/>
                  </a:cxn>
                  <a:cxn ang="0">
                    <a:pos x="104" y="77"/>
                  </a:cxn>
                  <a:cxn ang="0">
                    <a:pos x="4" y="77"/>
                  </a:cxn>
                  <a:cxn ang="0">
                    <a:pos x="4" y="1"/>
                  </a:cxn>
                </a:cxnLst>
                <a:rect l="0" t="0" r="r" b="b"/>
                <a:pathLst>
                  <a:path w="104" h="77">
                    <a:moveTo>
                      <a:pt x="0" y="0"/>
                    </a:moveTo>
                    <a:lnTo>
                      <a:pt x="104" y="0"/>
                    </a:lnTo>
                    <a:lnTo>
                      <a:pt x="104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4" y="1"/>
                    </a:moveTo>
                    <a:lnTo>
                      <a:pt x="104" y="1"/>
                    </a:lnTo>
                    <a:lnTo>
                      <a:pt x="104" y="77"/>
                    </a:lnTo>
                    <a:lnTo>
                      <a:pt x="4" y="77"/>
                    </a:lnTo>
                    <a:lnTo>
                      <a:pt x="4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8" name="Freeform 390"/>
              <p:cNvSpPr>
                <a:spLocks noEditPoints="1"/>
              </p:cNvSpPr>
              <p:nvPr/>
            </p:nvSpPr>
            <p:spPr bwMode="auto">
              <a:xfrm>
                <a:off x="754" y="2018"/>
                <a:ext cx="10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100" y="3"/>
                  </a:cxn>
                  <a:cxn ang="0">
                    <a:pos x="100" y="76"/>
                  </a:cxn>
                  <a:cxn ang="0">
                    <a:pos x="2" y="76"/>
                  </a:cxn>
                  <a:cxn ang="0">
                    <a:pos x="2" y="3"/>
                  </a:cxn>
                </a:cxnLst>
                <a:rect l="0" t="0" r="r" b="b"/>
                <a:pathLst>
                  <a:path w="100" h="76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100" y="3"/>
                    </a:lnTo>
                    <a:lnTo>
                      <a:pt x="100" y="76"/>
                    </a:lnTo>
                    <a:lnTo>
                      <a:pt x="2" y="7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9" name="Freeform 391"/>
              <p:cNvSpPr>
                <a:spLocks noEditPoints="1"/>
              </p:cNvSpPr>
              <p:nvPr/>
            </p:nvSpPr>
            <p:spPr bwMode="auto">
              <a:xfrm>
                <a:off x="756" y="2021"/>
                <a:ext cx="98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73"/>
                  </a:cxn>
                  <a:cxn ang="0">
                    <a:pos x="0" y="7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8" y="2"/>
                  </a:cxn>
                  <a:cxn ang="0">
                    <a:pos x="98" y="73"/>
                  </a:cxn>
                  <a:cxn ang="0">
                    <a:pos x="3" y="73"/>
                  </a:cxn>
                  <a:cxn ang="0">
                    <a:pos x="3" y="2"/>
                  </a:cxn>
                </a:cxnLst>
                <a:rect l="0" t="0" r="r" b="b"/>
                <a:pathLst>
                  <a:path w="98" h="73">
                    <a:moveTo>
                      <a:pt x="0" y="0"/>
                    </a:moveTo>
                    <a:lnTo>
                      <a:pt x="98" y="0"/>
                    </a:lnTo>
                    <a:lnTo>
                      <a:pt x="98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8" y="2"/>
                    </a:lnTo>
                    <a:lnTo>
                      <a:pt x="98" y="73"/>
                    </a:lnTo>
                    <a:lnTo>
                      <a:pt x="3" y="7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0" name="Freeform 392"/>
              <p:cNvSpPr>
                <a:spLocks noEditPoints="1"/>
              </p:cNvSpPr>
              <p:nvPr/>
            </p:nvSpPr>
            <p:spPr bwMode="auto">
              <a:xfrm>
                <a:off x="759" y="2023"/>
                <a:ext cx="95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95" y="2"/>
                  </a:cxn>
                  <a:cxn ang="0">
                    <a:pos x="95" y="71"/>
                  </a:cxn>
                  <a:cxn ang="0">
                    <a:pos x="2" y="71"/>
                  </a:cxn>
                  <a:cxn ang="0">
                    <a:pos x="2" y="2"/>
                  </a:cxn>
                </a:cxnLst>
                <a:rect l="0" t="0" r="r" b="b"/>
                <a:pathLst>
                  <a:path w="95" h="71">
                    <a:moveTo>
                      <a:pt x="0" y="0"/>
                    </a:moveTo>
                    <a:lnTo>
                      <a:pt x="95" y="0"/>
                    </a:lnTo>
                    <a:lnTo>
                      <a:pt x="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95" y="2"/>
                    </a:lnTo>
                    <a:lnTo>
                      <a:pt x="95" y="71"/>
                    </a:lnTo>
                    <a:lnTo>
                      <a:pt x="2" y="7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1" name="Freeform 393"/>
              <p:cNvSpPr>
                <a:spLocks noEditPoints="1"/>
              </p:cNvSpPr>
              <p:nvPr/>
            </p:nvSpPr>
            <p:spPr bwMode="auto">
              <a:xfrm>
                <a:off x="761" y="2025"/>
                <a:ext cx="93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3" y="2"/>
                  </a:cxn>
                  <a:cxn ang="0">
                    <a:pos x="93" y="69"/>
                  </a:cxn>
                  <a:cxn ang="0">
                    <a:pos x="3" y="69"/>
                  </a:cxn>
                  <a:cxn ang="0">
                    <a:pos x="3" y="2"/>
                  </a:cxn>
                </a:cxnLst>
                <a:rect l="0" t="0" r="r" b="b"/>
                <a:pathLst>
                  <a:path w="93" h="69">
                    <a:moveTo>
                      <a:pt x="0" y="0"/>
                    </a:moveTo>
                    <a:lnTo>
                      <a:pt x="93" y="0"/>
                    </a:lnTo>
                    <a:lnTo>
                      <a:pt x="93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3" y="2"/>
                    </a:lnTo>
                    <a:lnTo>
                      <a:pt x="93" y="69"/>
                    </a:lnTo>
                    <a:lnTo>
                      <a:pt x="3" y="69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2" name="Freeform 394"/>
              <p:cNvSpPr>
                <a:spLocks noEditPoints="1"/>
              </p:cNvSpPr>
              <p:nvPr/>
            </p:nvSpPr>
            <p:spPr bwMode="auto">
              <a:xfrm>
                <a:off x="764" y="2027"/>
                <a:ext cx="90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90" y="1"/>
                  </a:cxn>
                  <a:cxn ang="0">
                    <a:pos x="90" y="67"/>
                  </a:cxn>
                  <a:cxn ang="0">
                    <a:pos x="3" y="67"/>
                  </a:cxn>
                  <a:cxn ang="0">
                    <a:pos x="3" y="1"/>
                  </a:cxn>
                </a:cxnLst>
                <a:rect l="0" t="0" r="r" b="b"/>
                <a:pathLst>
                  <a:path w="90" h="67">
                    <a:moveTo>
                      <a:pt x="0" y="0"/>
                    </a:moveTo>
                    <a:lnTo>
                      <a:pt x="90" y="0"/>
                    </a:lnTo>
                    <a:lnTo>
                      <a:pt x="90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90" y="1"/>
                    </a:lnTo>
                    <a:lnTo>
                      <a:pt x="90" y="67"/>
                    </a:lnTo>
                    <a:lnTo>
                      <a:pt x="3" y="67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3" name="Freeform 395"/>
              <p:cNvSpPr>
                <a:spLocks noEditPoints="1"/>
              </p:cNvSpPr>
              <p:nvPr/>
            </p:nvSpPr>
            <p:spPr bwMode="auto">
              <a:xfrm>
                <a:off x="767" y="2028"/>
                <a:ext cx="87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0"/>
                  </a:cxn>
                  <a:cxn ang="0">
                    <a:pos x="87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87" y="3"/>
                  </a:cxn>
                  <a:cxn ang="0">
                    <a:pos x="87" y="66"/>
                  </a:cxn>
                  <a:cxn ang="0">
                    <a:pos x="2" y="66"/>
                  </a:cxn>
                  <a:cxn ang="0">
                    <a:pos x="2" y="3"/>
                  </a:cxn>
                </a:cxnLst>
                <a:rect l="0" t="0" r="r" b="b"/>
                <a:pathLst>
                  <a:path w="87" h="66">
                    <a:moveTo>
                      <a:pt x="0" y="0"/>
                    </a:moveTo>
                    <a:lnTo>
                      <a:pt x="87" y="0"/>
                    </a:lnTo>
                    <a:lnTo>
                      <a:pt x="87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87" y="3"/>
                    </a:lnTo>
                    <a:lnTo>
                      <a:pt x="87" y="66"/>
                    </a:lnTo>
                    <a:lnTo>
                      <a:pt x="2" y="6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4" name="Freeform 396"/>
              <p:cNvSpPr>
                <a:spLocks noEditPoints="1"/>
              </p:cNvSpPr>
              <p:nvPr/>
            </p:nvSpPr>
            <p:spPr bwMode="auto">
              <a:xfrm>
                <a:off x="769" y="2031"/>
                <a:ext cx="85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0"/>
                  </a:cxn>
                  <a:cxn ang="0">
                    <a:pos x="85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5" y="2"/>
                  </a:cxn>
                  <a:cxn ang="0">
                    <a:pos x="85" y="63"/>
                  </a:cxn>
                  <a:cxn ang="0">
                    <a:pos x="3" y="63"/>
                  </a:cxn>
                  <a:cxn ang="0">
                    <a:pos x="3" y="2"/>
                  </a:cxn>
                </a:cxnLst>
                <a:rect l="0" t="0" r="r" b="b"/>
                <a:pathLst>
                  <a:path w="85" h="63">
                    <a:moveTo>
                      <a:pt x="0" y="0"/>
                    </a:moveTo>
                    <a:lnTo>
                      <a:pt x="85" y="0"/>
                    </a:lnTo>
                    <a:lnTo>
                      <a:pt x="85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85" y="2"/>
                    </a:lnTo>
                    <a:lnTo>
                      <a:pt x="85" y="63"/>
                    </a:lnTo>
                    <a:lnTo>
                      <a:pt x="3" y="6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5" name="Freeform 397"/>
              <p:cNvSpPr>
                <a:spLocks noEditPoints="1"/>
              </p:cNvSpPr>
              <p:nvPr/>
            </p:nvSpPr>
            <p:spPr bwMode="auto">
              <a:xfrm>
                <a:off x="772" y="2033"/>
                <a:ext cx="82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2" y="2"/>
                  </a:cxn>
                  <a:cxn ang="0">
                    <a:pos x="82" y="61"/>
                  </a:cxn>
                  <a:cxn ang="0">
                    <a:pos x="3" y="61"/>
                  </a:cxn>
                  <a:cxn ang="0">
                    <a:pos x="3" y="2"/>
                  </a:cxn>
                </a:cxnLst>
                <a:rect l="0" t="0" r="r" b="b"/>
                <a:pathLst>
                  <a:path w="82" h="61">
                    <a:moveTo>
                      <a:pt x="0" y="0"/>
                    </a:moveTo>
                    <a:lnTo>
                      <a:pt x="82" y="0"/>
                    </a:lnTo>
                    <a:lnTo>
                      <a:pt x="82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82" y="2"/>
                    </a:lnTo>
                    <a:lnTo>
                      <a:pt x="82" y="61"/>
                    </a:lnTo>
                    <a:lnTo>
                      <a:pt x="3" y="6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6" name="Freeform 398"/>
              <p:cNvSpPr>
                <a:spLocks noEditPoints="1"/>
              </p:cNvSpPr>
              <p:nvPr/>
            </p:nvSpPr>
            <p:spPr bwMode="auto">
              <a:xfrm>
                <a:off x="775" y="2035"/>
                <a:ext cx="79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0"/>
                  </a:cxn>
                  <a:cxn ang="0">
                    <a:pos x="79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79" y="2"/>
                  </a:cxn>
                  <a:cxn ang="0">
                    <a:pos x="79" y="59"/>
                  </a:cxn>
                  <a:cxn ang="0">
                    <a:pos x="2" y="59"/>
                  </a:cxn>
                  <a:cxn ang="0">
                    <a:pos x="2" y="2"/>
                  </a:cxn>
                </a:cxnLst>
                <a:rect l="0" t="0" r="r" b="b"/>
                <a:pathLst>
                  <a:path w="79" h="59">
                    <a:moveTo>
                      <a:pt x="0" y="0"/>
                    </a:moveTo>
                    <a:lnTo>
                      <a:pt x="79" y="0"/>
                    </a:lnTo>
                    <a:lnTo>
                      <a:pt x="79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79" y="2"/>
                    </a:lnTo>
                    <a:lnTo>
                      <a:pt x="79" y="59"/>
                    </a:lnTo>
                    <a:lnTo>
                      <a:pt x="2" y="59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7" name="Freeform 399"/>
              <p:cNvSpPr>
                <a:spLocks noEditPoints="1"/>
              </p:cNvSpPr>
              <p:nvPr/>
            </p:nvSpPr>
            <p:spPr bwMode="auto">
              <a:xfrm>
                <a:off x="777" y="2037"/>
                <a:ext cx="7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0"/>
                  </a:cxn>
                  <a:cxn ang="0">
                    <a:pos x="77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77" y="1"/>
                  </a:cxn>
                  <a:cxn ang="0">
                    <a:pos x="77" y="57"/>
                  </a:cxn>
                  <a:cxn ang="0">
                    <a:pos x="3" y="57"/>
                  </a:cxn>
                  <a:cxn ang="0">
                    <a:pos x="3" y="1"/>
                  </a:cxn>
                </a:cxnLst>
                <a:rect l="0" t="0" r="r" b="b"/>
                <a:pathLst>
                  <a:path w="77" h="57">
                    <a:moveTo>
                      <a:pt x="0" y="0"/>
                    </a:moveTo>
                    <a:lnTo>
                      <a:pt x="77" y="0"/>
                    </a:lnTo>
                    <a:lnTo>
                      <a:pt x="77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77" y="1"/>
                    </a:lnTo>
                    <a:lnTo>
                      <a:pt x="77" y="57"/>
                    </a:lnTo>
                    <a:lnTo>
                      <a:pt x="3" y="57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8" name="Freeform 400"/>
              <p:cNvSpPr>
                <a:spLocks noEditPoints="1"/>
              </p:cNvSpPr>
              <p:nvPr/>
            </p:nvSpPr>
            <p:spPr bwMode="auto">
              <a:xfrm>
                <a:off x="780" y="2038"/>
                <a:ext cx="74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74" y="3"/>
                  </a:cxn>
                  <a:cxn ang="0">
                    <a:pos x="74" y="56"/>
                  </a:cxn>
                  <a:cxn ang="0">
                    <a:pos x="2" y="56"/>
                  </a:cxn>
                  <a:cxn ang="0">
                    <a:pos x="2" y="3"/>
                  </a:cxn>
                </a:cxnLst>
                <a:rect l="0" t="0" r="r" b="b"/>
                <a:pathLst>
                  <a:path w="74" h="56">
                    <a:moveTo>
                      <a:pt x="0" y="0"/>
                    </a:moveTo>
                    <a:lnTo>
                      <a:pt x="74" y="0"/>
                    </a:lnTo>
                    <a:lnTo>
                      <a:pt x="7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74" y="3"/>
                    </a:lnTo>
                    <a:lnTo>
                      <a:pt x="74" y="56"/>
                    </a:lnTo>
                    <a:lnTo>
                      <a:pt x="2" y="5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9" name="Freeform 401"/>
              <p:cNvSpPr>
                <a:spLocks noEditPoints="1"/>
              </p:cNvSpPr>
              <p:nvPr/>
            </p:nvSpPr>
            <p:spPr bwMode="auto">
              <a:xfrm>
                <a:off x="782" y="2041"/>
                <a:ext cx="72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72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72" y="2"/>
                  </a:cxn>
                  <a:cxn ang="0">
                    <a:pos x="72" y="53"/>
                  </a:cxn>
                  <a:cxn ang="0">
                    <a:pos x="4" y="53"/>
                  </a:cxn>
                  <a:cxn ang="0">
                    <a:pos x="4" y="2"/>
                  </a:cxn>
                </a:cxnLst>
                <a:rect l="0" t="0" r="r" b="b"/>
                <a:pathLst>
                  <a:path w="72" h="53">
                    <a:moveTo>
                      <a:pt x="0" y="0"/>
                    </a:moveTo>
                    <a:lnTo>
                      <a:pt x="72" y="0"/>
                    </a:lnTo>
                    <a:lnTo>
                      <a:pt x="72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72" y="2"/>
                    </a:lnTo>
                    <a:lnTo>
                      <a:pt x="72" y="53"/>
                    </a:lnTo>
                    <a:lnTo>
                      <a:pt x="4" y="53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0" name="Freeform 402"/>
              <p:cNvSpPr>
                <a:spLocks noEditPoints="1"/>
              </p:cNvSpPr>
              <p:nvPr/>
            </p:nvSpPr>
            <p:spPr bwMode="auto">
              <a:xfrm>
                <a:off x="786" y="2043"/>
                <a:ext cx="6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0"/>
                  </a:cxn>
                  <a:cxn ang="0">
                    <a:pos x="68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8" y="2"/>
                  </a:cxn>
                  <a:cxn ang="0">
                    <a:pos x="68" y="51"/>
                  </a:cxn>
                  <a:cxn ang="0">
                    <a:pos x="2" y="51"/>
                  </a:cxn>
                  <a:cxn ang="0">
                    <a:pos x="2" y="2"/>
                  </a:cxn>
                </a:cxnLst>
                <a:rect l="0" t="0" r="r" b="b"/>
                <a:pathLst>
                  <a:path w="68" h="51">
                    <a:moveTo>
                      <a:pt x="0" y="0"/>
                    </a:moveTo>
                    <a:lnTo>
                      <a:pt x="68" y="0"/>
                    </a:lnTo>
                    <a:lnTo>
                      <a:pt x="6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68" y="2"/>
                    </a:lnTo>
                    <a:lnTo>
                      <a:pt x="68" y="51"/>
                    </a:lnTo>
                    <a:lnTo>
                      <a:pt x="2" y="5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1" name="Freeform 403"/>
              <p:cNvSpPr>
                <a:spLocks noEditPoints="1"/>
              </p:cNvSpPr>
              <p:nvPr/>
            </p:nvSpPr>
            <p:spPr bwMode="auto">
              <a:xfrm>
                <a:off x="788" y="2045"/>
                <a:ext cx="66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49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6" y="1"/>
                  </a:cxn>
                  <a:cxn ang="0">
                    <a:pos x="66" y="49"/>
                  </a:cxn>
                  <a:cxn ang="0">
                    <a:pos x="2" y="49"/>
                  </a:cxn>
                  <a:cxn ang="0">
                    <a:pos x="2" y="1"/>
                  </a:cxn>
                </a:cxnLst>
                <a:rect l="0" t="0" r="r" b="b"/>
                <a:pathLst>
                  <a:path w="66" h="49">
                    <a:moveTo>
                      <a:pt x="0" y="0"/>
                    </a:moveTo>
                    <a:lnTo>
                      <a:pt x="66" y="0"/>
                    </a:lnTo>
                    <a:lnTo>
                      <a:pt x="66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6" y="1"/>
                    </a:lnTo>
                    <a:lnTo>
                      <a:pt x="66" y="49"/>
                    </a:lnTo>
                    <a:lnTo>
                      <a:pt x="2" y="49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2" name="Freeform 404"/>
              <p:cNvSpPr>
                <a:spLocks noEditPoints="1"/>
              </p:cNvSpPr>
              <p:nvPr/>
            </p:nvSpPr>
            <p:spPr bwMode="auto">
              <a:xfrm>
                <a:off x="790" y="2046"/>
                <a:ext cx="6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64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64" y="2"/>
                  </a:cxn>
                  <a:cxn ang="0">
                    <a:pos x="64" y="48"/>
                  </a:cxn>
                  <a:cxn ang="0">
                    <a:pos x="3" y="48"/>
                  </a:cxn>
                  <a:cxn ang="0">
                    <a:pos x="3" y="2"/>
                  </a:cxn>
                </a:cxnLst>
                <a:rect l="0" t="0" r="r" b="b"/>
                <a:pathLst>
                  <a:path w="64" h="48">
                    <a:moveTo>
                      <a:pt x="0" y="0"/>
                    </a:moveTo>
                    <a:lnTo>
                      <a:pt x="64" y="0"/>
                    </a:lnTo>
                    <a:lnTo>
                      <a:pt x="6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64" y="2"/>
                    </a:lnTo>
                    <a:lnTo>
                      <a:pt x="64" y="48"/>
                    </a:lnTo>
                    <a:lnTo>
                      <a:pt x="3" y="48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3" name="Freeform 405"/>
              <p:cNvSpPr>
                <a:spLocks noEditPoints="1"/>
              </p:cNvSpPr>
              <p:nvPr/>
            </p:nvSpPr>
            <p:spPr bwMode="auto">
              <a:xfrm>
                <a:off x="793" y="2048"/>
                <a:ext cx="6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61" y="3"/>
                  </a:cxn>
                  <a:cxn ang="0">
                    <a:pos x="61" y="46"/>
                  </a:cxn>
                  <a:cxn ang="0">
                    <a:pos x="3" y="46"/>
                  </a:cxn>
                  <a:cxn ang="0">
                    <a:pos x="3" y="3"/>
                  </a:cxn>
                </a:cxnLst>
                <a:rect l="0" t="0" r="r" b="b"/>
                <a:pathLst>
                  <a:path w="61" h="46">
                    <a:moveTo>
                      <a:pt x="0" y="0"/>
                    </a:moveTo>
                    <a:lnTo>
                      <a:pt x="61" y="0"/>
                    </a:lnTo>
                    <a:lnTo>
                      <a:pt x="61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61" y="3"/>
                    </a:lnTo>
                    <a:lnTo>
                      <a:pt x="61" y="46"/>
                    </a:lnTo>
                    <a:lnTo>
                      <a:pt x="3" y="46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4" name="Freeform 406"/>
              <p:cNvSpPr>
                <a:spLocks noEditPoints="1"/>
              </p:cNvSpPr>
              <p:nvPr/>
            </p:nvSpPr>
            <p:spPr bwMode="auto">
              <a:xfrm>
                <a:off x="796" y="2051"/>
                <a:ext cx="58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0"/>
                  </a:cxn>
                  <a:cxn ang="0">
                    <a:pos x="58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8" y="2"/>
                  </a:cxn>
                  <a:cxn ang="0">
                    <a:pos x="58" y="43"/>
                  </a:cxn>
                  <a:cxn ang="0">
                    <a:pos x="3" y="43"/>
                  </a:cxn>
                  <a:cxn ang="0">
                    <a:pos x="3" y="2"/>
                  </a:cxn>
                </a:cxnLst>
                <a:rect l="0" t="0" r="r" b="b"/>
                <a:pathLst>
                  <a:path w="58" h="43">
                    <a:moveTo>
                      <a:pt x="0" y="0"/>
                    </a:moveTo>
                    <a:lnTo>
                      <a:pt x="58" y="0"/>
                    </a:lnTo>
                    <a:lnTo>
                      <a:pt x="58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58" y="2"/>
                    </a:lnTo>
                    <a:lnTo>
                      <a:pt x="58" y="43"/>
                    </a:lnTo>
                    <a:lnTo>
                      <a:pt x="3" y="4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5" name="Freeform 407"/>
              <p:cNvSpPr>
                <a:spLocks noEditPoints="1"/>
              </p:cNvSpPr>
              <p:nvPr/>
            </p:nvSpPr>
            <p:spPr bwMode="auto">
              <a:xfrm>
                <a:off x="799" y="2053"/>
                <a:ext cx="55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5" y="2"/>
                  </a:cxn>
                  <a:cxn ang="0">
                    <a:pos x="55" y="41"/>
                  </a:cxn>
                  <a:cxn ang="0">
                    <a:pos x="2" y="41"/>
                  </a:cxn>
                  <a:cxn ang="0">
                    <a:pos x="2" y="2"/>
                  </a:cxn>
                </a:cxnLst>
                <a:rect l="0" t="0" r="r" b="b"/>
                <a:pathLst>
                  <a:path w="55" h="41">
                    <a:moveTo>
                      <a:pt x="0" y="0"/>
                    </a:moveTo>
                    <a:lnTo>
                      <a:pt x="55" y="0"/>
                    </a:lnTo>
                    <a:lnTo>
                      <a:pt x="5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55" y="2"/>
                    </a:lnTo>
                    <a:lnTo>
                      <a:pt x="55" y="41"/>
                    </a:lnTo>
                    <a:lnTo>
                      <a:pt x="2" y="4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6" name="Freeform 408"/>
              <p:cNvSpPr>
                <a:spLocks noEditPoints="1"/>
              </p:cNvSpPr>
              <p:nvPr/>
            </p:nvSpPr>
            <p:spPr bwMode="auto">
              <a:xfrm>
                <a:off x="801" y="2055"/>
                <a:ext cx="53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3" y="1"/>
                  </a:cxn>
                  <a:cxn ang="0">
                    <a:pos x="53" y="39"/>
                  </a:cxn>
                  <a:cxn ang="0">
                    <a:pos x="2" y="39"/>
                  </a:cxn>
                  <a:cxn ang="0">
                    <a:pos x="2" y="1"/>
                  </a:cxn>
                </a:cxnLst>
                <a:rect l="0" t="0" r="r" b="b"/>
                <a:pathLst>
                  <a:path w="53" h="39">
                    <a:moveTo>
                      <a:pt x="0" y="0"/>
                    </a:moveTo>
                    <a:lnTo>
                      <a:pt x="53" y="0"/>
                    </a:lnTo>
                    <a:lnTo>
                      <a:pt x="5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53" y="1"/>
                    </a:lnTo>
                    <a:lnTo>
                      <a:pt x="53" y="39"/>
                    </a:lnTo>
                    <a:lnTo>
                      <a:pt x="2" y="39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7" name="Freeform 409"/>
              <p:cNvSpPr>
                <a:spLocks noEditPoints="1"/>
              </p:cNvSpPr>
              <p:nvPr/>
            </p:nvSpPr>
            <p:spPr bwMode="auto">
              <a:xfrm>
                <a:off x="803" y="2056"/>
                <a:ext cx="51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51" y="2"/>
                  </a:cxn>
                  <a:cxn ang="0">
                    <a:pos x="51" y="38"/>
                  </a:cxn>
                  <a:cxn ang="0">
                    <a:pos x="4" y="38"/>
                  </a:cxn>
                  <a:cxn ang="0">
                    <a:pos x="4" y="2"/>
                  </a:cxn>
                </a:cxnLst>
                <a:rect l="0" t="0" r="r" b="b"/>
                <a:pathLst>
                  <a:path w="51" h="38">
                    <a:moveTo>
                      <a:pt x="0" y="0"/>
                    </a:moveTo>
                    <a:lnTo>
                      <a:pt x="51" y="0"/>
                    </a:lnTo>
                    <a:lnTo>
                      <a:pt x="51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51" y="2"/>
                    </a:lnTo>
                    <a:lnTo>
                      <a:pt x="51" y="38"/>
                    </a:lnTo>
                    <a:lnTo>
                      <a:pt x="4" y="38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8" name="Freeform 410"/>
              <p:cNvSpPr>
                <a:spLocks noEditPoints="1"/>
              </p:cNvSpPr>
              <p:nvPr/>
            </p:nvSpPr>
            <p:spPr bwMode="auto">
              <a:xfrm>
                <a:off x="807" y="2058"/>
                <a:ext cx="47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7" y="3"/>
                  </a:cxn>
                  <a:cxn ang="0">
                    <a:pos x="47" y="36"/>
                  </a:cxn>
                  <a:cxn ang="0">
                    <a:pos x="2" y="36"/>
                  </a:cxn>
                  <a:cxn ang="0">
                    <a:pos x="2" y="3"/>
                  </a:cxn>
                </a:cxnLst>
                <a:rect l="0" t="0" r="r" b="b"/>
                <a:pathLst>
                  <a:path w="47" h="36">
                    <a:moveTo>
                      <a:pt x="0" y="0"/>
                    </a:moveTo>
                    <a:lnTo>
                      <a:pt x="47" y="0"/>
                    </a:lnTo>
                    <a:lnTo>
                      <a:pt x="47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47" y="3"/>
                    </a:lnTo>
                    <a:lnTo>
                      <a:pt x="47" y="36"/>
                    </a:lnTo>
                    <a:lnTo>
                      <a:pt x="2" y="3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9" name="Freeform 411"/>
              <p:cNvSpPr>
                <a:spLocks noEditPoints="1"/>
              </p:cNvSpPr>
              <p:nvPr/>
            </p:nvSpPr>
            <p:spPr bwMode="auto">
              <a:xfrm>
                <a:off x="809" y="2061"/>
                <a:ext cx="4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5" y="2"/>
                  </a:cxn>
                  <a:cxn ang="0">
                    <a:pos x="45" y="33"/>
                  </a:cxn>
                  <a:cxn ang="0">
                    <a:pos x="3" y="33"/>
                  </a:cxn>
                  <a:cxn ang="0">
                    <a:pos x="3" y="2"/>
                  </a:cxn>
                </a:cxnLst>
                <a:rect l="0" t="0" r="r" b="b"/>
                <a:pathLst>
                  <a:path w="45" h="33">
                    <a:moveTo>
                      <a:pt x="0" y="0"/>
                    </a:moveTo>
                    <a:lnTo>
                      <a:pt x="45" y="0"/>
                    </a:lnTo>
                    <a:lnTo>
                      <a:pt x="45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5" y="2"/>
                    </a:lnTo>
                    <a:lnTo>
                      <a:pt x="45" y="33"/>
                    </a:lnTo>
                    <a:lnTo>
                      <a:pt x="3" y="3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0" name="Freeform 412"/>
              <p:cNvSpPr>
                <a:spLocks noEditPoints="1"/>
              </p:cNvSpPr>
              <p:nvPr/>
            </p:nvSpPr>
            <p:spPr bwMode="auto">
              <a:xfrm>
                <a:off x="812" y="2063"/>
                <a:ext cx="4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31"/>
                  </a:cxn>
                  <a:cxn ang="0">
                    <a:pos x="0" y="3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2" y="2"/>
                  </a:cxn>
                  <a:cxn ang="0">
                    <a:pos x="42" y="31"/>
                  </a:cxn>
                  <a:cxn ang="0">
                    <a:pos x="3" y="31"/>
                  </a:cxn>
                  <a:cxn ang="0">
                    <a:pos x="3" y="2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lnTo>
                      <a:pt x="42" y="0"/>
                    </a:lnTo>
                    <a:lnTo>
                      <a:pt x="4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2" y="2"/>
                    </a:lnTo>
                    <a:lnTo>
                      <a:pt x="42" y="31"/>
                    </a:lnTo>
                    <a:lnTo>
                      <a:pt x="3" y="31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1" name="Freeform 413"/>
              <p:cNvSpPr>
                <a:spLocks noEditPoints="1"/>
              </p:cNvSpPr>
              <p:nvPr/>
            </p:nvSpPr>
            <p:spPr bwMode="auto">
              <a:xfrm>
                <a:off x="815" y="2065"/>
                <a:ext cx="39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9" y="1"/>
                  </a:cxn>
                  <a:cxn ang="0">
                    <a:pos x="39" y="29"/>
                  </a:cxn>
                  <a:cxn ang="0">
                    <a:pos x="2" y="29"/>
                  </a:cxn>
                  <a:cxn ang="0">
                    <a:pos x="2" y="1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9" y="0"/>
                    </a:lnTo>
                    <a:lnTo>
                      <a:pt x="3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39" y="1"/>
                    </a:lnTo>
                    <a:lnTo>
                      <a:pt x="39" y="29"/>
                    </a:lnTo>
                    <a:lnTo>
                      <a:pt x="2" y="29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2" name="Freeform 414"/>
              <p:cNvSpPr>
                <a:spLocks noEditPoints="1"/>
              </p:cNvSpPr>
              <p:nvPr/>
            </p:nvSpPr>
            <p:spPr bwMode="auto">
              <a:xfrm>
                <a:off x="817" y="2066"/>
                <a:ext cx="37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7" y="2"/>
                  </a:cxn>
                  <a:cxn ang="0">
                    <a:pos x="37" y="28"/>
                  </a:cxn>
                  <a:cxn ang="0">
                    <a:pos x="3" y="28"/>
                  </a:cxn>
                  <a:cxn ang="0">
                    <a:pos x="3" y="2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37" y="0"/>
                    </a:lnTo>
                    <a:lnTo>
                      <a:pt x="37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37" y="2"/>
                    </a:lnTo>
                    <a:lnTo>
                      <a:pt x="37" y="28"/>
                    </a:lnTo>
                    <a:lnTo>
                      <a:pt x="3" y="28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3" name="Freeform 415"/>
              <p:cNvSpPr>
                <a:spLocks noEditPoints="1"/>
              </p:cNvSpPr>
              <p:nvPr/>
            </p:nvSpPr>
            <p:spPr bwMode="auto">
              <a:xfrm>
                <a:off x="820" y="2068"/>
                <a:ext cx="3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4" y="3"/>
                  </a:cxn>
                  <a:cxn ang="0">
                    <a:pos x="34" y="26"/>
                  </a:cxn>
                  <a:cxn ang="0">
                    <a:pos x="2" y="26"/>
                  </a:cxn>
                  <a:cxn ang="0">
                    <a:pos x="2" y="3"/>
                  </a:cxn>
                </a:cxnLst>
                <a:rect l="0" t="0" r="r" b="b"/>
                <a:pathLst>
                  <a:path w="34" h="26">
                    <a:moveTo>
                      <a:pt x="0" y="0"/>
                    </a:moveTo>
                    <a:lnTo>
                      <a:pt x="34" y="0"/>
                    </a:lnTo>
                    <a:lnTo>
                      <a:pt x="34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34" y="3"/>
                    </a:lnTo>
                    <a:lnTo>
                      <a:pt x="34" y="26"/>
                    </a:lnTo>
                    <a:lnTo>
                      <a:pt x="2" y="2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4" name="Freeform 416"/>
              <p:cNvSpPr>
                <a:spLocks noEditPoints="1"/>
              </p:cNvSpPr>
              <p:nvPr/>
            </p:nvSpPr>
            <p:spPr bwMode="auto">
              <a:xfrm>
                <a:off x="822" y="2071"/>
                <a:ext cx="3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32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32" y="2"/>
                  </a:cxn>
                  <a:cxn ang="0">
                    <a:pos x="32" y="23"/>
                  </a:cxn>
                  <a:cxn ang="0">
                    <a:pos x="4" y="23"/>
                  </a:cxn>
                  <a:cxn ang="0">
                    <a:pos x="4" y="2"/>
                  </a:cxn>
                </a:cxnLst>
                <a:rect l="0" t="0" r="r" b="b"/>
                <a:pathLst>
                  <a:path w="32" h="23">
                    <a:moveTo>
                      <a:pt x="0" y="0"/>
                    </a:moveTo>
                    <a:lnTo>
                      <a:pt x="32" y="0"/>
                    </a:lnTo>
                    <a:lnTo>
                      <a:pt x="3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32" y="2"/>
                    </a:lnTo>
                    <a:lnTo>
                      <a:pt x="32" y="23"/>
                    </a:lnTo>
                    <a:lnTo>
                      <a:pt x="4" y="23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5" name="Freeform 417"/>
              <p:cNvSpPr>
                <a:spLocks noEditPoints="1"/>
              </p:cNvSpPr>
              <p:nvPr/>
            </p:nvSpPr>
            <p:spPr bwMode="auto">
              <a:xfrm>
                <a:off x="826" y="2073"/>
                <a:ext cx="2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2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8" y="2"/>
                  </a:cxn>
                  <a:cxn ang="0">
                    <a:pos x="28" y="21"/>
                  </a:cxn>
                  <a:cxn ang="0">
                    <a:pos x="2" y="21"/>
                  </a:cxn>
                  <a:cxn ang="0">
                    <a:pos x="2" y="2"/>
                  </a:cxn>
                </a:cxnLst>
                <a:rect l="0" t="0" r="r" b="b"/>
                <a:pathLst>
                  <a:path w="28" h="21">
                    <a:moveTo>
                      <a:pt x="0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8" y="2"/>
                    </a:lnTo>
                    <a:lnTo>
                      <a:pt x="28" y="21"/>
                    </a:lnTo>
                    <a:lnTo>
                      <a:pt x="2" y="21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6" name="Freeform 418"/>
              <p:cNvSpPr>
                <a:spLocks noEditPoints="1"/>
              </p:cNvSpPr>
              <p:nvPr/>
            </p:nvSpPr>
            <p:spPr bwMode="auto">
              <a:xfrm>
                <a:off x="828" y="2075"/>
                <a:ext cx="2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6" y="19"/>
                  </a:cxn>
                  <a:cxn ang="0">
                    <a:pos x="3" y="19"/>
                  </a:cxn>
                  <a:cxn ang="0">
                    <a:pos x="3" y="1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26" y="0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26" y="1"/>
                    </a:lnTo>
                    <a:lnTo>
                      <a:pt x="26" y="19"/>
                    </a:lnTo>
                    <a:lnTo>
                      <a:pt x="3" y="19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7" name="Freeform 419"/>
              <p:cNvSpPr>
                <a:spLocks noEditPoints="1"/>
              </p:cNvSpPr>
              <p:nvPr/>
            </p:nvSpPr>
            <p:spPr bwMode="auto">
              <a:xfrm>
                <a:off x="831" y="2076"/>
                <a:ext cx="2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23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2" y="18"/>
                  </a:cxn>
                  <a:cxn ang="0">
                    <a:pos x="2" y="2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3" y="2"/>
                    </a:lnTo>
                    <a:lnTo>
                      <a:pt x="23" y="18"/>
                    </a:lnTo>
                    <a:lnTo>
                      <a:pt x="2" y="18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8" name="Freeform 420"/>
              <p:cNvSpPr>
                <a:spLocks noEditPoints="1"/>
              </p:cNvSpPr>
              <p:nvPr/>
            </p:nvSpPr>
            <p:spPr bwMode="auto">
              <a:xfrm>
                <a:off x="833" y="2078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21" y="3"/>
                  </a:cxn>
                  <a:cxn ang="0">
                    <a:pos x="21" y="16"/>
                  </a:cxn>
                  <a:cxn ang="0">
                    <a:pos x="3" y="16"/>
                  </a:cxn>
                  <a:cxn ang="0">
                    <a:pos x="3" y="3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0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21" y="3"/>
                    </a:lnTo>
                    <a:lnTo>
                      <a:pt x="21" y="16"/>
                    </a:lnTo>
                    <a:lnTo>
                      <a:pt x="3" y="16"/>
                    </a:lnTo>
                    <a:lnTo>
                      <a:pt x="3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9" name="Freeform 421"/>
              <p:cNvSpPr>
                <a:spLocks noEditPoints="1"/>
              </p:cNvSpPr>
              <p:nvPr/>
            </p:nvSpPr>
            <p:spPr bwMode="auto">
              <a:xfrm>
                <a:off x="836" y="2081"/>
                <a:ext cx="1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" y="2"/>
                  </a:cxn>
                  <a:cxn ang="0">
                    <a:pos x="18" y="13"/>
                  </a:cxn>
                  <a:cxn ang="0">
                    <a:pos x="3" y="13"/>
                  </a:cxn>
                  <a:cxn ang="0">
                    <a:pos x="3" y="2"/>
                  </a:cxn>
                </a:cxnLst>
                <a:rect l="0" t="0" r="r" b="b"/>
                <a:pathLst>
                  <a:path w="18" h="13">
                    <a:moveTo>
                      <a:pt x="0" y="0"/>
                    </a:moveTo>
                    <a:lnTo>
                      <a:pt x="18" y="0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3" y="1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0" name="Freeform 422"/>
              <p:cNvSpPr>
                <a:spLocks noEditPoints="1"/>
              </p:cNvSpPr>
              <p:nvPr/>
            </p:nvSpPr>
            <p:spPr bwMode="auto">
              <a:xfrm>
                <a:off x="839" y="2083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5" y="1"/>
                  </a:cxn>
                  <a:cxn ang="0">
                    <a:pos x="15" y="11"/>
                  </a:cxn>
                  <a:cxn ang="0">
                    <a:pos x="2" y="11"/>
                  </a:cxn>
                  <a:cxn ang="0">
                    <a:pos x="2" y="1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5" y="1"/>
                    </a:lnTo>
                    <a:lnTo>
                      <a:pt x="15" y="11"/>
                    </a:lnTo>
                    <a:lnTo>
                      <a:pt x="2" y="11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1" name="Freeform 423"/>
              <p:cNvSpPr>
                <a:spLocks noEditPoints="1"/>
              </p:cNvSpPr>
              <p:nvPr/>
            </p:nvSpPr>
            <p:spPr bwMode="auto">
              <a:xfrm>
                <a:off x="841" y="2084"/>
                <a:ext cx="1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" y="2"/>
                  </a:cxn>
                  <a:cxn ang="0">
                    <a:pos x="13" y="10"/>
                  </a:cxn>
                  <a:cxn ang="0">
                    <a:pos x="3" y="10"/>
                  </a:cxn>
                  <a:cxn ang="0">
                    <a:pos x="3" y="2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" y="2"/>
                    </a:lnTo>
                    <a:lnTo>
                      <a:pt x="13" y="10"/>
                    </a:lnTo>
                    <a:lnTo>
                      <a:pt x="3" y="10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2" name="Freeform 424"/>
              <p:cNvSpPr>
                <a:spLocks noEditPoints="1"/>
              </p:cNvSpPr>
              <p:nvPr/>
            </p:nvSpPr>
            <p:spPr bwMode="auto">
              <a:xfrm>
                <a:off x="844" y="2086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3" y="8"/>
                  </a:cxn>
                  <a:cxn ang="0">
                    <a:pos x="3" y="2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0"/>
                    </a:lnTo>
                    <a:lnTo>
                      <a:pt x="1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0" y="2"/>
                    </a:lnTo>
                    <a:lnTo>
                      <a:pt x="10" y="8"/>
                    </a:lnTo>
                    <a:lnTo>
                      <a:pt x="3" y="8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3" name="Freeform 425"/>
              <p:cNvSpPr>
                <a:spLocks noEditPoints="1"/>
              </p:cNvSpPr>
              <p:nvPr/>
            </p:nvSpPr>
            <p:spPr bwMode="auto">
              <a:xfrm>
                <a:off x="847" y="2088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7" y="3"/>
                  </a:cxn>
                  <a:cxn ang="0">
                    <a:pos x="7" y="6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7" y="3"/>
                    </a:lnTo>
                    <a:lnTo>
                      <a:pt x="7" y="6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4" name="Freeform 426"/>
              <p:cNvSpPr>
                <a:spLocks noEditPoints="1"/>
              </p:cNvSpPr>
              <p:nvPr/>
            </p:nvSpPr>
            <p:spPr bwMode="auto">
              <a:xfrm>
                <a:off x="849" y="2091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5" name="Freeform 427"/>
              <p:cNvSpPr>
                <a:spLocks noEditPoints="1"/>
              </p:cNvSpPr>
              <p:nvPr/>
            </p:nvSpPr>
            <p:spPr bwMode="auto">
              <a:xfrm>
                <a:off x="852" y="209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6" name="Line 428"/>
              <p:cNvSpPr>
                <a:spLocks noChangeShapeType="1"/>
              </p:cNvSpPr>
              <p:nvPr/>
            </p:nvSpPr>
            <p:spPr bwMode="auto">
              <a:xfrm>
                <a:off x="697" y="2114"/>
                <a:ext cx="1" cy="1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7" name="Line 429"/>
              <p:cNvSpPr>
                <a:spLocks noChangeShapeType="1"/>
              </p:cNvSpPr>
              <p:nvPr/>
            </p:nvSpPr>
            <p:spPr bwMode="auto">
              <a:xfrm>
                <a:off x="666" y="2114"/>
                <a:ext cx="1" cy="1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8" name="Line 430"/>
              <p:cNvSpPr>
                <a:spLocks noChangeShapeType="1"/>
              </p:cNvSpPr>
              <p:nvPr/>
            </p:nvSpPr>
            <p:spPr bwMode="auto">
              <a:xfrm>
                <a:off x="628" y="2114"/>
                <a:ext cx="250" cy="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9" name="Freeform 431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31" y="0"/>
                    </a:lnTo>
                    <a:lnTo>
                      <a:pt x="31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0" name="Freeform 432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" h="9">
                    <a:moveTo>
                      <a:pt x="0" y="0"/>
                    </a:moveTo>
                    <a:lnTo>
                      <a:pt x="31" y="0"/>
                    </a:lnTo>
                    <a:lnTo>
                      <a:pt x="3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1" name="Freeform 433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1" h="6">
                    <a:moveTo>
                      <a:pt x="0" y="0"/>
                    </a:moveTo>
                    <a:lnTo>
                      <a:pt x="31" y="0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2" name="Freeform 434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1" h="4">
                    <a:moveTo>
                      <a:pt x="0" y="0"/>
                    </a:moveTo>
                    <a:lnTo>
                      <a:pt x="31" y="0"/>
                    </a:lnTo>
                    <a:lnTo>
                      <a:pt x="3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3" name="Freeform 435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lnTo>
                      <a:pt x="31" y="0"/>
                    </a:lnTo>
                    <a:lnTo>
                      <a:pt x="3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4" name="Freeform 436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5" name="Rectangle 437"/>
              <p:cNvSpPr>
                <a:spLocks noChangeArrowheads="1"/>
              </p:cNvSpPr>
              <p:nvPr/>
            </p:nvSpPr>
            <p:spPr bwMode="auto">
              <a:xfrm>
                <a:off x="818" y="2161"/>
                <a:ext cx="31" cy="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6" name="Freeform 438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31" y="0"/>
                    </a:lnTo>
                    <a:lnTo>
                      <a:pt x="31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7" name="Freeform 439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" h="9">
                    <a:moveTo>
                      <a:pt x="0" y="0"/>
                    </a:moveTo>
                    <a:lnTo>
                      <a:pt x="31" y="0"/>
                    </a:lnTo>
                    <a:lnTo>
                      <a:pt x="3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8" name="Freeform 440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1" h="6">
                    <a:moveTo>
                      <a:pt x="0" y="0"/>
                    </a:moveTo>
                    <a:lnTo>
                      <a:pt x="31" y="0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9" name="Freeform 441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1" h="4">
                    <a:moveTo>
                      <a:pt x="0" y="0"/>
                    </a:moveTo>
                    <a:lnTo>
                      <a:pt x="31" y="0"/>
                    </a:lnTo>
                    <a:lnTo>
                      <a:pt x="3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0" name="Freeform 442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lnTo>
                      <a:pt x="31" y="0"/>
                    </a:lnTo>
                    <a:lnTo>
                      <a:pt x="3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1" name="Freeform 443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2" name="Rectangle 444"/>
              <p:cNvSpPr>
                <a:spLocks noChangeArrowheads="1"/>
              </p:cNvSpPr>
              <p:nvPr/>
            </p:nvSpPr>
            <p:spPr bwMode="auto">
              <a:xfrm>
                <a:off x="790" y="2164"/>
                <a:ext cx="72" cy="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3" name="Freeform 445"/>
              <p:cNvSpPr>
                <a:spLocks noEditPoints="1"/>
              </p:cNvSpPr>
              <p:nvPr/>
            </p:nvSpPr>
            <p:spPr bwMode="auto">
              <a:xfrm>
                <a:off x="597" y="2153"/>
                <a:ext cx="3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7" y="0"/>
                  </a:cxn>
                  <a:cxn ang="0">
                    <a:pos x="37" y="21"/>
                  </a:cxn>
                  <a:cxn ang="0">
                    <a:pos x="3" y="21"/>
                  </a:cxn>
                  <a:cxn ang="0">
                    <a:pos x="3" y="0"/>
                  </a:cxn>
                </a:cxnLst>
                <a:rect l="0" t="0" r="r" b="b"/>
                <a:pathLst>
                  <a:path w="39" h="21">
                    <a:moveTo>
                      <a:pt x="0" y="0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3" y="0"/>
                    </a:moveTo>
                    <a:lnTo>
                      <a:pt x="37" y="0"/>
                    </a:lnTo>
                    <a:lnTo>
                      <a:pt x="37" y="21"/>
                    </a:lnTo>
                    <a:lnTo>
                      <a:pt x="3" y="2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4" name="Freeform 446"/>
              <p:cNvSpPr>
                <a:spLocks noEditPoints="1"/>
              </p:cNvSpPr>
              <p:nvPr/>
            </p:nvSpPr>
            <p:spPr bwMode="auto">
              <a:xfrm>
                <a:off x="600" y="2153"/>
                <a:ext cx="3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2" y="0"/>
                  </a:cxn>
                  <a:cxn ang="0">
                    <a:pos x="32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34" h="21">
                    <a:moveTo>
                      <a:pt x="0" y="0"/>
                    </a:moveTo>
                    <a:lnTo>
                      <a:pt x="34" y="0"/>
                    </a:lnTo>
                    <a:lnTo>
                      <a:pt x="34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2" y="0"/>
                    </a:lnTo>
                    <a:lnTo>
                      <a:pt x="32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5" name="Freeform 447"/>
              <p:cNvSpPr>
                <a:spLocks noEditPoints="1"/>
              </p:cNvSpPr>
              <p:nvPr/>
            </p:nvSpPr>
            <p:spPr bwMode="auto">
              <a:xfrm>
                <a:off x="602" y="2153"/>
                <a:ext cx="30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8" y="0"/>
                  </a:cxn>
                  <a:cxn ang="0">
                    <a:pos x="28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30" h="21">
                    <a:moveTo>
                      <a:pt x="0" y="0"/>
                    </a:moveTo>
                    <a:lnTo>
                      <a:pt x="30" y="0"/>
                    </a:lnTo>
                    <a:lnTo>
                      <a:pt x="30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6" name="Freeform 448"/>
              <p:cNvSpPr>
                <a:spLocks noEditPoints="1"/>
              </p:cNvSpPr>
              <p:nvPr/>
            </p:nvSpPr>
            <p:spPr bwMode="auto">
              <a:xfrm>
                <a:off x="604" y="2153"/>
                <a:ext cx="2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23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26" h="21">
                    <a:moveTo>
                      <a:pt x="0" y="0"/>
                    </a:moveTo>
                    <a:lnTo>
                      <a:pt x="26" y="0"/>
                    </a:lnTo>
                    <a:lnTo>
                      <a:pt x="2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3" y="0"/>
                    </a:lnTo>
                    <a:lnTo>
                      <a:pt x="23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7" name="Freeform 449"/>
              <p:cNvSpPr>
                <a:spLocks noEditPoints="1"/>
              </p:cNvSpPr>
              <p:nvPr/>
            </p:nvSpPr>
            <p:spPr bwMode="auto">
              <a:xfrm>
                <a:off x="606" y="2153"/>
                <a:ext cx="2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0" y="0"/>
                  </a:cxn>
                  <a:cxn ang="0">
                    <a:pos x="20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0" y="0"/>
                    </a:lnTo>
                    <a:lnTo>
                      <a:pt x="20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8" name="Freeform 450"/>
              <p:cNvSpPr>
                <a:spLocks noEditPoints="1"/>
              </p:cNvSpPr>
              <p:nvPr/>
            </p:nvSpPr>
            <p:spPr bwMode="auto">
              <a:xfrm>
                <a:off x="608" y="2153"/>
                <a:ext cx="1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6" y="0"/>
                  </a:cxn>
                  <a:cxn ang="0">
                    <a:pos x="16" y="21"/>
                  </a:cxn>
                  <a:cxn ang="0">
                    <a:pos x="3" y="21"/>
                  </a:cxn>
                  <a:cxn ang="0">
                    <a:pos x="3" y="0"/>
                  </a:cxn>
                </a:cxnLst>
                <a:rect l="0" t="0" r="r" b="b"/>
                <a:pathLst>
                  <a:path w="18" h="21">
                    <a:moveTo>
                      <a:pt x="0" y="0"/>
                    </a:moveTo>
                    <a:lnTo>
                      <a:pt x="18" y="0"/>
                    </a:lnTo>
                    <a:lnTo>
                      <a:pt x="18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3" y="0"/>
                    </a:moveTo>
                    <a:lnTo>
                      <a:pt x="16" y="0"/>
                    </a:lnTo>
                    <a:lnTo>
                      <a:pt x="16" y="21"/>
                    </a:lnTo>
                    <a:lnTo>
                      <a:pt x="3" y="2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9" name="Freeform 451"/>
              <p:cNvSpPr>
                <a:spLocks noEditPoints="1"/>
              </p:cNvSpPr>
              <p:nvPr/>
            </p:nvSpPr>
            <p:spPr bwMode="auto">
              <a:xfrm>
                <a:off x="611" y="2153"/>
                <a:ext cx="1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1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lnTo>
                      <a:pt x="13" y="0"/>
                    </a:lnTo>
                    <a:lnTo>
                      <a:pt x="1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1" y="0"/>
                    </a:lnTo>
                    <a:lnTo>
                      <a:pt x="11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0" name="Freeform 452"/>
              <p:cNvSpPr>
                <a:spLocks noEditPoints="1"/>
              </p:cNvSpPr>
              <p:nvPr/>
            </p:nvSpPr>
            <p:spPr bwMode="auto">
              <a:xfrm>
                <a:off x="613" y="2153"/>
                <a:ext cx="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lnTo>
                      <a:pt x="9" y="0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7" y="0"/>
                    </a:lnTo>
                    <a:lnTo>
                      <a:pt x="7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1" name="Freeform 453"/>
              <p:cNvSpPr>
                <a:spLocks noEditPoints="1"/>
              </p:cNvSpPr>
              <p:nvPr/>
            </p:nvSpPr>
            <p:spPr bwMode="auto">
              <a:xfrm>
                <a:off x="615" y="2153"/>
                <a:ext cx="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5" h="21">
                    <a:moveTo>
                      <a:pt x="0" y="0"/>
                    </a:moveTo>
                    <a:lnTo>
                      <a:pt x="5" y="0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2" name="Rectangle 454"/>
              <p:cNvSpPr>
                <a:spLocks noChangeArrowheads="1"/>
              </p:cNvSpPr>
              <p:nvPr/>
            </p:nvSpPr>
            <p:spPr bwMode="auto">
              <a:xfrm>
                <a:off x="597" y="2153"/>
                <a:ext cx="39" cy="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3" name="Freeform 455"/>
              <p:cNvSpPr>
                <a:spLocks noEditPoints="1"/>
              </p:cNvSpPr>
              <p:nvPr/>
            </p:nvSpPr>
            <p:spPr bwMode="auto">
              <a:xfrm>
                <a:off x="597" y="2153"/>
                <a:ext cx="3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7" y="0"/>
                  </a:cxn>
                  <a:cxn ang="0">
                    <a:pos x="37" y="21"/>
                  </a:cxn>
                  <a:cxn ang="0">
                    <a:pos x="3" y="21"/>
                  </a:cxn>
                  <a:cxn ang="0">
                    <a:pos x="3" y="0"/>
                  </a:cxn>
                </a:cxnLst>
                <a:rect l="0" t="0" r="r" b="b"/>
                <a:pathLst>
                  <a:path w="39" h="21">
                    <a:moveTo>
                      <a:pt x="0" y="0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3" y="0"/>
                    </a:moveTo>
                    <a:lnTo>
                      <a:pt x="37" y="0"/>
                    </a:lnTo>
                    <a:lnTo>
                      <a:pt x="37" y="21"/>
                    </a:lnTo>
                    <a:lnTo>
                      <a:pt x="3" y="2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4" name="Freeform 456"/>
              <p:cNvSpPr>
                <a:spLocks noEditPoints="1"/>
              </p:cNvSpPr>
              <p:nvPr/>
            </p:nvSpPr>
            <p:spPr bwMode="auto">
              <a:xfrm>
                <a:off x="600" y="2153"/>
                <a:ext cx="3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2" y="0"/>
                  </a:cxn>
                  <a:cxn ang="0">
                    <a:pos x="32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34" h="21">
                    <a:moveTo>
                      <a:pt x="0" y="0"/>
                    </a:moveTo>
                    <a:lnTo>
                      <a:pt x="34" y="0"/>
                    </a:lnTo>
                    <a:lnTo>
                      <a:pt x="34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2" y="0"/>
                    </a:lnTo>
                    <a:lnTo>
                      <a:pt x="32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5" name="Freeform 457"/>
              <p:cNvSpPr>
                <a:spLocks noEditPoints="1"/>
              </p:cNvSpPr>
              <p:nvPr/>
            </p:nvSpPr>
            <p:spPr bwMode="auto">
              <a:xfrm>
                <a:off x="602" y="2153"/>
                <a:ext cx="30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8" y="0"/>
                  </a:cxn>
                  <a:cxn ang="0">
                    <a:pos x="28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30" h="21">
                    <a:moveTo>
                      <a:pt x="0" y="0"/>
                    </a:moveTo>
                    <a:lnTo>
                      <a:pt x="30" y="0"/>
                    </a:lnTo>
                    <a:lnTo>
                      <a:pt x="30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6" name="Freeform 458"/>
              <p:cNvSpPr>
                <a:spLocks noEditPoints="1"/>
              </p:cNvSpPr>
              <p:nvPr/>
            </p:nvSpPr>
            <p:spPr bwMode="auto">
              <a:xfrm>
                <a:off x="604" y="2153"/>
                <a:ext cx="2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23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26" h="21">
                    <a:moveTo>
                      <a:pt x="0" y="0"/>
                    </a:moveTo>
                    <a:lnTo>
                      <a:pt x="26" y="0"/>
                    </a:lnTo>
                    <a:lnTo>
                      <a:pt x="2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3" y="0"/>
                    </a:lnTo>
                    <a:lnTo>
                      <a:pt x="23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7" name="Freeform 459"/>
              <p:cNvSpPr>
                <a:spLocks noEditPoints="1"/>
              </p:cNvSpPr>
              <p:nvPr/>
            </p:nvSpPr>
            <p:spPr bwMode="auto">
              <a:xfrm>
                <a:off x="606" y="2153"/>
                <a:ext cx="2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0" y="0"/>
                  </a:cxn>
                  <a:cxn ang="0">
                    <a:pos x="20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0" y="0"/>
                    </a:lnTo>
                    <a:lnTo>
                      <a:pt x="20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8" name="Freeform 460"/>
              <p:cNvSpPr>
                <a:spLocks noEditPoints="1"/>
              </p:cNvSpPr>
              <p:nvPr/>
            </p:nvSpPr>
            <p:spPr bwMode="auto">
              <a:xfrm>
                <a:off x="608" y="2153"/>
                <a:ext cx="1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6" y="0"/>
                  </a:cxn>
                  <a:cxn ang="0">
                    <a:pos x="16" y="21"/>
                  </a:cxn>
                  <a:cxn ang="0">
                    <a:pos x="3" y="21"/>
                  </a:cxn>
                  <a:cxn ang="0">
                    <a:pos x="3" y="0"/>
                  </a:cxn>
                </a:cxnLst>
                <a:rect l="0" t="0" r="r" b="b"/>
                <a:pathLst>
                  <a:path w="18" h="21">
                    <a:moveTo>
                      <a:pt x="0" y="0"/>
                    </a:moveTo>
                    <a:lnTo>
                      <a:pt x="18" y="0"/>
                    </a:lnTo>
                    <a:lnTo>
                      <a:pt x="18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3" y="0"/>
                    </a:moveTo>
                    <a:lnTo>
                      <a:pt x="16" y="0"/>
                    </a:lnTo>
                    <a:lnTo>
                      <a:pt x="16" y="21"/>
                    </a:lnTo>
                    <a:lnTo>
                      <a:pt x="3" y="2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9" name="Freeform 461"/>
              <p:cNvSpPr>
                <a:spLocks noEditPoints="1"/>
              </p:cNvSpPr>
              <p:nvPr/>
            </p:nvSpPr>
            <p:spPr bwMode="auto">
              <a:xfrm>
                <a:off x="611" y="2153"/>
                <a:ext cx="1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1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lnTo>
                      <a:pt x="13" y="0"/>
                    </a:lnTo>
                    <a:lnTo>
                      <a:pt x="1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1" y="0"/>
                    </a:lnTo>
                    <a:lnTo>
                      <a:pt x="11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0" name="Freeform 462"/>
              <p:cNvSpPr>
                <a:spLocks noEditPoints="1"/>
              </p:cNvSpPr>
              <p:nvPr/>
            </p:nvSpPr>
            <p:spPr bwMode="auto">
              <a:xfrm>
                <a:off x="613" y="2153"/>
                <a:ext cx="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lnTo>
                      <a:pt x="9" y="0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7" y="0"/>
                    </a:lnTo>
                    <a:lnTo>
                      <a:pt x="7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1" name="Freeform 463"/>
              <p:cNvSpPr>
                <a:spLocks noEditPoints="1"/>
              </p:cNvSpPr>
              <p:nvPr/>
            </p:nvSpPr>
            <p:spPr bwMode="auto">
              <a:xfrm>
                <a:off x="615" y="2153"/>
                <a:ext cx="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5" h="21">
                    <a:moveTo>
                      <a:pt x="0" y="0"/>
                    </a:moveTo>
                    <a:lnTo>
                      <a:pt x="5" y="0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2" name="Freeform 464"/>
              <p:cNvSpPr>
                <a:spLocks/>
              </p:cNvSpPr>
              <p:nvPr/>
            </p:nvSpPr>
            <p:spPr bwMode="auto">
              <a:xfrm>
                <a:off x="587" y="1882"/>
                <a:ext cx="374" cy="375"/>
              </a:xfrm>
              <a:custGeom>
                <a:avLst/>
                <a:gdLst/>
                <a:ahLst/>
                <a:cxnLst>
                  <a:cxn ang="0">
                    <a:pos x="0" y="375"/>
                  </a:cxn>
                  <a:cxn ang="0">
                    <a:pos x="0" y="261"/>
                  </a:cxn>
                  <a:cxn ang="0">
                    <a:pos x="39" y="221"/>
                  </a:cxn>
                  <a:cxn ang="0">
                    <a:pos x="41" y="221"/>
                  </a:cxn>
                  <a:cxn ang="0">
                    <a:pos x="41" y="42"/>
                  </a:cxn>
                  <a:cxn ang="0">
                    <a:pos x="84" y="0"/>
                  </a:cxn>
                  <a:cxn ang="0">
                    <a:pos x="333" y="0"/>
                  </a:cxn>
                  <a:cxn ang="0">
                    <a:pos x="333" y="125"/>
                  </a:cxn>
                  <a:cxn ang="0">
                    <a:pos x="322" y="156"/>
                  </a:cxn>
                  <a:cxn ang="0">
                    <a:pos x="322" y="213"/>
                  </a:cxn>
                  <a:cxn ang="0">
                    <a:pos x="317" y="219"/>
                  </a:cxn>
                  <a:cxn ang="0">
                    <a:pos x="374" y="219"/>
                  </a:cxn>
                  <a:cxn ang="0">
                    <a:pos x="374" y="333"/>
                  </a:cxn>
                  <a:cxn ang="0">
                    <a:pos x="333" y="375"/>
                  </a:cxn>
                  <a:cxn ang="0">
                    <a:pos x="0" y="375"/>
                  </a:cxn>
                </a:cxnLst>
                <a:rect l="0" t="0" r="r" b="b"/>
                <a:pathLst>
                  <a:path w="374" h="375">
                    <a:moveTo>
                      <a:pt x="0" y="375"/>
                    </a:moveTo>
                    <a:lnTo>
                      <a:pt x="0" y="261"/>
                    </a:lnTo>
                    <a:lnTo>
                      <a:pt x="39" y="221"/>
                    </a:lnTo>
                    <a:lnTo>
                      <a:pt x="41" y="221"/>
                    </a:lnTo>
                    <a:lnTo>
                      <a:pt x="41" y="42"/>
                    </a:lnTo>
                    <a:lnTo>
                      <a:pt x="84" y="0"/>
                    </a:lnTo>
                    <a:lnTo>
                      <a:pt x="333" y="0"/>
                    </a:lnTo>
                    <a:lnTo>
                      <a:pt x="333" y="125"/>
                    </a:lnTo>
                    <a:lnTo>
                      <a:pt x="322" y="156"/>
                    </a:lnTo>
                    <a:lnTo>
                      <a:pt x="322" y="213"/>
                    </a:lnTo>
                    <a:lnTo>
                      <a:pt x="317" y="219"/>
                    </a:lnTo>
                    <a:lnTo>
                      <a:pt x="374" y="219"/>
                    </a:lnTo>
                    <a:lnTo>
                      <a:pt x="374" y="333"/>
                    </a:lnTo>
                    <a:lnTo>
                      <a:pt x="333" y="375"/>
                    </a:lnTo>
                    <a:lnTo>
                      <a:pt x="0" y="375"/>
                    </a:lnTo>
                  </a:path>
                </a:pathLst>
              </a:cu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993" name="Text Box 465"/>
            <p:cNvSpPr txBox="1">
              <a:spLocks noChangeArrowheads="1"/>
            </p:cNvSpPr>
            <p:nvPr/>
          </p:nvSpPr>
          <p:spPr bwMode="auto">
            <a:xfrm>
              <a:off x="971" y="1296"/>
              <a:ext cx="83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0"/>
                <a:t>Administration</a:t>
              </a:r>
            </a:p>
          </p:txBody>
        </p:sp>
      </p:grpSp>
      <p:sp>
        <p:nvSpPr>
          <p:cNvPr id="22994" name="Text Box 466"/>
          <p:cNvSpPr txBox="1">
            <a:spLocks noChangeArrowheads="1"/>
          </p:cNvSpPr>
          <p:nvPr/>
        </p:nvSpPr>
        <p:spPr bwMode="auto">
          <a:xfrm>
            <a:off x="3429000" y="3505200"/>
            <a:ext cx="685800" cy="381000"/>
          </a:xfrm>
          <a:prstGeom prst="rect">
            <a:avLst/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00FF00"/>
                </a:solidFill>
                <a:latin typeface="Arial" charset="0"/>
                <a:ea typeface="ＭＳ Ｐゴシック" pitchFamily="34" charset="-128"/>
              </a:rPr>
              <a:t>PEP</a:t>
            </a:r>
          </a:p>
          <a:p>
            <a:pPr algn="ctr">
              <a:spcBef>
                <a:spcPct val="50000"/>
              </a:spcBef>
            </a:pPr>
            <a:endParaRPr lang="en-US" b="1" i="0">
              <a:solidFill>
                <a:srgbClr val="00FF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995" name="Text Box 467"/>
          <p:cNvSpPr txBox="1">
            <a:spLocks noChangeArrowheads="1"/>
          </p:cNvSpPr>
          <p:nvPr/>
        </p:nvSpPr>
        <p:spPr bwMode="auto">
          <a:xfrm>
            <a:off x="2895600" y="38862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  <a:ea typeface="ＭＳ Ｐゴシック" pitchFamily="34" charset="-128"/>
              </a:rPr>
              <a:t>Enforcement</a:t>
            </a:r>
          </a:p>
        </p:txBody>
      </p:sp>
      <p:sp>
        <p:nvSpPr>
          <p:cNvPr id="22996" name="Text Box 468"/>
          <p:cNvSpPr txBox="1">
            <a:spLocks noChangeArrowheads="1"/>
          </p:cNvSpPr>
          <p:nvPr/>
        </p:nvSpPr>
        <p:spPr bwMode="auto">
          <a:xfrm>
            <a:off x="1752600" y="2743200"/>
            <a:ext cx="2743200" cy="1524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2997" name="Group 469"/>
          <p:cNvGrpSpPr>
            <a:grpSpLocks/>
          </p:cNvGrpSpPr>
          <p:nvPr/>
        </p:nvGrpSpPr>
        <p:grpSpPr bwMode="auto">
          <a:xfrm>
            <a:off x="811213" y="1905000"/>
            <a:ext cx="582612" cy="731838"/>
            <a:chOff x="1401" y="432"/>
            <a:chExt cx="411" cy="614"/>
          </a:xfrm>
        </p:grpSpPr>
        <p:grpSp>
          <p:nvGrpSpPr>
            <p:cNvPr id="22998" name="Group 470"/>
            <p:cNvGrpSpPr>
              <a:grpSpLocks/>
            </p:cNvGrpSpPr>
            <p:nvPr/>
          </p:nvGrpSpPr>
          <p:grpSpPr bwMode="auto">
            <a:xfrm>
              <a:off x="1418" y="432"/>
              <a:ext cx="374" cy="375"/>
              <a:chOff x="587" y="1882"/>
              <a:chExt cx="374" cy="375"/>
            </a:xfrm>
          </p:grpSpPr>
          <p:sp>
            <p:nvSpPr>
              <p:cNvPr id="22999" name="Freeform 471"/>
              <p:cNvSpPr>
                <a:spLocks/>
              </p:cNvSpPr>
              <p:nvPr/>
            </p:nvSpPr>
            <p:spPr bwMode="auto">
              <a:xfrm>
                <a:off x="909" y="2101"/>
                <a:ext cx="52" cy="21"/>
              </a:xfrm>
              <a:custGeom>
                <a:avLst/>
                <a:gdLst/>
                <a:ahLst/>
                <a:cxnLst>
                  <a:cxn ang="0">
                    <a:pos x="32" y="21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32" y="21"/>
                  </a:cxn>
                </a:cxnLst>
                <a:rect l="0" t="0" r="r" b="b"/>
                <a:pathLst>
                  <a:path w="52" h="21">
                    <a:moveTo>
                      <a:pt x="32" y="21"/>
                    </a:moveTo>
                    <a:lnTo>
                      <a:pt x="52" y="0"/>
                    </a:lnTo>
                    <a:lnTo>
                      <a:pt x="0" y="0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0" name="Freeform 472"/>
              <p:cNvSpPr>
                <a:spLocks/>
              </p:cNvSpPr>
              <p:nvPr/>
            </p:nvSpPr>
            <p:spPr bwMode="auto">
              <a:xfrm>
                <a:off x="587" y="2103"/>
                <a:ext cx="84" cy="40"/>
              </a:xfrm>
              <a:custGeom>
                <a:avLst/>
                <a:gdLst/>
                <a:ahLst/>
                <a:cxnLst>
                  <a:cxn ang="0">
                    <a:pos x="84" y="40"/>
                  </a:cxn>
                  <a:cxn ang="0">
                    <a:pos x="39" y="0"/>
                  </a:cxn>
                  <a:cxn ang="0">
                    <a:pos x="0" y="40"/>
                  </a:cxn>
                  <a:cxn ang="0">
                    <a:pos x="84" y="40"/>
                  </a:cxn>
                </a:cxnLst>
                <a:rect l="0" t="0" r="r" b="b"/>
                <a:pathLst>
                  <a:path w="84" h="40">
                    <a:moveTo>
                      <a:pt x="84" y="40"/>
                    </a:moveTo>
                    <a:lnTo>
                      <a:pt x="39" y="0"/>
                    </a:lnTo>
                    <a:lnTo>
                      <a:pt x="0" y="40"/>
                    </a:lnTo>
                    <a:lnTo>
                      <a:pt x="84" y="4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1" name="Freeform 473"/>
              <p:cNvSpPr>
                <a:spLocks/>
              </p:cNvSpPr>
              <p:nvPr/>
            </p:nvSpPr>
            <p:spPr bwMode="auto">
              <a:xfrm>
                <a:off x="628" y="2101"/>
                <a:ext cx="317" cy="42"/>
              </a:xfrm>
              <a:custGeom>
                <a:avLst/>
                <a:gdLst/>
                <a:ahLst/>
                <a:cxnLst>
                  <a:cxn ang="0">
                    <a:pos x="317" y="15"/>
                  </a:cxn>
                  <a:cxn ang="0">
                    <a:pos x="286" y="0"/>
                  </a:cxn>
                  <a:cxn ang="0">
                    <a:pos x="43" y="0"/>
                  </a:cxn>
                  <a:cxn ang="0">
                    <a:pos x="0" y="21"/>
                  </a:cxn>
                  <a:cxn ang="0">
                    <a:pos x="43" y="42"/>
                  </a:cxn>
                  <a:cxn ang="0">
                    <a:pos x="292" y="42"/>
                  </a:cxn>
                  <a:cxn ang="0">
                    <a:pos x="317" y="15"/>
                  </a:cxn>
                </a:cxnLst>
                <a:rect l="0" t="0" r="r" b="b"/>
                <a:pathLst>
                  <a:path w="317" h="42">
                    <a:moveTo>
                      <a:pt x="317" y="15"/>
                    </a:moveTo>
                    <a:lnTo>
                      <a:pt x="286" y="0"/>
                    </a:lnTo>
                    <a:lnTo>
                      <a:pt x="43" y="0"/>
                    </a:lnTo>
                    <a:lnTo>
                      <a:pt x="0" y="21"/>
                    </a:lnTo>
                    <a:lnTo>
                      <a:pt x="43" y="42"/>
                    </a:lnTo>
                    <a:lnTo>
                      <a:pt x="292" y="42"/>
                    </a:lnTo>
                    <a:lnTo>
                      <a:pt x="317" y="15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2" name="Freeform 474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0" y="14"/>
                  </a:cxn>
                  <a:cxn ang="0">
                    <a:pos x="39" y="14"/>
                  </a:cxn>
                  <a:cxn ang="0">
                    <a:pos x="58" y="14"/>
                  </a:cxn>
                  <a:cxn ang="0">
                    <a:pos x="77" y="13"/>
                  </a:cxn>
                  <a:cxn ang="0">
                    <a:pos x="95" y="13"/>
                  </a:cxn>
                  <a:cxn ang="0">
                    <a:pos x="110" y="11"/>
                  </a:cxn>
                  <a:cxn ang="0">
                    <a:pos x="126" y="10"/>
                  </a:cxn>
                  <a:cxn ang="0">
                    <a:pos x="140" y="9"/>
                  </a:cxn>
                  <a:cxn ang="0">
                    <a:pos x="152" y="8"/>
                  </a:cxn>
                  <a:cxn ang="0">
                    <a:pos x="162" y="7"/>
                  </a:cxn>
                  <a:cxn ang="0">
                    <a:pos x="171" y="6"/>
                  </a:cxn>
                  <a:cxn ang="0">
                    <a:pos x="179" y="5"/>
                  </a:cxn>
                  <a:cxn ang="0">
                    <a:pos x="183" y="4"/>
                  </a:cxn>
                  <a:cxn ang="0">
                    <a:pos x="187" y="3"/>
                  </a:cxn>
                  <a:cxn ang="0">
                    <a:pos x="188" y="0"/>
                  </a:cxn>
                  <a:cxn ang="0">
                    <a:pos x="188" y="14"/>
                  </a:cxn>
                  <a:cxn ang="0">
                    <a:pos x="0" y="14"/>
                  </a:cxn>
                </a:cxnLst>
                <a:rect l="0" t="0" r="r" b="b"/>
                <a:pathLst>
                  <a:path w="188" h="14">
                    <a:moveTo>
                      <a:pt x="0" y="14"/>
                    </a:moveTo>
                    <a:lnTo>
                      <a:pt x="20" y="14"/>
                    </a:lnTo>
                    <a:lnTo>
                      <a:pt x="39" y="14"/>
                    </a:lnTo>
                    <a:lnTo>
                      <a:pt x="58" y="14"/>
                    </a:lnTo>
                    <a:lnTo>
                      <a:pt x="77" y="13"/>
                    </a:lnTo>
                    <a:lnTo>
                      <a:pt x="95" y="13"/>
                    </a:lnTo>
                    <a:lnTo>
                      <a:pt x="110" y="11"/>
                    </a:lnTo>
                    <a:lnTo>
                      <a:pt x="126" y="10"/>
                    </a:lnTo>
                    <a:lnTo>
                      <a:pt x="140" y="9"/>
                    </a:lnTo>
                    <a:lnTo>
                      <a:pt x="152" y="8"/>
                    </a:lnTo>
                    <a:lnTo>
                      <a:pt x="162" y="7"/>
                    </a:lnTo>
                    <a:lnTo>
                      <a:pt x="171" y="6"/>
                    </a:lnTo>
                    <a:lnTo>
                      <a:pt x="179" y="5"/>
                    </a:lnTo>
                    <a:lnTo>
                      <a:pt x="183" y="4"/>
                    </a:lnTo>
                    <a:lnTo>
                      <a:pt x="187" y="3"/>
                    </a:lnTo>
                    <a:lnTo>
                      <a:pt x="188" y="0"/>
                    </a:lnTo>
                    <a:lnTo>
                      <a:pt x="188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3" name="Freeform 475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0" y="14"/>
                  </a:cxn>
                  <a:cxn ang="0">
                    <a:pos x="39" y="14"/>
                  </a:cxn>
                  <a:cxn ang="0">
                    <a:pos x="58" y="14"/>
                  </a:cxn>
                  <a:cxn ang="0">
                    <a:pos x="77" y="13"/>
                  </a:cxn>
                  <a:cxn ang="0">
                    <a:pos x="95" y="13"/>
                  </a:cxn>
                  <a:cxn ang="0">
                    <a:pos x="110" y="11"/>
                  </a:cxn>
                  <a:cxn ang="0">
                    <a:pos x="126" y="10"/>
                  </a:cxn>
                  <a:cxn ang="0">
                    <a:pos x="140" y="9"/>
                  </a:cxn>
                  <a:cxn ang="0">
                    <a:pos x="152" y="8"/>
                  </a:cxn>
                  <a:cxn ang="0">
                    <a:pos x="162" y="7"/>
                  </a:cxn>
                  <a:cxn ang="0">
                    <a:pos x="171" y="6"/>
                  </a:cxn>
                  <a:cxn ang="0">
                    <a:pos x="179" y="5"/>
                  </a:cxn>
                  <a:cxn ang="0">
                    <a:pos x="183" y="4"/>
                  </a:cxn>
                  <a:cxn ang="0">
                    <a:pos x="187" y="3"/>
                  </a:cxn>
                  <a:cxn ang="0">
                    <a:pos x="188" y="0"/>
                  </a:cxn>
                  <a:cxn ang="0">
                    <a:pos x="184" y="0"/>
                  </a:cxn>
                  <a:cxn ang="0">
                    <a:pos x="183" y="3"/>
                  </a:cxn>
                  <a:cxn ang="0">
                    <a:pos x="180" y="4"/>
                  </a:cxn>
                  <a:cxn ang="0">
                    <a:pos x="176" y="5"/>
                  </a:cxn>
                  <a:cxn ang="0">
                    <a:pos x="169" y="6"/>
                  </a:cxn>
                  <a:cxn ang="0">
                    <a:pos x="160" y="7"/>
                  </a:cxn>
                  <a:cxn ang="0">
                    <a:pos x="149" y="8"/>
                  </a:cxn>
                  <a:cxn ang="0">
                    <a:pos x="137" y="9"/>
                  </a:cxn>
                  <a:cxn ang="0">
                    <a:pos x="123" y="10"/>
                  </a:cxn>
                  <a:cxn ang="0">
                    <a:pos x="109" y="11"/>
                  </a:cxn>
                  <a:cxn ang="0">
                    <a:pos x="92" y="11"/>
                  </a:cxn>
                  <a:cxn ang="0">
                    <a:pos x="76" y="13"/>
                  </a:cxn>
                  <a:cxn ang="0">
                    <a:pos x="57" y="13"/>
                  </a:cxn>
                  <a:cxn ang="0">
                    <a:pos x="39" y="14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8" h="14">
                    <a:moveTo>
                      <a:pt x="0" y="14"/>
                    </a:moveTo>
                    <a:lnTo>
                      <a:pt x="20" y="14"/>
                    </a:lnTo>
                    <a:lnTo>
                      <a:pt x="39" y="14"/>
                    </a:lnTo>
                    <a:lnTo>
                      <a:pt x="58" y="14"/>
                    </a:lnTo>
                    <a:lnTo>
                      <a:pt x="77" y="13"/>
                    </a:lnTo>
                    <a:lnTo>
                      <a:pt x="95" y="13"/>
                    </a:lnTo>
                    <a:lnTo>
                      <a:pt x="110" y="11"/>
                    </a:lnTo>
                    <a:lnTo>
                      <a:pt x="126" y="10"/>
                    </a:lnTo>
                    <a:lnTo>
                      <a:pt x="140" y="9"/>
                    </a:lnTo>
                    <a:lnTo>
                      <a:pt x="152" y="8"/>
                    </a:lnTo>
                    <a:lnTo>
                      <a:pt x="162" y="7"/>
                    </a:lnTo>
                    <a:lnTo>
                      <a:pt x="171" y="6"/>
                    </a:lnTo>
                    <a:lnTo>
                      <a:pt x="179" y="5"/>
                    </a:lnTo>
                    <a:lnTo>
                      <a:pt x="183" y="4"/>
                    </a:lnTo>
                    <a:lnTo>
                      <a:pt x="187" y="3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83" y="3"/>
                    </a:lnTo>
                    <a:lnTo>
                      <a:pt x="180" y="4"/>
                    </a:lnTo>
                    <a:lnTo>
                      <a:pt x="176" y="5"/>
                    </a:lnTo>
                    <a:lnTo>
                      <a:pt x="169" y="6"/>
                    </a:lnTo>
                    <a:lnTo>
                      <a:pt x="160" y="7"/>
                    </a:lnTo>
                    <a:lnTo>
                      <a:pt x="149" y="8"/>
                    </a:lnTo>
                    <a:lnTo>
                      <a:pt x="137" y="9"/>
                    </a:lnTo>
                    <a:lnTo>
                      <a:pt x="123" y="10"/>
                    </a:lnTo>
                    <a:lnTo>
                      <a:pt x="109" y="11"/>
                    </a:lnTo>
                    <a:lnTo>
                      <a:pt x="92" y="11"/>
                    </a:lnTo>
                    <a:lnTo>
                      <a:pt x="76" y="13"/>
                    </a:lnTo>
                    <a:lnTo>
                      <a:pt x="57" y="13"/>
                    </a:lnTo>
                    <a:lnTo>
                      <a:pt x="39" y="14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4" name="Freeform 476"/>
              <p:cNvSpPr>
                <a:spLocks/>
              </p:cNvSpPr>
              <p:nvPr/>
            </p:nvSpPr>
            <p:spPr bwMode="auto">
              <a:xfrm>
                <a:off x="680" y="2126"/>
                <a:ext cx="18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4"/>
                  </a:cxn>
                  <a:cxn ang="0">
                    <a:pos x="39" y="14"/>
                  </a:cxn>
                  <a:cxn ang="0">
                    <a:pos x="57" y="13"/>
                  </a:cxn>
                  <a:cxn ang="0">
                    <a:pos x="76" y="13"/>
                  </a:cxn>
                  <a:cxn ang="0">
                    <a:pos x="92" y="11"/>
                  </a:cxn>
                  <a:cxn ang="0">
                    <a:pos x="109" y="11"/>
                  </a:cxn>
                  <a:cxn ang="0">
                    <a:pos x="123" y="10"/>
                  </a:cxn>
                  <a:cxn ang="0">
                    <a:pos x="137" y="9"/>
                  </a:cxn>
                  <a:cxn ang="0">
                    <a:pos x="149" y="8"/>
                  </a:cxn>
                  <a:cxn ang="0">
                    <a:pos x="160" y="7"/>
                  </a:cxn>
                  <a:cxn ang="0">
                    <a:pos x="169" y="6"/>
                  </a:cxn>
                  <a:cxn ang="0">
                    <a:pos x="176" y="5"/>
                  </a:cxn>
                  <a:cxn ang="0">
                    <a:pos x="180" y="4"/>
                  </a:cxn>
                  <a:cxn ang="0">
                    <a:pos x="183" y="3"/>
                  </a:cxn>
                  <a:cxn ang="0">
                    <a:pos x="184" y="0"/>
                  </a:cxn>
                  <a:cxn ang="0">
                    <a:pos x="181" y="0"/>
                  </a:cxn>
                  <a:cxn ang="0">
                    <a:pos x="180" y="3"/>
                  </a:cxn>
                  <a:cxn ang="0">
                    <a:pos x="177" y="4"/>
                  </a:cxn>
                  <a:cxn ang="0">
                    <a:pos x="172" y="5"/>
                  </a:cxn>
                  <a:cxn ang="0">
                    <a:pos x="166" y="6"/>
                  </a:cxn>
                  <a:cxn ang="0">
                    <a:pos x="157" y="7"/>
                  </a:cxn>
                  <a:cxn ang="0">
                    <a:pos x="147" y="8"/>
                  </a:cxn>
                  <a:cxn ang="0">
                    <a:pos x="135" y="9"/>
                  </a:cxn>
                  <a:cxn ang="0">
                    <a:pos x="121" y="10"/>
                  </a:cxn>
                  <a:cxn ang="0">
                    <a:pos x="107" y="11"/>
                  </a:cxn>
                  <a:cxn ang="0">
                    <a:pos x="90" y="11"/>
                  </a:cxn>
                  <a:cxn ang="0">
                    <a:pos x="74" y="13"/>
                  </a:cxn>
                  <a:cxn ang="0">
                    <a:pos x="56" y="13"/>
                  </a:cxn>
                  <a:cxn ang="0">
                    <a:pos x="38" y="14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4" h="14">
                    <a:moveTo>
                      <a:pt x="0" y="14"/>
                    </a:moveTo>
                    <a:lnTo>
                      <a:pt x="19" y="14"/>
                    </a:lnTo>
                    <a:lnTo>
                      <a:pt x="39" y="14"/>
                    </a:lnTo>
                    <a:lnTo>
                      <a:pt x="57" y="13"/>
                    </a:lnTo>
                    <a:lnTo>
                      <a:pt x="76" y="13"/>
                    </a:lnTo>
                    <a:lnTo>
                      <a:pt x="92" y="11"/>
                    </a:lnTo>
                    <a:lnTo>
                      <a:pt x="109" y="11"/>
                    </a:lnTo>
                    <a:lnTo>
                      <a:pt x="123" y="10"/>
                    </a:lnTo>
                    <a:lnTo>
                      <a:pt x="137" y="9"/>
                    </a:lnTo>
                    <a:lnTo>
                      <a:pt x="149" y="8"/>
                    </a:lnTo>
                    <a:lnTo>
                      <a:pt x="160" y="7"/>
                    </a:lnTo>
                    <a:lnTo>
                      <a:pt x="169" y="6"/>
                    </a:lnTo>
                    <a:lnTo>
                      <a:pt x="176" y="5"/>
                    </a:lnTo>
                    <a:lnTo>
                      <a:pt x="180" y="4"/>
                    </a:lnTo>
                    <a:lnTo>
                      <a:pt x="183" y="3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80" y="3"/>
                    </a:lnTo>
                    <a:lnTo>
                      <a:pt x="177" y="4"/>
                    </a:lnTo>
                    <a:lnTo>
                      <a:pt x="172" y="5"/>
                    </a:lnTo>
                    <a:lnTo>
                      <a:pt x="166" y="6"/>
                    </a:lnTo>
                    <a:lnTo>
                      <a:pt x="157" y="7"/>
                    </a:lnTo>
                    <a:lnTo>
                      <a:pt x="147" y="8"/>
                    </a:lnTo>
                    <a:lnTo>
                      <a:pt x="135" y="9"/>
                    </a:lnTo>
                    <a:lnTo>
                      <a:pt x="121" y="10"/>
                    </a:lnTo>
                    <a:lnTo>
                      <a:pt x="107" y="11"/>
                    </a:lnTo>
                    <a:lnTo>
                      <a:pt x="90" y="11"/>
                    </a:lnTo>
                    <a:lnTo>
                      <a:pt x="74" y="13"/>
                    </a:lnTo>
                    <a:lnTo>
                      <a:pt x="56" y="13"/>
                    </a:lnTo>
                    <a:lnTo>
                      <a:pt x="38" y="14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5" name="Freeform 477"/>
              <p:cNvSpPr>
                <a:spLocks/>
              </p:cNvSpPr>
              <p:nvPr/>
            </p:nvSpPr>
            <p:spPr bwMode="auto">
              <a:xfrm>
                <a:off x="680" y="2126"/>
                <a:ext cx="181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4"/>
                  </a:cxn>
                  <a:cxn ang="0">
                    <a:pos x="38" y="14"/>
                  </a:cxn>
                  <a:cxn ang="0">
                    <a:pos x="56" y="13"/>
                  </a:cxn>
                  <a:cxn ang="0">
                    <a:pos x="74" y="13"/>
                  </a:cxn>
                  <a:cxn ang="0">
                    <a:pos x="90" y="11"/>
                  </a:cxn>
                  <a:cxn ang="0">
                    <a:pos x="107" y="11"/>
                  </a:cxn>
                  <a:cxn ang="0">
                    <a:pos x="121" y="10"/>
                  </a:cxn>
                  <a:cxn ang="0">
                    <a:pos x="135" y="9"/>
                  </a:cxn>
                  <a:cxn ang="0">
                    <a:pos x="147" y="8"/>
                  </a:cxn>
                  <a:cxn ang="0">
                    <a:pos x="157" y="7"/>
                  </a:cxn>
                  <a:cxn ang="0">
                    <a:pos x="166" y="6"/>
                  </a:cxn>
                  <a:cxn ang="0">
                    <a:pos x="172" y="5"/>
                  </a:cxn>
                  <a:cxn ang="0">
                    <a:pos x="177" y="4"/>
                  </a:cxn>
                  <a:cxn ang="0">
                    <a:pos x="180" y="3"/>
                  </a:cxn>
                  <a:cxn ang="0">
                    <a:pos x="181" y="0"/>
                  </a:cxn>
                  <a:cxn ang="0">
                    <a:pos x="178" y="0"/>
                  </a:cxn>
                  <a:cxn ang="0">
                    <a:pos x="177" y="3"/>
                  </a:cxn>
                  <a:cxn ang="0">
                    <a:pos x="173" y="4"/>
                  </a:cxn>
                  <a:cxn ang="0">
                    <a:pos x="169" y="5"/>
                  </a:cxn>
                  <a:cxn ang="0">
                    <a:pos x="162" y="6"/>
                  </a:cxn>
                  <a:cxn ang="0">
                    <a:pos x="153" y="7"/>
                  </a:cxn>
                  <a:cxn ang="0">
                    <a:pos x="143" y="8"/>
                  </a:cxn>
                  <a:cxn ang="0">
                    <a:pos x="132" y="9"/>
                  </a:cxn>
                  <a:cxn ang="0">
                    <a:pos x="119" y="10"/>
                  </a:cxn>
                  <a:cxn ang="0">
                    <a:pos x="105" y="10"/>
                  </a:cxn>
                  <a:cxn ang="0">
                    <a:pos x="89" y="11"/>
                  </a:cxn>
                  <a:cxn ang="0">
                    <a:pos x="72" y="13"/>
                  </a:cxn>
                  <a:cxn ang="0">
                    <a:pos x="55" y="13"/>
                  </a:cxn>
                  <a:cxn ang="0">
                    <a:pos x="37" y="13"/>
                  </a:cxn>
                  <a:cxn ang="0">
                    <a:pos x="19" y="13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1" h="14">
                    <a:moveTo>
                      <a:pt x="0" y="14"/>
                    </a:moveTo>
                    <a:lnTo>
                      <a:pt x="19" y="14"/>
                    </a:lnTo>
                    <a:lnTo>
                      <a:pt x="38" y="14"/>
                    </a:lnTo>
                    <a:lnTo>
                      <a:pt x="56" y="13"/>
                    </a:lnTo>
                    <a:lnTo>
                      <a:pt x="74" y="13"/>
                    </a:lnTo>
                    <a:lnTo>
                      <a:pt x="90" y="11"/>
                    </a:lnTo>
                    <a:lnTo>
                      <a:pt x="107" y="11"/>
                    </a:lnTo>
                    <a:lnTo>
                      <a:pt x="121" y="10"/>
                    </a:lnTo>
                    <a:lnTo>
                      <a:pt x="135" y="9"/>
                    </a:lnTo>
                    <a:lnTo>
                      <a:pt x="147" y="8"/>
                    </a:lnTo>
                    <a:lnTo>
                      <a:pt x="157" y="7"/>
                    </a:lnTo>
                    <a:lnTo>
                      <a:pt x="166" y="6"/>
                    </a:lnTo>
                    <a:lnTo>
                      <a:pt x="172" y="5"/>
                    </a:lnTo>
                    <a:lnTo>
                      <a:pt x="177" y="4"/>
                    </a:lnTo>
                    <a:lnTo>
                      <a:pt x="180" y="3"/>
                    </a:lnTo>
                    <a:lnTo>
                      <a:pt x="181" y="0"/>
                    </a:lnTo>
                    <a:lnTo>
                      <a:pt x="178" y="0"/>
                    </a:lnTo>
                    <a:lnTo>
                      <a:pt x="177" y="3"/>
                    </a:lnTo>
                    <a:lnTo>
                      <a:pt x="173" y="4"/>
                    </a:lnTo>
                    <a:lnTo>
                      <a:pt x="169" y="5"/>
                    </a:lnTo>
                    <a:lnTo>
                      <a:pt x="162" y="6"/>
                    </a:lnTo>
                    <a:lnTo>
                      <a:pt x="153" y="7"/>
                    </a:lnTo>
                    <a:lnTo>
                      <a:pt x="143" y="8"/>
                    </a:lnTo>
                    <a:lnTo>
                      <a:pt x="132" y="9"/>
                    </a:lnTo>
                    <a:lnTo>
                      <a:pt x="119" y="10"/>
                    </a:lnTo>
                    <a:lnTo>
                      <a:pt x="105" y="10"/>
                    </a:lnTo>
                    <a:lnTo>
                      <a:pt x="89" y="11"/>
                    </a:lnTo>
                    <a:lnTo>
                      <a:pt x="72" y="13"/>
                    </a:lnTo>
                    <a:lnTo>
                      <a:pt x="55" y="13"/>
                    </a:lnTo>
                    <a:lnTo>
                      <a:pt x="37" y="13"/>
                    </a:lnTo>
                    <a:lnTo>
                      <a:pt x="19" y="13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6" name="Freeform 478"/>
              <p:cNvSpPr>
                <a:spLocks/>
              </p:cNvSpPr>
              <p:nvPr/>
            </p:nvSpPr>
            <p:spPr bwMode="auto">
              <a:xfrm>
                <a:off x="680" y="2126"/>
                <a:ext cx="17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3"/>
                  </a:cxn>
                  <a:cxn ang="0">
                    <a:pos x="37" y="13"/>
                  </a:cxn>
                  <a:cxn ang="0">
                    <a:pos x="55" y="13"/>
                  </a:cxn>
                  <a:cxn ang="0">
                    <a:pos x="72" y="13"/>
                  </a:cxn>
                  <a:cxn ang="0">
                    <a:pos x="89" y="11"/>
                  </a:cxn>
                  <a:cxn ang="0">
                    <a:pos x="105" y="10"/>
                  </a:cxn>
                  <a:cxn ang="0">
                    <a:pos x="119" y="10"/>
                  </a:cxn>
                  <a:cxn ang="0">
                    <a:pos x="132" y="9"/>
                  </a:cxn>
                  <a:cxn ang="0">
                    <a:pos x="143" y="8"/>
                  </a:cxn>
                  <a:cxn ang="0">
                    <a:pos x="153" y="7"/>
                  </a:cxn>
                  <a:cxn ang="0">
                    <a:pos x="162" y="6"/>
                  </a:cxn>
                  <a:cxn ang="0">
                    <a:pos x="169" y="5"/>
                  </a:cxn>
                  <a:cxn ang="0">
                    <a:pos x="173" y="4"/>
                  </a:cxn>
                  <a:cxn ang="0">
                    <a:pos x="177" y="3"/>
                  </a:cxn>
                  <a:cxn ang="0">
                    <a:pos x="178" y="0"/>
                  </a:cxn>
                  <a:cxn ang="0">
                    <a:pos x="174" y="0"/>
                  </a:cxn>
                  <a:cxn ang="0">
                    <a:pos x="173" y="3"/>
                  </a:cxn>
                  <a:cxn ang="0">
                    <a:pos x="170" y="4"/>
                  </a:cxn>
                  <a:cxn ang="0">
                    <a:pos x="164" y="5"/>
                  </a:cxn>
                  <a:cxn ang="0">
                    <a:pos x="157" y="6"/>
                  </a:cxn>
                  <a:cxn ang="0">
                    <a:pos x="148" y="7"/>
                  </a:cxn>
                  <a:cxn ang="0">
                    <a:pos x="137" y="8"/>
                  </a:cxn>
                  <a:cxn ang="0">
                    <a:pos x="123" y="9"/>
                  </a:cxn>
                  <a:cxn ang="0">
                    <a:pos x="109" y="10"/>
                  </a:cxn>
                  <a:cxn ang="0">
                    <a:pos x="94" y="11"/>
                  </a:cxn>
                  <a:cxn ang="0">
                    <a:pos x="76" y="11"/>
                  </a:cxn>
                  <a:cxn ang="0">
                    <a:pos x="58" y="13"/>
                  </a:cxn>
                  <a:cxn ang="0">
                    <a:pos x="39" y="13"/>
                  </a:cxn>
                  <a:cxn ang="0">
                    <a:pos x="20" y="13"/>
                  </a:cxn>
                  <a:cxn ang="0">
                    <a:pos x="0" y="13"/>
                  </a:cxn>
                  <a:cxn ang="0">
                    <a:pos x="0" y="14"/>
                  </a:cxn>
                </a:cxnLst>
                <a:rect l="0" t="0" r="r" b="b"/>
                <a:pathLst>
                  <a:path w="178" h="14">
                    <a:moveTo>
                      <a:pt x="0" y="14"/>
                    </a:moveTo>
                    <a:lnTo>
                      <a:pt x="19" y="13"/>
                    </a:lnTo>
                    <a:lnTo>
                      <a:pt x="37" y="13"/>
                    </a:lnTo>
                    <a:lnTo>
                      <a:pt x="55" y="13"/>
                    </a:lnTo>
                    <a:lnTo>
                      <a:pt x="72" y="13"/>
                    </a:lnTo>
                    <a:lnTo>
                      <a:pt x="89" y="11"/>
                    </a:lnTo>
                    <a:lnTo>
                      <a:pt x="105" y="10"/>
                    </a:lnTo>
                    <a:lnTo>
                      <a:pt x="119" y="10"/>
                    </a:lnTo>
                    <a:lnTo>
                      <a:pt x="132" y="9"/>
                    </a:lnTo>
                    <a:lnTo>
                      <a:pt x="143" y="8"/>
                    </a:lnTo>
                    <a:lnTo>
                      <a:pt x="153" y="7"/>
                    </a:lnTo>
                    <a:lnTo>
                      <a:pt x="162" y="6"/>
                    </a:lnTo>
                    <a:lnTo>
                      <a:pt x="169" y="5"/>
                    </a:lnTo>
                    <a:lnTo>
                      <a:pt x="173" y="4"/>
                    </a:lnTo>
                    <a:lnTo>
                      <a:pt x="177" y="3"/>
                    </a:lnTo>
                    <a:lnTo>
                      <a:pt x="178" y="0"/>
                    </a:lnTo>
                    <a:lnTo>
                      <a:pt x="174" y="0"/>
                    </a:lnTo>
                    <a:lnTo>
                      <a:pt x="173" y="3"/>
                    </a:lnTo>
                    <a:lnTo>
                      <a:pt x="170" y="4"/>
                    </a:lnTo>
                    <a:lnTo>
                      <a:pt x="164" y="5"/>
                    </a:lnTo>
                    <a:lnTo>
                      <a:pt x="157" y="6"/>
                    </a:lnTo>
                    <a:lnTo>
                      <a:pt x="148" y="7"/>
                    </a:lnTo>
                    <a:lnTo>
                      <a:pt x="137" y="8"/>
                    </a:lnTo>
                    <a:lnTo>
                      <a:pt x="123" y="9"/>
                    </a:lnTo>
                    <a:lnTo>
                      <a:pt x="109" y="10"/>
                    </a:lnTo>
                    <a:lnTo>
                      <a:pt x="94" y="11"/>
                    </a:lnTo>
                    <a:lnTo>
                      <a:pt x="76" y="11"/>
                    </a:lnTo>
                    <a:lnTo>
                      <a:pt x="58" y="13"/>
                    </a:lnTo>
                    <a:lnTo>
                      <a:pt x="39" y="13"/>
                    </a:lnTo>
                    <a:lnTo>
                      <a:pt x="20" y="13"/>
                    </a:lnTo>
                    <a:lnTo>
                      <a:pt x="0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7" name="Freeform 479"/>
              <p:cNvSpPr>
                <a:spLocks/>
              </p:cNvSpPr>
              <p:nvPr/>
            </p:nvSpPr>
            <p:spPr bwMode="auto">
              <a:xfrm>
                <a:off x="680" y="2126"/>
                <a:ext cx="17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0" y="13"/>
                  </a:cxn>
                  <a:cxn ang="0">
                    <a:pos x="39" y="13"/>
                  </a:cxn>
                  <a:cxn ang="0">
                    <a:pos x="58" y="13"/>
                  </a:cxn>
                  <a:cxn ang="0">
                    <a:pos x="76" y="11"/>
                  </a:cxn>
                  <a:cxn ang="0">
                    <a:pos x="94" y="11"/>
                  </a:cxn>
                  <a:cxn ang="0">
                    <a:pos x="109" y="10"/>
                  </a:cxn>
                  <a:cxn ang="0">
                    <a:pos x="123" y="9"/>
                  </a:cxn>
                  <a:cxn ang="0">
                    <a:pos x="137" y="8"/>
                  </a:cxn>
                  <a:cxn ang="0">
                    <a:pos x="148" y="7"/>
                  </a:cxn>
                  <a:cxn ang="0">
                    <a:pos x="157" y="6"/>
                  </a:cxn>
                  <a:cxn ang="0">
                    <a:pos x="164" y="5"/>
                  </a:cxn>
                  <a:cxn ang="0">
                    <a:pos x="170" y="4"/>
                  </a:cxn>
                  <a:cxn ang="0">
                    <a:pos x="173" y="3"/>
                  </a:cxn>
                  <a:cxn ang="0">
                    <a:pos x="174" y="0"/>
                  </a:cxn>
                  <a:cxn ang="0">
                    <a:pos x="171" y="0"/>
                  </a:cxn>
                  <a:cxn ang="0">
                    <a:pos x="170" y="3"/>
                  </a:cxn>
                  <a:cxn ang="0">
                    <a:pos x="167" y="4"/>
                  </a:cxn>
                  <a:cxn ang="0">
                    <a:pos x="161" y="5"/>
                  </a:cxn>
                  <a:cxn ang="0">
                    <a:pos x="154" y="6"/>
                  </a:cxn>
                  <a:cxn ang="0">
                    <a:pos x="145" y="7"/>
                  </a:cxn>
                  <a:cxn ang="0">
                    <a:pos x="133" y="8"/>
                  </a:cxn>
                  <a:cxn ang="0">
                    <a:pos x="121" y="9"/>
                  </a:cxn>
                  <a:cxn ang="0">
                    <a:pos x="107" y="10"/>
                  </a:cxn>
                  <a:cxn ang="0">
                    <a:pos x="91" y="10"/>
                  </a:cxn>
                  <a:cxn ang="0">
                    <a:pos x="75" y="11"/>
                  </a:cxn>
                  <a:cxn ang="0">
                    <a:pos x="57" y="13"/>
                  </a:cxn>
                  <a:cxn ang="0">
                    <a:pos x="38" y="13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74" h="13">
                    <a:moveTo>
                      <a:pt x="0" y="13"/>
                    </a:moveTo>
                    <a:lnTo>
                      <a:pt x="20" y="13"/>
                    </a:lnTo>
                    <a:lnTo>
                      <a:pt x="39" y="13"/>
                    </a:lnTo>
                    <a:lnTo>
                      <a:pt x="58" y="13"/>
                    </a:lnTo>
                    <a:lnTo>
                      <a:pt x="76" y="11"/>
                    </a:lnTo>
                    <a:lnTo>
                      <a:pt x="94" y="11"/>
                    </a:lnTo>
                    <a:lnTo>
                      <a:pt x="109" y="10"/>
                    </a:lnTo>
                    <a:lnTo>
                      <a:pt x="123" y="9"/>
                    </a:lnTo>
                    <a:lnTo>
                      <a:pt x="137" y="8"/>
                    </a:lnTo>
                    <a:lnTo>
                      <a:pt x="148" y="7"/>
                    </a:lnTo>
                    <a:lnTo>
                      <a:pt x="157" y="6"/>
                    </a:lnTo>
                    <a:lnTo>
                      <a:pt x="164" y="5"/>
                    </a:lnTo>
                    <a:lnTo>
                      <a:pt x="170" y="4"/>
                    </a:lnTo>
                    <a:lnTo>
                      <a:pt x="173" y="3"/>
                    </a:lnTo>
                    <a:lnTo>
                      <a:pt x="174" y="0"/>
                    </a:lnTo>
                    <a:lnTo>
                      <a:pt x="171" y="0"/>
                    </a:lnTo>
                    <a:lnTo>
                      <a:pt x="170" y="3"/>
                    </a:lnTo>
                    <a:lnTo>
                      <a:pt x="167" y="4"/>
                    </a:lnTo>
                    <a:lnTo>
                      <a:pt x="161" y="5"/>
                    </a:lnTo>
                    <a:lnTo>
                      <a:pt x="154" y="6"/>
                    </a:lnTo>
                    <a:lnTo>
                      <a:pt x="145" y="7"/>
                    </a:lnTo>
                    <a:lnTo>
                      <a:pt x="133" y="8"/>
                    </a:lnTo>
                    <a:lnTo>
                      <a:pt x="121" y="9"/>
                    </a:lnTo>
                    <a:lnTo>
                      <a:pt x="107" y="10"/>
                    </a:lnTo>
                    <a:lnTo>
                      <a:pt x="91" y="10"/>
                    </a:lnTo>
                    <a:lnTo>
                      <a:pt x="75" y="11"/>
                    </a:lnTo>
                    <a:lnTo>
                      <a:pt x="57" y="13"/>
                    </a:lnTo>
                    <a:lnTo>
                      <a:pt x="38" y="13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8" name="Freeform 480"/>
              <p:cNvSpPr>
                <a:spLocks/>
              </p:cNvSpPr>
              <p:nvPr/>
            </p:nvSpPr>
            <p:spPr bwMode="auto">
              <a:xfrm>
                <a:off x="680" y="2126"/>
                <a:ext cx="171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8" y="13"/>
                  </a:cxn>
                  <a:cxn ang="0">
                    <a:pos x="57" y="13"/>
                  </a:cxn>
                  <a:cxn ang="0">
                    <a:pos x="75" y="11"/>
                  </a:cxn>
                  <a:cxn ang="0">
                    <a:pos x="91" y="10"/>
                  </a:cxn>
                  <a:cxn ang="0">
                    <a:pos x="107" y="10"/>
                  </a:cxn>
                  <a:cxn ang="0">
                    <a:pos x="121" y="9"/>
                  </a:cxn>
                  <a:cxn ang="0">
                    <a:pos x="133" y="8"/>
                  </a:cxn>
                  <a:cxn ang="0">
                    <a:pos x="145" y="7"/>
                  </a:cxn>
                  <a:cxn ang="0">
                    <a:pos x="154" y="6"/>
                  </a:cxn>
                  <a:cxn ang="0">
                    <a:pos x="161" y="5"/>
                  </a:cxn>
                  <a:cxn ang="0">
                    <a:pos x="167" y="4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7" y="3"/>
                  </a:cxn>
                  <a:cxn ang="0">
                    <a:pos x="163" y="4"/>
                  </a:cxn>
                  <a:cxn ang="0">
                    <a:pos x="158" y="5"/>
                  </a:cxn>
                  <a:cxn ang="0">
                    <a:pos x="151" y="6"/>
                  </a:cxn>
                  <a:cxn ang="0">
                    <a:pos x="142" y="7"/>
                  </a:cxn>
                  <a:cxn ang="0">
                    <a:pos x="131" y="8"/>
                  </a:cxn>
                  <a:cxn ang="0">
                    <a:pos x="119" y="9"/>
                  </a:cxn>
                  <a:cxn ang="0">
                    <a:pos x="105" y="10"/>
                  </a:cxn>
                  <a:cxn ang="0">
                    <a:pos x="89" y="10"/>
                  </a:cxn>
                  <a:cxn ang="0">
                    <a:pos x="74" y="11"/>
                  </a:cxn>
                  <a:cxn ang="0">
                    <a:pos x="56" y="11"/>
                  </a:cxn>
                  <a:cxn ang="0">
                    <a:pos x="38" y="13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71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8" y="13"/>
                    </a:lnTo>
                    <a:lnTo>
                      <a:pt x="57" y="13"/>
                    </a:lnTo>
                    <a:lnTo>
                      <a:pt x="75" y="11"/>
                    </a:lnTo>
                    <a:lnTo>
                      <a:pt x="91" y="10"/>
                    </a:lnTo>
                    <a:lnTo>
                      <a:pt x="107" y="10"/>
                    </a:lnTo>
                    <a:lnTo>
                      <a:pt x="121" y="9"/>
                    </a:lnTo>
                    <a:lnTo>
                      <a:pt x="133" y="8"/>
                    </a:lnTo>
                    <a:lnTo>
                      <a:pt x="145" y="7"/>
                    </a:lnTo>
                    <a:lnTo>
                      <a:pt x="154" y="6"/>
                    </a:lnTo>
                    <a:lnTo>
                      <a:pt x="161" y="5"/>
                    </a:lnTo>
                    <a:lnTo>
                      <a:pt x="167" y="4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8" y="0"/>
                    </a:lnTo>
                    <a:lnTo>
                      <a:pt x="167" y="3"/>
                    </a:lnTo>
                    <a:lnTo>
                      <a:pt x="163" y="4"/>
                    </a:lnTo>
                    <a:lnTo>
                      <a:pt x="158" y="5"/>
                    </a:lnTo>
                    <a:lnTo>
                      <a:pt x="151" y="6"/>
                    </a:lnTo>
                    <a:lnTo>
                      <a:pt x="142" y="7"/>
                    </a:lnTo>
                    <a:lnTo>
                      <a:pt x="131" y="8"/>
                    </a:lnTo>
                    <a:lnTo>
                      <a:pt x="119" y="9"/>
                    </a:lnTo>
                    <a:lnTo>
                      <a:pt x="105" y="10"/>
                    </a:lnTo>
                    <a:lnTo>
                      <a:pt x="89" y="10"/>
                    </a:lnTo>
                    <a:lnTo>
                      <a:pt x="74" y="11"/>
                    </a:lnTo>
                    <a:lnTo>
                      <a:pt x="56" y="11"/>
                    </a:lnTo>
                    <a:lnTo>
                      <a:pt x="38" y="13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9" name="Freeform 481"/>
              <p:cNvSpPr>
                <a:spLocks/>
              </p:cNvSpPr>
              <p:nvPr/>
            </p:nvSpPr>
            <p:spPr bwMode="auto">
              <a:xfrm>
                <a:off x="680" y="2126"/>
                <a:ext cx="168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8" y="13"/>
                  </a:cxn>
                  <a:cxn ang="0">
                    <a:pos x="56" y="11"/>
                  </a:cxn>
                  <a:cxn ang="0">
                    <a:pos x="74" y="11"/>
                  </a:cxn>
                  <a:cxn ang="0">
                    <a:pos x="89" y="10"/>
                  </a:cxn>
                  <a:cxn ang="0">
                    <a:pos x="105" y="10"/>
                  </a:cxn>
                  <a:cxn ang="0">
                    <a:pos x="119" y="9"/>
                  </a:cxn>
                  <a:cxn ang="0">
                    <a:pos x="131" y="8"/>
                  </a:cxn>
                  <a:cxn ang="0">
                    <a:pos x="142" y="7"/>
                  </a:cxn>
                  <a:cxn ang="0">
                    <a:pos x="151" y="6"/>
                  </a:cxn>
                  <a:cxn ang="0">
                    <a:pos x="158" y="5"/>
                  </a:cxn>
                  <a:cxn ang="0">
                    <a:pos x="163" y="4"/>
                  </a:cxn>
                  <a:cxn ang="0">
                    <a:pos x="167" y="3"/>
                  </a:cxn>
                  <a:cxn ang="0">
                    <a:pos x="168" y="0"/>
                  </a:cxn>
                  <a:cxn ang="0">
                    <a:pos x="164" y="0"/>
                  </a:cxn>
                  <a:cxn ang="0">
                    <a:pos x="163" y="3"/>
                  </a:cxn>
                  <a:cxn ang="0">
                    <a:pos x="160" y="4"/>
                  </a:cxn>
                  <a:cxn ang="0">
                    <a:pos x="156" y="5"/>
                  </a:cxn>
                  <a:cxn ang="0">
                    <a:pos x="148" y="6"/>
                  </a:cxn>
                  <a:cxn ang="0">
                    <a:pos x="139" y="7"/>
                  </a:cxn>
                  <a:cxn ang="0">
                    <a:pos x="129" y="8"/>
                  </a:cxn>
                  <a:cxn ang="0">
                    <a:pos x="117" y="9"/>
                  </a:cxn>
                  <a:cxn ang="0">
                    <a:pos x="102" y="9"/>
                  </a:cxn>
                  <a:cxn ang="0">
                    <a:pos x="88" y="10"/>
                  </a:cxn>
                  <a:cxn ang="0">
                    <a:pos x="71" y="11"/>
                  </a:cxn>
                  <a:cxn ang="0">
                    <a:pos x="55" y="11"/>
                  </a:cxn>
                  <a:cxn ang="0">
                    <a:pos x="37" y="11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68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8" y="13"/>
                    </a:lnTo>
                    <a:lnTo>
                      <a:pt x="56" y="11"/>
                    </a:lnTo>
                    <a:lnTo>
                      <a:pt x="74" y="11"/>
                    </a:lnTo>
                    <a:lnTo>
                      <a:pt x="89" y="10"/>
                    </a:lnTo>
                    <a:lnTo>
                      <a:pt x="105" y="10"/>
                    </a:lnTo>
                    <a:lnTo>
                      <a:pt x="119" y="9"/>
                    </a:lnTo>
                    <a:lnTo>
                      <a:pt x="131" y="8"/>
                    </a:lnTo>
                    <a:lnTo>
                      <a:pt x="142" y="7"/>
                    </a:lnTo>
                    <a:lnTo>
                      <a:pt x="151" y="6"/>
                    </a:lnTo>
                    <a:lnTo>
                      <a:pt x="158" y="5"/>
                    </a:lnTo>
                    <a:lnTo>
                      <a:pt x="163" y="4"/>
                    </a:lnTo>
                    <a:lnTo>
                      <a:pt x="167" y="3"/>
                    </a:lnTo>
                    <a:lnTo>
                      <a:pt x="168" y="0"/>
                    </a:lnTo>
                    <a:lnTo>
                      <a:pt x="164" y="0"/>
                    </a:lnTo>
                    <a:lnTo>
                      <a:pt x="163" y="3"/>
                    </a:lnTo>
                    <a:lnTo>
                      <a:pt x="160" y="4"/>
                    </a:lnTo>
                    <a:lnTo>
                      <a:pt x="156" y="5"/>
                    </a:lnTo>
                    <a:lnTo>
                      <a:pt x="148" y="6"/>
                    </a:lnTo>
                    <a:lnTo>
                      <a:pt x="139" y="7"/>
                    </a:lnTo>
                    <a:lnTo>
                      <a:pt x="129" y="8"/>
                    </a:lnTo>
                    <a:lnTo>
                      <a:pt x="117" y="9"/>
                    </a:lnTo>
                    <a:lnTo>
                      <a:pt x="102" y="9"/>
                    </a:lnTo>
                    <a:lnTo>
                      <a:pt x="88" y="10"/>
                    </a:lnTo>
                    <a:lnTo>
                      <a:pt x="71" y="11"/>
                    </a:lnTo>
                    <a:lnTo>
                      <a:pt x="55" y="11"/>
                    </a:lnTo>
                    <a:lnTo>
                      <a:pt x="37" y="11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0" name="Freeform 482"/>
              <p:cNvSpPr>
                <a:spLocks/>
              </p:cNvSpPr>
              <p:nvPr/>
            </p:nvSpPr>
            <p:spPr bwMode="auto">
              <a:xfrm>
                <a:off x="680" y="2126"/>
                <a:ext cx="16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7" y="11"/>
                  </a:cxn>
                  <a:cxn ang="0">
                    <a:pos x="55" y="11"/>
                  </a:cxn>
                  <a:cxn ang="0">
                    <a:pos x="71" y="11"/>
                  </a:cxn>
                  <a:cxn ang="0">
                    <a:pos x="88" y="10"/>
                  </a:cxn>
                  <a:cxn ang="0">
                    <a:pos x="102" y="9"/>
                  </a:cxn>
                  <a:cxn ang="0">
                    <a:pos x="117" y="9"/>
                  </a:cxn>
                  <a:cxn ang="0">
                    <a:pos x="129" y="8"/>
                  </a:cxn>
                  <a:cxn ang="0">
                    <a:pos x="139" y="7"/>
                  </a:cxn>
                  <a:cxn ang="0">
                    <a:pos x="148" y="6"/>
                  </a:cxn>
                  <a:cxn ang="0">
                    <a:pos x="156" y="5"/>
                  </a:cxn>
                  <a:cxn ang="0">
                    <a:pos x="160" y="4"/>
                  </a:cxn>
                  <a:cxn ang="0">
                    <a:pos x="163" y="3"/>
                  </a:cxn>
                  <a:cxn ang="0">
                    <a:pos x="164" y="0"/>
                  </a:cxn>
                  <a:cxn ang="0">
                    <a:pos x="161" y="0"/>
                  </a:cxn>
                  <a:cxn ang="0">
                    <a:pos x="160" y="3"/>
                  </a:cxn>
                  <a:cxn ang="0">
                    <a:pos x="157" y="4"/>
                  </a:cxn>
                  <a:cxn ang="0">
                    <a:pos x="152" y="5"/>
                  </a:cxn>
                  <a:cxn ang="0">
                    <a:pos x="145" y="6"/>
                  </a:cxn>
                  <a:cxn ang="0">
                    <a:pos x="137" y="7"/>
                  </a:cxn>
                  <a:cxn ang="0">
                    <a:pos x="126" y="8"/>
                  </a:cxn>
                  <a:cxn ang="0">
                    <a:pos x="113" y="9"/>
                  </a:cxn>
                  <a:cxn ang="0">
                    <a:pos x="100" y="9"/>
                  </a:cxn>
                  <a:cxn ang="0">
                    <a:pos x="86" y="10"/>
                  </a:cxn>
                  <a:cxn ang="0">
                    <a:pos x="70" y="11"/>
                  </a:cxn>
                  <a:cxn ang="0">
                    <a:pos x="54" y="11"/>
                  </a:cxn>
                  <a:cxn ang="0">
                    <a:pos x="36" y="11"/>
                  </a:cxn>
                  <a:cxn ang="0">
                    <a:pos x="18" y="11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64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7" y="11"/>
                    </a:lnTo>
                    <a:lnTo>
                      <a:pt x="55" y="11"/>
                    </a:lnTo>
                    <a:lnTo>
                      <a:pt x="71" y="11"/>
                    </a:lnTo>
                    <a:lnTo>
                      <a:pt x="88" y="10"/>
                    </a:lnTo>
                    <a:lnTo>
                      <a:pt x="102" y="9"/>
                    </a:lnTo>
                    <a:lnTo>
                      <a:pt x="117" y="9"/>
                    </a:lnTo>
                    <a:lnTo>
                      <a:pt x="129" y="8"/>
                    </a:lnTo>
                    <a:lnTo>
                      <a:pt x="139" y="7"/>
                    </a:lnTo>
                    <a:lnTo>
                      <a:pt x="148" y="6"/>
                    </a:lnTo>
                    <a:lnTo>
                      <a:pt x="156" y="5"/>
                    </a:lnTo>
                    <a:lnTo>
                      <a:pt x="160" y="4"/>
                    </a:lnTo>
                    <a:lnTo>
                      <a:pt x="163" y="3"/>
                    </a:lnTo>
                    <a:lnTo>
                      <a:pt x="164" y="0"/>
                    </a:lnTo>
                    <a:lnTo>
                      <a:pt x="161" y="0"/>
                    </a:lnTo>
                    <a:lnTo>
                      <a:pt x="160" y="3"/>
                    </a:lnTo>
                    <a:lnTo>
                      <a:pt x="157" y="4"/>
                    </a:lnTo>
                    <a:lnTo>
                      <a:pt x="152" y="5"/>
                    </a:lnTo>
                    <a:lnTo>
                      <a:pt x="145" y="6"/>
                    </a:lnTo>
                    <a:lnTo>
                      <a:pt x="137" y="7"/>
                    </a:lnTo>
                    <a:lnTo>
                      <a:pt x="126" y="8"/>
                    </a:lnTo>
                    <a:lnTo>
                      <a:pt x="113" y="9"/>
                    </a:lnTo>
                    <a:lnTo>
                      <a:pt x="100" y="9"/>
                    </a:lnTo>
                    <a:lnTo>
                      <a:pt x="86" y="10"/>
                    </a:lnTo>
                    <a:lnTo>
                      <a:pt x="70" y="11"/>
                    </a:lnTo>
                    <a:lnTo>
                      <a:pt x="54" y="11"/>
                    </a:lnTo>
                    <a:lnTo>
                      <a:pt x="36" y="11"/>
                    </a:lnTo>
                    <a:lnTo>
                      <a:pt x="18" y="11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1" name="Freeform 483"/>
              <p:cNvSpPr>
                <a:spLocks/>
              </p:cNvSpPr>
              <p:nvPr/>
            </p:nvSpPr>
            <p:spPr bwMode="auto">
              <a:xfrm>
                <a:off x="680" y="2126"/>
                <a:ext cx="161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11"/>
                  </a:cxn>
                  <a:cxn ang="0">
                    <a:pos x="36" y="11"/>
                  </a:cxn>
                  <a:cxn ang="0">
                    <a:pos x="54" y="11"/>
                  </a:cxn>
                  <a:cxn ang="0">
                    <a:pos x="70" y="11"/>
                  </a:cxn>
                  <a:cxn ang="0">
                    <a:pos x="86" y="10"/>
                  </a:cxn>
                  <a:cxn ang="0">
                    <a:pos x="100" y="9"/>
                  </a:cxn>
                  <a:cxn ang="0">
                    <a:pos x="113" y="9"/>
                  </a:cxn>
                  <a:cxn ang="0">
                    <a:pos x="126" y="8"/>
                  </a:cxn>
                  <a:cxn ang="0">
                    <a:pos x="137" y="7"/>
                  </a:cxn>
                  <a:cxn ang="0">
                    <a:pos x="145" y="6"/>
                  </a:cxn>
                  <a:cxn ang="0">
                    <a:pos x="152" y="5"/>
                  </a:cxn>
                  <a:cxn ang="0">
                    <a:pos x="157" y="4"/>
                  </a:cxn>
                  <a:cxn ang="0">
                    <a:pos x="160" y="3"/>
                  </a:cxn>
                  <a:cxn ang="0">
                    <a:pos x="161" y="0"/>
                  </a:cxn>
                  <a:cxn ang="0">
                    <a:pos x="158" y="0"/>
                  </a:cxn>
                  <a:cxn ang="0">
                    <a:pos x="157" y="3"/>
                  </a:cxn>
                  <a:cxn ang="0">
                    <a:pos x="153" y="4"/>
                  </a:cxn>
                  <a:cxn ang="0">
                    <a:pos x="149" y="5"/>
                  </a:cxn>
                  <a:cxn ang="0">
                    <a:pos x="142" y="6"/>
                  </a:cxn>
                  <a:cxn ang="0">
                    <a:pos x="133" y="7"/>
                  </a:cxn>
                  <a:cxn ang="0">
                    <a:pos x="123" y="8"/>
                  </a:cxn>
                  <a:cxn ang="0">
                    <a:pos x="111" y="8"/>
                  </a:cxn>
                  <a:cxn ang="0">
                    <a:pos x="98" y="9"/>
                  </a:cxn>
                  <a:cxn ang="0">
                    <a:pos x="84" y="10"/>
                  </a:cxn>
                  <a:cxn ang="0">
                    <a:pos x="69" y="10"/>
                  </a:cxn>
                  <a:cxn ang="0">
                    <a:pos x="53" y="11"/>
                  </a:cxn>
                  <a:cxn ang="0">
                    <a:pos x="36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3"/>
                  </a:cxn>
                </a:cxnLst>
                <a:rect l="0" t="0" r="r" b="b"/>
                <a:pathLst>
                  <a:path w="161" h="13">
                    <a:moveTo>
                      <a:pt x="0" y="13"/>
                    </a:moveTo>
                    <a:lnTo>
                      <a:pt x="18" y="11"/>
                    </a:lnTo>
                    <a:lnTo>
                      <a:pt x="36" y="11"/>
                    </a:lnTo>
                    <a:lnTo>
                      <a:pt x="54" y="11"/>
                    </a:lnTo>
                    <a:lnTo>
                      <a:pt x="70" y="11"/>
                    </a:lnTo>
                    <a:lnTo>
                      <a:pt x="86" y="10"/>
                    </a:lnTo>
                    <a:lnTo>
                      <a:pt x="100" y="9"/>
                    </a:lnTo>
                    <a:lnTo>
                      <a:pt x="113" y="9"/>
                    </a:lnTo>
                    <a:lnTo>
                      <a:pt x="126" y="8"/>
                    </a:lnTo>
                    <a:lnTo>
                      <a:pt x="137" y="7"/>
                    </a:lnTo>
                    <a:lnTo>
                      <a:pt x="145" y="6"/>
                    </a:lnTo>
                    <a:lnTo>
                      <a:pt x="152" y="5"/>
                    </a:lnTo>
                    <a:lnTo>
                      <a:pt x="157" y="4"/>
                    </a:lnTo>
                    <a:lnTo>
                      <a:pt x="160" y="3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7" y="3"/>
                    </a:lnTo>
                    <a:lnTo>
                      <a:pt x="153" y="4"/>
                    </a:lnTo>
                    <a:lnTo>
                      <a:pt x="149" y="5"/>
                    </a:lnTo>
                    <a:lnTo>
                      <a:pt x="142" y="6"/>
                    </a:lnTo>
                    <a:lnTo>
                      <a:pt x="133" y="7"/>
                    </a:lnTo>
                    <a:lnTo>
                      <a:pt x="123" y="8"/>
                    </a:lnTo>
                    <a:lnTo>
                      <a:pt x="111" y="8"/>
                    </a:lnTo>
                    <a:lnTo>
                      <a:pt x="98" y="9"/>
                    </a:lnTo>
                    <a:lnTo>
                      <a:pt x="84" y="10"/>
                    </a:lnTo>
                    <a:lnTo>
                      <a:pt x="69" y="10"/>
                    </a:lnTo>
                    <a:lnTo>
                      <a:pt x="53" y="11"/>
                    </a:lnTo>
                    <a:lnTo>
                      <a:pt x="36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2" name="Freeform 484"/>
              <p:cNvSpPr>
                <a:spLocks/>
              </p:cNvSpPr>
              <p:nvPr/>
            </p:nvSpPr>
            <p:spPr bwMode="auto">
              <a:xfrm>
                <a:off x="680" y="2126"/>
                <a:ext cx="15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6" y="11"/>
                  </a:cxn>
                  <a:cxn ang="0">
                    <a:pos x="53" y="11"/>
                  </a:cxn>
                  <a:cxn ang="0">
                    <a:pos x="69" y="10"/>
                  </a:cxn>
                  <a:cxn ang="0">
                    <a:pos x="84" y="10"/>
                  </a:cxn>
                  <a:cxn ang="0">
                    <a:pos x="98" y="9"/>
                  </a:cxn>
                  <a:cxn ang="0">
                    <a:pos x="111" y="8"/>
                  </a:cxn>
                  <a:cxn ang="0">
                    <a:pos x="123" y="8"/>
                  </a:cxn>
                  <a:cxn ang="0">
                    <a:pos x="133" y="7"/>
                  </a:cxn>
                  <a:cxn ang="0">
                    <a:pos x="142" y="6"/>
                  </a:cxn>
                  <a:cxn ang="0">
                    <a:pos x="149" y="5"/>
                  </a:cxn>
                  <a:cxn ang="0">
                    <a:pos x="153" y="4"/>
                  </a:cxn>
                  <a:cxn ang="0">
                    <a:pos x="157" y="3"/>
                  </a:cxn>
                  <a:cxn ang="0">
                    <a:pos x="158" y="0"/>
                  </a:cxn>
                  <a:cxn ang="0">
                    <a:pos x="154" y="0"/>
                  </a:cxn>
                  <a:cxn ang="0">
                    <a:pos x="153" y="3"/>
                  </a:cxn>
                  <a:cxn ang="0">
                    <a:pos x="150" y="4"/>
                  </a:cxn>
                  <a:cxn ang="0">
                    <a:pos x="146" y="5"/>
                  </a:cxn>
                  <a:cxn ang="0">
                    <a:pos x="139" y="6"/>
                  </a:cxn>
                  <a:cxn ang="0">
                    <a:pos x="131" y="7"/>
                  </a:cxn>
                  <a:cxn ang="0">
                    <a:pos x="121" y="7"/>
                  </a:cxn>
                  <a:cxn ang="0">
                    <a:pos x="109" y="8"/>
                  </a:cxn>
                  <a:cxn ang="0">
                    <a:pos x="97" y="9"/>
                  </a:cxn>
                  <a:cxn ang="0">
                    <a:pos x="82" y="10"/>
                  </a:cxn>
                  <a:cxn ang="0">
                    <a:pos x="67" y="10"/>
                  </a:cxn>
                  <a:cxn ang="0">
                    <a:pos x="51" y="11"/>
                  </a:cxn>
                  <a:cxn ang="0">
                    <a:pos x="35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8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6" y="11"/>
                    </a:lnTo>
                    <a:lnTo>
                      <a:pt x="53" y="11"/>
                    </a:lnTo>
                    <a:lnTo>
                      <a:pt x="69" y="10"/>
                    </a:lnTo>
                    <a:lnTo>
                      <a:pt x="84" y="10"/>
                    </a:lnTo>
                    <a:lnTo>
                      <a:pt x="98" y="9"/>
                    </a:lnTo>
                    <a:lnTo>
                      <a:pt x="111" y="8"/>
                    </a:lnTo>
                    <a:lnTo>
                      <a:pt x="123" y="8"/>
                    </a:lnTo>
                    <a:lnTo>
                      <a:pt x="133" y="7"/>
                    </a:lnTo>
                    <a:lnTo>
                      <a:pt x="142" y="6"/>
                    </a:lnTo>
                    <a:lnTo>
                      <a:pt x="149" y="5"/>
                    </a:lnTo>
                    <a:lnTo>
                      <a:pt x="153" y="4"/>
                    </a:lnTo>
                    <a:lnTo>
                      <a:pt x="157" y="3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53" y="3"/>
                    </a:lnTo>
                    <a:lnTo>
                      <a:pt x="150" y="4"/>
                    </a:lnTo>
                    <a:lnTo>
                      <a:pt x="146" y="5"/>
                    </a:lnTo>
                    <a:lnTo>
                      <a:pt x="139" y="6"/>
                    </a:lnTo>
                    <a:lnTo>
                      <a:pt x="131" y="7"/>
                    </a:lnTo>
                    <a:lnTo>
                      <a:pt x="121" y="7"/>
                    </a:lnTo>
                    <a:lnTo>
                      <a:pt x="109" y="8"/>
                    </a:lnTo>
                    <a:lnTo>
                      <a:pt x="97" y="9"/>
                    </a:lnTo>
                    <a:lnTo>
                      <a:pt x="82" y="10"/>
                    </a:lnTo>
                    <a:lnTo>
                      <a:pt x="67" y="10"/>
                    </a:lnTo>
                    <a:lnTo>
                      <a:pt x="51" y="11"/>
                    </a:lnTo>
                    <a:lnTo>
                      <a:pt x="35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3" name="Freeform 485"/>
              <p:cNvSpPr>
                <a:spLocks/>
              </p:cNvSpPr>
              <p:nvPr/>
            </p:nvSpPr>
            <p:spPr bwMode="auto">
              <a:xfrm>
                <a:off x="680" y="2126"/>
                <a:ext cx="154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5" y="11"/>
                  </a:cxn>
                  <a:cxn ang="0">
                    <a:pos x="51" y="11"/>
                  </a:cxn>
                  <a:cxn ang="0">
                    <a:pos x="67" y="10"/>
                  </a:cxn>
                  <a:cxn ang="0">
                    <a:pos x="82" y="10"/>
                  </a:cxn>
                  <a:cxn ang="0">
                    <a:pos x="97" y="9"/>
                  </a:cxn>
                  <a:cxn ang="0">
                    <a:pos x="109" y="8"/>
                  </a:cxn>
                  <a:cxn ang="0">
                    <a:pos x="121" y="7"/>
                  </a:cxn>
                  <a:cxn ang="0">
                    <a:pos x="131" y="7"/>
                  </a:cxn>
                  <a:cxn ang="0">
                    <a:pos x="139" y="6"/>
                  </a:cxn>
                  <a:cxn ang="0">
                    <a:pos x="146" y="5"/>
                  </a:cxn>
                  <a:cxn ang="0">
                    <a:pos x="150" y="4"/>
                  </a:cxn>
                  <a:cxn ang="0">
                    <a:pos x="153" y="3"/>
                  </a:cxn>
                  <a:cxn ang="0">
                    <a:pos x="154" y="0"/>
                  </a:cxn>
                  <a:cxn ang="0">
                    <a:pos x="151" y="0"/>
                  </a:cxn>
                  <a:cxn ang="0">
                    <a:pos x="150" y="3"/>
                  </a:cxn>
                  <a:cxn ang="0">
                    <a:pos x="147" y="4"/>
                  </a:cxn>
                  <a:cxn ang="0">
                    <a:pos x="141" y="5"/>
                  </a:cxn>
                  <a:cxn ang="0">
                    <a:pos x="133" y="6"/>
                  </a:cxn>
                  <a:cxn ang="0">
                    <a:pos x="125" y="7"/>
                  </a:cxn>
                  <a:cxn ang="0">
                    <a:pos x="113" y="8"/>
                  </a:cxn>
                  <a:cxn ang="0">
                    <a:pos x="100" y="9"/>
                  </a:cxn>
                  <a:cxn ang="0">
                    <a:pos x="86" y="9"/>
                  </a:cxn>
                  <a:cxn ang="0">
                    <a:pos x="70" y="10"/>
                  </a:cxn>
                  <a:cxn ang="0">
                    <a:pos x="54" y="10"/>
                  </a:cxn>
                  <a:cxn ang="0">
                    <a:pos x="37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4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5" y="11"/>
                    </a:lnTo>
                    <a:lnTo>
                      <a:pt x="51" y="11"/>
                    </a:lnTo>
                    <a:lnTo>
                      <a:pt x="67" y="10"/>
                    </a:lnTo>
                    <a:lnTo>
                      <a:pt x="82" y="10"/>
                    </a:lnTo>
                    <a:lnTo>
                      <a:pt x="97" y="9"/>
                    </a:lnTo>
                    <a:lnTo>
                      <a:pt x="109" y="8"/>
                    </a:lnTo>
                    <a:lnTo>
                      <a:pt x="121" y="7"/>
                    </a:lnTo>
                    <a:lnTo>
                      <a:pt x="131" y="7"/>
                    </a:lnTo>
                    <a:lnTo>
                      <a:pt x="139" y="6"/>
                    </a:lnTo>
                    <a:lnTo>
                      <a:pt x="146" y="5"/>
                    </a:lnTo>
                    <a:lnTo>
                      <a:pt x="150" y="4"/>
                    </a:lnTo>
                    <a:lnTo>
                      <a:pt x="153" y="3"/>
                    </a:lnTo>
                    <a:lnTo>
                      <a:pt x="154" y="0"/>
                    </a:lnTo>
                    <a:lnTo>
                      <a:pt x="151" y="0"/>
                    </a:lnTo>
                    <a:lnTo>
                      <a:pt x="150" y="3"/>
                    </a:lnTo>
                    <a:lnTo>
                      <a:pt x="147" y="4"/>
                    </a:lnTo>
                    <a:lnTo>
                      <a:pt x="141" y="5"/>
                    </a:lnTo>
                    <a:lnTo>
                      <a:pt x="133" y="6"/>
                    </a:lnTo>
                    <a:lnTo>
                      <a:pt x="125" y="7"/>
                    </a:lnTo>
                    <a:lnTo>
                      <a:pt x="113" y="8"/>
                    </a:lnTo>
                    <a:lnTo>
                      <a:pt x="100" y="9"/>
                    </a:lnTo>
                    <a:lnTo>
                      <a:pt x="86" y="9"/>
                    </a:lnTo>
                    <a:lnTo>
                      <a:pt x="70" y="10"/>
                    </a:lnTo>
                    <a:lnTo>
                      <a:pt x="54" y="10"/>
                    </a:lnTo>
                    <a:lnTo>
                      <a:pt x="37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4" name="Freeform 486"/>
              <p:cNvSpPr>
                <a:spLocks/>
              </p:cNvSpPr>
              <p:nvPr/>
            </p:nvSpPr>
            <p:spPr bwMode="auto">
              <a:xfrm>
                <a:off x="680" y="2126"/>
                <a:ext cx="151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7" y="11"/>
                  </a:cxn>
                  <a:cxn ang="0">
                    <a:pos x="54" y="10"/>
                  </a:cxn>
                  <a:cxn ang="0">
                    <a:pos x="70" y="10"/>
                  </a:cxn>
                  <a:cxn ang="0">
                    <a:pos x="86" y="9"/>
                  </a:cxn>
                  <a:cxn ang="0">
                    <a:pos x="100" y="9"/>
                  </a:cxn>
                  <a:cxn ang="0">
                    <a:pos x="113" y="8"/>
                  </a:cxn>
                  <a:cxn ang="0">
                    <a:pos x="125" y="7"/>
                  </a:cxn>
                  <a:cxn ang="0">
                    <a:pos x="133" y="6"/>
                  </a:cxn>
                  <a:cxn ang="0">
                    <a:pos x="141" y="5"/>
                  </a:cxn>
                  <a:cxn ang="0">
                    <a:pos x="147" y="4"/>
                  </a:cxn>
                  <a:cxn ang="0">
                    <a:pos x="150" y="3"/>
                  </a:cxn>
                  <a:cxn ang="0">
                    <a:pos x="151" y="0"/>
                  </a:cxn>
                  <a:cxn ang="0">
                    <a:pos x="148" y="0"/>
                  </a:cxn>
                  <a:cxn ang="0">
                    <a:pos x="147" y="3"/>
                  </a:cxn>
                  <a:cxn ang="0">
                    <a:pos x="143" y="4"/>
                  </a:cxn>
                  <a:cxn ang="0">
                    <a:pos x="138" y="5"/>
                  </a:cxn>
                  <a:cxn ang="0">
                    <a:pos x="131" y="6"/>
                  </a:cxn>
                  <a:cxn ang="0">
                    <a:pos x="121" y="7"/>
                  </a:cxn>
                  <a:cxn ang="0">
                    <a:pos x="110" y="8"/>
                  </a:cxn>
                  <a:cxn ang="0">
                    <a:pos x="98" y="8"/>
                  </a:cxn>
                  <a:cxn ang="0">
                    <a:pos x="84" y="9"/>
                  </a:cxn>
                  <a:cxn ang="0">
                    <a:pos x="69" y="10"/>
                  </a:cxn>
                  <a:cxn ang="0">
                    <a:pos x="53" y="10"/>
                  </a:cxn>
                  <a:cxn ang="0">
                    <a:pos x="36" y="10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1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7" y="11"/>
                    </a:lnTo>
                    <a:lnTo>
                      <a:pt x="54" y="10"/>
                    </a:lnTo>
                    <a:lnTo>
                      <a:pt x="70" y="10"/>
                    </a:lnTo>
                    <a:lnTo>
                      <a:pt x="86" y="9"/>
                    </a:lnTo>
                    <a:lnTo>
                      <a:pt x="100" y="9"/>
                    </a:lnTo>
                    <a:lnTo>
                      <a:pt x="113" y="8"/>
                    </a:lnTo>
                    <a:lnTo>
                      <a:pt x="125" y="7"/>
                    </a:lnTo>
                    <a:lnTo>
                      <a:pt x="133" y="6"/>
                    </a:lnTo>
                    <a:lnTo>
                      <a:pt x="141" y="5"/>
                    </a:lnTo>
                    <a:lnTo>
                      <a:pt x="147" y="4"/>
                    </a:lnTo>
                    <a:lnTo>
                      <a:pt x="150" y="3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7" y="3"/>
                    </a:lnTo>
                    <a:lnTo>
                      <a:pt x="143" y="4"/>
                    </a:lnTo>
                    <a:lnTo>
                      <a:pt x="138" y="5"/>
                    </a:lnTo>
                    <a:lnTo>
                      <a:pt x="131" y="6"/>
                    </a:lnTo>
                    <a:lnTo>
                      <a:pt x="121" y="7"/>
                    </a:lnTo>
                    <a:lnTo>
                      <a:pt x="110" y="8"/>
                    </a:lnTo>
                    <a:lnTo>
                      <a:pt x="98" y="8"/>
                    </a:lnTo>
                    <a:lnTo>
                      <a:pt x="84" y="9"/>
                    </a:lnTo>
                    <a:lnTo>
                      <a:pt x="69" y="10"/>
                    </a:lnTo>
                    <a:lnTo>
                      <a:pt x="53" y="10"/>
                    </a:lnTo>
                    <a:lnTo>
                      <a:pt x="36" y="10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5" name="Freeform 487"/>
              <p:cNvSpPr>
                <a:spLocks/>
              </p:cNvSpPr>
              <p:nvPr/>
            </p:nvSpPr>
            <p:spPr bwMode="auto">
              <a:xfrm>
                <a:off x="680" y="2126"/>
                <a:ext cx="14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6" y="10"/>
                  </a:cxn>
                  <a:cxn ang="0">
                    <a:pos x="53" y="10"/>
                  </a:cxn>
                  <a:cxn ang="0">
                    <a:pos x="69" y="10"/>
                  </a:cxn>
                  <a:cxn ang="0">
                    <a:pos x="84" y="9"/>
                  </a:cxn>
                  <a:cxn ang="0">
                    <a:pos x="98" y="8"/>
                  </a:cxn>
                  <a:cxn ang="0">
                    <a:pos x="110" y="8"/>
                  </a:cxn>
                  <a:cxn ang="0">
                    <a:pos x="121" y="7"/>
                  </a:cxn>
                  <a:cxn ang="0">
                    <a:pos x="131" y="6"/>
                  </a:cxn>
                  <a:cxn ang="0">
                    <a:pos x="138" y="5"/>
                  </a:cxn>
                  <a:cxn ang="0">
                    <a:pos x="143" y="4"/>
                  </a:cxn>
                  <a:cxn ang="0">
                    <a:pos x="147" y="3"/>
                  </a:cxn>
                  <a:cxn ang="0">
                    <a:pos x="148" y="0"/>
                  </a:cxn>
                  <a:cxn ang="0">
                    <a:pos x="145" y="0"/>
                  </a:cxn>
                  <a:cxn ang="0">
                    <a:pos x="143" y="3"/>
                  </a:cxn>
                  <a:cxn ang="0">
                    <a:pos x="140" y="4"/>
                  </a:cxn>
                  <a:cxn ang="0">
                    <a:pos x="135" y="5"/>
                  </a:cxn>
                  <a:cxn ang="0">
                    <a:pos x="128" y="6"/>
                  </a:cxn>
                  <a:cxn ang="0">
                    <a:pos x="119" y="7"/>
                  </a:cxn>
                  <a:cxn ang="0">
                    <a:pos x="108" y="7"/>
                  </a:cxn>
                  <a:cxn ang="0">
                    <a:pos x="96" y="8"/>
                  </a:cxn>
                  <a:cxn ang="0">
                    <a:pos x="82" y="9"/>
                  </a:cxn>
                  <a:cxn ang="0">
                    <a:pos x="67" y="9"/>
                  </a:cxn>
                  <a:cxn ang="0">
                    <a:pos x="51" y="10"/>
                  </a:cxn>
                  <a:cxn ang="0">
                    <a:pos x="35" y="1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1"/>
                  </a:cxn>
                </a:cxnLst>
                <a:rect l="0" t="0" r="r" b="b"/>
                <a:pathLst>
                  <a:path w="148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6" y="10"/>
                    </a:lnTo>
                    <a:lnTo>
                      <a:pt x="53" y="10"/>
                    </a:lnTo>
                    <a:lnTo>
                      <a:pt x="69" y="10"/>
                    </a:lnTo>
                    <a:lnTo>
                      <a:pt x="84" y="9"/>
                    </a:lnTo>
                    <a:lnTo>
                      <a:pt x="98" y="8"/>
                    </a:lnTo>
                    <a:lnTo>
                      <a:pt x="110" y="8"/>
                    </a:lnTo>
                    <a:lnTo>
                      <a:pt x="121" y="7"/>
                    </a:lnTo>
                    <a:lnTo>
                      <a:pt x="131" y="6"/>
                    </a:lnTo>
                    <a:lnTo>
                      <a:pt x="138" y="5"/>
                    </a:lnTo>
                    <a:lnTo>
                      <a:pt x="143" y="4"/>
                    </a:lnTo>
                    <a:lnTo>
                      <a:pt x="147" y="3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3" y="3"/>
                    </a:lnTo>
                    <a:lnTo>
                      <a:pt x="140" y="4"/>
                    </a:lnTo>
                    <a:lnTo>
                      <a:pt x="135" y="5"/>
                    </a:lnTo>
                    <a:lnTo>
                      <a:pt x="128" y="6"/>
                    </a:lnTo>
                    <a:lnTo>
                      <a:pt x="119" y="7"/>
                    </a:lnTo>
                    <a:lnTo>
                      <a:pt x="108" y="7"/>
                    </a:lnTo>
                    <a:lnTo>
                      <a:pt x="96" y="8"/>
                    </a:lnTo>
                    <a:lnTo>
                      <a:pt x="82" y="9"/>
                    </a:lnTo>
                    <a:lnTo>
                      <a:pt x="67" y="9"/>
                    </a:lnTo>
                    <a:lnTo>
                      <a:pt x="51" y="10"/>
                    </a:lnTo>
                    <a:lnTo>
                      <a:pt x="35" y="1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6" name="Freeform 488"/>
              <p:cNvSpPr>
                <a:spLocks/>
              </p:cNvSpPr>
              <p:nvPr/>
            </p:nvSpPr>
            <p:spPr bwMode="auto">
              <a:xfrm>
                <a:off x="680" y="2126"/>
                <a:ext cx="14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8" y="10"/>
                  </a:cxn>
                  <a:cxn ang="0">
                    <a:pos x="35" y="10"/>
                  </a:cxn>
                  <a:cxn ang="0">
                    <a:pos x="51" y="10"/>
                  </a:cxn>
                  <a:cxn ang="0">
                    <a:pos x="67" y="9"/>
                  </a:cxn>
                  <a:cxn ang="0">
                    <a:pos x="82" y="9"/>
                  </a:cxn>
                  <a:cxn ang="0">
                    <a:pos x="96" y="8"/>
                  </a:cxn>
                  <a:cxn ang="0">
                    <a:pos x="108" y="7"/>
                  </a:cxn>
                  <a:cxn ang="0">
                    <a:pos x="119" y="7"/>
                  </a:cxn>
                  <a:cxn ang="0">
                    <a:pos x="128" y="6"/>
                  </a:cxn>
                  <a:cxn ang="0">
                    <a:pos x="135" y="5"/>
                  </a:cxn>
                  <a:cxn ang="0">
                    <a:pos x="140" y="4"/>
                  </a:cxn>
                  <a:cxn ang="0">
                    <a:pos x="143" y="3"/>
                  </a:cxn>
                  <a:cxn ang="0">
                    <a:pos x="145" y="0"/>
                  </a:cxn>
                  <a:cxn ang="0">
                    <a:pos x="141" y="0"/>
                  </a:cxn>
                  <a:cxn ang="0">
                    <a:pos x="140" y="3"/>
                  </a:cxn>
                  <a:cxn ang="0">
                    <a:pos x="137" y="4"/>
                  </a:cxn>
                  <a:cxn ang="0">
                    <a:pos x="131" y="5"/>
                  </a:cxn>
                  <a:cxn ang="0">
                    <a:pos x="125" y="6"/>
                  </a:cxn>
                  <a:cxn ang="0">
                    <a:pos x="116" y="6"/>
                  </a:cxn>
                  <a:cxn ang="0">
                    <a:pos x="106" y="7"/>
                  </a:cxn>
                  <a:cxn ang="0">
                    <a:pos x="94" y="8"/>
                  </a:cxn>
                  <a:cxn ang="0">
                    <a:pos x="80" y="9"/>
                  </a:cxn>
                  <a:cxn ang="0">
                    <a:pos x="66" y="9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45" h="10">
                    <a:moveTo>
                      <a:pt x="0" y="10"/>
                    </a:moveTo>
                    <a:lnTo>
                      <a:pt x="18" y="10"/>
                    </a:lnTo>
                    <a:lnTo>
                      <a:pt x="35" y="10"/>
                    </a:lnTo>
                    <a:lnTo>
                      <a:pt x="51" y="10"/>
                    </a:lnTo>
                    <a:lnTo>
                      <a:pt x="67" y="9"/>
                    </a:lnTo>
                    <a:lnTo>
                      <a:pt x="82" y="9"/>
                    </a:lnTo>
                    <a:lnTo>
                      <a:pt x="96" y="8"/>
                    </a:lnTo>
                    <a:lnTo>
                      <a:pt x="108" y="7"/>
                    </a:lnTo>
                    <a:lnTo>
                      <a:pt x="119" y="7"/>
                    </a:lnTo>
                    <a:lnTo>
                      <a:pt x="128" y="6"/>
                    </a:lnTo>
                    <a:lnTo>
                      <a:pt x="135" y="5"/>
                    </a:lnTo>
                    <a:lnTo>
                      <a:pt x="140" y="4"/>
                    </a:lnTo>
                    <a:lnTo>
                      <a:pt x="143" y="3"/>
                    </a:lnTo>
                    <a:lnTo>
                      <a:pt x="145" y="0"/>
                    </a:lnTo>
                    <a:lnTo>
                      <a:pt x="141" y="0"/>
                    </a:lnTo>
                    <a:lnTo>
                      <a:pt x="140" y="3"/>
                    </a:lnTo>
                    <a:lnTo>
                      <a:pt x="137" y="4"/>
                    </a:lnTo>
                    <a:lnTo>
                      <a:pt x="131" y="5"/>
                    </a:lnTo>
                    <a:lnTo>
                      <a:pt x="125" y="6"/>
                    </a:lnTo>
                    <a:lnTo>
                      <a:pt x="116" y="6"/>
                    </a:lnTo>
                    <a:lnTo>
                      <a:pt x="106" y="7"/>
                    </a:lnTo>
                    <a:lnTo>
                      <a:pt x="94" y="8"/>
                    </a:lnTo>
                    <a:lnTo>
                      <a:pt x="80" y="9"/>
                    </a:lnTo>
                    <a:lnTo>
                      <a:pt x="66" y="9"/>
                    </a:lnTo>
                    <a:lnTo>
                      <a:pt x="50" y="10"/>
                    </a:lnTo>
                    <a:lnTo>
                      <a:pt x="34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7" name="Freeform 489"/>
              <p:cNvSpPr>
                <a:spLocks/>
              </p:cNvSpPr>
              <p:nvPr/>
            </p:nvSpPr>
            <p:spPr bwMode="auto">
              <a:xfrm>
                <a:off x="680" y="2126"/>
                <a:ext cx="14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4" y="10"/>
                  </a:cxn>
                  <a:cxn ang="0">
                    <a:pos x="50" y="10"/>
                  </a:cxn>
                  <a:cxn ang="0">
                    <a:pos x="66" y="9"/>
                  </a:cxn>
                  <a:cxn ang="0">
                    <a:pos x="80" y="9"/>
                  </a:cxn>
                  <a:cxn ang="0">
                    <a:pos x="94" y="8"/>
                  </a:cxn>
                  <a:cxn ang="0">
                    <a:pos x="106" y="7"/>
                  </a:cxn>
                  <a:cxn ang="0">
                    <a:pos x="116" y="6"/>
                  </a:cxn>
                  <a:cxn ang="0">
                    <a:pos x="125" y="6"/>
                  </a:cxn>
                  <a:cxn ang="0">
                    <a:pos x="131" y="5"/>
                  </a:cxn>
                  <a:cxn ang="0">
                    <a:pos x="137" y="4"/>
                  </a:cxn>
                  <a:cxn ang="0">
                    <a:pos x="140" y="3"/>
                  </a:cxn>
                  <a:cxn ang="0">
                    <a:pos x="141" y="0"/>
                  </a:cxn>
                  <a:cxn ang="0">
                    <a:pos x="138" y="0"/>
                  </a:cxn>
                  <a:cxn ang="0">
                    <a:pos x="137" y="1"/>
                  </a:cxn>
                  <a:cxn ang="0">
                    <a:pos x="133" y="4"/>
                  </a:cxn>
                  <a:cxn ang="0">
                    <a:pos x="129" y="5"/>
                  </a:cxn>
                  <a:cxn ang="0">
                    <a:pos x="122" y="5"/>
                  </a:cxn>
                  <a:cxn ang="0">
                    <a:pos x="113" y="6"/>
                  </a:cxn>
                  <a:cxn ang="0">
                    <a:pos x="104" y="7"/>
                  </a:cxn>
                  <a:cxn ang="0">
                    <a:pos x="91" y="8"/>
                  </a:cxn>
                  <a:cxn ang="0">
                    <a:pos x="78" y="9"/>
                  </a:cxn>
                  <a:cxn ang="0">
                    <a:pos x="65" y="9"/>
                  </a:cxn>
                  <a:cxn ang="0">
                    <a:pos x="49" y="9"/>
                  </a:cxn>
                  <a:cxn ang="0">
                    <a:pos x="34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41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50" y="10"/>
                    </a:lnTo>
                    <a:lnTo>
                      <a:pt x="66" y="9"/>
                    </a:lnTo>
                    <a:lnTo>
                      <a:pt x="80" y="9"/>
                    </a:lnTo>
                    <a:lnTo>
                      <a:pt x="94" y="8"/>
                    </a:lnTo>
                    <a:lnTo>
                      <a:pt x="106" y="7"/>
                    </a:lnTo>
                    <a:lnTo>
                      <a:pt x="116" y="6"/>
                    </a:lnTo>
                    <a:lnTo>
                      <a:pt x="125" y="6"/>
                    </a:lnTo>
                    <a:lnTo>
                      <a:pt x="131" y="5"/>
                    </a:lnTo>
                    <a:lnTo>
                      <a:pt x="137" y="4"/>
                    </a:lnTo>
                    <a:lnTo>
                      <a:pt x="140" y="3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4"/>
                    </a:lnTo>
                    <a:lnTo>
                      <a:pt x="129" y="5"/>
                    </a:lnTo>
                    <a:lnTo>
                      <a:pt x="122" y="5"/>
                    </a:lnTo>
                    <a:lnTo>
                      <a:pt x="113" y="6"/>
                    </a:lnTo>
                    <a:lnTo>
                      <a:pt x="104" y="7"/>
                    </a:lnTo>
                    <a:lnTo>
                      <a:pt x="91" y="8"/>
                    </a:lnTo>
                    <a:lnTo>
                      <a:pt x="78" y="9"/>
                    </a:lnTo>
                    <a:lnTo>
                      <a:pt x="65" y="9"/>
                    </a:lnTo>
                    <a:lnTo>
                      <a:pt x="49" y="9"/>
                    </a:lnTo>
                    <a:lnTo>
                      <a:pt x="34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8" name="Freeform 490"/>
              <p:cNvSpPr>
                <a:spLocks/>
              </p:cNvSpPr>
              <p:nvPr/>
            </p:nvSpPr>
            <p:spPr bwMode="auto">
              <a:xfrm>
                <a:off x="680" y="2126"/>
                <a:ext cx="13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4" y="10"/>
                  </a:cxn>
                  <a:cxn ang="0">
                    <a:pos x="49" y="9"/>
                  </a:cxn>
                  <a:cxn ang="0">
                    <a:pos x="65" y="9"/>
                  </a:cxn>
                  <a:cxn ang="0">
                    <a:pos x="78" y="9"/>
                  </a:cxn>
                  <a:cxn ang="0">
                    <a:pos x="91" y="8"/>
                  </a:cxn>
                  <a:cxn ang="0">
                    <a:pos x="104" y="7"/>
                  </a:cxn>
                  <a:cxn ang="0">
                    <a:pos x="113" y="6"/>
                  </a:cxn>
                  <a:cxn ang="0">
                    <a:pos x="122" y="5"/>
                  </a:cxn>
                  <a:cxn ang="0">
                    <a:pos x="129" y="5"/>
                  </a:cxn>
                  <a:cxn ang="0">
                    <a:pos x="133" y="4"/>
                  </a:cxn>
                  <a:cxn ang="0">
                    <a:pos x="137" y="1"/>
                  </a:cxn>
                  <a:cxn ang="0">
                    <a:pos x="138" y="0"/>
                  </a:cxn>
                  <a:cxn ang="0">
                    <a:pos x="135" y="0"/>
                  </a:cxn>
                  <a:cxn ang="0">
                    <a:pos x="133" y="1"/>
                  </a:cxn>
                  <a:cxn ang="0">
                    <a:pos x="130" y="3"/>
                  </a:cxn>
                  <a:cxn ang="0">
                    <a:pos x="126" y="4"/>
                  </a:cxn>
                  <a:cxn ang="0">
                    <a:pos x="119" y="5"/>
                  </a:cxn>
                  <a:cxn ang="0">
                    <a:pos x="110" y="6"/>
                  </a:cxn>
                  <a:cxn ang="0">
                    <a:pos x="100" y="7"/>
                  </a:cxn>
                  <a:cxn ang="0">
                    <a:pos x="89" y="8"/>
                  </a:cxn>
                  <a:cxn ang="0">
                    <a:pos x="77" y="8"/>
                  </a:cxn>
                  <a:cxn ang="0">
                    <a:pos x="63" y="9"/>
                  </a:cxn>
                  <a:cxn ang="0">
                    <a:pos x="48" y="9"/>
                  </a:cxn>
                  <a:cxn ang="0">
                    <a:pos x="33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38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49" y="9"/>
                    </a:lnTo>
                    <a:lnTo>
                      <a:pt x="65" y="9"/>
                    </a:lnTo>
                    <a:lnTo>
                      <a:pt x="78" y="9"/>
                    </a:lnTo>
                    <a:lnTo>
                      <a:pt x="91" y="8"/>
                    </a:lnTo>
                    <a:lnTo>
                      <a:pt x="104" y="7"/>
                    </a:lnTo>
                    <a:lnTo>
                      <a:pt x="113" y="6"/>
                    </a:lnTo>
                    <a:lnTo>
                      <a:pt x="122" y="5"/>
                    </a:lnTo>
                    <a:lnTo>
                      <a:pt x="129" y="5"/>
                    </a:lnTo>
                    <a:lnTo>
                      <a:pt x="133" y="4"/>
                    </a:lnTo>
                    <a:lnTo>
                      <a:pt x="137" y="1"/>
                    </a:lnTo>
                    <a:lnTo>
                      <a:pt x="138" y="0"/>
                    </a:lnTo>
                    <a:lnTo>
                      <a:pt x="135" y="0"/>
                    </a:lnTo>
                    <a:lnTo>
                      <a:pt x="133" y="1"/>
                    </a:lnTo>
                    <a:lnTo>
                      <a:pt x="130" y="3"/>
                    </a:lnTo>
                    <a:lnTo>
                      <a:pt x="126" y="4"/>
                    </a:lnTo>
                    <a:lnTo>
                      <a:pt x="119" y="5"/>
                    </a:lnTo>
                    <a:lnTo>
                      <a:pt x="110" y="6"/>
                    </a:lnTo>
                    <a:lnTo>
                      <a:pt x="100" y="7"/>
                    </a:lnTo>
                    <a:lnTo>
                      <a:pt x="89" y="8"/>
                    </a:lnTo>
                    <a:lnTo>
                      <a:pt x="77" y="8"/>
                    </a:lnTo>
                    <a:lnTo>
                      <a:pt x="63" y="9"/>
                    </a:lnTo>
                    <a:lnTo>
                      <a:pt x="48" y="9"/>
                    </a:lnTo>
                    <a:lnTo>
                      <a:pt x="33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9" name="Freeform 491"/>
              <p:cNvSpPr>
                <a:spLocks/>
              </p:cNvSpPr>
              <p:nvPr/>
            </p:nvSpPr>
            <p:spPr bwMode="auto">
              <a:xfrm>
                <a:off x="680" y="2126"/>
                <a:ext cx="13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3" y="10"/>
                  </a:cxn>
                  <a:cxn ang="0">
                    <a:pos x="48" y="9"/>
                  </a:cxn>
                  <a:cxn ang="0">
                    <a:pos x="63" y="9"/>
                  </a:cxn>
                  <a:cxn ang="0">
                    <a:pos x="77" y="8"/>
                  </a:cxn>
                  <a:cxn ang="0">
                    <a:pos x="89" y="8"/>
                  </a:cxn>
                  <a:cxn ang="0">
                    <a:pos x="100" y="7"/>
                  </a:cxn>
                  <a:cxn ang="0">
                    <a:pos x="110" y="6"/>
                  </a:cxn>
                  <a:cxn ang="0">
                    <a:pos x="119" y="5"/>
                  </a:cxn>
                  <a:cxn ang="0">
                    <a:pos x="126" y="4"/>
                  </a:cxn>
                  <a:cxn ang="0">
                    <a:pos x="130" y="3"/>
                  </a:cxn>
                  <a:cxn ang="0">
                    <a:pos x="133" y="1"/>
                  </a:cxn>
                  <a:cxn ang="0">
                    <a:pos x="135" y="0"/>
                  </a:cxn>
                  <a:cxn ang="0">
                    <a:pos x="131" y="0"/>
                  </a:cxn>
                  <a:cxn ang="0">
                    <a:pos x="130" y="1"/>
                  </a:cxn>
                  <a:cxn ang="0">
                    <a:pos x="127" y="3"/>
                  </a:cxn>
                  <a:cxn ang="0">
                    <a:pos x="122" y="4"/>
                  </a:cxn>
                  <a:cxn ang="0">
                    <a:pos x="116" y="5"/>
                  </a:cxn>
                  <a:cxn ang="0">
                    <a:pos x="108" y="6"/>
                  </a:cxn>
                  <a:cxn ang="0">
                    <a:pos x="98" y="7"/>
                  </a:cxn>
                  <a:cxn ang="0">
                    <a:pos x="87" y="8"/>
                  </a:cxn>
                  <a:cxn ang="0">
                    <a:pos x="75" y="8"/>
                  </a:cxn>
                  <a:cxn ang="0">
                    <a:pos x="61" y="9"/>
                  </a:cxn>
                  <a:cxn ang="0">
                    <a:pos x="47" y="9"/>
                  </a:cxn>
                  <a:cxn ang="0">
                    <a:pos x="32" y="9"/>
                  </a:cxn>
                  <a:cxn ang="0">
                    <a:pos x="16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35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3" y="10"/>
                    </a:lnTo>
                    <a:lnTo>
                      <a:pt x="48" y="9"/>
                    </a:lnTo>
                    <a:lnTo>
                      <a:pt x="63" y="9"/>
                    </a:lnTo>
                    <a:lnTo>
                      <a:pt x="77" y="8"/>
                    </a:lnTo>
                    <a:lnTo>
                      <a:pt x="89" y="8"/>
                    </a:lnTo>
                    <a:lnTo>
                      <a:pt x="100" y="7"/>
                    </a:lnTo>
                    <a:lnTo>
                      <a:pt x="110" y="6"/>
                    </a:lnTo>
                    <a:lnTo>
                      <a:pt x="119" y="5"/>
                    </a:lnTo>
                    <a:lnTo>
                      <a:pt x="126" y="4"/>
                    </a:lnTo>
                    <a:lnTo>
                      <a:pt x="130" y="3"/>
                    </a:lnTo>
                    <a:lnTo>
                      <a:pt x="133" y="1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30" y="1"/>
                    </a:lnTo>
                    <a:lnTo>
                      <a:pt x="127" y="3"/>
                    </a:lnTo>
                    <a:lnTo>
                      <a:pt x="122" y="4"/>
                    </a:lnTo>
                    <a:lnTo>
                      <a:pt x="116" y="5"/>
                    </a:lnTo>
                    <a:lnTo>
                      <a:pt x="108" y="6"/>
                    </a:lnTo>
                    <a:lnTo>
                      <a:pt x="98" y="7"/>
                    </a:lnTo>
                    <a:lnTo>
                      <a:pt x="87" y="8"/>
                    </a:lnTo>
                    <a:lnTo>
                      <a:pt x="75" y="8"/>
                    </a:lnTo>
                    <a:lnTo>
                      <a:pt x="61" y="9"/>
                    </a:lnTo>
                    <a:lnTo>
                      <a:pt x="47" y="9"/>
                    </a:lnTo>
                    <a:lnTo>
                      <a:pt x="32" y="9"/>
                    </a:lnTo>
                    <a:lnTo>
                      <a:pt x="16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0" name="Freeform 492"/>
              <p:cNvSpPr>
                <a:spLocks/>
              </p:cNvSpPr>
              <p:nvPr/>
            </p:nvSpPr>
            <p:spPr bwMode="auto">
              <a:xfrm>
                <a:off x="680" y="2126"/>
                <a:ext cx="13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6" y="10"/>
                  </a:cxn>
                  <a:cxn ang="0">
                    <a:pos x="32" y="9"/>
                  </a:cxn>
                  <a:cxn ang="0">
                    <a:pos x="47" y="9"/>
                  </a:cxn>
                  <a:cxn ang="0">
                    <a:pos x="61" y="9"/>
                  </a:cxn>
                  <a:cxn ang="0">
                    <a:pos x="75" y="8"/>
                  </a:cxn>
                  <a:cxn ang="0">
                    <a:pos x="87" y="8"/>
                  </a:cxn>
                  <a:cxn ang="0">
                    <a:pos x="98" y="7"/>
                  </a:cxn>
                  <a:cxn ang="0">
                    <a:pos x="108" y="6"/>
                  </a:cxn>
                  <a:cxn ang="0">
                    <a:pos x="116" y="5"/>
                  </a:cxn>
                  <a:cxn ang="0">
                    <a:pos x="122" y="4"/>
                  </a:cxn>
                  <a:cxn ang="0">
                    <a:pos x="127" y="3"/>
                  </a:cxn>
                  <a:cxn ang="0">
                    <a:pos x="130" y="1"/>
                  </a:cxn>
                  <a:cxn ang="0">
                    <a:pos x="131" y="0"/>
                  </a:cxn>
                  <a:cxn ang="0">
                    <a:pos x="128" y="0"/>
                  </a:cxn>
                  <a:cxn ang="0">
                    <a:pos x="127" y="1"/>
                  </a:cxn>
                  <a:cxn ang="0">
                    <a:pos x="123" y="4"/>
                  </a:cxn>
                  <a:cxn ang="0">
                    <a:pos x="118" y="5"/>
                  </a:cxn>
                  <a:cxn ang="0">
                    <a:pos x="110" y="5"/>
                  </a:cxn>
                  <a:cxn ang="0">
                    <a:pos x="101" y="6"/>
                  </a:cxn>
                  <a:cxn ang="0">
                    <a:pos x="90" y="7"/>
                  </a:cxn>
                  <a:cxn ang="0">
                    <a:pos x="78" y="8"/>
                  </a:cxn>
                  <a:cxn ang="0">
                    <a:pos x="64" y="8"/>
                  </a:cxn>
                  <a:cxn ang="0">
                    <a:pos x="49" y="9"/>
                  </a:cxn>
                  <a:cxn ang="0">
                    <a:pos x="34" y="9"/>
                  </a:cxn>
                  <a:cxn ang="0">
                    <a:pos x="17" y="9"/>
                  </a:cxn>
                  <a:cxn ang="0">
                    <a:pos x="0" y="9"/>
                  </a:cxn>
                  <a:cxn ang="0">
                    <a:pos x="0" y="10"/>
                  </a:cxn>
                </a:cxnLst>
                <a:rect l="0" t="0" r="r" b="b"/>
                <a:pathLst>
                  <a:path w="131" h="10">
                    <a:moveTo>
                      <a:pt x="0" y="10"/>
                    </a:moveTo>
                    <a:lnTo>
                      <a:pt x="16" y="10"/>
                    </a:lnTo>
                    <a:lnTo>
                      <a:pt x="32" y="9"/>
                    </a:lnTo>
                    <a:lnTo>
                      <a:pt x="47" y="9"/>
                    </a:lnTo>
                    <a:lnTo>
                      <a:pt x="61" y="9"/>
                    </a:lnTo>
                    <a:lnTo>
                      <a:pt x="75" y="8"/>
                    </a:lnTo>
                    <a:lnTo>
                      <a:pt x="87" y="8"/>
                    </a:lnTo>
                    <a:lnTo>
                      <a:pt x="98" y="7"/>
                    </a:lnTo>
                    <a:lnTo>
                      <a:pt x="108" y="6"/>
                    </a:lnTo>
                    <a:lnTo>
                      <a:pt x="116" y="5"/>
                    </a:lnTo>
                    <a:lnTo>
                      <a:pt x="122" y="4"/>
                    </a:lnTo>
                    <a:lnTo>
                      <a:pt x="127" y="3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7" y="1"/>
                    </a:lnTo>
                    <a:lnTo>
                      <a:pt x="123" y="4"/>
                    </a:lnTo>
                    <a:lnTo>
                      <a:pt x="118" y="5"/>
                    </a:lnTo>
                    <a:lnTo>
                      <a:pt x="110" y="5"/>
                    </a:lnTo>
                    <a:lnTo>
                      <a:pt x="101" y="6"/>
                    </a:lnTo>
                    <a:lnTo>
                      <a:pt x="90" y="7"/>
                    </a:lnTo>
                    <a:lnTo>
                      <a:pt x="78" y="8"/>
                    </a:lnTo>
                    <a:lnTo>
                      <a:pt x="64" y="8"/>
                    </a:lnTo>
                    <a:lnTo>
                      <a:pt x="49" y="9"/>
                    </a:lnTo>
                    <a:lnTo>
                      <a:pt x="34" y="9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1" name="Freeform 493"/>
              <p:cNvSpPr>
                <a:spLocks/>
              </p:cNvSpPr>
              <p:nvPr/>
            </p:nvSpPr>
            <p:spPr bwMode="auto">
              <a:xfrm>
                <a:off x="680" y="2126"/>
                <a:ext cx="12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9"/>
                  </a:cxn>
                  <a:cxn ang="0">
                    <a:pos x="34" y="9"/>
                  </a:cxn>
                  <a:cxn ang="0">
                    <a:pos x="49" y="9"/>
                  </a:cxn>
                  <a:cxn ang="0">
                    <a:pos x="64" y="8"/>
                  </a:cxn>
                  <a:cxn ang="0">
                    <a:pos x="78" y="8"/>
                  </a:cxn>
                  <a:cxn ang="0">
                    <a:pos x="90" y="7"/>
                  </a:cxn>
                  <a:cxn ang="0">
                    <a:pos x="101" y="6"/>
                  </a:cxn>
                  <a:cxn ang="0">
                    <a:pos x="110" y="5"/>
                  </a:cxn>
                  <a:cxn ang="0">
                    <a:pos x="118" y="5"/>
                  </a:cxn>
                  <a:cxn ang="0">
                    <a:pos x="123" y="4"/>
                  </a:cxn>
                  <a:cxn ang="0">
                    <a:pos x="127" y="1"/>
                  </a:cxn>
                  <a:cxn ang="0">
                    <a:pos x="128" y="0"/>
                  </a:cxn>
                  <a:cxn ang="0">
                    <a:pos x="125" y="0"/>
                  </a:cxn>
                  <a:cxn ang="0">
                    <a:pos x="123" y="1"/>
                  </a:cxn>
                  <a:cxn ang="0">
                    <a:pos x="120" y="3"/>
                  </a:cxn>
                  <a:cxn ang="0">
                    <a:pos x="115" y="4"/>
                  </a:cxn>
                  <a:cxn ang="0">
                    <a:pos x="108" y="5"/>
                  </a:cxn>
                  <a:cxn ang="0">
                    <a:pos x="99" y="6"/>
                  </a:cxn>
                  <a:cxn ang="0">
                    <a:pos x="88" y="7"/>
                  </a:cxn>
                  <a:cxn ang="0">
                    <a:pos x="76" y="8"/>
                  </a:cxn>
                  <a:cxn ang="0">
                    <a:pos x="63" y="8"/>
                  </a:cxn>
                  <a:cxn ang="0">
                    <a:pos x="48" y="9"/>
                  </a:cxn>
                  <a:cxn ang="0">
                    <a:pos x="33" y="9"/>
                  </a:cxn>
                  <a:cxn ang="0">
                    <a:pos x="17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8" h="9">
                    <a:moveTo>
                      <a:pt x="0" y="9"/>
                    </a:moveTo>
                    <a:lnTo>
                      <a:pt x="17" y="9"/>
                    </a:lnTo>
                    <a:lnTo>
                      <a:pt x="34" y="9"/>
                    </a:lnTo>
                    <a:lnTo>
                      <a:pt x="49" y="9"/>
                    </a:lnTo>
                    <a:lnTo>
                      <a:pt x="64" y="8"/>
                    </a:lnTo>
                    <a:lnTo>
                      <a:pt x="78" y="8"/>
                    </a:lnTo>
                    <a:lnTo>
                      <a:pt x="90" y="7"/>
                    </a:lnTo>
                    <a:lnTo>
                      <a:pt x="101" y="6"/>
                    </a:lnTo>
                    <a:lnTo>
                      <a:pt x="110" y="5"/>
                    </a:lnTo>
                    <a:lnTo>
                      <a:pt x="118" y="5"/>
                    </a:lnTo>
                    <a:lnTo>
                      <a:pt x="123" y="4"/>
                    </a:lnTo>
                    <a:lnTo>
                      <a:pt x="127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3" y="1"/>
                    </a:lnTo>
                    <a:lnTo>
                      <a:pt x="120" y="3"/>
                    </a:lnTo>
                    <a:lnTo>
                      <a:pt x="115" y="4"/>
                    </a:lnTo>
                    <a:lnTo>
                      <a:pt x="108" y="5"/>
                    </a:lnTo>
                    <a:lnTo>
                      <a:pt x="99" y="6"/>
                    </a:lnTo>
                    <a:lnTo>
                      <a:pt x="88" y="7"/>
                    </a:lnTo>
                    <a:lnTo>
                      <a:pt x="76" y="8"/>
                    </a:lnTo>
                    <a:lnTo>
                      <a:pt x="63" y="8"/>
                    </a:lnTo>
                    <a:lnTo>
                      <a:pt x="48" y="9"/>
                    </a:lnTo>
                    <a:lnTo>
                      <a:pt x="33" y="9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2" name="Freeform 494"/>
              <p:cNvSpPr>
                <a:spLocks/>
              </p:cNvSpPr>
              <p:nvPr/>
            </p:nvSpPr>
            <p:spPr bwMode="auto">
              <a:xfrm>
                <a:off x="680" y="2126"/>
                <a:ext cx="12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9"/>
                  </a:cxn>
                  <a:cxn ang="0">
                    <a:pos x="33" y="9"/>
                  </a:cxn>
                  <a:cxn ang="0">
                    <a:pos x="48" y="9"/>
                  </a:cxn>
                  <a:cxn ang="0">
                    <a:pos x="63" y="8"/>
                  </a:cxn>
                  <a:cxn ang="0">
                    <a:pos x="76" y="8"/>
                  </a:cxn>
                  <a:cxn ang="0">
                    <a:pos x="88" y="7"/>
                  </a:cxn>
                  <a:cxn ang="0">
                    <a:pos x="99" y="6"/>
                  </a:cxn>
                  <a:cxn ang="0">
                    <a:pos x="108" y="5"/>
                  </a:cxn>
                  <a:cxn ang="0">
                    <a:pos x="115" y="4"/>
                  </a:cxn>
                  <a:cxn ang="0">
                    <a:pos x="120" y="3"/>
                  </a:cxn>
                  <a:cxn ang="0">
                    <a:pos x="123" y="1"/>
                  </a:cxn>
                  <a:cxn ang="0">
                    <a:pos x="125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7" y="3"/>
                  </a:cxn>
                  <a:cxn ang="0">
                    <a:pos x="111" y="4"/>
                  </a:cxn>
                  <a:cxn ang="0">
                    <a:pos x="105" y="5"/>
                  </a:cxn>
                  <a:cxn ang="0">
                    <a:pos x="96" y="6"/>
                  </a:cxn>
                  <a:cxn ang="0">
                    <a:pos x="86" y="7"/>
                  </a:cxn>
                  <a:cxn ang="0">
                    <a:pos x="74" y="7"/>
                  </a:cxn>
                  <a:cxn ang="0">
                    <a:pos x="60" y="8"/>
                  </a:cxn>
                  <a:cxn ang="0">
                    <a:pos x="47" y="8"/>
                  </a:cxn>
                  <a:cxn ang="0">
                    <a:pos x="32" y="9"/>
                  </a:cxn>
                  <a:cxn ang="0">
                    <a:pos x="16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5" h="9">
                    <a:moveTo>
                      <a:pt x="0" y="9"/>
                    </a:moveTo>
                    <a:lnTo>
                      <a:pt x="17" y="9"/>
                    </a:lnTo>
                    <a:lnTo>
                      <a:pt x="33" y="9"/>
                    </a:lnTo>
                    <a:lnTo>
                      <a:pt x="48" y="9"/>
                    </a:lnTo>
                    <a:lnTo>
                      <a:pt x="63" y="8"/>
                    </a:lnTo>
                    <a:lnTo>
                      <a:pt x="76" y="8"/>
                    </a:lnTo>
                    <a:lnTo>
                      <a:pt x="88" y="7"/>
                    </a:lnTo>
                    <a:lnTo>
                      <a:pt x="99" y="6"/>
                    </a:lnTo>
                    <a:lnTo>
                      <a:pt x="108" y="5"/>
                    </a:lnTo>
                    <a:lnTo>
                      <a:pt x="115" y="4"/>
                    </a:lnTo>
                    <a:lnTo>
                      <a:pt x="120" y="3"/>
                    </a:lnTo>
                    <a:lnTo>
                      <a:pt x="123" y="1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96" y="6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8"/>
                    </a:lnTo>
                    <a:lnTo>
                      <a:pt x="47" y="8"/>
                    </a:lnTo>
                    <a:lnTo>
                      <a:pt x="32" y="9"/>
                    </a:lnTo>
                    <a:lnTo>
                      <a:pt x="16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3" name="Freeform 495"/>
              <p:cNvSpPr>
                <a:spLocks/>
              </p:cNvSpPr>
              <p:nvPr/>
            </p:nvSpPr>
            <p:spPr bwMode="auto">
              <a:xfrm>
                <a:off x="680" y="2126"/>
                <a:ext cx="12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9"/>
                  </a:cxn>
                  <a:cxn ang="0">
                    <a:pos x="32" y="9"/>
                  </a:cxn>
                  <a:cxn ang="0">
                    <a:pos x="47" y="8"/>
                  </a:cxn>
                  <a:cxn ang="0">
                    <a:pos x="60" y="8"/>
                  </a:cxn>
                  <a:cxn ang="0">
                    <a:pos x="74" y="7"/>
                  </a:cxn>
                  <a:cxn ang="0">
                    <a:pos x="86" y="7"/>
                  </a:cxn>
                  <a:cxn ang="0">
                    <a:pos x="96" y="6"/>
                  </a:cxn>
                  <a:cxn ang="0">
                    <a:pos x="105" y="5"/>
                  </a:cxn>
                  <a:cxn ang="0">
                    <a:pos x="111" y="4"/>
                  </a:cxn>
                  <a:cxn ang="0">
                    <a:pos x="117" y="3"/>
                  </a:cxn>
                  <a:cxn ang="0">
                    <a:pos x="120" y="1"/>
                  </a:cxn>
                  <a:cxn ang="0">
                    <a:pos x="121" y="0"/>
                  </a:cxn>
                  <a:cxn ang="0">
                    <a:pos x="118" y="0"/>
                  </a:cxn>
                  <a:cxn ang="0">
                    <a:pos x="117" y="1"/>
                  </a:cxn>
                  <a:cxn ang="0">
                    <a:pos x="113" y="3"/>
                  </a:cxn>
                  <a:cxn ang="0">
                    <a:pos x="109" y="4"/>
                  </a:cxn>
                  <a:cxn ang="0">
                    <a:pos x="101" y="5"/>
                  </a:cxn>
                  <a:cxn ang="0">
                    <a:pos x="94" y="6"/>
                  </a:cxn>
                  <a:cxn ang="0">
                    <a:pos x="84" y="7"/>
                  </a:cxn>
                  <a:cxn ang="0">
                    <a:pos x="71" y="7"/>
                  </a:cxn>
                  <a:cxn ang="0">
                    <a:pos x="59" y="8"/>
                  </a:cxn>
                  <a:cxn ang="0">
                    <a:pos x="45" y="8"/>
                  </a:cxn>
                  <a:cxn ang="0">
                    <a:pos x="30" y="9"/>
                  </a:cxn>
                  <a:cxn ang="0">
                    <a:pos x="16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1" h="9">
                    <a:moveTo>
                      <a:pt x="0" y="9"/>
                    </a:moveTo>
                    <a:lnTo>
                      <a:pt x="16" y="9"/>
                    </a:lnTo>
                    <a:lnTo>
                      <a:pt x="32" y="9"/>
                    </a:lnTo>
                    <a:lnTo>
                      <a:pt x="47" y="8"/>
                    </a:lnTo>
                    <a:lnTo>
                      <a:pt x="60" y="8"/>
                    </a:lnTo>
                    <a:lnTo>
                      <a:pt x="74" y="7"/>
                    </a:lnTo>
                    <a:lnTo>
                      <a:pt x="86" y="7"/>
                    </a:lnTo>
                    <a:lnTo>
                      <a:pt x="96" y="6"/>
                    </a:lnTo>
                    <a:lnTo>
                      <a:pt x="105" y="5"/>
                    </a:lnTo>
                    <a:lnTo>
                      <a:pt x="111" y="4"/>
                    </a:lnTo>
                    <a:lnTo>
                      <a:pt x="117" y="3"/>
                    </a:lnTo>
                    <a:lnTo>
                      <a:pt x="120" y="1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7" y="1"/>
                    </a:lnTo>
                    <a:lnTo>
                      <a:pt x="113" y="3"/>
                    </a:lnTo>
                    <a:lnTo>
                      <a:pt x="109" y="4"/>
                    </a:lnTo>
                    <a:lnTo>
                      <a:pt x="101" y="5"/>
                    </a:lnTo>
                    <a:lnTo>
                      <a:pt x="94" y="6"/>
                    </a:lnTo>
                    <a:lnTo>
                      <a:pt x="84" y="7"/>
                    </a:lnTo>
                    <a:lnTo>
                      <a:pt x="71" y="7"/>
                    </a:lnTo>
                    <a:lnTo>
                      <a:pt x="59" y="8"/>
                    </a:lnTo>
                    <a:lnTo>
                      <a:pt x="45" y="8"/>
                    </a:lnTo>
                    <a:lnTo>
                      <a:pt x="30" y="9"/>
                    </a:lnTo>
                    <a:lnTo>
                      <a:pt x="16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7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4" name="Freeform 496"/>
              <p:cNvSpPr>
                <a:spLocks/>
              </p:cNvSpPr>
              <p:nvPr/>
            </p:nvSpPr>
            <p:spPr bwMode="auto">
              <a:xfrm>
                <a:off x="680" y="2126"/>
                <a:ext cx="11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9"/>
                  </a:cxn>
                  <a:cxn ang="0">
                    <a:pos x="30" y="9"/>
                  </a:cxn>
                  <a:cxn ang="0">
                    <a:pos x="45" y="8"/>
                  </a:cxn>
                  <a:cxn ang="0">
                    <a:pos x="59" y="8"/>
                  </a:cxn>
                  <a:cxn ang="0">
                    <a:pos x="71" y="7"/>
                  </a:cxn>
                  <a:cxn ang="0">
                    <a:pos x="84" y="7"/>
                  </a:cxn>
                  <a:cxn ang="0">
                    <a:pos x="94" y="6"/>
                  </a:cxn>
                  <a:cxn ang="0">
                    <a:pos x="101" y="5"/>
                  </a:cxn>
                  <a:cxn ang="0">
                    <a:pos x="109" y="4"/>
                  </a:cxn>
                  <a:cxn ang="0">
                    <a:pos x="113" y="3"/>
                  </a:cxn>
                  <a:cxn ang="0">
                    <a:pos x="117" y="1"/>
                  </a:cxn>
                  <a:cxn ang="0">
                    <a:pos x="118" y="0"/>
                  </a:cxn>
                  <a:cxn ang="0">
                    <a:pos x="115" y="0"/>
                  </a:cxn>
                  <a:cxn ang="0">
                    <a:pos x="113" y="1"/>
                  </a:cxn>
                  <a:cxn ang="0">
                    <a:pos x="110" y="3"/>
                  </a:cxn>
                  <a:cxn ang="0">
                    <a:pos x="106" y="4"/>
                  </a:cxn>
                  <a:cxn ang="0">
                    <a:pos x="99" y="5"/>
                  </a:cxn>
                  <a:cxn ang="0">
                    <a:pos x="90" y="6"/>
                  </a:cxn>
                  <a:cxn ang="0">
                    <a:pos x="81" y="6"/>
                  </a:cxn>
                  <a:cxn ang="0">
                    <a:pos x="70" y="7"/>
                  </a:cxn>
                  <a:cxn ang="0">
                    <a:pos x="57" y="8"/>
                  </a:cxn>
                  <a:cxn ang="0">
                    <a:pos x="44" y="8"/>
                  </a:cxn>
                  <a:cxn ang="0">
                    <a:pos x="30" y="8"/>
                  </a:cxn>
                  <a:cxn ang="0">
                    <a:pos x="15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18" h="9">
                    <a:moveTo>
                      <a:pt x="0" y="9"/>
                    </a:moveTo>
                    <a:lnTo>
                      <a:pt x="16" y="9"/>
                    </a:lnTo>
                    <a:lnTo>
                      <a:pt x="30" y="9"/>
                    </a:lnTo>
                    <a:lnTo>
                      <a:pt x="45" y="8"/>
                    </a:lnTo>
                    <a:lnTo>
                      <a:pt x="59" y="8"/>
                    </a:lnTo>
                    <a:lnTo>
                      <a:pt x="71" y="7"/>
                    </a:lnTo>
                    <a:lnTo>
                      <a:pt x="84" y="7"/>
                    </a:lnTo>
                    <a:lnTo>
                      <a:pt x="94" y="6"/>
                    </a:lnTo>
                    <a:lnTo>
                      <a:pt x="101" y="5"/>
                    </a:lnTo>
                    <a:lnTo>
                      <a:pt x="109" y="4"/>
                    </a:lnTo>
                    <a:lnTo>
                      <a:pt x="113" y="3"/>
                    </a:lnTo>
                    <a:lnTo>
                      <a:pt x="117" y="1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3" y="1"/>
                    </a:lnTo>
                    <a:lnTo>
                      <a:pt x="110" y="3"/>
                    </a:lnTo>
                    <a:lnTo>
                      <a:pt x="106" y="4"/>
                    </a:lnTo>
                    <a:lnTo>
                      <a:pt x="99" y="5"/>
                    </a:lnTo>
                    <a:lnTo>
                      <a:pt x="90" y="6"/>
                    </a:lnTo>
                    <a:lnTo>
                      <a:pt x="81" y="6"/>
                    </a:lnTo>
                    <a:lnTo>
                      <a:pt x="70" y="7"/>
                    </a:lnTo>
                    <a:lnTo>
                      <a:pt x="57" y="8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4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5" name="Freeform 497"/>
              <p:cNvSpPr>
                <a:spLocks/>
              </p:cNvSpPr>
              <p:nvPr/>
            </p:nvSpPr>
            <p:spPr bwMode="auto">
              <a:xfrm>
                <a:off x="680" y="2126"/>
                <a:ext cx="11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5" y="9"/>
                  </a:cxn>
                  <a:cxn ang="0">
                    <a:pos x="30" y="8"/>
                  </a:cxn>
                  <a:cxn ang="0">
                    <a:pos x="44" y="8"/>
                  </a:cxn>
                  <a:cxn ang="0">
                    <a:pos x="57" y="8"/>
                  </a:cxn>
                  <a:cxn ang="0">
                    <a:pos x="70" y="7"/>
                  </a:cxn>
                  <a:cxn ang="0">
                    <a:pos x="81" y="6"/>
                  </a:cxn>
                  <a:cxn ang="0">
                    <a:pos x="90" y="6"/>
                  </a:cxn>
                  <a:cxn ang="0">
                    <a:pos x="99" y="5"/>
                  </a:cxn>
                  <a:cxn ang="0">
                    <a:pos x="106" y="4"/>
                  </a:cxn>
                  <a:cxn ang="0">
                    <a:pos x="110" y="3"/>
                  </a:cxn>
                  <a:cxn ang="0">
                    <a:pos x="113" y="1"/>
                  </a:cxn>
                  <a:cxn ang="0">
                    <a:pos x="115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7" y="3"/>
                  </a:cxn>
                  <a:cxn ang="0">
                    <a:pos x="102" y="4"/>
                  </a:cxn>
                  <a:cxn ang="0">
                    <a:pos x="96" y="5"/>
                  </a:cxn>
                  <a:cxn ang="0">
                    <a:pos x="88" y="6"/>
                  </a:cxn>
                  <a:cxn ang="0">
                    <a:pos x="78" y="6"/>
                  </a:cxn>
                  <a:cxn ang="0">
                    <a:pos x="68" y="7"/>
                  </a:cxn>
                  <a:cxn ang="0">
                    <a:pos x="56" y="7"/>
                  </a:cxn>
                  <a:cxn ang="0">
                    <a:pos x="43" y="8"/>
                  </a:cxn>
                  <a:cxn ang="0">
                    <a:pos x="29" y="8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0" t="0" r="r" b="b"/>
                <a:pathLst>
                  <a:path w="115" h="9">
                    <a:moveTo>
                      <a:pt x="0" y="9"/>
                    </a:moveTo>
                    <a:lnTo>
                      <a:pt x="15" y="9"/>
                    </a:lnTo>
                    <a:lnTo>
                      <a:pt x="30" y="8"/>
                    </a:lnTo>
                    <a:lnTo>
                      <a:pt x="44" y="8"/>
                    </a:lnTo>
                    <a:lnTo>
                      <a:pt x="57" y="8"/>
                    </a:lnTo>
                    <a:lnTo>
                      <a:pt x="70" y="7"/>
                    </a:lnTo>
                    <a:lnTo>
                      <a:pt x="81" y="6"/>
                    </a:lnTo>
                    <a:lnTo>
                      <a:pt x="90" y="6"/>
                    </a:lnTo>
                    <a:lnTo>
                      <a:pt x="99" y="5"/>
                    </a:lnTo>
                    <a:lnTo>
                      <a:pt x="106" y="4"/>
                    </a:lnTo>
                    <a:lnTo>
                      <a:pt x="110" y="3"/>
                    </a:lnTo>
                    <a:lnTo>
                      <a:pt x="113" y="1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7" y="3"/>
                    </a:lnTo>
                    <a:lnTo>
                      <a:pt x="102" y="4"/>
                    </a:lnTo>
                    <a:lnTo>
                      <a:pt x="96" y="5"/>
                    </a:lnTo>
                    <a:lnTo>
                      <a:pt x="88" y="6"/>
                    </a:lnTo>
                    <a:lnTo>
                      <a:pt x="78" y="6"/>
                    </a:lnTo>
                    <a:lnTo>
                      <a:pt x="68" y="7"/>
                    </a:lnTo>
                    <a:lnTo>
                      <a:pt x="56" y="7"/>
                    </a:lnTo>
                    <a:lnTo>
                      <a:pt x="43" y="8"/>
                    </a:lnTo>
                    <a:lnTo>
                      <a:pt x="29" y="8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6" name="Freeform 498"/>
              <p:cNvSpPr>
                <a:spLocks/>
              </p:cNvSpPr>
              <p:nvPr/>
            </p:nvSpPr>
            <p:spPr bwMode="auto">
              <a:xfrm>
                <a:off x="680" y="2126"/>
                <a:ext cx="11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8"/>
                  </a:cxn>
                  <a:cxn ang="0">
                    <a:pos x="43" y="8"/>
                  </a:cxn>
                  <a:cxn ang="0">
                    <a:pos x="56" y="7"/>
                  </a:cxn>
                  <a:cxn ang="0">
                    <a:pos x="68" y="7"/>
                  </a:cxn>
                  <a:cxn ang="0">
                    <a:pos x="78" y="6"/>
                  </a:cxn>
                  <a:cxn ang="0">
                    <a:pos x="88" y="6"/>
                  </a:cxn>
                  <a:cxn ang="0">
                    <a:pos x="96" y="5"/>
                  </a:cxn>
                  <a:cxn ang="0">
                    <a:pos x="102" y="4"/>
                  </a:cxn>
                  <a:cxn ang="0">
                    <a:pos x="107" y="3"/>
                  </a:cxn>
                  <a:cxn ang="0">
                    <a:pos x="110" y="1"/>
                  </a:cxn>
                  <a:cxn ang="0">
                    <a:pos x="111" y="0"/>
                  </a:cxn>
                  <a:cxn ang="0">
                    <a:pos x="108" y="0"/>
                  </a:cxn>
                  <a:cxn ang="0">
                    <a:pos x="107" y="1"/>
                  </a:cxn>
                  <a:cxn ang="0">
                    <a:pos x="104" y="3"/>
                  </a:cxn>
                  <a:cxn ang="0">
                    <a:pos x="98" y="4"/>
                  </a:cxn>
                  <a:cxn ang="0">
                    <a:pos x="90" y="5"/>
                  </a:cxn>
                  <a:cxn ang="0">
                    <a:pos x="81" y="6"/>
                  </a:cxn>
                  <a:cxn ang="0">
                    <a:pos x="70" y="7"/>
                  </a:cxn>
                  <a:cxn ang="0">
                    <a:pos x="58" y="7"/>
                  </a:cxn>
                  <a:cxn ang="0">
                    <a:pos x="45" y="8"/>
                  </a:cxn>
                  <a:cxn ang="0">
                    <a:pos x="30" y="8"/>
                  </a:cxn>
                  <a:cxn ang="0">
                    <a:pos x="16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11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8"/>
                    </a:lnTo>
                    <a:lnTo>
                      <a:pt x="43" y="8"/>
                    </a:lnTo>
                    <a:lnTo>
                      <a:pt x="56" y="7"/>
                    </a:lnTo>
                    <a:lnTo>
                      <a:pt x="68" y="7"/>
                    </a:lnTo>
                    <a:lnTo>
                      <a:pt x="78" y="6"/>
                    </a:lnTo>
                    <a:lnTo>
                      <a:pt x="88" y="6"/>
                    </a:lnTo>
                    <a:lnTo>
                      <a:pt x="96" y="5"/>
                    </a:lnTo>
                    <a:lnTo>
                      <a:pt x="102" y="4"/>
                    </a:lnTo>
                    <a:lnTo>
                      <a:pt x="107" y="3"/>
                    </a:lnTo>
                    <a:lnTo>
                      <a:pt x="110" y="1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7" y="1"/>
                    </a:lnTo>
                    <a:lnTo>
                      <a:pt x="104" y="3"/>
                    </a:lnTo>
                    <a:lnTo>
                      <a:pt x="98" y="4"/>
                    </a:lnTo>
                    <a:lnTo>
                      <a:pt x="90" y="5"/>
                    </a:lnTo>
                    <a:lnTo>
                      <a:pt x="81" y="6"/>
                    </a:lnTo>
                    <a:lnTo>
                      <a:pt x="70" y="7"/>
                    </a:lnTo>
                    <a:lnTo>
                      <a:pt x="58" y="7"/>
                    </a:lnTo>
                    <a:lnTo>
                      <a:pt x="45" y="8"/>
                    </a:lnTo>
                    <a:lnTo>
                      <a:pt x="30" y="8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7" name="Freeform 499"/>
              <p:cNvSpPr>
                <a:spLocks/>
              </p:cNvSpPr>
              <p:nvPr/>
            </p:nvSpPr>
            <p:spPr bwMode="auto">
              <a:xfrm>
                <a:off x="680" y="2126"/>
                <a:ext cx="10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8"/>
                  </a:cxn>
                  <a:cxn ang="0">
                    <a:pos x="30" y="8"/>
                  </a:cxn>
                  <a:cxn ang="0">
                    <a:pos x="45" y="8"/>
                  </a:cxn>
                  <a:cxn ang="0">
                    <a:pos x="58" y="7"/>
                  </a:cxn>
                  <a:cxn ang="0">
                    <a:pos x="70" y="7"/>
                  </a:cxn>
                  <a:cxn ang="0">
                    <a:pos x="81" y="6"/>
                  </a:cxn>
                  <a:cxn ang="0">
                    <a:pos x="90" y="5"/>
                  </a:cxn>
                  <a:cxn ang="0">
                    <a:pos x="98" y="4"/>
                  </a:cxn>
                  <a:cxn ang="0">
                    <a:pos x="104" y="3"/>
                  </a:cxn>
                  <a:cxn ang="0">
                    <a:pos x="107" y="1"/>
                  </a:cxn>
                  <a:cxn ang="0">
                    <a:pos x="108" y="0"/>
                  </a:cxn>
                  <a:cxn ang="0">
                    <a:pos x="105" y="0"/>
                  </a:cxn>
                  <a:cxn ang="0">
                    <a:pos x="104" y="1"/>
                  </a:cxn>
                  <a:cxn ang="0">
                    <a:pos x="100" y="3"/>
                  </a:cxn>
                  <a:cxn ang="0">
                    <a:pos x="95" y="4"/>
                  </a:cxn>
                  <a:cxn ang="0">
                    <a:pos x="88" y="5"/>
                  </a:cxn>
                  <a:cxn ang="0">
                    <a:pos x="79" y="6"/>
                  </a:cxn>
                  <a:cxn ang="0">
                    <a:pos x="68" y="6"/>
                  </a:cxn>
                  <a:cxn ang="0">
                    <a:pos x="57" y="7"/>
                  </a:cxn>
                  <a:cxn ang="0">
                    <a:pos x="44" y="7"/>
                  </a:cxn>
                  <a:cxn ang="0">
                    <a:pos x="29" y="8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8" h="8">
                    <a:moveTo>
                      <a:pt x="0" y="8"/>
                    </a:moveTo>
                    <a:lnTo>
                      <a:pt x="16" y="8"/>
                    </a:lnTo>
                    <a:lnTo>
                      <a:pt x="30" y="8"/>
                    </a:lnTo>
                    <a:lnTo>
                      <a:pt x="45" y="8"/>
                    </a:lnTo>
                    <a:lnTo>
                      <a:pt x="58" y="7"/>
                    </a:lnTo>
                    <a:lnTo>
                      <a:pt x="70" y="7"/>
                    </a:lnTo>
                    <a:lnTo>
                      <a:pt x="81" y="6"/>
                    </a:lnTo>
                    <a:lnTo>
                      <a:pt x="90" y="5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4" y="1"/>
                    </a:lnTo>
                    <a:lnTo>
                      <a:pt x="100" y="3"/>
                    </a:lnTo>
                    <a:lnTo>
                      <a:pt x="95" y="4"/>
                    </a:lnTo>
                    <a:lnTo>
                      <a:pt x="88" y="5"/>
                    </a:lnTo>
                    <a:lnTo>
                      <a:pt x="79" y="6"/>
                    </a:lnTo>
                    <a:lnTo>
                      <a:pt x="68" y="6"/>
                    </a:lnTo>
                    <a:lnTo>
                      <a:pt x="57" y="7"/>
                    </a:lnTo>
                    <a:lnTo>
                      <a:pt x="44" y="7"/>
                    </a:lnTo>
                    <a:lnTo>
                      <a:pt x="29" y="8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B8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8" name="Freeform 500"/>
              <p:cNvSpPr>
                <a:spLocks/>
              </p:cNvSpPr>
              <p:nvPr/>
            </p:nvSpPr>
            <p:spPr bwMode="auto">
              <a:xfrm>
                <a:off x="680" y="2126"/>
                <a:ext cx="10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8"/>
                  </a:cxn>
                  <a:cxn ang="0">
                    <a:pos x="44" y="7"/>
                  </a:cxn>
                  <a:cxn ang="0">
                    <a:pos x="57" y="7"/>
                  </a:cxn>
                  <a:cxn ang="0">
                    <a:pos x="68" y="6"/>
                  </a:cxn>
                  <a:cxn ang="0">
                    <a:pos x="79" y="6"/>
                  </a:cxn>
                  <a:cxn ang="0">
                    <a:pos x="88" y="5"/>
                  </a:cxn>
                  <a:cxn ang="0">
                    <a:pos x="95" y="4"/>
                  </a:cxn>
                  <a:cxn ang="0">
                    <a:pos x="100" y="3"/>
                  </a:cxn>
                  <a:cxn ang="0">
                    <a:pos x="104" y="1"/>
                  </a:cxn>
                  <a:cxn ang="0">
                    <a:pos x="105" y="0"/>
                  </a:cxn>
                  <a:cxn ang="0">
                    <a:pos x="101" y="0"/>
                  </a:cxn>
                  <a:cxn ang="0">
                    <a:pos x="100" y="1"/>
                  </a:cxn>
                  <a:cxn ang="0">
                    <a:pos x="97" y="3"/>
                  </a:cxn>
                  <a:cxn ang="0">
                    <a:pos x="91" y="4"/>
                  </a:cxn>
                  <a:cxn ang="0">
                    <a:pos x="85" y="5"/>
                  </a:cxn>
                  <a:cxn ang="0">
                    <a:pos x="76" y="6"/>
                  </a:cxn>
                  <a:cxn ang="0">
                    <a:pos x="66" y="6"/>
                  </a:cxn>
                  <a:cxn ang="0">
                    <a:pos x="55" y="7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5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8"/>
                    </a:lnTo>
                    <a:lnTo>
                      <a:pt x="44" y="7"/>
                    </a:lnTo>
                    <a:lnTo>
                      <a:pt x="57" y="7"/>
                    </a:lnTo>
                    <a:lnTo>
                      <a:pt x="68" y="6"/>
                    </a:lnTo>
                    <a:lnTo>
                      <a:pt x="79" y="6"/>
                    </a:lnTo>
                    <a:lnTo>
                      <a:pt x="88" y="5"/>
                    </a:lnTo>
                    <a:lnTo>
                      <a:pt x="95" y="4"/>
                    </a:lnTo>
                    <a:lnTo>
                      <a:pt x="100" y="3"/>
                    </a:lnTo>
                    <a:lnTo>
                      <a:pt x="104" y="1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100" y="1"/>
                    </a:lnTo>
                    <a:lnTo>
                      <a:pt x="97" y="3"/>
                    </a:lnTo>
                    <a:lnTo>
                      <a:pt x="91" y="4"/>
                    </a:lnTo>
                    <a:lnTo>
                      <a:pt x="85" y="5"/>
                    </a:lnTo>
                    <a:lnTo>
                      <a:pt x="76" y="6"/>
                    </a:lnTo>
                    <a:lnTo>
                      <a:pt x="66" y="6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9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9" name="Freeform 501"/>
              <p:cNvSpPr>
                <a:spLocks/>
              </p:cNvSpPr>
              <p:nvPr/>
            </p:nvSpPr>
            <p:spPr bwMode="auto">
              <a:xfrm>
                <a:off x="680" y="2126"/>
                <a:ext cx="10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7"/>
                  </a:cxn>
                  <a:cxn ang="0">
                    <a:pos x="43" y="7"/>
                  </a:cxn>
                  <a:cxn ang="0">
                    <a:pos x="55" y="7"/>
                  </a:cxn>
                  <a:cxn ang="0">
                    <a:pos x="66" y="6"/>
                  </a:cxn>
                  <a:cxn ang="0">
                    <a:pos x="76" y="6"/>
                  </a:cxn>
                  <a:cxn ang="0">
                    <a:pos x="85" y="5"/>
                  </a:cxn>
                  <a:cxn ang="0">
                    <a:pos x="91" y="4"/>
                  </a:cxn>
                  <a:cxn ang="0">
                    <a:pos x="97" y="3"/>
                  </a:cxn>
                  <a:cxn ang="0">
                    <a:pos x="100" y="1"/>
                  </a:cxn>
                  <a:cxn ang="0">
                    <a:pos x="101" y="0"/>
                  </a:cxn>
                  <a:cxn ang="0">
                    <a:pos x="98" y="0"/>
                  </a:cxn>
                  <a:cxn ang="0">
                    <a:pos x="97" y="1"/>
                  </a:cxn>
                  <a:cxn ang="0">
                    <a:pos x="94" y="3"/>
                  </a:cxn>
                  <a:cxn ang="0">
                    <a:pos x="89" y="4"/>
                  </a:cxn>
                  <a:cxn ang="0">
                    <a:pos x="82" y="5"/>
                  </a:cxn>
                  <a:cxn ang="0">
                    <a:pos x="74" y="5"/>
                  </a:cxn>
                  <a:cxn ang="0">
                    <a:pos x="64" y="6"/>
                  </a:cxn>
                  <a:cxn ang="0">
                    <a:pos x="53" y="7"/>
                  </a:cxn>
                  <a:cxn ang="0">
                    <a:pos x="40" y="7"/>
                  </a:cxn>
                  <a:cxn ang="0">
                    <a:pos x="28" y="7"/>
                  </a:cxn>
                  <a:cxn ang="0">
                    <a:pos x="15" y="7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1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7"/>
                    </a:lnTo>
                    <a:lnTo>
                      <a:pt x="43" y="7"/>
                    </a:lnTo>
                    <a:lnTo>
                      <a:pt x="55" y="7"/>
                    </a:lnTo>
                    <a:lnTo>
                      <a:pt x="66" y="6"/>
                    </a:lnTo>
                    <a:lnTo>
                      <a:pt x="76" y="6"/>
                    </a:lnTo>
                    <a:lnTo>
                      <a:pt x="85" y="5"/>
                    </a:lnTo>
                    <a:lnTo>
                      <a:pt x="91" y="4"/>
                    </a:lnTo>
                    <a:lnTo>
                      <a:pt x="97" y="3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4" y="3"/>
                    </a:lnTo>
                    <a:lnTo>
                      <a:pt x="89" y="4"/>
                    </a:lnTo>
                    <a:lnTo>
                      <a:pt x="82" y="5"/>
                    </a:lnTo>
                    <a:lnTo>
                      <a:pt x="74" y="5"/>
                    </a:lnTo>
                    <a:lnTo>
                      <a:pt x="64" y="6"/>
                    </a:lnTo>
                    <a:lnTo>
                      <a:pt x="53" y="7"/>
                    </a:lnTo>
                    <a:lnTo>
                      <a:pt x="40" y="7"/>
                    </a:lnTo>
                    <a:lnTo>
                      <a:pt x="28" y="7"/>
                    </a:lnTo>
                    <a:lnTo>
                      <a:pt x="15" y="7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0" name="Freeform 502"/>
              <p:cNvSpPr>
                <a:spLocks/>
              </p:cNvSpPr>
              <p:nvPr/>
            </p:nvSpPr>
            <p:spPr bwMode="auto">
              <a:xfrm>
                <a:off x="680" y="2126"/>
                <a:ext cx="9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7"/>
                  </a:cxn>
                  <a:cxn ang="0">
                    <a:pos x="28" y="7"/>
                  </a:cxn>
                  <a:cxn ang="0">
                    <a:pos x="40" y="7"/>
                  </a:cxn>
                  <a:cxn ang="0">
                    <a:pos x="53" y="7"/>
                  </a:cxn>
                  <a:cxn ang="0">
                    <a:pos x="64" y="6"/>
                  </a:cxn>
                  <a:cxn ang="0">
                    <a:pos x="74" y="5"/>
                  </a:cxn>
                  <a:cxn ang="0">
                    <a:pos x="82" y="5"/>
                  </a:cxn>
                  <a:cxn ang="0">
                    <a:pos x="89" y="4"/>
                  </a:cxn>
                  <a:cxn ang="0">
                    <a:pos x="94" y="3"/>
                  </a:cxn>
                  <a:cxn ang="0">
                    <a:pos x="97" y="1"/>
                  </a:cxn>
                  <a:cxn ang="0">
                    <a:pos x="98" y="0"/>
                  </a:cxn>
                  <a:cxn ang="0">
                    <a:pos x="95" y="0"/>
                  </a:cxn>
                  <a:cxn ang="0">
                    <a:pos x="94" y="1"/>
                  </a:cxn>
                  <a:cxn ang="0">
                    <a:pos x="90" y="3"/>
                  </a:cxn>
                  <a:cxn ang="0">
                    <a:pos x="86" y="4"/>
                  </a:cxn>
                  <a:cxn ang="0">
                    <a:pos x="79" y="5"/>
                  </a:cxn>
                  <a:cxn ang="0">
                    <a:pos x="71" y="5"/>
                  </a:cxn>
                  <a:cxn ang="0">
                    <a:pos x="61" y="6"/>
                  </a:cxn>
                  <a:cxn ang="0">
                    <a:pos x="51" y="6"/>
                  </a:cxn>
                  <a:cxn ang="0">
                    <a:pos x="39" y="7"/>
                  </a:cxn>
                  <a:cxn ang="0">
                    <a:pos x="27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8"/>
                  </a:cxn>
                </a:cxnLst>
                <a:rect l="0" t="0" r="r" b="b"/>
                <a:pathLst>
                  <a:path w="98" h="8">
                    <a:moveTo>
                      <a:pt x="0" y="8"/>
                    </a:moveTo>
                    <a:lnTo>
                      <a:pt x="15" y="7"/>
                    </a:lnTo>
                    <a:lnTo>
                      <a:pt x="28" y="7"/>
                    </a:lnTo>
                    <a:lnTo>
                      <a:pt x="40" y="7"/>
                    </a:lnTo>
                    <a:lnTo>
                      <a:pt x="53" y="7"/>
                    </a:lnTo>
                    <a:lnTo>
                      <a:pt x="64" y="6"/>
                    </a:lnTo>
                    <a:lnTo>
                      <a:pt x="74" y="5"/>
                    </a:lnTo>
                    <a:lnTo>
                      <a:pt x="82" y="5"/>
                    </a:lnTo>
                    <a:lnTo>
                      <a:pt x="89" y="4"/>
                    </a:lnTo>
                    <a:lnTo>
                      <a:pt x="94" y="3"/>
                    </a:lnTo>
                    <a:lnTo>
                      <a:pt x="97" y="1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6" y="4"/>
                    </a:lnTo>
                    <a:lnTo>
                      <a:pt x="79" y="5"/>
                    </a:lnTo>
                    <a:lnTo>
                      <a:pt x="71" y="5"/>
                    </a:lnTo>
                    <a:lnTo>
                      <a:pt x="61" y="6"/>
                    </a:lnTo>
                    <a:lnTo>
                      <a:pt x="51" y="6"/>
                    </a:lnTo>
                    <a:lnTo>
                      <a:pt x="39" y="7"/>
                    </a:lnTo>
                    <a:lnTo>
                      <a:pt x="27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383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1" name="Freeform 503"/>
              <p:cNvSpPr>
                <a:spLocks/>
              </p:cNvSpPr>
              <p:nvPr/>
            </p:nvSpPr>
            <p:spPr bwMode="auto">
              <a:xfrm>
                <a:off x="680" y="2126"/>
                <a:ext cx="9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7" y="7"/>
                  </a:cxn>
                  <a:cxn ang="0">
                    <a:pos x="39" y="7"/>
                  </a:cxn>
                  <a:cxn ang="0">
                    <a:pos x="51" y="6"/>
                  </a:cxn>
                  <a:cxn ang="0">
                    <a:pos x="61" y="6"/>
                  </a:cxn>
                  <a:cxn ang="0">
                    <a:pos x="71" y="5"/>
                  </a:cxn>
                  <a:cxn ang="0">
                    <a:pos x="79" y="5"/>
                  </a:cxn>
                  <a:cxn ang="0">
                    <a:pos x="86" y="4"/>
                  </a:cxn>
                  <a:cxn ang="0">
                    <a:pos x="90" y="3"/>
                  </a:cxn>
                  <a:cxn ang="0">
                    <a:pos x="94" y="1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90" y="1"/>
                  </a:cxn>
                  <a:cxn ang="0">
                    <a:pos x="87" y="3"/>
                  </a:cxn>
                  <a:cxn ang="0">
                    <a:pos x="82" y="4"/>
                  </a:cxn>
                  <a:cxn ang="0">
                    <a:pos x="77" y="5"/>
                  </a:cxn>
                  <a:cxn ang="0">
                    <a:pos x="69" y="5"/>
                  </a:cxn>
                  <a:cxn ang="0">
                    <a:pos x="59" y="6"/>
                  </a:cxn>
                  <a:cxn ang="0">
                    <a:pos x="49" y="6"/>
                  </a:cxn>
                  <a:cxn ang="0">
                    <a:pos x="38" y="7"/>
                  </a:cxn>
                  <a:cxn ang="0">
                    <a:pos x="26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95" h="7">
                    <a:moveTo>
                      <a:pt x="0" y="7"/>
                    </a:moveTo>
                    <a:lnTo>
                      <a:pt x="14" y="7"/>
                    </a:lnTo>
                    <a:lnTo>
                      <a:pt x="27" y="7"/>
                    </a:lnTo>
                    <a:lnTo>
                      <a:pt x="39" y="7"/>
                    </a:lnTo>
                    <a:lnTo>
                      <a:pt x="51" y="6"/>
                    </a:lnTo>
                    <a:lnTo>
                      <a:pt x="61" y="6"/>
                    </a:lnTo>
                    <a:lnTo>
                      <a:pt x="71" y="5"/>
                    </a:lnTo>
                    <a:lnTo>
                      <a:pt x="79" y="5"/>
                    </a:lnTo>
                    <a:lnTo>
                      <a:pt x="86" y="4"/>
                    </a:lnTo>
                    <a:lnTo>
                      <a:pt x="90" y="3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90" y="1"/>
                    </a:lnTo>
                    <a:lnTo>
                      <a:pt x="87" y="3"/>
                    </a:lnTo>
                    <a:lnTo>
                      <a:pt x="82" y="4"/>
                    </a:lnTo>
                    <a:lnTo>
                      <a:pt x="77" y="5"/>
                    </a:lnTo>
                    <a:lnTo>
                      <a:pt x="69" y="5"/>
                    </a:lnTo>
                    <a:lnTo>
                      <a:pt x="59" y="6"/>
                    </a:lnTo>
                    <a:lnTo>
                      <a:pt x="49" y="6"/>
                    </a:lnTo>
                    <a:lnTo>
                      <a:pt x="38" y="7"/>
                    </a:lnTo>
                    <a:lnTo>
                      <a:pt x="26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1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2" name="Freeform 504"/>
              <p:cNvSpPr>
                <a:spLocks/>
              </p:cNvSpPr>
              <p:nvPr/>
            </p:nvSpPr>
            <p:spPr bwMode="auto">
              <a:xfrm>
                <a:off x="680" y="2126"/>
                <a:ext cx="9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6" y="7"/>
                  </a:cxn>
                  <a:cxn ang="0">
                    <a:pos x="38" y="7"/>
                  </a:cxn>
                  <a:cxn ang="0">
                    <a:pos x="49" y="6"/>
                  </a:cxn>
                  <a:cxn ang="0">
                    <a:pos x="59" y="6"/>
                  </a:cxn>
                  <a:cxn ang="0">
                    <a:pos x="69" y="5"/>
                  </a:cxn>
                  <a:cxn ang="0">
                    <a:pos x="77" y="5"/>
                  </a:cxn>
                  <a:cxn ang="0">
                    <a:pos x="82" y="4"/>
                  </a:cxn>
                  <a:cxn ang="0">
                    <a:pos x="87" y="3"/>
                  </a:cxn>
                  <a:cxn ang="0">
                    <a:pos x="90" y="1"/>
                  </a:cxn>
                  <a:cxn ang="0">
                    <a:pos x="90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4" y="3"/>
                  </a:cxn>
                  <a:cxn ang="0">
                    <a:pos x="78" y="4"/>
                  </a:cxn>
                  <a:cxn ang="0">
                    <a:pos x="71" y="5"/>
                  </a:cxn>
                  <a:cxn ang="0">
                    <a:pos x="63" y="5"/>
                  </a:cxn>
                  <a:cxn ang="0">
                    <a:pos x="51" y="6"/>
                  </a:cxn>
                  <a:cxn ang="0">
                    <a:pos x="40" y="6"/>
                  </a:cxn>
                  <a:cxn ang="0">
                    <a:pos x="27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90" h="7">
                    <a:moveTo>
                      <a:pt x="0" y="7"/>
                    </a:moveTo>
                    <a:lnTo>
                      <a:pt x="14" y="7"/>
                    </a:lnTo>
                    <a:lnTo>
                      <a:pt x="26" y="7"/>
                    </a:lnTo>
                    <a:lnTo>
                      <a:pt x="38" y="7"/>
                    </a:lnTo>
                    <a:lnTo>
                      <a:pt x="49" y="6"/>
                    </a:lnTo>
                    <a:lnTo>
                      <a:pt x="59" y="6"/>
                    </a:lnTo>
                    <a:lnTo>
                      <a:pt x="69" y="5"/>
                    </a:lnTo>
                    <a:lnTo>
                      <a:pt x="77" y="5"/>
                    </a:lnTo>
                    <a:lnTo>
                      <a:pt x="82" y="4"/>
                    </a:lnTo>
                    <a:lnTo>
                      <a:pt x="87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4" y="3"/>
                    </a:lnTo>
                    <a:lnTo>
                      <a:pt x="78" y="4"/>
                    </a:lnTo>
                    <a:lnTo>
                      <a:pt x="71" y="5"/>
                    </a:lnTo>
                    <a:lnTo>
                      <a:pt x="63" y="5"/>
                    </a:lnTo>
                    <a:lnTo>
                      <a:pt x="51" y="6"/>
                    </a:lnTo>
                    <a:lnTo>
                      <a:pt x="40" y="6"/>
                    </a:lnTo>
                    <a:lnTo>
                      <a:pt x="27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3" name="Freeform 505"/>
              <p:cNvSpPr>
                <a:spLocks/>
              </p:cNvSpPr>
              <p:nvPr/>
            </p:nvSpPr>
            <p:spPr bwMode="auto">
              <a:xfrm>
                <a:off x="680" y="2126"/>
                <a:ext cx="87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7" y="7"/>
                  </a:cxn>
                  <a:cxn ang="0">
                    <a:pos x="40" y="6"/>
                  </a:cxn>
                  <a:cxn ang="0">
                    <a:pos x="51" y="6"/>
                  </a:cxn>
                  <a:cxn ang="0">
                    <a:pos x="63" y="5"/>
                  </a:cxn>
                  <a:cxn ang="0">
                    <a:pos x="71" y="5"/>
                  </a:cxn>
                  <a:cxn ang="0">
                    <a:pos x="78" y="4"/>
                  </a:cxn>
                  <a:cxn ang="0">
                    <a:pos x="84" y="3"/>
                  </a:cxn>
                  <a:cxn ang="0">
                    <a:pos x="87" y="1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4" y="1"/>
                  </a:cxn>
                  <a:cxn ang="0">
                    <a:pos x="80" y="3"/>
                  </a:cxn>
                  <a:cxn ang="0">
                    <a:pos x="75" y="4"/>
                  </a:cxn>
                  <a:cxn ang="0">
                    <a:pos x="68" y="5"/>
                  </a:cxn>
                  <a:cxn ang="0">
                    <a:pos x="59" y="5"/>
                  </a:cxn>
                  <a:cxn ang="0">
                    <a:pos x="49" y="6"/>
                  </a:cxn>
                  <a:cxn ang="0">
                    <a:pos x="38" y="6"/>
                  </a:cxn>
                  <a:cxn ang="0">
                    <a:pos x="26" y="6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87" h="7">
                    <a:moveTo>
                      <a:pt x="0" y="7"/>
                    </a:moveTo>
                    <a:lnTo>
                      <a:pt x="14" y="7"/>
                    </a:lnTo>
                    <a:lnTo>
                      <a:pt x="27" y="7"/>
                    </a:lnTo>
                    <a:lnTo>
                      <a:pt x="40" y="6"/>
                    </a:lnTo>
                    <a:lnTo>
                      <a:pt x="51" y="6"/>
                    </a:lnTo>
                    <a:lnTo>
                      <a:pt x="63" y="5"/>
                    </a:lnTo>
                    <a:lnTo>
                      <a:pt x="71" y="5"/>
                    </a:lnTo>
                    <a:lnTo>
                      <a:pt x="78" y="4"/>
                    </a:lnTo>
                    <a:lnTo>
                      <a:pt x="84" y="3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80" y="3"/>
                    </a:lnTo>
                    <a:lnTo>
                      <a:pt x="75" y="4"/>
                    </a:lnTo>
                    <a:lnTo>
                      <a:pt x="68" y="5"/>
                    </a:lnTo>
                    <a:lnTo>
                      <a:pt x="59" y="5"/>
                    </a:lnTo>
                    <a:lnTo>
                      <a:pt x="49" y="6"/>
                    </a:lnTo>
                    <a:lnTo>
                      <a:pt x="38" y="6"/>
                    </a:lnTo>
                    <a:lnTo>
                      <a:pt x="26" y="6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D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4" name="Freeform 506"/>
              <p:cNvSpPr>
                <a:spLocks/>
              </p:cNvSpPr>
              <p:nvPr/>
            </p:nvSpPr>
            <p:spPr bwMode="auto">
              <a:xfrm>
                <a:off x="680" y="2126"/>
                <a:ext cx="8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6" y="6"/>
                  </a:cxn>
                  <a:cxn ang="0">
                    <a:pos x="38" y="6"/>
                  </a:cxn>
                  <a:cxn ang="0">
                    <a:pos x="49" y="6"/>
                  </a:cxn>
                  <a:cxn ang="0">
                    <a:pos x="59" y="5"/>
                  </a:cxn>
                  <a:cxn ang="0">
                    <a:pos x="68" y="5"/>
                  </a:cxn>
                  <a:cxn ang="0">
                    <a:pos x="75" y="4"/>
                  </a:cxn>
                  <a:cxn ang="0">
                    <a:pos x="80" y="3"/>
                  </a:cxn>
                  <a:cxn ang="0">
                    <a:pos x="84" y="1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0" y="1"/>
                  </a:cxn>
                  <a:cxn ang="0">
                    <a:pos x="77" y="3"/>
                  </a:cxn>
                  <a:cxn ang="0">
                    <a:pos x="72" y="4"/>
                  </a:cxn>
                  <a:cxn ang="0">
                    <a:pos x="66" y="4"/>
                  </a:cxn>
                  <a:cxn ang="0">
                    <a:pos x="57" y="5"/>
                  </a:cxn>
                  <a:cxn ang="0">
                    <a:pos x="48" y="6"/>
                  </a:cxn>
                  <a:cxn ang="0">
                    <a:pos x="37" y="6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7"/>
                  </a:cxn>
                </a:cxnLst>
                <a:rect l="0" t="0" r="r" b="b"/>
                <a:pathLst>
                  <a:path w="84" h="7">
                    <a:moveTo>
                      <a:pt x="0" y="7"/>
                    </a:moveTo>
                    <a:lnTo>
                      <a:pt x="14" y="7"/>
                    </a:lnTo>
                    <a:lnTo>
                      <a:pt x="26" y="6"/>
                    </a:lnTo>
                    <a:lnTo>
                      <a:pt x="38" y="6"/>
                    </a:lnTo>
                    <a:lnTo>
                      <a:pt x="49" y="6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4"/>
                    </a:lnTo>
                    <a:lnTo>
                      <a:pt x="80" y="3"/>
                    </a:lnTo>
                    <a:lnTo>
                      <a:pt x="84" y="1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3"/>
                    </a:lnTo>
                    <a:lnTo>
                      <a:pt x="72" y="4"/>
                    </a:lnTo>
                    <a:lnTo>
                      <a:pt x="66" y="4"/>
                    </a:lnTo>
                    <a:lnTo>
                      <a:pt x="57" y="5"/>
                    </a:lnTo>
                    <a:lnTo>
                      <a:pt x="48" y="6"/>
                    </a:lnTo>
                    <a:lnTo>
                      <a:pt x="37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5" name="Freeform 507"/>
              <p:cNvSpPr>
                <a:spLocks/>
              </p:cNvSpPr>
              <p:nvPr/>
            </p:nvSpPr>
            <p:spPr bwMode="auto">
              <a:xfrm>
                <a:off x="680" y="2126"/>
                <a:ext cx="8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7" y="6"/>
                  </a:cxn>
                  <a:cxn ang="0">
                    <a:pos x="48" y="6"/>
                  </a:cxn>
                  <a:cxn ang="0">
                    <a:pos x="57" y="5"/>
                  </a:cxn>
                  <a:cxn ang="0">
                    <a:pos x="66" y="4"/>
                  </a:cxn>
                  <a:cxn ang="0">
                    <a:pos x="72" y="4"/>
                  </a:cxn>
                  <a:cxn ang="0">
                    <a:pos x="77" y="3"/>
                  </a:cxn>
                  <a:cxn ang="0">
                    <a:pos x="80" y="1"/>
                  </a:cxn>
                  <a:cxn ang="0">
                    <a:pos x="80" y="0"/>
                  </a:cxn>
                  <a:cxn ang="0">
                    <a:pos x="77" y="0"/>
                  </a:cxn>
                  <a:cxn ang="0">
                    <a:pos x="77" y="1"/>
                  </a:cxn>
                  <a:cxn ang="0">
                    <a:pos x="74" y="3"/>
                  </a:cxn>
                  <a:cxn ang="0">
                    <a:pos x="69" y="4"/>
                  </a:cxn>
                  <a:cxn ang="0">
                    <a:pos x="63" y="4"/>
                  </a:cxn>
                  <a:cxn ang="0">
                    <a:pos x="55" y="5"/>
                  </a:cxn>
                  <a:cxn ang="0">
                    <a:pos x="46" y="5"/>
                  </a:cxn>
                  <a:cxn ang="0">
                    <a:pos x="36" y="6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0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7" y="6"/>
                    </a:lnTo>
                    <a:lnTo>
                      <a:pt x="48" y="6"/>
                    </a:lnTo>
                    <a:lnTo>
                      <a:pt x="57" y="5"/>
                    </a:lnTo>
                    <a:lnTo>
                      <a:pt x="66" y="4"/>
                    </a:lnTo>
                    <a:lnTo>
                      <a:pt x="72" y="4"/>
                    </a:lnTo>
                    <a:lnTo>
                      <a:pt x="77" y="3"/>
                    </a:lnTo>
                    <a:lnTo>
                      <a:pt x="80" y="1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4" y="3"/>
                    </a:lnTo>
                    <a:lnTo>
                      <a:pt x="69" y="4"/>
                    </a:lnTo>
                    <a:lnTo>
                      <a:pt x="63" y="4"/>
                    </a:lnTo>
                    <a:lnTo>
                      <a:pt x="55" y="5"/>
                    </a:lnTo>
                    <a:lnTo>
                      <a:pt x="46" y="5"/>
                    </a:lnTo>
                    <a:lnTo>
                      <a:pt x="36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979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6" name="Freeform 508"/>
              <p:cNvSpPr>
                <a:spLocks/>
              </p:cNvSpPr>
              <p:nvPr/>
            </p:nvSpPr>
            <p:spPr bwMode="auto">
              <a:xfrm>
                <a:off x="680" y="2126"/>
                <a:ext cx="7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6" y="6"/>
                  </a:cxn>
                  <a:cxn ang="0">
                    <a:pos x="46" y="5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69" y="4"/>
                  </a:cxn>
                  <a:cxn ang="0">
                    <a:pos x="74" y="3"/>
                  </a:cxn>
                  <a:cxn ang="0">
                    <a:pos x="77" y="1"/>
                  </a:cxn>
                  <a:cxn ang="0">
                    <a:pos x="77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0" y="3"/>
                  </a:cxn>
                  <a:cxn ang="0">
                    <a:pos x="66" y="4"/>
                  </a:cxn>
                  <a:cxn ang="0">
                    <a:pos x="60" y="4"/>
                  </a:cxn>
                  <a:cxn ang="0">
                    <a:pos x="53" y="5"/>
                  </a:cxn>
                  <a:cxn ang="0">
                    <a:pos x="44" y="5"/>
                  </a:cxn>
                  <a:cxn ang="0">
                    <a:pos x="34" y="6"/>
                  </a:cxn>
                  <a:cxn ang="0">
                    <a:pos x="24" y="6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7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6" y="6"/>
                    </a:lnTo>
                    <a:lnTo>
                      <a:pt x="46" y="5"/>
                    </a:lnTo>
                    <a:lnTo>
                      <a:pt x="55" y="5"/>
                    </a:lnTo>
                    <a:lnTo>
                      <a:pt x="63" y="4"/>
                    </a:lnTo>
                    <a:lnTo>
                      <a:pt x="69" y="4"/>
                    </a:lnTo>
                    <a:lnTo>
                      <a:pt x="74" y="3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0" y="3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3" y="5"/>
                    </a:lnTo>
                    <a:lnTo>
                      <a:pt x="44" y="5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7" name="Freeform 509"/>
              <p:cNvSpPr>
                <a:spLocks/>
              </p:cNvSpPr>
              <p:nvPr/>
            </p:nvSpPr>
            <p:spPr bwMode="auto">
              <a:xfrm>
                <a:off x="680" y="2126"/>
                <a:ext cx="7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4" y="6"/>
                  </a:cxn>
                  <a:cxn ang="0">
                    <a:pos x="44" y="5"/>
                  </a:cxn>
                  <a:cxn ang="0">
                    <a:pos x="53" y="5"/>
                  </a:cxn>
                  <a:cxn ang="0">
                    <a:pos x="60" y="4"/>
                  </a:cxn>
                  <a:cxn ang="0">
                    <a:pos x="66" y="4"/>
                  </a:cxn>
                  <a:cxn ang="0">
                    <a:pos x="70" y="3"/>
                  </a:cxn>
                  <a:cxn ang="0">
                    <a:pos x="74" y="1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9" y="1"/>
                  </a:cxn>
                  <a:cxn ang="0">
                    <a:pos x="67" y="3"/>
                  </a:cxn>
                  <a:cxn ang="0">
                    <a:pos x="61" y="4"/>
                  </a:cxn>
                  <a:cxn ang="0">
                    <a:pos x="55" y="4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4" h="6">
                    <a:moveTo>
                      <a:pt x="0" y="6"/>
                    </a:moveTo>
                    <a:lnTo>
                      <a:pt x="12" y="6"/>
                    </a:lnTo>
                    <a:lnTo>
                      <a:pt x="24" y="6"/>
                    </a:lnTo>
                    <a:lnTo>
                      <a:pt x="34" y="6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60" y="4"/>
                    </a:lnTo>
                    <a:lnTo>
                      <a:pt x="66" y="4"/>
                    </a:lnTo>
                    <a:lnTo>
                      <a:pt x="70" y="3"/>
                    </a:lnTo>
                    <a:lnTo>
                      <a:pt x="74" y="1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9" y="1"/>
                    </a:lnTo>
                    <a:lnTo>
                      <a:pt x="67" y="3"/>
                    </a:lnTo>
                    <a:lnTo>
                      <a:pt x="61" y="4"/>
                    </a:lnTo>
                    <a:lnTo>
                      <a:pt x="55" y="4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676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8" name="Freeform 510"/>
              <p:cNvSpPr>
                <a:spLocks/>
              </p:cNvSpPr>
              <p:nvPr/>
            </p:nvSpPr>
            <p:spPr bwMode="auto">
              <a:xfrm>
                <a:off x="680" y="2126"/>
                <a:ext cx="7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6" y="5"/>
                  </a:cxn>
                  <a:cxn ang="0">
                    <a:pos x="46" y="5"/>
                  </a:cxn>
                  <a:cxn ang="0">
                    <a:pos x="55" y="4"/>
                  </a:cxn>
                  <a:cxn ang="0">
                    <a:pos x="61" y="4"/>
                  </a:cxn>
                  <a:cxn ang="0">
                    <a:pos x="67" y="3"/>
                  </a:cxn>
                  <a:cxn ang="0">
                    <a:pos x="69" y="1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6" y="1"/>
                  </a:cxn>
                  <a:cxn ang="0">
                    <a:pos x="64" y="3"/>
                  </a:cxn>
                  <a:cxn ang="0">
                    <a:pos x="58" y="4"/>
                  </a:cxn>
                  <a:cxn ang="0">
                    <a:pos x="51" y="4"/>
                  </a:cxn>
                  <a:cxn ang="0">
                    <a:pos x="44" y="5"/>
                  </a:cxn>
                  <a:cxn ang="0">
                    <a:pos x="34" y="5"/>
                  </a:cxn>
                  <a:cxn ang="0">
                    <a:pos x="24" y="5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0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6" y="5"/>
                    </a:lnTo>
                    <a:lnTo>
                      <a:pt x="46" y="5"/>
                    </a:lnTo>
                    <a:lnTo>
                      <a:pt x="55" y="4"/>
                    </a:lnTo>
                    <a:lnTo>
                      <a:pt x="61" y="4"/>
                    </a:lnTo>
                    <a:lnTo>
                      <a:pt x="67" y="3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4" y="3"/>
                    </a:lnTo>
                    <a:lnTo>
                      <a:pt x="58" y="4"/>
                    </a:lnTo>
                    <a:lnTo>
                      <a:pt x="51" y="4"/>
                    </a:lnTo>
                    <a:lnTo>
                      <a:pt x="44" y="5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9" name="Freeform 511"/>
              <p:cNvSpPr>
                <a:spLocks/>
              </p:cNvSpPr>
              <p:nvPr/>
            </p:nvSpPr>
            <p:spPr bwMode="auto">
              <a:xfrm>
                <a:off x="680" y="2126"/>
                <a:ext cx="6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4" y="5"/>
                  </a:cxn>
                  <a:cxn ang="0">
                    <a:pos x="34" y="5"/>
                  </a:cxn>
                  <a:cxn ang="0">
                    <a:pos x="44" y="5"/>
                  </a:cxn>
                  <a:cxn ang="0">
                    <a:pos x="51" y="4"/>
                  </a:cxn>
                  <a:cxn ang="0">
                    <a:pos x="58" y="4"/>
                  </a:cxn>
                  <a:cxn ang="0">
                    <a:pos x="64" y="3"/>
                  </a:cxn>
                  <a:cxn ang="0">
                    <a:pos x="66" y="1"/>
                  </a:cxn>
                  <a:cxn ang="0">
                    <a:pos x="67" y="0"/>
                  </a:cxn>
                  <a:cxn ang="0">
                    <a:pos x="64" y="0"/>
                  </a:cxn>
                  <a:cxn ang="0">
                    <a:pos x="64" y="1"/>
                  </a:cxn>
                  <a:cxn ang="0">
                    <a:pos x="60" y="3"/>
                  </a:cxn>
                  <a:cxn ang="0">
                    <a:pos x="56" y="3"/>
                  </a:cxn>
                  <a:cxn ang="0">
                    <a:pos x="49" y="4"/>
                  </a:cxn>
                  <a:cxn ang="0">
                    <a:pos x="41" y="5"/>
                  </a:cxn>
                  <a:cxn ang="0">
                    <a:pos x="33" y="5"/>
                  </a:cxn>
                  <a:cxn ang="0">
                    <a:pos x="23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6"/>
                  </a:cxn>
                </a:cxnLst>
                <a:rect l="0" t="0" r="r" b="b"/>
                <a:pathLst>
                  <a:path w="67" h="6">
                    <a:moveTo>
                      <a:pt x="0" y="6"/>
                    </a:moveTo>
                    <a:lnTo>
                      <a:pt x="13" y="6"/>
                    </a:lnTo>
                    <a:lnTo>
                      <a:pt x="24" y="5"/>
                    </a:lnTo>
                    <a:lnTo>
                      <a:pt x="34" y="5"/>
                    </a:lnTo>
                    <a:lnTo>
                      <a:pt x="44" y="5"/>
                    </a:lnTo>
                    <a:lnTo>
                      <a:pt x="51" y="4"/>
                    </a:lnTo>
                    <a:lnTo>
                      <a:pt x="58" y="4"/>
                    </a:lnTo>
                    <a:lnTo>
                      <a:pt x="64" y="3"/>
                    </a:lnTo>
                    <a:lnTo>
                      <a:pt x="66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49" y="4"/>
                    </a:lnTo>
                    <a:lnTo>
                      <a:pt x="41" y="5"/>
                    </a:lnTo>
                    <a:lnTo>
                      <a:pt x="33" y="5"/>
                    </a:lnTo>
                    <a:lnTo>
                      <a:pt x="23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3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0" name="Freeform 512"/>
              <p:cNvSpPr>
                <a:spLocks/>
              </p:cNvSpPr>
              <p:nvPr/>
            </p:nvSpPr>
            <p:spPr bwMode="auto">
              <a:xfrm>
                <a:off x="680" y="2126"/>
                <a:ext cx="6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3" y="5"/>
                  </a:cxn>
                  <a:cxn ang="0">
                    <a:pos x="33" y="5"/>
                  </a:cxn>
                  <a:cxn ang="0">
                    <a:pos x="41" y="5"/>
                  </a:cxn>
                  <a:cxn ang="0">
                    <a:pos x="49" y="4"/>
                  </a:cxn>
                  <a:cxn ang="0">
                    <a:pos x="56" y="3"/>
                  </a:cxn>
                  <a:cxn ang="0">
                    <a:pos x="60" y="3"/>
                  </a:cxn>
                  <a:cxn ang="0">
                    <a:pos x="64" y="1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3" y="3"/>
                  </a:cxn>
                  <a:cxn ang="0">
                    <a:pos x="47" y="4"/>
                  </a:cxn>
                  <a:cxn ang="0">
                    <a:pos x="39" y="4"/>
                  </a:cxn>
                  <a:cxn ang="0">
                    <a:pos x="30" y="5"/>
                  </a:cxn>
                  <a:cxn ang="0">
                    <a:pos x="22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4" h="5">
                    <a:moveTo>
                      <a:pt x="0" y="5"/>
                    </a:moveTo>
                    <a:lnTo>
                      <a:pt x="12" y="5"/>
                    </a:lnTo>
                    <a:lnTo>
                      <a:pt x="23" y="5"/>
                    </a:lnTo>
                    <a:lnTo>
                      <a:pt x="33" y="5"/>
                    </a:lnTo>
                    <a:lnTo>
                      <a:pt x="41" y="5"/>
                    </a:lnTo>
                    <a:lnTo>
                      <a:pt x="49" y="4"/>
                    </a:lnTo>
                    <a:lnTo>
                      <a:pt x="56" y="3"/>
                    </a:lnTo>
                    <a:lnTo>
                      <a:pt x="60" y="3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3" y="3"/>
                    </a:lnTo>
                    <a:lnTo>
                      <a:pt x="47" y="4"/>
                    </a:lnTo>
                    <a:lnTo>
                      <a:pt x="39" y="4"/>
                    </a:lnTo>
                    <a:lnTo>
                      <a:pt x="30" y="5"/>
                    </a:lnTo>
                    <a:lnTo>
                      <a:pt x="22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171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1" name="Freeform 513"/>
              <p:cNvSpPr>
                <a:spLocks/>
              </p:cNvSpPr>
              <p:nvPr/>
            </p:nvSpPr>
            <p:spPr bwMode="auto">
              <a:xfrm>
                <a:off x="680" y="2126"/>
                <a:ext cx="6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2" y="5"/>
                  </a:cxn>
                  <a:cxn ang="0">
                    <a:pos x="30" y="5"/>
                  </a:cxn>
                  <a:cxn ang="0">
                    <a:pos x="39" y="4"/>
                  </a:cxn>
                  <a:cxn ang="0">
                    <a:pos x="47" y="4"/>
                  </a:cxn>
                  <a:cxn ang="0">
                    <a:pos x="53" y="3"/>
                  </a:cxn>
                  <a:cxn ang="0">
                    <a:pos x="57" y="3"/>
                  </a:cxn>
                  <a:cxn ang="0">
                    <a:pos x="60" y="1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6" y="1"/>
                  </a:cxn>
                  <a:cxn ang="0">
                    <a:pos x="53" y="3"/>
                  </a:cxn>
                  <a:cxn ang="0">
                    <a:pos x="48" y="3"/>
                  </a:cxn>
                  <a:cxn ang="0">
                    <a:pos x="40" y="4"/>
                  </a:cxn>
                  <a:cxn ang="0">
                    <a:pos x="33" y="4"/>
                  </a:cxn>
                  <a:cxn ang="0">
                    <a:pos x="23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0" h="5">
                    <a:moveTo>
                      <a:pt x="0" y="5"/>
                    </a:moveTo>
                    <a:lnTo>
                      <a:pt x="12" y="5"/>
                    </a:lnTo>
                    <a:lnTo>
                      <a:pt x="22" y="5"/>
                    </a:lnTo>
                    <a:lnTo>
                      <a:pt x="30" y="5"/>
                    </a:lnTo>
                    <a:lnTo>
                      <a:pt x="39" y="4"/>
                    </a:lnTo>
                    <a:lnTo>
                      <a:pt x="47" y="4"/>
                    </a:lnTo>
                    <a:lnTo>
                      <a:pt x="53" y="3"/>
                    </a:lnTo>
                    <a:lnTo>
                      <a:pt x="57" y="3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8" y="3"/>
                    </a:lnTo>
                    <a:lnTo>
                      <a:pt x="40" y="4"/>
                    </a:lnTo>
                    <a:lnTo>
                      <a:pt x="33" y="4"/>
                    </a:lnTo>
                    <a:lnTo>
                      <a:pt x="23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0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2" name="Freeform 514"/>
              <p:cNvSpPr>
                <a:spLocks/>
              </p:cNvSpPr>
              <p:nvPr/>
            </p:nvSpPr>
            <p:spPr bwMode="auto">
              <a:xfrm>
                <a:off x="680" y="2126"/>
                <a:ext cx="57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3" y="5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3"/>
                  </a:cxn>
                  <a:cxn ang="0">
                    <a:pos x="53" y="3"/>
                  </a:cxn>
                  <a:cxn ang="0">
                    <a:pos x="56" y="1"/>
                  </a:cxn>
                  <a:cxn ang="0">
                    <a:pos x="57" y="0"/>
                  </a:cxn>
                  <a:cxn ang="0">
                    <a:pos x="54" y="0"/>
                  </a:cxn>
                  <a:cxn ang="0">
                    <a:pos x="53" y="1"/>
                  </a:cxn>
                  <a:cxn ang="0">
                    <a:pos x="50" y="3"/>
                  </a:cxn>
                  <a:cxn ang="0">
                    <a:pos x="45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2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7" h="5">
                    <a:moveTo>
                      <a:pt x="0" y="5"/>
                    </a:moveTo>
                    <a:lnTo>
                      <a:pt x="12" y="5"/>
                    </a:lnTo>
                    <a:lnTo>
                      <a:pt x="23" y="5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3"/>
                    </a:lnTo>
                    <a:lnTo>
                      <a:pt x="53" y="3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3" y="1"/>
                    </a:lnTo>
                    <a:lnTo>
                      <a:pt x="50" y="3"/>
                    </a:lnTo>
                    <a:lnTo>
                      <a:pt x="45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2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3" name="Freeform 515"/>
              <p:cNvSpPr>
                <a:spLocks/>
              </p:cNvSpPr>
              <p:nvPr/>
            </p:nvSpPr>
            <p:spPr bwMode="auto">
              <a:xfrm>
                <a:off x="680" y="2126"/>
                <a:ext cx="5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2" y="5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5" y="3"/>
                  </a:cxn>
                  <a:cxn ang="0">
                    <a:pos x="50" y="3"/>
                  </a:cxn>
                  <a:cxn ang="0">
                    <a:pos x="53" y="1"/>
                  </a:cxn>
                  <a:cxn ang="0">
                    <a:pos x="54" y="0"/>
                  </a:cxn>
                  <a:cxn ang="0">
                    <a:pos x="50" y="0"/>
                  </a:cxn>
                  <a:cxn ang="0">
                    <a:pos x="49" y="1"/>
                  </a:cxn>
                  <a:cxn ang="0">
                    <a:pos x="47" y="3"/>
                  </a:cxn>
                  <a:cxn ang="0">
                    <a:pos x="43" y="3"/>
                  </a:cxn>
                  <a:cxn ang="0">
                    <a:pos x="36" y="4"/>
                  </a:cxn>
                  <a:cxn ang="0">
                    <a:pos x="28" y="4"/>
                  </a:cxn>
                  <a:cxn ang="0">
                    <a:pos x="19" y="4"/>
                  </a:cxn>
                  <a:cxn ang="0">
                    <a:pos x="1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12" y="5"/>
                    </a:lnTo>
                    <a:lnTo>
                      <a:pt x="22" y="5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5" y="3"/>
                    </a:lnTo>
                    <a:lnTo>
                      <a:pt x="50" y="3"/>
                    </a:lnTo>
                    <a:lnTo>
                      <a:pt x="53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7" y="3"/>
                    </a:lnTo>
                    <a:lnTo>
                      <a:pt x="43" y="3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E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4" name="Freeform 516"/>
              <p:cNvSpPr>
                <a:spLocks/>
              </p:cNvSpPr>
              <p:nvPr/>
            </p:nvSpPr>
            <p:spPr bwMode="auto">
              <a:xfrm>
                <a:off x="680" y="2126"/>
                <a:ext cx="5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19" y="4"/>
                  </a:cxn>
                  <a:cxn ang="0">
                    <a:pos x="28" y="4"/>
                  </a:cxn>
                  <a:cxn ang="0">
                    <a:pos x="36" y="4"/>
                  </a:cxn>
                  <a:cxn ang="0">
                    <a:pos x="43" y="3"/>
                  </a:cxn>
                  <a:cxn ang="0">
                    <a:pos x="47" y="3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7" y="1"/>
                  </a:cxn>
                  <a:cxn ang="0">
                    <a:pos x="44" y="3"/>
                  </a:cxn>
                  <a:cxn ang="0">
                    <a:pos x="39" y="3"/>
                  </a:cxn>
                  <a:cxn ang="0">
                    <a:pos x="34" y="4"/>
                  </a:cxn>
                  <a:cxn ang="0">
                    <a:pos x="27" y="4"/>
                  </a:cxn>
                  <a:cxn ang="0">
                    <a:pos x="18" y="4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50" h="5">
                    <a:moveTo>
                      <a:pt x="0" y="5"/>
                    </a:moveTo>
                    <a:lnTo>
                      <a:pt x="10" y="5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3" y="3"/>
                    </a:lnTo>
                    <a:lnTo>
                      <a:pt x="47" y="3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4" y="3"/>
                    </a:lnTo>
                    <a:lnTo>
                      <a:pt x="39" y="3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C6C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5" name="Freeform 517"/>
              <p:cNvSpPr>
                <a:spLocks/>
              </p:cNvSpPr>
              <p:nvPr/>
            </p:nvSpPr>
            <p:spPr bwMode="auto">
              <a:xfrm>
                <a:off x="680" y="2126"/>
                <a:ext cx="4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18" y="4"/>
                  </a:cxn>
                  <a:cxn ang="0">
                    <a:pos x="27" y="4"/>
                  </a:cxn>
                  <a:cxn ang="0">
                    <a:pos x="34" y="4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7" y="1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5" y="3"/>
                  </a:cxn>
                  <a:cxn ang="0">
                    <a:pos x="28" y="4"/>
                  </a:cxn>
                  <a:cxn ang="0">
                    <a:pos x="19" y="4"/>
                  </a:cxn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7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5" y="3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6" name="Freeform 518"/>
              <p:cNvSpPr>
                <a:spLocks/>
              </p:cNvSpPr>
              <p:nvPr/>
            </p:nvSpPr>
            <p:spPr bwMode="auto">
              <a:xfrm>
                <a:off x="680" y="2126"/>
                <a:ext cx="4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19" y="4"/>
                  </a:cxn>
                  <a:cxn ang="0">
                    <a:pos x="28" y="4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7" y="3"/>
                  </a:cxn>
                  <a:cxn ang="0">
                    <a:pos x="32" y="3"/>
                  </a:cxn>
                  <a:cxn ang="0">
                    <a:pos x="26" y="3"/>
                  </a:cxn>
                  <a:cxn ang="0">
                    <a:pos x="18" y="4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10" y="4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7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A6A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7" name="Freeform 519"/>
              <p:cNvSpPr>
                <a:spLocks/>
              </p:cNvSpPr>
              <p:nvPr/>
            </p:nvSpPr>
            <p:spPr bwMode="auto">
              <a:xfrm>
                <a:off x="680" y="2126"/>
                <a:ext cx="4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18" y="4"/>
                  </a:cxn>
                  <a:cxn ang="0">
                    <a:pos x="26" y="3"/>
                  </a:cxn>
                  <a:cxn ang="0">
                    <a:pos x="32" y="3"/>
                  </a:cxn>
                  <a:cxn ang="0">
                    <a:pos x="37" y="3"/>
                  </a:cxn>
                  <a:cxn ang="0">
                    <a:pos x="39" y="1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1"/>
                  </a:cxn>
                  <a:cxn ang="0">
                    <a:pos x="29" y="3"/>
                  </a:cxn>
                  <a:cxn ang="0">
                    <a:pos x="24" y="3"/>
                  </a:cxn>
                  <a:cxn ang="0">
                    <a:pos x="17" y="4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6" y="3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7" y="4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969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8" name="Freeform 520"/>
              <p:cNvSpPr>
                <a:spLocks/>
              </p:cNvSpPr>
              <p:nvPr/>
            </p:nvSpPr>
            <p:spPr bwMode="auto">
              <a:xfrm>
                <a:off x="680" y="2126"/>
                <a:ext cx="3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4"/>
                  </a:cxn>
                  <a:cxn ang="0">
                    <a:pos x="17" y="4"/>
                  </a:cxn>
                  <a:cxn ang="0">
                    <a:pos x="24" y="3"/>
                  </a:cxn>
                  <a:cxn ang="0">
                    <a:pos x="29" y="3"/>
                  </a:cxn>
                  <a:cxn ang="0">
                    <a:pos x="34" y="1"/>
                  </a:cxn>
                  <a:cxn ang="0">
                    <a:pos x="36" y="1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4" y="1"/>
                  </a:cxn>
                  <a:cxn ang="0">
                    <a:pos x="30" y="1"/>
                  </a:cxn>
                  <a:cxn ang="0">
                    <a:pos x="27" y="3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7" h="4">
                    <a:moveTo>
                      <a:pt x="0" y="4"/>
                    </a:moveTo>
                    <a:lnTo>
                      <a:pt x="8" y="4"/>
                    </a:lnTo>
                    <a:lnTo>
                      <a:pt x="17" y="4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7" y="3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9" name="Freeform 521"/>
              <p:cNvSpPr>
                <a:spLocks/>
              </p:cNvSpPr>
              <p:nvPr/>
            </p:nvSpPr>
            <p:spPr bwMode="auto">
              <a:xfrm>
                <a:off x="680" y="2126"/>
                <a:ext cx="3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3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7" y="3"/>
                  </a:cxn>
                  <a:cxn ang="0">
                    <a:pos x="30" y="1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8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8" y="3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7" y="3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2" y="3"/>
                    </a:lnTo>
                    <a:lnTo>
                      <a:pt x="16" y="3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0" name="Freeform 522"/>
              <p:cNvSpPr>
                <a:spLocks/>
              </p:cNvSpPr>
              <p:nvPr/>
            </p:nvSpPr>
            <p:spPr bwMode="auto">
              <a:xfrm>
                <a:off x="680" y="2126"/>
                <a:ext cx="3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3"/>
                  </a:cxn>
                  <a:cxn ang="0">
                    <a:pos x="16" y="3"/>
                  </a:cxn>
                  <a:cxn ang="0">
                    <a:pos x="22" y="3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19" y="3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lnTo>
                      <a:pt x="8" y="3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767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1" name="Freeform 523"/>
              <p:cNvSpPr>
                <a:spLocks/>
              </p:cNvSpPr>
              <p:nvPr/>
            </p:nvSpPr>
            <p:spPr bwMode="auto">
              <a:xfrm>
                <a:off x="680" y="2126"/>
                <a:ext cx="2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3" y="1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3" y="3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7" h="3">
                    <a:moveTo>
                      <a:pt x="0" y="3"/>
                    </a:moveTo>
                    <a:lnTo>
                      <a:pt x="7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3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2" name="Freeform 524"/>
              <p:cNvSpPr>
                <a:spLocks/>
              </p:cNvSpPr>
              <p:nvPr/>
            </p:nvSpPr>
            <p:spPr bwMode="auto">
              <a:xfrm>
                <a:off x="680" y="2126"/>
                <a:ext cx="2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3" y="3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3" y="1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4" h="3">
                    <a:moveTo>
                      <a:pt x="0" y="3"/>
                    </a:moveTo>
                    <a:lnTo>
                      <a:pt x="7" y="3"/>
                    </a:lnTo>
                    <a:lnTo>
                      <a:pt x="13" y="3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3" name="Freeform 525"/>
              <p:cNvSpPr>
                <a:spLocks/>
              </p:cNvSpPr>
              <p:nvPr/>
            </p:nvSpPr>
            <p:spPr bwMode="auto">
              <a:xfrm>
                <a:off x="680" y="2126"/>
                <a:ext cx="2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3" y="1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0" h="3">
                    <a:moveTo>
                      <a:pt x="0" y="3"/>
                    </a:moveTo>
                    <a:lnTo>
                      <a:pt x="7" y="3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4" name="Freeform 526"/>
              <p:cNvSpPr>
                <a:spLocks/>
              </p:cNvSpPr>
              <p:nvPr/>
            </p:nvSpPr>
            <p:spPr bwMode="auto">
              <a:xfrm>
                <a:off x="680" y="2126"/>
                <a:ext cx="1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17" h="3">
                    <a:moveTo>
                      <a:pt x="0" y="3"/>
                    </a:moveTo>
                    <a:lnTo>
                      <a:pt x="6" y="1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5" name="Freeform 527"/>
              <p:cNvSpPr>
                <a:spLocks/>
              </p:cNvSpPr>
              <p:nvPr/>
            </p:nvSpPr>
            <p:spPr bwMode="auto">
              <a:xfrm>
                <a:off x="680" y="2126"/>
                <a:ext cx="1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4" h="1">
                    <a:moveTo>
                      <a:pt x="0" y="1"/>
                    </a:moveTo>
                    <a:lnTo>
                      <a:pt x="6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6" name="Freeform 528"/>
              <p:cNvSpPr>
                <a:spLocks/>
              </p:cNvSpPr>
              <p:nvPr/>
            </p:nvSpPr>
            <p:spPr bwMode="auto">
              <a:xfrm>
                <a:off x="680" y="2126"/>
                <a:ext cx="1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7" name="Freeform 529"/>
              <p:cNvSpPr>
                <a:spLocks/>
              </p:cNvSpPr>
              <p:nvPr/>
            </p:nvSpPr>
            <p:spPr bwMode="auto">
              <a:xfrm>
                <a:off x="680" y="2126"/>
                <a:ext cx="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8" name="Freeform 530"/>
              <p:cNvSpPr>
                <a:spLocks/>
              </p:cNvSpPr>
              <p:nvPr/>
            </p:nvSpPr>
            <p:spPr bwMode="auto">
              <a:xfrm>
                <a:off x="680" y="2126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9" name="Freeform 531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8" y="6"/>
                  </a:cxn>
                  <a:cxn ang="0">
                    <a:pos x="17" y="8"/>
                  </a:cxn>
                  <a:cxn ang="0">
                    <a:pos x="30" y="10"/>
                  </a:cxn>
                  <a:cxn ang="0">
                    <a:pos x="46" y="13"/>
                  </a:cxn>
                  <a:cxn ang="0">
                    <a:pos x="64" y="14"/>
                  </a:cxn>
                  <a:cxn ang="0">
                    <a:pos x="82" y="14"/>
                  </a:cxn>
                  <a:cxn ang="0">
                    <a:pos x="102" y="14"/>
                  </a:cxn>
                  <a:cxn ang="0">
                    <a:pos x="122" y="14"/>
                  </a:cxn>
                  <a:cxn ang="0">
                    <a:pos x="140" y="13"/>
                  </a:cxn>
                  <a:cxn ang="0">
                    <a:pos x="157" y="10"/>
                  </a:cxn>
                  <a:cxn ang="0">
                    <a:pos x="170" y="9"/>
                  </a:cxn>
                  <a:cxn ang="0">
                    <a:pos x="179" y="6"/>
                  </a:cxn>
                  <a:cxn ang="0">
                    <a:pos x="185" y="4"/>
                  </a:cxn>
                  <a:cxn ang="0">
                    <a:pos x="188" y="1"/>
                  </a:cxn>
                  <a:cxn ang="0">
                    <a:pos x="188" y="0"/>
                  </a:cxn>
                </a:cxnLst>
                <a:rect l="0" t="0" r="r" b="b"/>
                <a:pathLst>
                  <a:path w="188" h="14">
                    <a:moveTo>
                      <a:pt x="188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8" y="6"/>
                    </a:lnTo>
                    <a:lnTo>
                      <a:pt x="17" y="8"/>
                    </a:lnTo>
                    <a:lnTo>
                      <a:pt x="30" y="10"/>
                    </a:lnTo>
                    <a:lnTo>
                      <a:pt x="46" y="13"/>
                    </a:lnTo>
                    <a:lnTo>
                      <a:pt x="64" y="14"/>
                    </a:lnTo>
                    <a:lnTo>
                      <a:pt x="82" y="14"/>
                    </a:lnTo>
                    <a:lnTo>
                      <a:pt x="102" y="14"/>
                    </a:lnTo>
                    <a:lnTo>
                      <a:pt x="122" y="14"/>
                    </a:lnTo>
                    <a:lnTo>
                      <a:pt x="140" y="13"/>
                    </a:lnTo>
                    <a:lnTo>
                      <a:pt x="157" y="10"/>
                    </a:lnTo>
                    <a:lnTo>
                      <a:pt x="170" y="9"/>
                    </a:lnTo>
                    <a:lnTo>
                      <a:pt x="179" y="6"/>
                    </a:lnTo>
                    <a:lnTo>
                      <a:pt x="185" y="4"/>
                    </a:lnTo>
                    <a:lnTo>
                      <a:pt x="188" y="1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0" name="Freeform 532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0" y="14"/>
                  </a:cxn>
                  <a:cxn ang="0">
                    <a:pos x="39" y="14"/>
                  </a:cxn>
                  <a:cxn ang="0">
                    <a:pos x="58" y="14"/>
                  </a:cxn>
                  <a:cxn ang="0">
                    <a:pos x="77" y="13"/>
                  </a:cxn>
                  <a:cxn ang="0">
                    <a:pos x="95" y="13"/>
                  </a:cxn>
                  <a:cxn ang="0">
                    <a:pos x="110" y="11"/>
                  </a:cxn>
                  <a:cxn ang="0">
                    <a:pos x="126" y="10"/>
                  </a:cxn>
                  <a:cxn ang="0">
                    <a:pos x="140" y="9"/>
                  </a:cxn>
                  <a:cxn ang="0">
                    <a:pos x="152" y="8"/>
                  </a:cxn>
                  <a:cxn ang="0">
                    <a:pos x="162" y="7"/>
                  </a:cxn>
                  <a:cxn ang="0">
                    <a:pos x="171" y="6"/>
                  </a:cxn>
                  <a:cxn ang="0">
                    <a:pos x="179" y="5"/>
                  </a:cxn>
                  <a:cxn ang="0">
                    <a:pos x="183" y="4"/>
                  </a:cxn>
                  <a:cxn ang="0">
                    <a:pos x="187" y="3"/>
                  </a:cxn>
                  <a:cxn ang="0">
                    <a:pos x="188" y="0"/>
                  </a:cxn>
                  <a:cxn ang="0">
                    <a:pos x="188" y="14"/>
                  </a:cxn>
                  <a:cxn ang="0">
                    <a:pos x="0" y="14"/>
                  </a:cxn>
                </a:cxnLst>
                <a:rect l="0" t="0" r="r" b="b"/>
                <a:pathLst>
                  <a:path w="188" h="14">
                    <a:moveTo>
                      <a:pt x="0" y="14"/>
                    </a:moveTo>
                    <a:lnTo>
                      <a:pt x="20" y="14"/>
                    </a:lnTo>
                    <a:lnTo>
                      <a:pt x="39" y="14"/>
                    </a:lnTo>
                    <a:lnTo>
                      <a:pt x="58" y="14"/>
                    </a:lnTo>
                    <a:lnTo>
                      <a:pt x="77" y="13"/>
                    </a:lnTo>
                    <a:lnTo>
                      <a:pt x="95" y="13"/>
                    </a:lnTo>
                    <a:lnTo>
                      <a:pt x="110" y="11"/>
                    </a:lnTo>
                    <a:lnTo>
                      <a:pt x="126" y="10"/>
                    </a:lnTo>
                    <a:lnTo>
                      <a:pt x="140" y="9"/>
                    </a:lnTo>
                    <a:lnTo>
                      <a:pt x="152" y="8"/>
                    </a:lnTo>
                    <a:lnTo>
                      <a:pt x="162" y="7"/>
                    </a:lnTo>
                    <a:lnTo>
                      <a:pt x="171" y="6"/>
                    </a:lnTo>
                    <a:lnTo>
                      <a:pt x="179" y="5"/>
                    </a:lnTo>
                    <a:lnTo>
                      <a:pt x="183" y="4"/>
                    </a:lnTo>
                    <a:lnTo>
                      <a:pt x="187" y="3"/>
                    </a:lnTo>
                    <a:lnTo>
                      <a:pt x="188" y="0"/>
                    </a:lnTo>
                    <a:lnTo>
                      <a:pt x="188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1" name="Freeform 533"/>
              <p:cNvSpPr>
                <a:spLocks/>
              </p:cNvSpPr>
              <p:nvPr/>
            </p:nvSpPr>
            <p:spPr bwMode="auto">
              <a:xfrm>
                <a:off x="680" y="2126"/>
                <a:ext cx="18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0" y="14"/>
                  </a:cxn>
                  <a:cxn ang="0">
                    <a:pos x="39" y="14"/>
                  </a:cxn>
                  <a:cxn ang="0">
                    <a:pos x="58" y="14"/>
                  </a:cxn>
                  <a:cxn ang="0">
                    <a:pos x="77" y="13"/>
                  </a:cxn>
                  <a:cxn ang="0">
                    <a:pos x="95" y="13"/>
                  </a:cxn>
                  <a:cxn ang="0">
                    <a:pos x="110" y="11"/>
                  </a:cxn>
                  <a:cxn ang="0">
                    <a:pos x="126" y="10"/>
                  </a:cxn>
                  <a:cxn ang="0">
                    <a:pos x="140" y="9"/>
                  </a:cxn>
                  <a:cxn ang="0">
                    <a:pos x="152" y="8"/>
                  </a:cxn>
                  <a:cxn ang="0">
                    <a:pos x="162" y="7"/>
                  </a:cxn>
                  <a:cxn ang="0">
                    <a:pos x="171" y="6"/>
                  </a:cxn>
                  <a:cxn ang="0">
                    <a:pos x="179" y="5"/>
                  </a:cxn>
                  <a:cxn ang="0">
                    <a:pos x="183" y="4"/>
                  </a:cxn>
                  <a:cxn ang="0">
                    <a:pos x="187" y="3"/>
                  </a:cxn>
                  <a:cxn ang="0">
                    <a:pos x="188" y="0"/>
                  </a:cxn>
                  <a:cxn ang="0">
                    <a:pos x="184" y="0"/>
                  </a:cxn>
                  <a:cxn ang="0">
                    <a:pos x="183" y="3"/>
                  </a:cxn>
                  <a:cxn ang="0">
                    <a:pos x="180" y="4"/>
                  </a:cxn>
                  <a:cxn ang="0">
                    <a:pos x="176" y="5"/>
                  </a:cxn>
                  <a:cxn ang="0">
                    <a:pos x="169" y="6"/>
                  </a:cxn>
                  <a:cxn ang="0">
                    <a:pos x="160" y="7"/>
                  </a:cxn>
                  <a:cxn ang="0">
                    <a:pos x="149" y="8"/>
                  </a:cxn>
                  <a:cxn ang="0">
                    <a:pos x="137" y="9"/>
                  </a:cxn>
                  <a:cxn ang="0">
                    <a:pos x="123" y="10"/>
                  </a:cxn>
                  <a:cxn ang="0">
                    <a:pos x="109" y="11"/>
                  </a:cxn>
                  <a:cxn ang="0">
                    <a:pos x="92" y="11"/>
                  </a:cxn>
                  <a:cxn ang="0">
                    <a:pos x="76" y="13"/>
                  </a:cxn>
                  <a:cxn ang="0">
                    <a:pos x="57" y="13"/>
                  </a:cxn>
                  <a:cxn ang="0">
                    <a:pos x="39" y="14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8" h="14">
                    <a:moveTo>
                      <a:pt x="0" y="14"/>
                    </a:moveTo>
                    <a:lnTo>
                      <a:pt x="20" y="14"/>
                    </a:lnTo>
                    <a:lnTo>
                      <a:pt x="39" y="14"/>
                    </a:lnTo>
                    <a:lnTo>
                      <a:pt x="58" y="14"/>
                    </a:lnTo>
                    <a:lnTo>
                      <a:pt x="77" y="13"/>
                    </a:lnTo>
                    <a:lnTo>
                      <a:pt x="95" y="13"/>
                    </a:lnTo>
                    <a:lnTo>
                      <a:pt x="110" y="11"/>
                    </a:lnTo>
                    <a:lnTo>
                      <a:pt x="126" y="10"/>
                    </a:lnTo>
                    <a:lnTo>
                      <a:pt x="140" y="9"/>
                    </a:lnTo>
                    <a:lnTo>
                      <a:pt x="152" y="8"/>
                    </a:lnTo>
                    <a:lnTo>
                      <a:pt x="162" y="7"/>
                    </a:lnTo>
                    <a:lnTo>
                      <a:pt x="171" y="6"/>
                    </a:lnTo>
                    <a:lnTo>
                      <a:pt x="179" y="5"/>
                    </a:lnTo>
                    <a:lnTo>
                      <a:pt x="183" y="4"/>
                    </a:lnTo>
                    <a:lnTo>
                      <a:pt x="187" y="3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83" y="3"/>
                    </a:lnTo>
                    <a:lnTo>
                      <a:pt x="180" y="4"/>
                    </a:lnTo>
                    <a:lnTo>
                      <a:pt x="176" y="5"/>
                    </a:lnTo>
                    <a:lnTo>
                      <a:pt x="169" y="6"/>
                    </a:lnTo>
                    <a:lnTo>
                      <a:pt x="160" y="7"/>
                    </a:lnTo>
                    <a:lnTo>
                      <a:pt x="149" y="8"/>
                    </a:lnTo>
                    <a:lnTo>
                      <a:pt x="137" y="9"/>
                    </a:lnTo>
                    <a:lnTo>
                      <a:pt x="123" y="10"/>
                    </a:lnTo>
                    <a:lnTo>
                      <a:pt x="109" y="11"/>
                    </a:lnTo>
                    <a:lnTo>
                      <a:pt x="92" y="11"/>
                    </a:lnTo>
                    <a:lnTo>
                      <a:pt x="76" y="13"/>
                    </a:lnTo>
                    <a:lnTo>
                      <a:pt x="57" y="13"/>
                    </a:lnTo>
                    <a:lnTo>
                      <a:pt x="39" y="14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2" name="Freeform 534"/>
              <p:cNvSpPr>
                <a:spLocks/>
              </p:cNvSpPr>
              <p:nvPr/>
            </p:nvSpPr>
            <p:spPr bwMode="auto">
              <a:xfrm>
                <a:off x="680" y="2126"/>
                <a:ext cx="18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4"/>
                  </a:cxn>
                  <a:cxn ang="0">
                    <a:pos x="39" y="14"/>
                  </a:cxn>
                  <a:cxn ang="0">
                    <a:pos x="57" y="13"/>
                  </a:cxn>
                  <a:cxn ang="0">
                    <a:pos x="76" y="13"/>
                  </a:cxn>
                  <a:cxn ang="0">
                    <a:pos x="92" y="11"/>
                  </a:cxn>
                  <a:cxn ang="0">
                    <a:pos x="109" y="11"/>
                  </a:cxn>
                  <a:cxn ang="0">
                    <a:pos x="123" y="10"/>
                  </a:cxn>
                  <a:cxn ang="0">
                    <a:pos x="137" y="9"/>
                  </a:cxn>
                  <a:cxn ang="0">
                    <a:pos x="149" y="8"/>
                  </a:cxn>
                  <a:cxn ang="0">
                    <a:pos x="160" y="7"/>
                  </a:cxn>
                  <a:cxn ang="0">
                    <a:pos x="169" y="6"/>
                  </a:cxn>
                  <a:cxn ang="0">
                    <a:pos x="176" y="5"/>
                  </a:cxn>
                  <a:cxn ang="0">
                    <a:pos x="180" y="4"/>
                  </a:cxn>
                  <a:cxn ang="0">
                    <a:pos x="183" y="3"/>
                  </a:cxn>
                  <a:cxn ang="0">
                    <a:pos x="184" y="0"/>
                  </a:cxn>
                  <a:cxn ang="0">
                    <a:pos x="181" y="0"/>
                  </a:cxn>
                  <a:cxn ang="0">
                    <a:pos x="180" y="3"/>
                  </a:cxn>
                  <a:cxn ang="0">
                    <a:pos x="177" y="4"/>
                  </a:cxn>
                  <a:cxn ang="0">
                    <a:pos x="172" y="5"/>
                  </a:cxn>
                  <a:cxn ang="0">
                    <a:pos x="166" y="6"/>
                  </a:cxn>
                  <a:cxn ang="0">
                    <a:pos x="157" y="7"/>
                  </a:cxn>
                  <a:cxn ang="0">
                    <a:pos x="147" y="8"/>
                  </a:cxn>
                  <a:cxn ang="0">
                    <a:pos x="135" y="9"/>
                  </a:cxn>
                  <a:cxn ang="0">
                    <a:pos x="121" y="10"/>
                  </a:cxn>
                  <a:cxn ang="0">
                    <a:pos x="107" y="11"/>
                  </a:cxn>
                  <a:cxn ang="0">
                    <a:pos x="90" y="11"/>
                  </a:cxn>
                  <a:cxn ang="0">
                    <a:pos x="74" y="13"/>
                  </a:cxn>
                  <a:cxn ang="0">
                    <a:pos x="56" y="13"/>
                  </a:cxn>
                  <a:cxn ang="0">
                    <a:pos x="38" y="14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4" h="14">
                    <a:moveTo>
                      <a:pt x="0" y="14"/>
                    </a:moveTo>
                    <a:lnTo>
                      <a:pt x="19" y="14"/>
                    </a:lnTo>
                    <a:lnTo>
                      <a:pt x="39" y="14"/>
                    </a:lnTo>
                    <a:lnTo>
                      <a:pt x="57" y="13"/>
                    </a:lnTo>
                    <a:lnTo>
                      <a:pt x="76" y="13"/>
                    </a:lnTo>
                    <a:lnTo>
                      <a:pt x="92" y="11"/>
                    </a:lnTo>
                    <a:lnTo>
                      <a:pt x="109" y="11"/>
                    </a:lnTo>
                    <a:lnTo>
                      <a:pt x="123" y="10"/>
                    </a:lnTo>
                    <a:lnTo>
                      <a:pt x="137" y="9"/>
                    </a:lnTo>
                    <a:lnTo>
                      <a:pt x="149" y="8"/>
                    </a:lnTo>
                    <a:lnTo>
                      <a:pt x="160" y="7"/>
                    </a:lnTo>
                    <a:lnTo>
                      <a:pt x="169" y="6"/>
                    </a:lnTo>
                    <a:lnTo>
                      <a:pt x="176" y="5"/>
                    </a:lnTo>
                    <a:lnTo>
                      <a:pt x="180" y="4"/>
                    </a:lnTo>
                    <a:lnTo>
                      <a:pt x="183" y="3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80" y="3"/>
                    </a:lnTo>
                    <a:lnTo>
                      <a:pt x="177" y="4"/>
                    </a:lnTo>
                    <a:lnTo>
                      <a:pt x="172" y="5"/>
                    </a:lnTo>
                    <a:lnTo>
                      <a:pt x="166" y="6"/>
                    </a:lnTo>
                    <a:lnTo>
                      <a:pt x="157" y="7"/>
                    </a:lnTo>
                    <a:lnTo>
                      <a:pt x="147" y="8"/>
                    </a:lnTo>
                    <a:lnTo>
                      <a:pt x="135" y="9"/>
                    </a:lnTo>
                    <a:lnTo>
                      <a:pt x="121" y="10"/>
                    </a:lnTo>
                    <a:lnTo>
                      <a:pt x="107" y="11"/>
                    </a:lnTo>
                    <a:lnTo>
                      <a:pt x="90" y="11"/>
                    </a:lnTo>
                    <a:lnTo>
                      <a:pt x="74" y="13"/>
                    </a:lnTo>
                    <a:lnTo>
                      <a:pt x="56" y="13"/>
                    </a:lnTo>
                    <a:lnTo>
                      <a:pt x="38" y="14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3" name="Freeform 535"/>
              <p:cNvSpPr>
                <a:spLocks/>
              </p:cNvSpPr>
              <p:nvPr/>
            </p:nvSpPr>
            <p:spPr bwMode="auto">
              <a:xfrm>
                <a:off x="680" y="2126"/>
                <a:ext cx="181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4"/>
                  </a:cxn>
                  <a:cxn ang="0">
                    <a:pos x="38" y="14"/>
                  </a:cxn>
                  <a:cxn ang="0">
                    <a:pos x="56" y="13"/>
                  </a:cxn>
                  <a:cxn ang="0">
                    <a:pos x="74" y="13"/>
                  </a:cxn>
                  <a:cxn ang="0">
                    <a:pos x="90" y="11"/>
                  </a:cxn>
                  <a:cxn ang="0">
                    <a:pos x="107" y="11"/>
                  </a:cxn>
                  <a:cxn ang="0">
                    <a:pos x="121" y="10"/>
                  </a:cxn>
                  <a:cxn ang="0">
                    <a:pos x="135" y="9"/>
                  </a:cxn>
                  <a:cxn ang="0">
                    <a:pos x="147" y="8"/>
                  </a:cxn>
                  <a:cxn ang="0">
                    <a:pos x="157" y="7"/>
                  </a:cxn>
                  <a:cxn ang="0">
                    <a:pos x="166" y="6"/>
                  </a:cxn>
                  <a:cxn ang="0">
                    <a:pos x="172" y="5"/>
                  </a:cxn>
                  <a:cxn ang="0">
                    <a:pos x="177" y="4"/>
                  </a:cxn>
                  <a:cxn ang="0">
                    <a:pos x="180" y="3"/>
                  </a:cxn>
                  <a:cxn ang="0">
                    <a:pos x="181" y="0"/>
                  </a:cxn>
                  <a:cxn ang="0">
                    <a:pos x="178" y="0"/>
                  </a:cxn>
                  <a:cxn ang="0">
                    <a:pos x="177" y="3"/>
                  </a:cxn>
                  <a:cxn ang="0">
                    <a:pos x="173" y="4"/>
                  </a:cxn>
                  <a:cxn ang="0">
                    <a:pos x="169" y="5"/>
                  </a:cxn>
                  <a:cxn ang="0">
                    <a:pos x="162" y="6"/>
                  </a:cxn>
                  <a:cxn ang="0">
                    <a:pos x="153" y="7"/>
                  </a:cxn>
                  <a:cxn ang="0">
                    <a:pos x="143" y="8"/>
                  </a:cxn>
                  <a:cxn ang="0">
                    <a:pos x="132" y="9"/>
                  </a:cxn>
                  <a:cxn ang="0">
                    <a:pos x="119" y="10"/>
                  </a:cxn>
                  <a:cxn ang="0">
                    <a:pos x="105" y="10"/>
                  </a:cxn>
                  <a:cxn ang="0">
                    <a:pos x="89" y="11"/>
                  </a:cxn>
                  <a:cxn ang="0">
                    <a:pos x="72" y="13"/>
                  </a:cxn>
                  <a:cxn ang="0">
                    <a:pos x="55" y="13"/>
                  </a:cxn>
                  <a:cxn ang="0">
                    <a:pos x="37" y="13"/>
                  </a:cxn>
                  <a:cxn ang="0">
                    <a:pos x="19" y="13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1" h="14">
                    <a:moveTo>
                      <a:pt x="0" y="14"/>
                    </a:moveTo>
                    <a:lnTo>
                      <a:pt x="19" y="14"/>
                    </a:lnTo>
                    <a:lnTo>
                      <a:pt x="38" y="14"/>
                    </a:lnTo>
                    <a:lnTo>
                      <a:pt x="56" y="13"/>
                    </a:lnTo>
                    <a:lnTo>
                      <a:pt x="74" y="13"/>
                    </a:lnTo>
                    <a:lnTo>
                      <a:pt x="90" y="11"/>
                    </a:lnTo>
                    <a:lnTo>
                      <a:pt x="107" y="11"/>
                    </a:lnTo>
                    <a:lnTo>
                      <a:pt x="121" y="10"/>
                    </a:lnTo>
                    <a:lnTo>
                      <a:pt x="135" y="9"/>
                    </a:lnTo>
                    <a:lnTo>
                      <a:pt x="147" y="8"/>
                    </a:lnTo>
                    <a:lnTo>
                      <a:pt x="157" y="7"/>
                    </a:lnTo>
                    <a:lnTo>
                      <a:pt x="166" y="6"/>
                    </a:lnTo>
                    <a:lnTo>
                      <a:pt x="172" y="5"/>
                    </a:lnTo>
                    <a:lnTo>
                      <a:pt x="177" y="4"/>
                    </a:lnTo>
                    <a:lnTo>
                      <a:pt x="180" y="3"/>
                    </a:lnTo>
                    <a:lnTo>
                      <a:pt x="181" y="0"/>
                    </a:lnTo>
                    <a:lnTo>
                      <a:pt x="178" y="0"/>
                    </a:lnTo>
                    <a:lnTo>
                      <a:pt x="177" y="3"/>
                    </a:lnTo>
                    <a:lnTo>
                      <a:pt x="173" y="4"/>
                    </a:lnTo>
                    <a:lnTo>
                      <a:pt x="169" y="5"/>
                    </a:lnTo>
                    <a:lnTo>
                      <a:pt x="162" y="6"/>
                    </a:lnTo>
                    <a:lnTo>
                      <a:pt x="153" y="7"/>
                    </a:lnTo>
                    <a:lnTo>
                      <a:pt x="143" y="8"/>
                    </a:lnTo>
                    <a:lnTo>
                      <a:pt x="132" y="9"/>
                    </a:lnTo>
                    <a:lnTo>
                      <a:pt x="119" y="10"/>
                    </a:lnTo>
                    <a:lnTo>
                      <a:pt x="105" y="10"/>
                    </a:lnTo>
                    <a:lnTo>
                      <a:pt x="89" y="11"/>
                    </a:lnTo>
                    <a:lnTo>
                      <a:pt x="72" y="13"/>
                    </a:lnTo>
                    <a:lnTo>
                      <a:pt x="55" y="13"/>
                    </a:lnTo>
                    <a:lnTo>
                      <a:pt x="37" y="13"/>
                    </a:lnTo>
                    <a:lnTo>
                      <a:pt x="19" y="13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4" name="Freeform 536"/>
              <p:cNvSpPr>
                <a:spLocks/>
              </p:cNvSpPr>
              <p:nvPr/>
            </p:nvSpPr>
            <p:spPr bwMode="auto">
              <a:xfrm>
                <a:off x="680" y="2126"/>
                <a:ext cx="17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9" y="13"/>
                  </a:cxn>
                  <a:cxn ang="0">
                    <a:pos x="37" y="13"/>
                  </a:cxn>
                  <a:cxn ang="0">
                    <a:pos x="55" y="13"/>
                  </a:cxn>
                  <a:cxn ang="0">
                    <a:pos x="72" y="13"/>
                  </a:cxn>
                  <a:cxn ang="0">
                    <a:pos x="89" y="11"/>
                  </a:cxn>
                  <a:cxn ang="0">
                    <a:pos x="105" y="10"/>
                  </a:cxn>
                  <a:cxn ang="0">
                    <a:pos x="119" y="10"/>
                  </a:cxn>
                  <a:cxn ang="0">
                    <a:pos x="132" y="9"/>
                  </a:cxn>
                  <a:cxn ang="0">
                    <a:pos x="143" y="8"/>
                  </a:cxn>
                  <a:cxn ang="0">
                    <a:pos x="153" y="7"/>
                  </a:cxn>
                  <a:cxn ang="0">
                    <a:pos x="162" y="6"/>
                  </a:cxn>
                  <a:cxn ang="0">
                    <a:pos x="169" y="5"/>
                  </a:cxn>
                  <a:cxn ang="0">
                    <a:pos x="173" y="4"/>
                  </a:cxn>
                  <a:cxn ang="0">
                    <a:pos x="177" y="3"/>
                  </a:cxn>
                  <a:cxn ang="0">
                    <a:pos x="178" y="0"/>
                  </a:cxn>
                  <a:cxn ang="0">
                    <a:pos x="174" y="0"/>
                  </a:cxn>
                  <a:cxn ang="0">
                    <a:pos x="173" y="3"/>
                  </a:cxn>
                  <a:cxn ang="0">
                    <a:pos x="170" y="4"/>
                  </a:cxn>
                  <a:cxn ang="0">
                    <a:pos x="164" y="5"/>
                  </a:cxn>
                  <a:cxn ang="0">
                    <a:pos x="157" y="6"/>
                  </a:cxn>
                  <a:cxn ang="0">
                    <a:pos x="148" y="7"/>
                  </a:cxn>
                  <a:cxn ang="0">
                    <a:pos x="137" y="8"/>
                  </a:cxn>
                  <a:cxn ang="0">
                    <a:pos x="123" y="9"/>
                  </a:cxn>
                  <a:cxn ang="0">
                    <a:pos x="109" y="10"/>
                  </a:cxn>
                  <a:cxn ang="0">
                    <a:pos x="94" y="11"/>
                  </a:cxn>
                  <a:cxn ang="0">
                    <a:pos x="76" y="11"/>
                  </a:cxn>
                  <a:cxn ang="0">
                    <a:pos x="58" y="13"/>
                  </a:cxn>
                  <a:cxn ang="0">
                    <a:pos x="39" y="13"/>
                  </a:cxn>
                  <a:cxn ang="0">
                    <a:pos x="20" y="13"/>
                  </a:cxn>
                  <a:cxn ang="0">
                    <a:pos x="0" y="13"/>
                  </a:cxn>
                  <a:cxn ang="0">
                    <a:pos x="0" y="14"/>
                  </a:cxn>
                </a:cxnLst>
                <a:rect l="0" t="0" r="r" b="b"/>
                <a:pathLst>
                  <a:path w="178" h="14">
                    <a:moveTo>
                      <a:pt x="0" y="14"/>
                    </a:moveTo>
                    <a:lnTo>
                      <a:pt x="19" y="13"/>
                    </a:lnTo>
                    <a:lnTo>
                      <a:pt x="37" y="13"/>
                    </a:lnTo>
                    <a:lnTo>
                      <a:pt x="55" y="13"/>
                    </a:lnTo>
                    <a:lnTo>
                      <a:pt x="72" y="13"/>
                    </a:lnTo>
                    <a:lnTo>
                      <a:pt x="89" y="11"/>
                    </a:lnTo>
                    <a:lnTo>
                      <a:pt x="105" y="10"/>
                    </a:lnTo>
                    <a:lnTo>
                      <a:pt x="119" y="10"/>
                    </a:lnTo>
                    <a:lnTo>
                      <a:pt x="132" y="9"/>
                    </a:lnTo>
                    <a:lnTo>
                      <a:pt x="143" y="8"/>
                    </a:lnTo>
                    <a:lnTo>
                      <a:pt x="153" y="7"/>
                    </a:lnTo>
                    <a:lnTo>
                      <a:pt x="162" y="6"/>
                    </a:lnTo>
                    <a:lnTo>
                      <a:pt x="169" y="5"/>
                    </a:lnTo>
                    <a:lnTo>
                      <a:pt x="173" y="4"/>
                    </a:lnTo>
                    <a:lnTo>
                      <a:pt x="177" y="3"/>
                    </a:lnTo>
                    <a:lnTo>
                      <a:pt x="178" y="0"/>
                    </a:lnTo>
                    <a:lnTo>
                      <a:pt x="174" y="0"/>
                    </a:lnTo>
                    <a:lnTo>
                      <a:pt x="173" y="3"/>
                    </a:lnTo>
                    <a:lnTo>
                      <a:pt x="170" y="4"/>
                    </a:lnTo>
                    <a:lnTo>
                      <a:pt x="164" y="5"/>
                    </a:lnTo>
                    <a:lnTo>
                      <a:pt x="157" y="6"/>
                    </a:lnTo>
                    <a:lnTo>
                      <a:pt x="148" y="7"/>
                    </a:lnTo>
                    <a:lnTo>
                      <a:pt x="137" y="8"/>
                    </a:lnTo>
                    <a:lnTo>
                      <a:pt x="123" y="9"/>
                    </a:lnTo>
                    <a:lnTo>
                      <a:pt x="109" y="10"/>
                    </a:lnTo>
                    <a:lnTo>
                      <a:pt x="94" y="11"/>
                    </a:lnTo>
                    <a:lnTo>
                      <a:pt x="76" y="11"/>
                    </a:lnTo>
                    <a:lnTo>
                      <a:pt x="58" y="13"/>
                    </a:lnTo>
                    <a:lnTo>
                      <a:pt x="39" y="13"/>
                    </a:lnTo>
                    <a:lnTo>
                      <a:pt x="20" y="13"/>
                    </a:lnTo>
                    <a:lnTo>
                      <a:pt x="0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5" name="Freeform 537"/>
              <p:cNvSpPr>
                <a:spLocks/>
              </p:cNvSpPr>
              <p:nvPr/>
            </p:nvSpPr>
            <p:spPr bwMode="auto">
              <a:xfrm>
                <a:off x="680" y="2126"/>
                <a:ext cx="17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0" y="13"/>
                  </a:cxn>
                  <a:cxn ang="0">
                    <a:pos x="39" y="13"/>
                  </a:cxn>
                  <a:cxn ang="0">
                    <a:pos x="58" y="13"/>
                  </a:cxn>
                  <a:cxn ang="0">
                    <a:pos x="76" y="11"/>
                  </a:cxn>
                  <a:cxn ang="0">
                    <a:pos x="94" y="11"/>
                  </a:cxn>
                  <a:cxn ang="0">
                    <a:pos x="109" y="10"/>
                  </a:cxn>
                  <a:cxn ang="0">
                    <a:pos x="123" y="9"/>
                  </a:cxn>
                  <a:cxn ang="0">
                    <a:pos x="137" y="8"/>
                  </a:cxn>
                  <a:cxn ang="0">
                    <a:pos x="148" y="7"/>
                  </a:cxn>
                  <a:cxn ang="0">
                    <a:pos x="157" y="6"/>
                  </a:cxn>
                  <a:cxn ang="0">
                    <a:pos x="164" y="5"/>
                  </a:cxn>
                  <a:cxn ang="0">
                    <a:pos x="170" y="4"/>
                  </a:cxn>
                  <a:cxn ang="0">
                    <a:pos x="173" y="3"/>
                  </a:cxn>
                  <a:cxn ang="0">
                    <a:pos x="174" y="0"/>
                  </a:cxn>
                  <a:cxn ang="0">
                    <a:pos x="171" y="0"/>
                  </a:cxn>
                  <a:cxn ang="0">
                    <a:pos x="170" y="3"/>
                  </a:cxn>
                  <a:cxn ang="0">
                    <a:pos x="167" y="4"/>
                  </a:cxn>
                  <a:cxn ang="0">
                    <a:pos x="161" y="5"/>
                  </a:cxn>
                  <a:cxn ang="0">
                    <a:pos x="154" y="6"/>
                  </a:cxn>
                  <a:cxn ang="0">
                    <a:pos x="145" y="7"/>
                  </a:cxn>
                  <a:cxn ang="0">
                    <a:pos x="133" y="8"/>
                  </a:cxn>
                  <a:cxn ang="0">
                    <a:pos x="121" y="9"/>
                  </a:cxn>
                  <a:cxn ang="0">
                    <a:pos x="107" y="10"/>
                  </a:cxn>
                  <a:cxn ang="0">
                    <a:pos x="91" y="10"/>
                  </a:cxn>
                  <a:cxn ang="0">
                    <a:pos x="75" y="11"/>
                  </a:cxn>
                  <a:cxn ang="0">
                    <a:pos x="57" y="13"/>
                  </a:cxn>
                  <a:cxn ang="0">
                    <a:pos x="38" y="13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74" h="13">
                    <a:moveTo>
                      <a:pt x="0" y="13"/>
                    </a:moveTo>
                    <a:lnTo>
                      <a:pt x="20" y="13"/>
                    </a:lnTo>
                    <a:lnTo>
                      <a:pt x="39" y="13"/>
                    </a:lnTo>
                    <a:lnTo>
                      <a:pt x="58" y="13"/>
                    </a:lnTo>
                    <a:lnTo>
                      <a:pt x="76" y="11"/>
                    </a:lnTo>
                    <a:lnTo>
                      <a:pt x="94" y="11"/>
                    </a:lnTo>
                    <a:lnTo>
                      <a:pt x="109" y="10"/>
                    </a:lnTo>
                    <a:lnTo>
                      <a:pt x="123" y="9"/>
                    </a:lnTo>
                    <a:lnTo>
                      <a:pt x="137" y="8"/>
                    </a:lnTo>
                    <a:lnTo>
                      <a:pt x="148" y="7"/>
                    </a:lnTo>
                    <a:lnTo>
                      <a:pt x="157" y="6"/>
                    </a:lnTo>
                    <a:lnTo>
                      <a:pt x="164" y="5"/>
                    </a:lnTo>
                    <a:lnTo>
                      <a:pt x="170" y="4"/>
                    </a:lnTo>
                    <a:lnTo>
                      <a:pt x="173" y="3"/>
                    </a:lnTo>
                    <a:lnTo>
                      <a:pt x="174" y="0"/>
                    </a:lnTo>
                    <a:lnTo>
                      <a:pt x="171" y="0"/>
                    </a:lnTo>
                    <a:lnTo>
                      <a:pt x="170" y="3"/>
                    </a:lnTo>
                    <a:lnTo>
                      <a:pt x="167" y="4"/>
                    </a:lnTo>
                    <a:lnTo>
                      <a:pt x="161" y="5"/>
                    </a:lnTo>
                    <a:lnTo>
                      <a:pt x="154" y="6"/>
                    </a:lnTo>
                    <a:lnTo>
                      <a:pt x="145" y="7"/>
                    </a:lnTo>
                    <a:lnTo>
                      <a:pt x="133" y="8"/>
                    </a:lnTo>
                    <a:lnTo>
                      <a:pt x="121" y="9"/>
                    </a:lnTo>
                    <a:lnTo>
                      <a:pt x="107" y="10"/>
                    </a:lnTo>
                    <a:lnTo>
                      <a:pt x="91" y="10"/>
                    </a:lnTo>
                    <a:lnTo>
                      <a:pt x="75" y="11"/>
                    </a:lnTo>
                    <a:lnTo>
                      <a:pt x="57" y="13"/>
                    </a:lnTo>
                    <a:lnTo>
                      <a:pt x="38" y="13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6" name="Freeform 538"/>
              <p:cNvSpPr>
                <a:spLocks/>
              </p:cNvSpPr>
              <p:nvPr/>
            </p:nvSpPr>
            <p:spPr bwMode="auto">
              <a:xfrm>
                <a:off x="680" y="2126"/>
                <a:ext cx="171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8" y="13"/>
                  </a:cxn>
                  <a:cxn ang="0">
                    <a:pos x="57" y="13"/>
                  </a:cxn>
                  <a:cxn ang="0">
                    <a:pos x="75" y="11"/>
                  </a:cxn>
                  <a:cxn ang="0">
                    <a:pos x="91" y="10"/>
                  </a:cxn>
                  <a:cxn ang="0">
                    <a:pos x="107" y="10"/>
                  </a:cxn>
                  <a:cxn ang="0">
                    <a:pos x="121" y="9"/>
                  </a:cxn>
                  <a:cxn ang="0">
                    <a:pos x="133" y="8"/>
                  </a:cxn>
                  <a:cxn ang="0">
                    <a:pos x="145" y="7"/>
                  </a:cxn>
                  <a:cxn ang="0">
                    <a:pos x="154" y="6"/>
                  </a:cxn>
                  <a:cxn ang="0">
                    <a:pos x="161" y="5"/>
                  </a:cxn>
                  <a:cxn ang="0">
                    <a:pos x="167" y="4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8" y="0"/>
                  </a:cxn>
                  <a:cxn ang="0">
                    <a:pos x="167" y="3"/>
                  </a:cxn>
                  <a:cxn ang="0">
                    <a:pos x="163" y="4"/>
                  </a:cxn>
                  <a:cxn ang="0">
                    <a:pos x="158" y="5"/>
                  </a:cxn>
                  <a:cxn ang="0">
                    <a:pos x="151" y="6"/>
                  </a:cxn>
                  <a:cxn ang="0">
                    <a:pos x="142" y="7"/>
                  </a:cxn>
                  <a:cxn ang="0">
                    <a:pos x="131" y="8"/>
                  </a:cxn>
                  <a:cxn ang="0">
                    <a:pos x="119" y="9"/>
                  </a:cxn>
                  <a:cxn ang="0">
                    <a:pos x="105" y="10"/>
                  </a:cxn>
                  <a:cxn ang="0">
                    <a:pos x="89" y="10"/>
                  </a:cxn>
                  <a:cxn ang="0">
                    <a:pos x="74" y="11"/>
                  </a:cxn>
                  <a:cxn ang="0">
                    <a:pos x="56" y="11"/>
                  </a:cxn>
                  <a:cxn ang="0">
                    <a:pos x="38" y="13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71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8" y="13"/>
                    </a:lnTo>
                    <a:lnTo>
                      <a:pt x="57" y="13"/>
                    </a:lnTo>
                    <a:lnTo>
                      <a:pt x="75" y="11"/>
                    </a:lnTo>
                    <a:lnTo>
                      <a:pt x="91" y="10"/>
                    </a:lnTo>
                    <a:lnTo>
                      <a:pt x="107" y="10"/>
                    </a:lnTo>
                    <a:lnTo>
                      <a:pt x="121" y="9"/>
                    </a:lnTo>
                    <a:lnTo>
                      <a:pt x="133" y="8"/>
                    </a:lnTo>
                    <a:lnTo>
                      <a:pt x="145" y="7"/>
                    </a:lnTo>
                    <a:lnTo>
                      <a:pt x="154" y="6"/>
                    </a:lnTo>
                    <a:lnTo>
                      <a:pt x="161" y="5"/>
                    </a:lnTo>
                    <a:lnTo>
                      <a:pt x="167" y="4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8" y="0"/>
                    </a:lnTo>
                    <a:lnTo>
                      <a:pt x="167" y="3"/>
                    </a:lnTo>
                    <a:lnTo>
                      <a:pt x="163" y="4"/>
                    </a:lnTo>
                    <a:lnTo>
                      <a:pt x="158" y="5"/>
                    </a:lnTo>
                    <a:lnTo>
                      <a:pt x="151" y="6"/>
                    </a:lnTo>
                    <a:lnTo>
                      <a:pt x="142" y="7"/>
                    </a:lnTo>
                    <a:lnTo>
                      <a:pt x="131" y="8"/>
                    </a:lnTo>
                    <a:lnTo>
                      <a:pt x="119" y="9"/>
                    </a:lnTo>
                    <a:lnTo>
                      <a:pt x="105" y="10"/>
                    </a:lnTo>
                    <a:lnTo>
                      <a:pt x="89" y="10"/>
                    </a:lnTo>
                    <a:lnTo>
                      <a:pt x="74" y="11"/>
                    </a:lnTo>
                    <a:lnTo>
                      <a:pt x="56" y="11"/>
                    </a:lnTo>
                    <a:lnTo>
                      <a:pt x="38" y="13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7" name="Freeform 539"/>
              <p:cNvSpPr>
                <a:spLocks/>
              </p:cNvSpPr>
              <p:nvPr/>
            </p:nvSpPr>
            <p:spPr bwMode="auto">
              <a:xfrm>
                <a:off x="680" y="2126"/>
                <a:ext cx="168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8" y="13"/>
                  </a:cxn>
                  <a:cxn ang="0">
                    <a:pos x="56" y="11"/>
                  </a:cxn>
                  <a:cxn ang="0">
                    <a:pos x="74" y="11"/>
                  </a:cxn>
                  <a:cxn ang="0">
                    <a:pos x="89" y="10"/>
                  </a:cxn>
                  <a:cxn ang="0">
                    <a:pos x="105" y="10"/>
                  </a:cxn>
                  <a:cxn ang="0">
                    <a:pos x="119" y="9"/>
                  </a:cxn>
                  <a:cxn ang="0">
                    <a:pos x="131" y="8"/>
                  </a:cxn>
                  <a:cxn ang="0">
                    <a:pos x="142" y="7"/>
                  </a:cxn>
                  <a:cxn ang="0">
                    <a:pos x="151" y="6"/>
                  </a:cxn>
                  <a:cxn ang="0">
                    <a:pos x="158" y="5"/>
                  </a:cxn>
                  <a:cxn ang="0">
                    <a:pos x="163" y="4"/>
                  </a:cxn>
                  <a:cxn ang="0">
                    <a:pos x="167" y="3"/>
                  </a:cxn>
                  <a:cxn ang="0">
                    <a:pos x="168" y="0"/>
                  </a:cxn>
                  <a:cxn ang="0">
                    <a:pos x="164" y="0"/>
                  </a:cxn>
                  <a:cxn ang="0">
                    <a:pos x="163" y="3"/>
                  </a:cxn>
                  <a:cxn ang="0">
                    <a:pos x="160" y="4"/>
                  </a:cxn>
                  <a:cxn ang="0">
                    <a:pos x="156" y="5"/>
                  </a:cxn>
                  <a:cxn ang="0">
                    <a:pos x="148" y="6"/>
                  </a:cxn>
                  <a:cxn ang="0">
                    <a:pos x="139" y="7"/>
                  </a:cxn>
                  <a:cxn ang="0">
                    <a:pos x="129" y="8"/>
                  </a:cxn>
                  <a:cxn ang="0">
                    <a:pos x="117" y="9"/>
                  </a:cxn>
                  <a:cxn ang="0">
                    <a:pos x="102" y="9"/>
                  </a:cxn>
                  <a:cxn ang="0">
                    <a:pos x="88" y="10"/>
                  </a:cxn>
                  <a:cxn ang="0">
                    <a:pos x="71" y="11"/>
                  </a:cxn>
                  <a:cxn ang="0">
                    <a:pos x="55" y="11"/>
                  </a:cxn>
                  <a:cxn ang="0">
                    <a:pos x="37" y="11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68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8" y="13"/>
                    </a:lnTo>
                    <a:lnTo>
                      <a:pt x="56" y="11"/>
                    </a:lnTo>
                    <a:lnTo>
                      <a:pt x="74" y="11"/>
                    </a:lnTo>
                    <a:lnTo>
                      <a:pt x="89" y="10"/>
                    </a:lnTo>
                    <a:lnTo>
                      <a:pt x="105" y="10"/>
                    </a:lnTo>
                    <a:lnTo>
                      <a:pt x="119" y="9"/>
                    </a:lnTo>
                    <a:lnTo>
                      <a:pt x="131" y="8"/>
                    </a:lnTo>
                    <a:lnTo>
                      <a:pt x="142" y="7"/>
                    </a:lnTo>
                    <a:lnTo>
                      <a:pt x="151" y="6"/>
                    </a:lnTo>
                    <a:lnTo>
                      <a:pt x="158" y="5"/>
                    </a:lnTo>
                    <a:lnTo>
                      <a:pt x="163" y="4"/>
                    </a:lnTo>
                    <a:lnTo>
                      <a:pt x="167" y="3"/>
                    </a:lnTo>
                    <a:lnTo>
                      <a:pt x="168" y="0"/>
                    </a:lnTo>
                    <a:lnTo>
                      <a:pt x="164" y="0"/>
                    </a:lnTo>
                    <a:lnTo>
                      <a:pt x="163" y="3"/>
                    </a:lnTo>
                    <a:lnTo>
                      <a:pt x="160" y="4"/>
                    </a:lnTo>
                    <a:lnTo>
                      <a:pt x="156" y="5"/>
                    </a:lnTo>
                    <a:lnTo>
                      <a:pt x="148" y="6"/>
                    </a:lnTo>
                    <a:lnTo>
                      <a:pt x="139" y="7"/>
                    </a:lnTo>
                    <a:lnTo>
                      <a:pt x="129" y="8"/>
                    </a:lnTo>
                    <a:lnTo>
                      <a:pt x="117" y="9"/>
                    </a:lnTo>
                    <a:lnTo>
                      <a:pt x="102" y="9"/>
                    </a:lnTo>
                    <a:lnTo>
                      <a:pt x="88" y="10"/>
                    </a:lnTo>
                    <a:lnTo>
                      <a:pt x="71" y="11"/>
                    </a:lnTo>
                    <a:lnTo>
                      <a:pt x="55" y="11"/>
                    </a:lnTo>
                    <a:lnTo>
                      <a:pt x="37" y="11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8" name="Freeform 540"/>
              <p:cNvSpPr>
                <a:spLocks/>
              </p:cNvSpPr>
              <p:nvPr/>
            </p:nvSpPr>
            <p:spPr bwMode="auto">
              <a:xfrm>
                <a:off x="680" y="2126"/>
                <a:ext cx="16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" y="13"/>
                  </a:cxn>
                  <a:cxn ang="0">
                    <a:pos x="37" y="11"/>
                  </a:cxn>
                  <a:cxn ang="0">
                    <a:pos x="55" y="11"/>
                  </a:cxn>
                  <a:cxn ang="0">
                    <a:pos x="71" y="11"/>
                  </a:cxn>
                  <a:cxn ang="0">
                    <a:pos x="88" y="10"/>
                  </a:cxn>
                  <a:cxn ang="0">
                    <a:pos x="102" y="9"/>
                  </a:cxn>
                  <a:cxn ang="0">
                    <a:pos x="117" y="9"/>
                  </a:cxn>
                  <a:cxn ang="0">
                    <a:pos x="129" y="8"/>
                  </a:cxn>
                  <a:cxn ang="0">
                    <a:pos x="139" y="7"/>
                  </a:cxn>
                  <a:cxn ang="0">
                    <a:pos x="148" y="6"/>
                  </a:cxn>
                  <a:cxn ang="0">
                    <a:pos x="156" y="5"/>
                  </a:cxn>
                  <a:cxn ang="0">
                    <a:pos x="160" y="4"/>
                  </a:cxn>
                  <a:cxn ang="0">
                    <a:pos x="163" y="3"/>
                  </a:cxn>
                  <a:cxn ang="0">
                    <a:pos x="164" y="0"/>
                  </a:cxn>
                  <a:cxn ang="0">
                    <a:pos x="161" y="0"/>
                  </a:cxn>
                  <a:cxn ang="0">
                    <a:pos x="160" y="3"/>
                  </a:cxn>
                  <a:cxn ang="0">
                    <a:pos x="157" y="4"/>
                  </a:cxn>
                  <a:cxn ang="0">
                    <a:pos x="152" y="5"/>
                  </a:cxn>
                  <a:cxn ang="0">
                    <a:pos x="145" y="6"/>
                  </a:cxn>
                  <a:cxn ang="0">
                    <a:pos x="137" y="7"/>
                  </a:cxn>
                  <a:cxn ang="0">
                    <a:pos x="126" y="8"/>
                  </a:cxn>
                  <a:cxn ang="0">
                    <a:pos x="113" y="9"/>
                  </a:cxn>
                  <a:cxn ang="0">
                    <a:pos x="100" y="9"/>
                  </a:cxn>
                  <a:cxn ang="0">
                    <a:pos x="86" y="10"/>
                  </a:cxn>
                  <a:cxn ang="0">
                    <a:pos x="70" y="11"/>
                  </a:cxn>
                  <a:cxn ang="0">
                    <a:pos x="54" y="11"/>
                  </a:cxn>
                  <a:cxn ang="0">
                    <a:pos x="36" y="11"/>
                  </a:cxn>
                  <a:cxn ang="0">
                    <a:pos x="18" y="11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64" h="13">
                    <a:moveTo>
                      <a:pt x="0" y="13"/>
                    </a:moveTo>
                    <a:lnTo>
                      <a:pt x="19" y="13"/>
                    </a:lnTo>
                    <a:lnTo>
                      <a:pt x="37" y="11"/>
                    </a:lnTo>
                    <a:lnTo>
                      <a:pt x="55" y="11"/>
                    </a:lnTo>
                    <a:lnTo>
                      <a:pt x="71" y="11"/>
                    </a:lnTo>
                    <a:lnTo>
                      <a:pt x="88" y="10"/>
                    </a:lnTo>
                    <a:lnTo>
                      <a:pt x="102" y="9"/>
                    </a:lnTo>
                    <a:lnTo>
                      <a:pt x="117" y="9"/>
                    </a:lnTo>
                    <a:lnTo>
                      <a:pt x="129" y="8"/>
                    </a:lnTo>
                    <a:lnTo>
                      <a:pt x="139" y="7"/>
                    </a:lnTo>
                    <a:lnTo>
                      <a:pt x="148" y="6"/>
                    </a:lnTo>
                    <a:lnTo>
                      <a:pt x="156" y="5"/>
                    </a:lnTo>
                    <a:lnTo>
                      <a:pt x="160" y="4"/>
                    </a:lnTo>
                    <a:lnTo>
                      <a:pt x="163" y="3"/>
                    </a:lnTo>
                    <a:lnTo>
                      <a:pt x="164" y="0"/>
                    </a:lnTo>
                    <a:lnTo>
                      <a:pt x="161" y="0"/>
                    </a:lnTo>
                    <a:lnTo>
                      <a:pt x="160" y="3"/>
                    </a:lnTo>
                    <a:lnTo>
                      <a:pt x="157" y="4"/>
                    </a:lnTo>
                    <a:lnTo>
                      <a:pt x="152" y="5"/>
                    </a:lnTo>
                    <a:lnTo>
                      <a:pt x="145" y="6"/>
                    </a:lnTo>
                    <a:lnTo>
                      <a:pt x="137" y="7"/>
                    </a:lnTo>
                    <a:lnTo>
                      <a:pt x="126" y="8"/>
                    </a:lnTo>
                    <a:lnTo>
                      <a:pt x="113" y="9"/>
                    </a:lnTo>
                    <a:lnTo>
                      <a:pt x="100" y="9"/>
                    </a:lnTo>
                    <a:lnTo>
                      <a:pt x="86" y="10"/>
                    </a:lnTo>
                    <a:lnTo>
                      <a:pt x="70" y="11"/>
                    </a:lnTo>
                    <a:lnTo>
                      <a:pt x="54" y="11"/>
                    </a:lnTo>
                    <a:lnTo>
                      <a:pt x="36" y="11"/>
                    </a:lnTo>
                    <a:lnTo>
                      <a:pt x="18" y="11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9" name="Freeform 541"/>
              <p:cNvSpPr>
                <a:spLocks/>
              </p:cNvSpPr>
              <p:nvPr/>
            </p:nvSpPr>
            <p:spPr bwMode="auto">
              <a:xfrm>
                <a:off x="680" y="2126"/>
                <a:ext cx="161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11"/>
                  </a:cxn>
                  <a:cxn ang="0">
                    <a:pos x="36" y="11"/>
                  </a:cxn>
                  <a:cxn ang="0">
                    <a:pos x="54" y="11"/>
                  </a:cxn>
                  <a:cxn ang="0">
                    <a:pos x="70" y="11"/>
                  </a:cxn>
                  <a:cxn ang="0">
                    <a:pos x="86" y="10"/>
                  </a:cxn>
                  <a:cxn ang="0">
                    <a:pos x="100" y="9"/>
                  </a:cxn>
                  <a:cxn ang="0">
                    <a:pos x="113" y="9"/>
                  </a:cxn>
                  <a:cxn ang="0">
                    <a:pos x="126" y="8"/>
                  </a:cxn>
                  <a:cxn ang="0">
                    <a:pos x="137" y="7"/>
                  </a:cxn>
                  <a:cxn ang="0">
                    <a:pos x="145" y="6"/>
                  </a:cxn>
                  <a:cxn ang="0">
                    <a:pos x="152" y="5"/>
                  </a:cxn>
                  <a:cxn ang="0">
                    <a:pos x="157" y="4"/>
                  </a:cxn>
                  <a:cxn ang="0">
                    <a:pos x="160" y="3"/>
                  </a:cxn>
                  <a:cxn ang="0">
                    <a:pos x="161" y="0"/>
                  </a:cxn>
                  <a:cxn ang="0">
                    <a:pos x="158" y="0"/>
                  </a:cxn>
                  <a:cxn ang="0">
                    <a:pos x="157" y="3"/>
                  </a:cxn>
                  <a:cxn ang="0">
                    <a:pos x="153" y="4"/>
                  </a:cxn>
                  <a:cxn ang="0">
                    <a:pos x="149" y="5"/>
                  </a:cxn>
                  <a:cxn ang="0">
                    <a:pos x="142" y="6"/>
                  </a:cxn>
                  <a:cxn ang="0">
                    <a:pos x="133" y="7"/>
                  </a:cxn>
                  <a:cxn ang="0">
                    <a:pos x="123" y="8"/>
                  </a:cxn>
                  <a:cxn ang="0">
                    <a:pos x="111" y="8"/>
                  </a:cxn>
                  <a:cxn ang="0">
                    <a:pos x="98" y="9"/>
                  </a:cxn>
                  <a:cxn ang="0">
                    <a:pos x="84" y="10"/>
                  </a:cxn>
                  <a:cxn ang="0">
                    <a:pos x="69" y="10"/>
                  </a:cxn>
                  <a:cxn ang="0">
                    <a:pos x="53" y="11"/>
                  </a:cxn>
                  <a:cxn ang="0">
                    <a:pos x="36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3"/>
                  </a:cxn>
                </a:cxnLst>
                <a:rect l="0" t="0" r="r" b="b"/>
                <a:pathLst>
                  <a:path w="161" h="13">
                    <a:moveTo>
                      <a:pt x="0" y="13"/>
                    </a:moveTo>
                    <a:lnTo>
                      <a:pt x="18" y="11"/>
                    </a:lnTo>
                    <a:lnTo>
                      <a:pt x="36" y="11"/>
                    </a:lnTo>
                    <a:lnTo>
                      <a:pt x="54" y="11"/>
                    </a:lnTo>
                    <a:lnTo>
                      <a:pt x="70" y="11"/>
                    </a:lnTo>
                    <a:lnTo>
                      <a:pt x="86" y="10"/>
                    </a:lnTo>
                    <a:lnTo>
                      <a:pt x="100" y="9"/>
                    </a:lnTo>
                    <a:lnTo>
                      <a:pt x="113" y="9"/>
                    </a:lnTo>
                    <a:lnTo>
                      <a:pt x="126" y="8"/>
                    </a:lnTo>
                    <a:lnTo>
                      <a:pt x="137" y="7"/>
                    </a:lnTo>
                    <a:lnTo>
                      <a:pt x="145" y="6"/>
                    </a:lnTo>
                    <a:lnTo>
                      <a:pt x="152" y="5"/>
                    </a:lnTo>
                    <a:lnTo>
                      <a:pt x="157" y="4"/>
                    </a:lnTo>
                    <a:lnTo>
                      <a:pt x="160" y="3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7" y="3"/>
                    </a:lnTo>
                    <a:lnTo>
                      <a:pt x="153" y="4"/>
                    </a:lnTo>
                    <a:lnTo>
                      <a:pt x="149" y="5"/>
                    </a:lnTo>
                    <a:lnTo>
                      <a:pt x="142" y="6"/>
                    </a:lnTo>
                    <a:lnTo>
                      <a:pt x="133" y="7"/>
                    </a:lnTo>
                    <a:lnTo>
                      <a:pt x="123" y="8"/>
                    </a:lnTo>
                    <a:lnTo>
                      <a:pt x="111" y="8"/>
                    </a:lnTo>
                    <a:lnTo>
                      <a:pt x="98" y="9"/>
                    </a:lnTo>
                    <a:lnTo>
                      <a:pt x="84" y="10"/>
                    </a:lnTo>
                    <a:lnTo>
                      <a:pt x="69" y="10"/>
                    </a:lnTo>
                    <a:lnTo>
                      <a:pt x="53" y="11"/>
                    </a:lnTo>
                    <a:lnTo>
                      <a:pt x="36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0" name="Freeform 542"/>
              <p:cNvSpPr>
                <a:spLocks/>
              </p:cNvSpPr>
              <p:nvPr/>
            </p:nvSpPr>
            <p:spPr bwMode="auto">
              <a:xfrm>
                <a:off x="680" y="2126"/>
                <a:ext cx="15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6" y="11"/>
                  </a:cxn>
                  <a:cxn ang="0">
                    <a:pos x="53" y="11"/>
                  </a:cxn>
                  <a:cxn ang="0">
                    <a:pos x="69" y="10"/>
                  </a:cxn>
                  <a:cxn ang="0">
                    <a:pos x="84" y="10"/>
                  </a:cxn>
                  <a:cxn ang="0">
                    <a:pos x="98" y="9"/>
                  </a:cxn>
                  <a:cxn ang="0">
                    <a:pos x="111" y="8"/>
                  </a:cxn>
                  <a:cxn ang="0">
                    <a:pos x="123" y="8"/>
                  </a:cxn>
                  <a:cxn ang="0">
                    <a:pos x="133" y="7"/>
                  </a:cxn>
                  <a:cxn ang="0">
                    <a:pos x="142" y="6"/>
                  </a:cxn>
                  <a:cxn ang="0">
                    <a:pos x="149" y="5"/>
                  </a:cxn>
                  <a:cxn ang="0">
                    <a:pos x="153" y="4"/>
                  </a:cxn>
                  <a:cxn ang="0">
                    <a:pos x="157" y="3"/>
                  </a:cxn>
                  <a:cxn ang="0">
                    <a:pos x="158" y="0"/>
                  </a:cxn>
                  <a:cxn ang="0">
                    <a:pos x="154" y="0"/>
                  </a:cxn>
                  <a:cxn ang="0">
                    <a:pos x="153" y="3"/>
                  </a:cxn>
                  <a:cxn ang="0">
                    <a:pos x="150" y="4"/>
                  </a:cxn>
                  <a:cxn ang="0">
                    <a:pos x="146" y="5"/>
                  </a:cxn>
                  <a:cxn ang="0">
                    <a:pos x="139" y="6"/>
                  </a:cxn>
                  <a:cxn ang="0">
                    <a:pos x="131" y="7"/>
                  </a:cxn>
                  <a:cxn ang="0">
                    <a:pos x="121" y="7"/>
                  </a:cxn>
                  <a:cxn ang="0">
                    <a:pos x="109" y="8"/>
                  </a:cxn>
                  <a:cxn ang="0">
                    <a:pos x="97" y="9"/>
                  </a:cxn>
                  <a:cxn ang="0">
                    <a:pos x="82" y="10"/>
                  </a:cxn>
                  <a:cxn ang="0">
                    <a:pos x="67" y="10"/>
                  </a:cxn>
                  <a:cxn ang="0">
                    <a:pos x="51" y="11"/>
                  </a:cxn>
                  <a:cxn ang="0">
                    <a:pos x="35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8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6" y="11"/>
                    </a:lnTo>
                    <a:lnTo>
                      <a:pt x="53" y="11"/>
                    </a:lnTo>
                    <a:lnTo>
                      <a:pt x="69" y="10"/>
                    </a:lnTo>
                    <a:lnTo>
                      <a:pt x="84" y="10"/>
                    </a:lnTo>
                    <a:lnTo>
                      <a:pt x="98" y="9"/>
                    </a:lnTo>
                    <a:lnTo>
                      <a:pt x="111" y="8"/>
                    </a:lnTo>
                    <a:lnTo>
                      <a:pt x="123" y="8"/>
                    </a:lnTo>
                    <a:lnTo>
                      <a:pt x="133" y="7"/>
                    </a:lnTo>
                    <a:lnTo>
                      <a:pt x="142" y="6"/>
                    </a:lnTo>
                    <a:lnTo>
                      <a:pt x="149" y="5"/>
                    </a:lnTo>
                    <a:lnTo>
                      <a:pt x="153" y="4"/>
                    </a:lnTo>
                    <a:lnTo>
                      <a:pt x="157" y="3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53" y="3"/>
                    </a:lnTo>
                    <a:lnTo>
                      <a:pt x="150" y="4"/>
                    </a:lnTo>
                    <a:lnTo>
                      <a:pt x="146" y="5"/>
                    </a:lnTo>
                    <a:lnTo>
                      <a:pt x="139" y="6"/>
                    </a:lnTo>
                    <a:lnTo>
                      <a:pt x="131" y="7"/>
                    </a:lnTo>
                    <a:lnTo>
                      <a:pt x="121" y="7"/>
                    </a:lnTo>
                    <a:lnTo>
                      <a:pt x="109" y="8"/>
                    </a:lnTo>
                    <a:lnTo>
                      <a:pt x="97" y="9"/>
                    </a:lnTo>
                    <a:lnTo>
                      <a:pt x="82" y="10"/>
                    </a:lnTo>
                    <a:lnTo>
                      <a:pt x="67" y="10"/>
                    </a:lnTo>
                    <a:lnTo>
                      <a:pt x="51" y="11"/>
                    </a:lnTo>
                    <a:lnTo>
                      <a:pt x="35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1" name="Freeform 543"/>
              <p:cNvSpPr>
                <a:spLocks/>
              </p:cNvSpPr>
              <p:nvPr/>
            </p:nvSpPr>
            <p:spPr bwMode="auto">
              <a:xfrm>
                <a:off x="680" y="2126"/>
                <a:ext cx="154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5" y="11"/>
                  </a:cxn>
                  <a:cxn ang="0">
                    <a:pos x="51" y="11"/>
                  </a:cxn>
                  <a:cxn ang="0">
                    <a:pos x="67" y="10"/>
                  </a:cxn>
                  <a:cxn ang="0">
                    <a:pos x="82" y="10"/>
                  </a:cxn>
                  <a:cxn ang="0">
                    <a:pos x="97" y="9"/>
                  </a:cxn>
                  <a:cxn ang="0">
                    <a:pos x="109" y="8"/>
                  </a:cxn>
                  <a:cxn ang="0">
                    <a:pos x="121" y="7"/>
                  </a:cxn>
                  <a:cxn ang="0">
                    <a:pos x="131" y="7"/>
                  </a:cxn>
                  <a:cxn ang="0">
                    <a:pos x="139" y="6"/>
                  </a:cxn>
                  <a:cxn ang="0">
                    <a:pos x="146" y="5"/>
                  </a:cxn>
                  <a:cxn ang="0">
                    <a:pos x="150" y="4"/>
                  </a:cxn>
                  <a:cxn ang="0">
                    <a:pos x="153" y="3"/>
                  </a:cxn>
                  <a:cxn ang="0">
                    <a:pos x="154" y="0"/>
                  </a:cxn>
                  <a:cxn ang="0">
                    <a:pos x="151" y="0"/>
                  </a:cxn>
                  <a:cxn ang="0">
                    <a:pos x="150" y="3"/>
                  </a:cxn>
                  <a:cxn ang="0">
                    <a:pos x="147" y="4"/>
                  </a:cxn>
                  <a:cxn ang="0">
                    <a:pos x="141" y="5"/>
                  </a:cxn>
                  <a:cxn ang="0">
                    <a:pos x="133" y="6"/>
                  </a:cxn>
                  <a:cxn ang="0">
                    <a:pos x="125" y="7"/>
                  </a:cxn>
                  <a:cxn ang="0">
                    <a:pos x="113" y="8"/>
                  </a:cxn>
                  <a:cxn ang="0">
                    <a:pos x="100" y="9"/>
                  </a:cxn>
                  <a:cxn ang="0">
                    <a:pos x="86" y="9"/>
                  </a:cxn>
                  <a:cxn ang="0">
                    <a:pos x="70" y="10"/>
                  </a:cxn>
                  <a:cxn ang="0">
                    <a:pos x="54" y="10"/>
                  </a:cxn>
                  <a:cxn ang="0">
                    <a:pos x="37" y="11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4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5" y="11"/>
                    </a:lnTo>
                    <a:lnTo>
                      <a:pt x="51" y="11"/>
                    </a:lnTo>
                    <a:lnTo>
                      <a:pt x="67" y="10"/>
                    </a:lnTo>
                    <a:lnTo>
                      <a:pt x="82" y="10"/>
                    </a:lnTo>
                    <a:lnTo>
                      <a:pt x="97" y="9"/>
                    </a:lnTo>
                    <a:lnTo>
                      <a:pt x="109" y="8"/>
                    </a:lnTo>
                    <a:lnTo>
                      <a:pt x="121" y="7"/>
                    </a:lnTo>
                    <a:lnTo>
                      <a:pt x="131" y="7"/>
                    </a:lnTo>
                    <a:lnTo>
                      <a:pt x="139" y="6"/>
                    </a:lnTo>
                    <a:lnTo>
                      <a:pt x="146" y="5"/>
                    </a:lnTo>
                    <a:lnTo>
                      <a:pt x="150" y="4"/>
                    </a:lnTo>
                    <a:lnTo>
                      <a:pt x="153" y="3"/>
                    </a:lnTo>
                    <a:lnTo>
                      <a:pt x="154" y="0"/>
                    </a:lnTo>
                    <a:lnTo>
                      <a:pt x="151" y="0"/>
                    </a:lnTo>
                    <a:lnTo>
                      <a:pt x="150" y="3"/>
                    </a:lnTo>
                    <a:lnTo>
                      <a:pt x="147" y="4"/>
                    </a:lnTo>
                    <a:lnTo>
                      <a:pt x="141" y="5"/>
                    </a:lnTo>
                    <a:lnTo>
                      <a:pt x="133" y="6"/>
                    </a:lnTo>
                    <a:lnTo>
                      <a:pt x="125" y="7"/>
                    </a:lnTo>
                    <a:lnTo>
                      <a:pt x="113" y="8"/>
                    </a:lnTo>
                    <a:lnTo>
                      <a:pt x="100" y="9"/>
                    </a:lnTo>
                    <a:lnTo>
                      <a:pt x="86" y="9"/>
                    </a:lnTo>
                    <a:lnTo>
                      <a:pt x="70" y="10"/>
                    </a:lnTo>
                    <a:lnTo>
                      <a:pt x="54" y="10"/>
                    </a:lnTo>
                    <a:lnTo>
                      <a:pt x="37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2" name="Freeform 544"/>
              <p:cNvSpPr>
                <a:spLocks/>
              </p:cNvSpPr>
              <p:nvPr/>
            </p:nvSpPr>
            <p:spPr bwMode="auto">
              <a:xfrm>
                <a:off x="680" y="2126"/>
                <a:ext cx="151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7" y="11"/>
                  </a:cxn>
                  <a:cxn ang="0">
                    <a:pos x="54" y="10"/>
                  </a:cxn>
                  <a:cxn ang="0">
                    <a:pos x="70" y="10"/>
                  </a:cxn>
                  <a:cxn ang="0">
                    <a:pos x="86" y="9"/>
                  </a:cxn>
                  <a:cxn ang="0">
                    <a:pos x="100" y="9"/>
                  </a:cxn>
                  <a:cxn ang="0">
                    <a:pos x="113" y="8"/>
                  </a:cxn>
                  <a:cxn ang="0">
                    <a:pos x="125" y="7"/>
                  </a:cxn>
                  <a:cxn ang="0">
                    <a:pos x="133" y="6"/>
                  </a:cxn>
                  <a:cxn ang="0">
                    <a:pos x="141" y="5"/>
                  </a:cxn>
                  <a:cxn ang="0">
                    <a:pos x="147" y="4"/>
                  </a:cxn>
                  <a:cxn ang="0">
                    <a:pos x="150" y="3"/>
                  </a:cxn>
                  <a:cxn ang="0">
                    <a:pos x="151" y="0"/>
                  </a:cxn>
                  <a:cxn ang="0">
                    <a:pos x="148" y="0"/>
                  </a:cxn>
                  <a:cxn ang="0">
                    <a:pos x="147" y="3"/>
                  </a:cxn>
                  <a:cxn ang="0">
                    <a:pos x="143" y="4"/>
                  </a:cxn>
                  <a:cxn ang="0">
                    <a:pos x="138" y="5"/>
                  </a:cxn>
                  <a:cxn ang="0">
                    <a:pos x="131" y="6"/>
                  </a:cxn>
                  <a:cxn ang="0">
                    <a:pos x="121" y="7"/>
                  </a:cxn>
                  <a:cxn ang="0">
                    <a:pos x="110" y="8"/>
                  </a:cxn>
                  <a:cxn ang="0">
                    <a:pos x="98" y="8"/>
                  </a:cxn>
                  <a:cxn ang="0">
                    <a:pos x="84" y="9"/>
                  </a:cxn>
                  <a:cxn ang="0">
                    <a:pos x="69" y="10"/>
                  </a:cxn>
                  <a:cxn ang="0">
                    <a:pos x="53" y="10"/>
                  </a:cxn>
                  <a:cxn ang="0">
                    <a:pos x="36" y="10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51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7" y="11"/>
                    </a:lnTo>
                    <a:lnTo>
                      <a:pt x="54" y="10"/>
                    </a:lnTo>
                    <a:lnTo>
                      <a:pt x="70" y="10"/>
                    </a:lnTo>
                    <a:lnTo>
                      <a:pt x="86" y="9"/>
                    </a:lnTo>
                    <a:lnTo>
                      <a:pt x="100" y="9"/>
                    </a:lnTo>
                    <a:lnTo>
                      <a:pt x="113" y="8"/>
                    </a:lnTo>
                    <a:lnTo>
                      <a:pt x="125" y="7"/>
                    </a:lnTo>
                    <a:lnTo>
                      <a:pt x="133" y="6"/>
                    </a:lnTo>
                    <a:lnTo>
                      <a:pt x="141" y="5"/>
                    </a:lnTo>
                    <a:lnTo>
                      <a:pt x="147" y="4"/>
                    </a:lnTo>
                    <a:lnTo>
                      <a:pt x="150" y="3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7" y="3"/>
                    </a:lnTo>
                    <a:lnTo>
                      <a:pt x="143" y="4"/>
                    </a:lnTo>
                    <a:lnTo>
                      <a:pt x="138" y="5"/>
                    </a:lnTo>
                    <a:lnTo>
                      <a:pt x="131" y="6"/>
                    </a:lnTo>
                    <a:lnTo>
                      <a:pt x="121" y="7"/>
                    </a:lnTo>
                    <a:lnTo>
                      <a:pt x="110" y="8"/>
                    </a:lnTo>
                    <a:lnTo>
                      <a:pt x="98" y="8"/>
                    </a:lnTo>
                    <a:lnTo>
                      <a:pt x="84" y="9"/>
                    </a:lnTo>
                    <a:lnTo>
                      <a:pt x="69" y="10"/>
                    </a:lnTo>
                    <a:lnTo>
                      <a:pt x="53" y="10"/>
                    </a:lnTo>
                    <a:lnTo>
                      <a:pt x="36" y="10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" name="Freeform 545"/>
              <p:cNvSpPr>
                <a:spLocks/>
              </p:cNvSpPr>
              <p:nvPr/>
            </p:nvSpPr>
            <p:spPr bwMode="auto">
              <a:xfrm>
                <a:off x="680" y="2126"/>
                <a:ext cx="14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11"/>
                  </a:cxn>
                  <a:cxn ang="0">
                    <a:pos x="36" y="10"/>
                  </a:cxn>
                  <a:cxn ang="0">
                    <a:pos x="53" y="10"/>
                  </a:cxn>
                  <a:cxn ang="0">
                    <a:pos x="69" y="10"/>
                  </a:cxn>
                  <a:cxn ang="0">
                    <a:pos x="84" y="9"/>
                  </a:cxn>
                  <a:cxn ang="0">
                    <a:pos x="98" y="8"/>
                  </a:cxn>
                  <a:cxn ang="0">
                    <a:pos x="110" y="8"/>
                  </a:cxn>
                  <a:cxn ang="0">
                    <a:pos x="121" y="7"/>
                  </a:cxn>
                  <a:cxn ang="0">
                    <a:pos x="131" y="6"/>
                  </a:cxn>
                  <a:cxn ang="0">
                    <a:pos x="138" y="5"/>
                  </a:cxn>
                  <a:cxn ang="0">
                    <a:pos x="143" y="4"/>
                  </a:cxn>
                  <a:cxn ang="0">
                    <a:pos x="147" y="3"/>
                  </a:cxn>
                  <a:cxn ang="0">
                    <a:pos x="148" y="0"/>
                  </a:cxn>
                  <a:cxn ang="0">
                    <a:pos x="145" y="0"/>
                  </a:cxn>
                  <a:cxn ang="0">
                    <a:pos x="143" y="3"/>
                  </a:cxn>
                  <a:cxn ang="0">
                    <a:pos x="140" y="4"/>
                  </a:cxn>
                  <a:cxn ang="0">
                    <a:pos x="135" y="5"/>
                  </a:cxn>
                  <a:cxn ang="0">
                    <a:pos x="128" y="6"/>
                  </a:cxn>
                  <a:cxn ang="0">
                    <a:pos x="119" y="7"/>
                  </a:cxn>
                  <a:cxn ang="0">
                    <a:pos x="108" y="7"/>
                  </a:cxn>
                  <a:cxn ang="0">
                    <a:pos x="96" y="8"/>
                  </a:cxn>
                  <a:cxn ang="0">
                    <a:pos x="82" y="9"/>
                  </a:cxn>
                  <a:cxn ang="0">
                    <a:pos x="67" y="9"/>
                  </a:cxn>
                  <a:cxn ang="0">
                    <a:pos x="51" y="10"/>
                  </a:cxn>
                  <a:cxn ang="0">
                    <a:pos x="35" y="1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1"/>
                  </a:cxn>
                </a:cxnLst>
                <a:rect l="0" t="0" r="r" b="b"/>
                <a:pathLst>
                  <a:path w="148" h="11">
                    <a:moveTo>
                      <a:pt x="0" y="11"/>
                    </a:moveTo>
                    <a:lnTo>
                      <a:pt x="18" y="11"/>
                    </a:lnTo>
                    <a:lnTo>
                      <a:pt x="36" y="10"/>
                    </a:lnTo>
                    <a:lnTo>
                      <a:pt x="53" y="10"/>
                    </a:lnTo>
                    <a:lnTo>
                      <a:pt x="69" y="10"/>
                    </a:lnTo>
                    <a:lnTo>
                      <a:pt x="84" y="9"/>
                    </a:lnTo>
                    <a:lnTo>
                      <a:pt x="98" y="8"/>
                    </a:lnTo>
                    <a:lnTo>
                      <a:pt x="110" y="8"/>
                    </a:lnTo>
                    <a:lnTo>
                      <a:pt x="121" y="7"/>
                    </a:lnTo>
                    <a:lnTo>
                      <a:pt x="131" y="6"/>
                    </a:lnTo>
                    <a:lnTo>
                      <a:pt x="138" y="5"/>
                    </a:lnTo>
                    <a:lnTo>
                      <a:pt x="143" y="4"/>
                    </a:lnTo>
                    <a:lnTo>
                      <a:pt x="147" y="3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3" y="3"/>
                    </a:lnTo>
                    <a:lnTo>
                      <a:pt x="140" y="4"/>
                    </a:lnTo>
                    <a:lnTo>
                      <a:pt x="135" y="5"/>
                    </a:lnTo>
                    <a:lnTo>
                      <a:pt x="128" y="6"/>
                    </a:lnTo>
                    <a:lnTo>
                      <a:pt x="119" y="7"/>
                    </a:lnTo>
                    <a:lnTo>
                      <a:pt x="108" y="7"/>
                    </a:lnTo>
                    <a:lnTo>
                      <a:pt x="96" y="8"/>
                    </a:lnTo>
                    <a:lnTo>
                      <a:pt x="82" y="9"/>
                    </a:lnTo>
                    <a:lnTo>
                      <a:pt x="67" y="9"/>
                    </a:lnTo>
                    <a:lnTo>
                      <a:pt x="51" y="10"/>
                    </a:lnTo>
                    <a:lnTo>
                      <a:pt x="35" y="1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" name="Freeform 546"/>
              <p:cNvSpPr>
                <a:spLocks/>
              </p:cNvSpPr>
              <p:nvPr/>
            </p:nvSpPr>
            <p:spPr bwMode="auto">
              <a:xfrm>
                <a:off x="680" y="2126"/>
                <a:ext cx="14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8" y="10"/>
                  </a:cxn>
                  <a:cxn ang="0">
                    <a:pos x="35" y="10"/>
                  </a:cxn>
                  <a:cxn ang="0">
                    <a:pos x="51" y="10"/>
                  </a:cxn>
                  <a:cxn ang="0">
                    <a:pos x="67" y="9"/>
                  </a:cxn>
                  <a:cxn ang="0">
                    <a:pos x="82" y="9"/>
                  </a:cxn>
                  <a:cxn ang="0">
                    <a:pos x="96" y="8"/>
                  </a:cxn>
                  <a:cxn ang="0">
                    <a:pos x="108" y="7"/>
                  </a:cxn>
                  <a:cxn ang="0">
                    <a:pos x="119" y="7"/>
                  </a:cxn>
                  <a:cxn ang="0">
                    <a:pos x="128" y="6"/>
                  </a:cxn>
                  <a:cxn ang="0">
                    <a:pos x="135" y="5"/>
                  </a:cxn>
                  <a:cxn ang="0">
                    <a:pos x="140" y="4"/>
                  </a:cxn>
                  <a:cxn ang="0">
                    <a:pos x="143" y="3"/>
                  </a:cxn>
                  <a:cxn ang="0">
                    <a:pos x="145" y="0"/>
                  </a:cxn>
                  <a:cxn ang="0">
                    <a:pos x="141" y="0"/>
                  </a:cxn>
                  <a:cxn ang="0">
                    <a:pos x="140" y="3"/>
                  </a:cxn>
                  <a:cxn ang="0">
                    <a:pos x="137" y="4"/>
                  </a:cxn>
                  <a:cxn ang="0">
                    <a:pos x="131" y="5"/>
                  </a:cxn>
                  <a:cxn ang="0">
                    <a:pos x="125" y="6"/>
                  </a:cxn>
                  <a:cxn ang="0">
                    <a:pos x="116" y="6"/>
                  </a:cxn>
                  <a:cxn ang="0">
                    <a:pos x="106" y="7"/>
                  </a:cxn>
                  <a:cxn ang="0">
                    <a:pos x="94" y="8"/>
                  </a:cxn>
                  <a:cxn ang="0">
                    <a:pos x="80" y="9"/>
                  </a:cxn>
                  <a:cxn ang="0">
                    <a:pos x="66" y="9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45" h="10">
                    <a:moveTo>
                      <a:pt x="0" y="10"/>
                    </a:moveTo>
                    <a:lnTo>
                      <a:pt x="18" y="10"/>
                    </a:lnTo>
                    <a:lnTo>
                      <a:pt x="35" y="10"/>
                    </a:lnTo>
                    <a:lnTo>
                      <a:pt x="51" y="10"/>
                    </a:lnTo>
                    <a:lnTo>
                      <a:pt x="67" y="9"/>
                    </a:lnTo>
                    <a:lnTo>
                      <a:pt x="82" y="9"/>
                    </a:lnTo>
                    <a:lnTo>
                      <a:pt x="96" y="8"/>
                    </a:lnTo>
                    <a:lnTo>
                      <a:pt x="108" y="7"/>
                    </a:lnTo>
                    <a:lnTo>
                      <a:pt x="119" y="7"/>
                    </a:lnTo>
                    <a:lnTo>
                      <a:pt x="128" y="6"/>
                    </a:lnTo>
                    <a:lnTo>
                      <a:pt x="135" y="5"/>
                    </a:lnTo>
                    <a:lnTo>
                      <a:pt x="140" y="4"/>
                    </a:lnTo>
                    <a:lnTo>
                      <a:pt x="143" y="3"/>
                    </a:lnTo>
                    <a:lnTo>
                      <a:pt x="145" y="0"/>
                    </a:lnTo>
                    <a:lnTo>
                      <a:pt x="141" y="0"/>
                    </a:lnTo>
                    <a:lnTo>
                      <a:pt x="140" y="3"/>
                    </a:lnTo>
                    <a:lnTo>
                      <a:pt x="137" y="4"/>
                    </a:lnTo>
                    <a:lnTo>
                      <a:pt x="131" y="5"/>
                    </a:lnTo>
                    <a:lnTo>
                      <a:pt x="125" y="6"/>
                    </a:lnTo>
                    <a:lnTo>
                      <a:pt x="116" y="6"/>
                    </a:lnTo>
                    <a:lnTo>
                      <a:pt x="106" y="7"/>
                    </a:lnTo>
                    <a:lnTo>
                      <a:pt x="94" y="8"/>
                    </a:lnTo>
                    <a:lnTo>
                      <a:pt x="80" y="9"/>
                    </a:lnTo>
                    <a:lnTo>
                      <a:pt x="66" y="9"/>
                    </a:lnTo>
                    <a:lnTo>
                      <a:pt x="50" y="10"/>
                    </a:lnTo>
                    <a:lnTo>
                      <a:pt x="34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" name="Freeform 547"/>
              <p:cNvSpPr>
                <a:spLocks/>
              </p:cNvSpPr>
              <p:nvPr/>
            </p:nvSpPr>
            <p:spPr bwMode="auto">
              <a:xfrm>
                <a:off x="680" y="2126"/>
                <a:ext cx="14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4" y="10"/>
                  </a:cxn>
                  <a:cxn ang="0">
                    <a:pos x="50" y="10"/>
                  </a:cxn>
                  <a:cxn ang="0">
                    <a:pos x="66" y="9"/>
                  </a:cxn>
                  <a:cxn ang="0">
                    <a:pos x="80" y="9"/>
                  </a:cxn>
                  <a:cxn ang="0">
                    <a:pos x="94" y="8"/>
                  </a:cxn>
                  <a:cxn ang="0">
                    <a:pos x="106" y="7"/>
                  </a:cxn>
                  <a:cxn ang="0">
                    <a:pos x="116" y="6"/>
                  </a:cxn>
                  <a:cxn ang="0">
                    <a:pos x="125" y="6"/>
                  </a:cxn>
                  <a:cxn ang="0">
                    <a:pos x="131" y="5"/>
                  </a:cxn>
                  <a:cxn ang="0">
                    <a:pos x="137" y="4"/>
                  </a:cxn>
                  <a:cxn ang="0">
                    <a:pos x="140" y="3"/>
                  </a:cxn>
                  <a:cxn ang="0">
                    <a:pos x="141" y="0"/>
                  </a:cxn>
                  <a:cxn ang="0">
                    <a:pos x="138" y="0"/>
                  </a:cxn>
                  <a:cxn ang="0">
                    <a:pos x="137" y="1"/>
                  </a:cxn>
                  <a:cxn ang="0">
                    <a:pos x="133" y="4"/>
                  </a:cxn>
                  <a:cxn ang="0">
                    <a:pos x="129" y="5"/>
                  </a:cxn>
                  <a:cxn ang="0">
                    <a:pos x="122" y="5"/>
                  </a:cxn>
                  <a:cxn ang="0">
                    <a:pos x="113" y="6"/>
                  </a:cxn>
                  <a:cxn ang="0">
                    <a:pos x="104" y="7"/>
                  </a:cxn>
                  <a:cxn ang="0">
                    <a:pos x="91" y="8"/>
                  </a:cxn>
                  <a:cxn ang="0">
                    <a:pos x="78" y="9"/>
                  </a:cxn>
                  <a:cxn ang="0">
                    <a:pos x="65" y="9"/>
                  </a:cxn>
                  <a:cxn ang="0">
                    <a:pos x="49" y="9"/>
                  </a:cxn>
                  <a:cxn ang="0">
                    <a:pos x="34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41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50" y="10"/>
                    </a:lnTo>
                    <a:lnTo>
                      <a:pt x="66" y="9"/>
                    </a:lnTo>
                    <a:lnTo>
                      <a:pt x="80" y="9"/>
                    </a:lnTo>
                    <a:lnTo>
                      <a:pt x="94" y="8"/>
                    </a:lnTo>
                    <a:lnTo>
                      <a:pt x="106" y="7"/>
                    </a:lnTo>
                    <a:lnTo>
                      <a:pt x="116" y="6"/>
                    </a:lnTo>
                    <a:lnTo>
                      <a:pt x="125" y="6"/>
                    </a:lnTo>
                    <a:lnTo>
                      <a:pt x="131" y="5"/>
                    </a:lnTo>
                    <a:lnTo>
                      <a:pt x="137" y="4"/>
                    </a:lnTo>
                    <a:lnTo>
                      <a:pt x="140" y="3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4"/>
                    </a:lnTo>
                    <a:lnTo>
                      <a:pt x="129" y="5"/>
                    </a:lnTo>
                    <a:lnTo>
                      <a:pt x="122" y="5"/>
                    </a:lnTo>
                    <a:lnTo>
                      <a:pt x="113" y="6"/>
                    </a:lnTo>
                    <a:lnTo>
                      <a:pt x="104" y="7"/>
                    </a:lnTo>
                    <a:lnTo>
                      <a:pt x="91" y="8"/>
                    </a:lnTo>
                    <a:lnTo>
                      <a:pt x="78" y="9"/>
                    </a:lnTo>
                    <a:lnTo>
                      <a:pt x="65" y="9"/>
                    </a:lnTo>
                    <a:lnTo>
                      <a:pt x="49" y="9"/>
                    </a:lnTo>
                    <a:lnTo>
                      <a:pt x="34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" name="Freeform 548"/>
              <p:cNvSpPr>
                <a:spLocks/>
              </p:cNvSpPr>
              <p:nvPr/>
            </p:nvSpPr>
            <p:spPr bwMode="auto">
              <a:xfrm>
                <a:off x="680" y="2126"/>
                <a:ext cx="13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4" y="10"/>
                  </a:cxn>
                  <a:cxn ang="0">
                    <a:pos x="49" y="9"/>
                  </a:cxn>
                  <a:cxn ang="0">
                    <a:pos x="65" y="9"/>
                  </a:cxn>
                  <a:cxn ang="0">
                    <a:pos x="78" y="9"/>
                  </a:cxn>
                  <a:cxn ang="0">
                    <a:pos x="91" y="8"/>
                  </a:cxn>
                  <a:cxn ang="0">
                    <a:pos x="104" y="7"/>
                  </a:cxn>
                  <a:cxn ang="0">
                    <a:pos x="113" y="6"/>
                  </a:cxn>
                  <a:cxn ang="0">
                    <a:pos x="122" y="5"/>
                  </a:cxn>
                  <a:cxn ang="0">
                    <a:pos x="129" y="5"/>
                  </a:cxn>
                  <a:cxn ang="0">
                    <a:pos x="133" y="4"/>
                  </a:cxn>
                  <a:cxn ang="0">
                    <a:pos x="137" y="1"/>
                  </a:cxn>
                  <a:cxn ang="0">
                    <a:pos x="138" y="0"/>
                  </a:cxn>
                  <a:cxn ang="0">
                    <a:pos x="135" y="0"/>
                  </a:cxn>
                  <a:cxn ang="0">
                    <a:pos x="133" y="1"/>
                  </a:cxn>
                  <a:cxn ang="0">
                    <a:pos x="130" y="3"/>
                  </a:cxn>
                  <a:cxn ang="0">
                    <a:pos x="126" y="4"/>
                  </a:cxn>
                  <a:cxn ang="0">
                    <a:pos x="119" y="5"/>
                  </a:cxn>
                  <a:cxn ang="0">
                    <a:pos x="110" y="6"/>
                  </a:cxn>
                  <a:cxn ang="0">
                    <a:pos x="100" y="7"/>
                  </a:cxn>
                  <a:cxn ang="0">
                    <a:pos x="89" y="8"/>
                  </a:cxn>
                  <a:cxn ang="0">
                    <a:pos x="77" y="8"/>
                  </a:cxn>
                  <a:cxn ang="0">
                    <a:pos x="63" y="9"/>
                  </a:cxn>
                  <a:cxn ang="0">
                    <a:pos x="48" y="9"/>
                  </a:cxn>
                  <a:cxn ang="0">
                    <a:pos x="33" y="1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38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49" y="9"/>
                    </a:lnTo>
                    <a:lnTo>
                      <a:pt x="65" y="9"/>
                    </a:lnTo>
                    <a:lnTo>
                      <a:pt x="78" y="9"/>
                    </a:lnTo>
                    <a:lnTo>
                      <a:pt x="91" y="8"/>
                    </a:lnTo>
                    <a:lnTo>
                      <a:pt x="104" y="7"/>
                    </a:lnTo>
                    <a:lnTo>
                      <a:pt x="113" y="6"/>
                    </a:lnTo>
                    <a:lnTo>
                      <a:pt x="122" y="5"/>
                    </a:lnTo>
                    <a:lnTo>
                      <a:pt x="129" y="5"/>
                    </a:lnTo>
                    <a:lnTo>
                      <a:pt x="133" y="4"/>
                    </a:lnTo>
                    <a:lnTo>
                      <a:pt x="137" y="1"/>
                    </a:lnTo>
                    <a:lnTo>
                      <a:pt x="138" y="0"/>
                    </a:lnTo>
                    <a:lnTo>
                      <a:pt x="135" y="0"/>
                    </a:lnTo>
                    <a:lnTo>
                      <a:pt x="133" y="1"/>
                    </a:lnTo>
                    <a:lnTo>
                      <a:pt x="130" y="3"/>
                    </a:lnTo>
                    <a:lnTo>
                      <a:pt x="126" y="4"/>
                    </a:lnTo>
                    <a:lnTo>
                      <a:pt x="119" y="5"/>
                    </a:lnTo>
                    <a:lnTo>
                      <a:pt x="110" y="6"/>
                    </a:lnTo>
                    <a:lnTo>
                      <a:pt x="100" y="7"/>
                    </a:lnTo>
                    <a:lnTo>
                      <a:pt x="89" y="8"/>
                    </a:lnTo>
                    <a:lnTo>
                      <a:pt x="77" y="8"/>
                    </a:lnTo>
                    <a:lnTo>
                      <a:pt x="63" y="9"/>
                    </a:lnTo>
                    <a:lnTo>
                      <a:pt x="48" y="9"/>
                    </a:lnTo>
                    <a:lnTo>
                      <a:pt x="33" y="10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7" name="Freeform 549"/>
              <p:cNvSpPr>
                <a:spLocks/>
              </p:cNvSpPr>
              <p:nvPr/>
            </p:nvSpPr>
            <p:spPr bwMode="auto">
              <a:xfrm>
                <a:off x="680" y="2126"/>
                <a:ext cx="13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10"/>
                  </a:cxn>
                  <a:cxn ang="0">
                    <a:pos x="33" y="10"/>
                  </a:cxn>
                  <a:cxn ang="0">
                    <a:pos x="48" y="9"/>
                  </a:cxn>
                  <a:cxn ang="0">
                    <a:pos x="63" y="9"/>
                  </a:cxn>
                  <a:cxn ang="0">
                    <a:pos x="77" y="8"/>
                  </a:cxn>
                  <a:cxn ang="0">
                    <a:pos x="89" y="8"/>
                  </a:cxn>
                  <a:cxn ang="0">
                    <a:pos x="100" y="7"/>
                  </a:cxn>
                  <a:cxn ang="0">
                    <a:pos x="110" y="6"/>
                  </a:cxn>
                  <a:cxn ang="0">
                    <a:pos x="119" y="5"/>
                  </a:cxn>
                  <a:cxn ang="0">
                    <a:pos x="126" y="4"/>
                  </a:cxn>
                  <a:cxn ang="0">
                    <a:pos x="130" y="3"/>
                  </a:cxn>
                  <a:cxn ang="0">
                    <a:pos x="133" y="1"/>
                  </a:cxn>
                  <a:cxn ang="0">
                    <a:pos x="135" y="0"/>
                  </a:cxn>
                  <a:cxn ang="0">
                    <a:pos x="131" y="0"/>
                  </a:cxn>
                  <a:cxn ang="0">
                    <a:pos x="130" y="1"/>
                  </a:cxn>
                  <a:cxn ang="0">
                    <a:pos x="127" y="3"/>
                  </a:cxn>
                  <a:cxn ang="0">
                    <a:pos x="122" y="4"/>
                  </a:cxn>
                  <a:cxn ang="0">
                    <a:pos x="116" y="5"/>
                  </a:cxn>
                  <a:cxn ang="0">
                    <a:pos x="108" y="6"/>
                  </a:cxn>
                  <a:cxn ang="0">
                    <a:pos x="98" y="7"/>
                  </a:cxn>
                  <a:cxn ang="0">
                    <a:pos x="87" y="8"/>
                  </a:cxn>
                  <a:cxn ang="0">
                    <a:pos x="75" y="8"/>
                  </a:cxn>
                  <a:cxn ang="0">
                    <a:pos x="61" y="9"/>
                  </a:cxn>
                  <a:cxn ang="0">
                    <a:pos x="47" y="9"/>
                  </a:cxn>
                  <a:cxn ang="0">
                    <a:pos x="32" y="9"/>
                  </a:cxn>
                  <a:cxn ang="0">
                    <a:pos x="16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35" h="10">
                    <a:moveTo>
                      <a:pt x="0" y="10"/>
                    </a:moveTo>
                    <a:lnTo>
                      <a:pt x="17" y="10"/>
                    </a:lnTo>
                    <a:lnTo>
                      <a:pt x="33" y="10"/>
                    </a:lnTo>
                    <a:lnTo>
                      <a:pt x="48" y="9"/>
                    </a:lnTo>
                    <a:lnTo>
                      <a:pt x="63" y="9"/>
                    </a:lnTo>
                    <a:lnTo>
                      <a:pt x="77" y="8"/>
                    </a:lnTo>
                    <a:lnTo>
                      <a:pt x="89" y="8"/>
                    </a:lnTo>
                    <a:lnTo>
                      <a:pt x="100" y="7"/>
                    </a:lnTo>
                    <a:lnTo>
                      <a:pt x="110" y="6"/>
                    </a:lnTo>
                    <a:lnTo>
                      <a:pt x="119" y="5"/>
                    </a:lnTo>
                    <a:lnTo>
                      <a:pt x="126" y="4"/>
                    </a:lnTo>
                    <a:lnTo>
                      <a:pt x="130" y="3"/>
                    </a:lnTo>
                    <a:lnTo>
                      <a:pt x="133" y="1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30" y="1"/>
                    </a:lnTo>
                    <a:lnTo>
                      <a:pt x="127" y="3"/>
                    </a:lnTo>
                    <a:lnTo>
                      <a:pt x="122" y="4"/>
                    </a:lnTo>
                    <a:lnTo>
                      <a:pt x="116" y="5"/>
                    </a:lnTo>
                    <a:lnTo>
                      <a:pt x="108" y="6"/>
                    </a:lnTo>
                    <a:lnTo>
                      <a:pt x="98" y="7"/>
                    </a:lnTo>
                    <a:lnTo>
                      <a:pt x="87" y="8"/>
                    </a:lnTo>
                    <a:lnTo>
                      <a:pt x="75" y="8"/>
                    </a:lnTo>
                    <a:lnTo>
                      <a:pt x="61" y="9"/>
                    </a:lnTo>
                    <a:lnTo>
                      <a:pt x="47" y="9"/>
                    </a:lnTo>
                    <a:lnTo>
                      <a:pt x="32" y="9"/>
                    </a:lnTo>
                    <a:lnTo>
                      <a:pt x="16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8" name="Freeform 550"/>
              <p:cNvSpPr>
                <a:spLocks/>
              </p:cNvSpPr>
              <p:nvPr/>
            </p:nvSpPr>
            <p:spPr bwMode="auto">
              <a:xfrm>
                <a:off x="680" y="2126"/>
                <a:ext cx="13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6" y="10"/>
                  </a:cxn>
                  <a:cxn ang="0">
                    <a:pos x="32" y="9"/>
                  </a:cxn>
                  <a:cxn ang="0">
                    <a:pos x="47" y="9"/>
                  </a:cxn>
                  <a:cxn ang="0">
                    <a:pos x="61" y="9"/>
                  </a:cxn>
                  <a:cxn ang="0">
                    <a:pos x="75" y="8"/>
                  </a:cxn>
                  <a:cxn ang="0">
                    <a:pos x="87" y="8"/>
                  </a:cxn>
                  <a:cxn ang="0">
                    <a:pos x="98" y="7"/>
                  </a:cxn>
                  <a:cxn ang="0">
                    <a:pos x="108" y="6"/>
                  </a:cxn>
                  <a:cxn ang="0">
                    <a:pos x="116" y="5"/>
                  </a:cxn>
                  <a:cxn ang="0">
                    <a:pos x="122" y="4"/>
                  </a:cxn>
                  <a:cxn ang="0">
                    <a:pos x="127" y="3"/>
                  </a:cxn>
                  <a:cxn ang="0">
                    <a:pos x="130" y="1"/>
                  </a:cxn>
                  <a:cxn ang="0">
                    <a:pos x="131" y="0"/>
                  </a:cxn>
                  <a:cxn ang="0">
                    <a:pos x="128" y="0"/>
                  </a:cxn>
                  <a:cxn ang="0">
                    <a:pos x="127" y="1"/>
                  </a:cxn>
                  <a:cxn ang="0">
                    <a:pos x="123" y="4"/>
                  </a:cxn>
                  <a:cxn ang="0">
                    <a:pos x="118" y="5"/>
                  </a:cxn>
                  <a:cxn ang="0">
                    <a:pos x="110" y="5"/>
                  </a:cxn>
                  <a:cxn ang="0">
                    <a:pos x="101" y="6"/>
                  </a:cxn>
                  <a:cxn ang="0">
                    <a:pos x="90" y="7"/>
                  </a:cxn>
                  <a:cxn ang="0">
                    <a:pos x="78" y="8"/>
                  </a:cxn>
                  <a:cxn ang="0">
                    <a:pos x="64" y="8"/>
                  </a:cxn>
                  <a:cxn ang="0">
                    <a:pos x="49" y="9"/>
                  </a:cxn>
                  <a:cxn ang="0">
                    <a:pos x="34" y="9"/>
                  </a:cxn>
                  <a:cxn ang="0">
                    <a:pos x="17" y="9"/>
                  </a:cxn>
                  <a:cxn ang="0">
                    <a:pos x="0" y="9"/>
                  </a:cxn>
                  <a:cxn ang="0">
                    <a:pos x="0" y="10"/>
                  </a:cxn>
                </a:cxnLst>
                <a:rect l="0" t="0" r="r" b="b"/>
                <a:pathLst>
                  <a:path w="131" h="10">
                    <a:moveTo>
                      <a:pt x="0" y="10"/>
                    </a:moveTo>
                    <a:lnTo>
                      <a:pt x="16" y="10"/>
                    </a:lnTo>
                    <a:lnTo>
                      <a:pt x="32" y="9"/>
                    </a:lnTo>
                    <a:lnTo>
                      <a:pt x="47" y="9"/>
                    </a:lnTo>
                    <a:lnTo>
                      <a:pt x="61" y="9"/>
                    </a:lnTo>
                    <a:lnTo>
                      <a:pt x="75" y="8"/>
                    </a:lnTo>
                    <a:lnTo>
                      <a:pt x="87" y="8"/>
                    </a:lnTo>
                    <a:lnTo>
                      <a:pt x="98" y="7"/>
                    </a:lnTo>
                    <a:lnTo>
                      <a:pt x="108" y="6"/>
                    </a:lnTo>
                    <a:lnTo>
                      <a:pt x="116" y="5"/>
                    </a:lnTo>
                    <a:lnTo>
                      <a:pt x="122" y="4"/>
                    </a:lnTo>
                    <a:lnTo>
                      <a:pt x="127" y="3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7" y="1"/>
                    </a:lnTo>
                    <a:lnTo>
                      <a:pt x="123" y="4"/>
                    </a:lnTo>
                    <a:lnTo>
                      <a:pt x="118" y="5"/>
                    </a:lnTo>
                    <a:lnTo>
                      <a:pt x="110" y="5"/>
                    </a:lnTo>
                    <a:lnTo>
                      <a:pt x="101" y="6"/>
                    </a:lnTo>
                    <a:lnTo>
                      <a:pt x="90" y="7"/>
                    </a:lnTo>
                    <a:lnTo>
                      <a:pt x="78" y="8"/>
                    </a:lnTo>
                    <a:lnTo>
                      <a:pt x="64" y="8"/>
                    </a:lnTo>
                    <a:lnTo>
                      <a:pt x="49" y="9"/>
                    </a:lnTo>
                    <a:lnTo>
                      <a:pt x="34" y="9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" name="Freeform 551"/>
              <p:cNvSpPr>
                <a:spLocks/>
              </p:cNvSpPr>
              <p:nvPr/>
            </p:nvSpPr>
            <p:spPr bwMode="auto">
              <a:xfrm>
                <a:off x="680" y="2126"/>
                <a:ext cx="12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9"/>
                  </a:cxn>
                  <a:cxn ang="0">
                    <a:pos x="34" y="9"/>
                  </a:cxn>
                  <a:cxn ang="0">
                    <a:pos x="49" y="9"/>
                  </a:cxn>
                  <a:cxn ang="0">
                    <a:pos x="64" y="8"/>
                  </a:cxn>
                  <a:cxn ang="0">
                    <a:pos x="78" y="8"/>
                  </a:cxn>
                  <a:cxn ang="0">
                    <a:pos x="90" y="7"/>
                  </a:cxn>
                  <a:cxn ang="0">
                    <a:pos x="101" y="6"/>
                  </a:cxn>
                  <a:cxn ang="0">
                    <a:pos x="110" y="5"/>
                  </a:cxn>
                  <a:cxn ang="0">
                    <a:pos x="118" y="5"/>
                  </a:cxn>
                  <a:cxn ang="0">
                    <a:pos x="123" y="4"/>
                  </a:cxn>
                  <a:cxn ang="0">
                    <a:pos x="127" y="1"/>
                  </a:cxn>
                  <a:cxn ang="0">
                    <a:pos x="128" y="0"/>
                  </a:cxn>
                  <a:cxn ang="0">
                    <a:pos x="125" y="0"/>
                  </a:cxn>
                  <a:cxn ang="0">
                    <a:pos x="123" y="1"/>
                  </a:cxn>
                  <a:cxn ang="0">
                    <a:pos x="120" y="3"/>
                  </a:cxn>
                  <a:cxn ang="0">
                    <a:pos x="115" y="4"/>
                  </a:cxn>
                  <a:cxn ang="0">
                    <a:pos x="108" y="5"/>
                  </a:cxn>
                  <a:cxn ang="0">
                    <a:pos x="99" y="6"/>
                  </a:cxn>
                  <a:cxn ang="0">
                    <a:pos x="88" y="7"/>
                  </a:cxn>
                  <a:cxn ang="0">
                    <a:pos x="76" y="8"/>
                  </a:cxn>
                  <a:cxn ang="0">
                    <a:pos x="63" y="8"/>
                  </a:cxn>
                  <a:cxn ang="0">
                    <a:pos x="48" y="9"/>
                  </a:cxn>
                  <a:cxn ang="0">
                    <a:pos x="33" y="9"/>
                  </a:cxn>
                  <a:cxn ang="0">
                    <a:pos x="17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8" h="9">
                    <a:moveTo>
                      <a:pt x="0" y="9"/>
                    </a:moveTo>
                    <a:lnTo>
                      <a:pt x="17" y="9"/>
                    </a:lnTo>
                    <a:lnTo>
                      <a:pt x="34" y="9"/>
                    </a:lnTo>
                    <a:lnTo>
                      <a:pt x="49" y="9"/>
                    </a:lnTo>
                    <a:lnTo>
                      <a:pt x="64" y="8"/>
                    </a:lnTo>
                    <a:lnTo>
                      <a:pt x="78" y="8"/>
                    </a:lnTo>
                    <a:lnTo>
                      <a:pt x="90" y="7"/>
                    </a:lnTo>
                    <a:lnTo>
                      <a:pt x="101" y="6"/>
                    </a:lnTo>
                    <a:lnTo>
                      <a:pt x="110" y="5"/>
                    </a:lnTo>
                    <a:lnTo>
                      <a:pt x="118" y="5"/>
                    </a:lnTo>
                    <a:lnTo>
                      <a:pt x="123" y="4"/>
                    </a:lnTo>
                    <a:lnTo>
                      <a:pt x="127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3" y="1"/>
                    </a:lnTo>
                    <a:lnTo>
                      <a:pt x="120" y="3"/>
                    </a:lnTo>
                    <a:lnTo>
                      <a:pt x="115" y="4"/>
                    </a:lnTo>
                    <a:lnTo>
                      <a:pt x="108" y="5"/>
                    </a:lnTo>
                    <a:lnTo>
                      <a:pt x="99" y="6"/>
                    </a:lnTo>
                    <a:lnTo>
                      <a:pt x="88" y="7"/>
                    </a:lnTo>
                    <a:lnTo>
                      <a:pt x="76" y="8"/>
                    </a:lnTo>
                    <a:lnTo>
                      <a:pt x="63" y="8"/>
                    </a:lnTo>
                    <a:lnTo>
                      <a:pt x="48" y="9"/>
                    </a:lnTo>
                    <a:lnTo>
                      <a:pt x="33" y="9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" name="Freeform 552"/>
              <p:cNvSpPr>
                <a:spLocks/>
              </p:cNvSpPr>
              <p:nvPr/>
            </p:nvSpPr>
            <p:spPr bwMode="auto">
              <a:xfrm>
                <a:off x="680" y="2126"/>
                <a:ext cx="12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9"/>
                  </a:cxn>
                  <a:cxn ang="0">
                    <a:pos x="33" y="9"/>
                  </a:cxn>
                  <a:cxn ang="0">
                    <a:pos x="48" y="9"/>
                  </a:cxn>
                  <a:cxn ang="0">
                    <a:pos x="63" y="8"/>
                  </a:cxn>
                  <a:cxn ang="0">
                    <a:pos x="76" y="8"/>
                  </a:cxn>
                  <a:cxn ang="0">
                    <a:pos x="88" y="7"/>
                  </a:cxn>
                  <a:cxn ang="0">
                    <a:pos x="99" y="6"/>
                  </a:cxn>
                  <a:cxn ang="0">
                    <a:pos x="108" y="5"/>
                  </a:cxn>
                  <a:cxn ang="0">
                    <a:pos x="115" y="4"/>
                  </a:cxn>
                  <a:cxn ang="0">
                    <a:pos x="120" y="3"/>
                  </a:cxn>
                  <a:cxn ang="0">
                    <a:pos x="123" y="1"/>
                  </a:cxn>
                  <a:cxn ang="0">
                    <a:pos x="125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7" y="3"/>
                  </a:cxn>
                  <a:cxn ang="0">
                    <a:pos x="111" y="4"/>
                  </a:cxn>
                  <a:cxn ang="0">
                    <a:pos x="105" y="5"/>
                  </a:cxn>
                  <a:cxn ang="0">
                    <a:pos x="96" y="6"/>
                  </a:cxn>
                  <a:cxn ang="0">
                    <a:pos x="86" y="7"/>
                  </a:cxn>
                  <a:cxn ang="0">
                    <a:pos x="74" y="7"/>
                  </a:cxn>
                  <a:cxn ang="0">
                    <a:pos x="60" y="8"/>
                  </a:cxn>
                  <a:cxn ang="0">
                    <a:pos x="47" y="8"/>
                  </a:cxn>
                  <a:cxn ang="0">
                    <a:pos x="32" y="9"/>
                  </a:cxn>
                  <a:cxn ang="0">
                    <a:pos x="16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5" h="9">
                    <a:moveTo>
                      <a:pt x="0" y="9"/>
                    </a:moveTo>
                    <a:lnTo>
                      <a:pt x="17" y="9"/>
                    </a:lnTo>
                    <a:lnTo>
                      <a:pt x="33" y="9"/>
                    </a:lnTo>
                    <a:lnTo>
                      <a:pt x="48" y="9"/>
                    </a:lnTo>
                    <a:lnTo>
                      <a:pt x="63" y="8"/>
                    </a:lnTo>
                    <a:lnTo>
                      <a:pt x="76" y="8"/>
                    </a:lnTo>
                    <a:lnTo>
                      <a:pt x="88" y="7"/>
                    </a:lnTo>
                    <a:lnTo>
                      <a:pt x="99" y="6"/>
                    </a:lnTo>
                    <a:lnTo>
                      <a:pt x="108" y="5"/>
                    </a:lnTo>
                    <a:lnTo>
                      <a:pt x="115" y="4"/>
                    </a:lnTo>
                    <a:lnTo>
                      <a:pt x="120" y="3"/>
                    </a:lnTo>
                    <a:lnTo>
                      <a:pt x="123" y="1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96" y="6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8"/>
                    </a:lnTo>
                    <a:lnTo>
                      <a:pt x="47" y="8"/>
                    </a:lnTo>
                    <a:lnTo>
                      <a:pt x="32" y="9"/>
                    </a:lnTo>
                    <a:lnTo>
                      <a:pt x="16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1" name="Freeform 553"/>
              <p:cNvSpPr>
                <a:spLocks/>
              </p:cNvSpPr>
              <p:nvPr/>
            </p:nvSpPr>
            <p:spPr bwMode="auto">
              <a:xfrm>
                <a:off x="680" y="2126"/>
                <a:ext cx="12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9"/>
                  </a:cxn>
                  <a:cxn ang="0">
                    <a:pos x="32" y="9"/>
                  </a:cxn>
                  <a:cxn ang="0">
                    <a:pos x="47" y="8"/>
                  </a:cxn>
                  <a:cxn ang="0">
                    <a:pos x="60" y="8"/>
                  </a:cxn>
                  <a:cxn ang="0">
                    <a:pos x="74" y="7"/>
                  </a:cxn>
                  <a:cxn ang="0">
                    <a:pos x="86" y="7"/>
                  </a:cxn>
                  <a:cxn ang="0">
                    <a:pos x="96" y="6"/>
                  </a:cxn>
                  <a:cxn ang="0">
                    <a:pos x="105" y="5"/>
                  </a:cxn>
                  <a:cxn ang="0">
                    <a:pos x="111" y="4"/>
                  </a:cxn>
                  <a:cxn ang="0">
                    <a:pos x="117" y="3"/>
                  </a:cxn>
                  <a:cxn ang="0">
                    <a:pos x="120" y="1"/>
                  </a:cxn>
                  <a:cxn ang="0">
                    <a:pos x="121" y="0"/>
                  </a:cxn>
                  <a:cxn ang="0">
                    <a:pos x="118" y="0"/>
                  </a:cxn>
                  <a:cxn ang="0">
                    <a:pos x="117" y="1"/>
                  </a:cxn>
                  <a:cxn ang="0">
                    <a:pos x="113" y="3"/>
                  </a:cxn>
                  <a:cxn ang="0">
                    <a:pos x="109" y="4"/>
                  </a:cxn>
                  <a:cxn ang="0">
                    <a:pos x="101" y="5"/>
                  </a:cxn>
                  <a:cxn ang="0">
                    <a:pos x="94" y="6"/>
                  </a:cxn>
                  <a:cxn ang="0">
                    <a:pos x="84" y="7"/>
                  </a:cxn>
                  <a:cxn ang="0">
                    <a:pos x="71" y="7"/>
                  </a:cxn>
                  <a:cxn ang="0">
                    <a:pos x="59" y="8"/>
                  </a:cxn>
                  <a:cxn ang="0">
                    <a:pos x="45" y="8"/>
                  </a:cxn>
                  <a:cxn ang="0">
                    <a:pos x="30" y="9"/>
                  </a:cxn>
                  <a:cxn ang="0">
                    <a:pos x="16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1" h="9">
                    <a:moveTo>
                      <a:pt x="0" y="9"/>
                    </a:moveTo>
                    <a:lnTo>
                      <a:pt x="16" y="9"/>
                    </a:lnTo>
                    <a:lnTo>
                      <a:pt x="32" y="9"/>
                    </a:lnTo>
                    <a:lnTo>
                      <a:pt x="47" y="8"/>
                    </a:lnTo>
                    <a:lnTo>
                      <a:pt x="60" y="8"/>
                    </a:lnTo>
                    <a:lnTo>
                      <a:pt x="74" y="7"/>
                    </a:lnTo>
                    <a:lnTo>
                      <a:pt x="86" y="7"/>
                    </a:lnTo>
                    <a:lnTo>
                      <a:pt x="96" y="6"/>
                    </a:lnTo>
                    <a:lnTo>
                      <a:pt x="105" y="5"/>
                    </a:lnTo>
                    <a:lnTo>
                      <a:pt x="111" y="4"/>
                    </a:lnTo>
                    <a:lnTo>
                      <a:pt x="117" y="3"/>
                    </a:lnTo>
                    <a:lnTo>
                      <a:pt x="120" y="1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7" y="1"/>
                    </a:lnTo>
                    <a:lnTo>
                      <a:pt x="113" y="3"/>
                    </a:lnTo>
                    <a:lnTo>
                      <a:pt x="109" y="4"/>
                    </a:lnTo>
                    <a:lnTo>
                      <a:pt x="101" y="5"/>
                    </a:lnTo>
                    <a:lnTo>
                      <a:pt x="94" y="6"/>
                    </a:lnTo>
                    <a:lnTo>
                      <a:pt x="84" y="7"/>
                    </a:lnTo>
                    <a:lnTo>
                      <a:pt x="71" y="7"/>
                    </a:lnTo>
                    <a:lnTo>
                      <a:pt x="59" y="8"/>
                    </a:lnTo>
                    <a:lnTo>
                      <a:pt x="45" y="8"/>
                    </a:lnTo>
                    <a:lnTo>
                      <a:pt x="30" y="9"/>
                    </a:lnTo>
                    <a:lnTo>
                      <a:pt x="16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7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2" name="Freeform 554"/>
              <p:cNvSpPr>
                <a:spLocks/>
              </p:cNvSpPr>
              <p:nvPr/>
            </p:nvSpPr>
            <p:spPr bwMode="auto">
              <a:xfrm>
                <a:off x="680" y="2126"/>
                <a:ext cx="11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9"/>
                  </a:cxn>
                  <a:cxn ang="0">
                    <a:pos x="30" y="9"/>
                  </a:cxn>
                  <a:cxn ang="0">
                    <a:pos x="45" y="8"/>
                  </a:cxn>
                  <a:cxn ang="0">
                    <a:pos x="59" y="8"/>
                  </a:cxn>
                  <a:cxn ang="0">
                    <a:pos x="71" y="7"/>
                  </a:cxn>
                  <a:cxn ang="0">
                    <a:pos x="84" y="7"/>
                  </a:cxn>
                  <a:cxn ang="0">
                    <a:pos x="94" y="6"/>
                  </a:cxn>
                  <a:cxn ang="0">
                    <a:pos x="101" y="5"/>
                  </a:cxn>
                  <a:cxn ang="0">
                    <a:pos x="109" y="4"/>
                  </a:cxn>
                  <a:cxn ang="0">
                    <a:pos x="113" y="3"/>
                  </a:cxn>
                  <a:cxn ang="0">
                    <a:pos x="117" y="1"/>
                  </a:cxn>
                  <a:cxn ang="0">
                    <a:pos x="118" y="0"/>
                  </a:cxn>
                  <a:cxn ang="0">
                    <a:pos x="115" y="0"/>
                  </a:cxn>
                  <a:cxn ang="0">
                    <a:pos x="113" y="1"/>
                  </a:cxn>
                  <a:cxn ang="0">
                    <a:pos x="110" y="3"/>
                  </a:cxn>
                  <a:cxn ang="0">
                    <a:pos x="106" y="4"/>
                  </a:cxn>
                  <a:cxn ang="0">
                    <a:pos x="99" y="5"/>
                  </a:cxn>
                  <a:cxn ang="0">
                    <a:pos x="90" y="6"/>
                  </a:cxn>
                  <a:cxn ang="0">
                    <a:pos x="81" y="6"/>
                  </a:cxn>
                  <a:cxn ang="0">
                    <a:pos x="70" y="7"/>
                  </a:cxn>
                  <a:cxn ang="0">
                    <a:pos x="57" y="8"/>
                  </a:cxn>
                  <a:cxn ang="0">
                    <a:pos x="44" y="8"/>
                  </a:cxn>
                  <a:cxn ang="0">
                    <a:pos x="30" y="8"/>
                  </a:cxn>
                  <a:cxn ang="0">
                    <a:pos x="15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18" h="9">
                    <a:moveTo>
                      <a:pt x="0" y="9"/>
                    </a:moveTo>
                    <a:lnTo>
                      <a:pt x="16" y="9"/>
                    </a:lnTo>
                    <a:lnTo>
                      <a:pt x="30" y="9"/>
                    </a:lnTo>
                    <a:lnTo>
                      <a:pt x="45" y="8"/>
                    </a:lnTo>
                    <a:lnTo>
                      <a:pt x="59" y="8"/>
                    </a:lnTo>
                    <a:lnTo>
                      <a:pt x="71" y="7"/>
                    </a:lnTo>
                    <a:lnTo>
                      <a:pt x="84" y="7"/>
                    </a:lnTo>
                    <a:lnTo>
                      <a:pt x="94" y="6"/>
                    </a:lnTo>
                    <a:lnTo>
                      <a:pt x="101" y="5"/>
                    </a:lnTo>
                    <a:lnTo>
                      <a:pt x="109" y="4"/>
                    </a:lnTo>
                    <a:lnTo>
                      <a:pt x="113" y="3"/>
                    </a:lnTo>
                    <a:lnTo>
                      <a:pt x="117" y="1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3" y="1"/>
                    </a:lnTo>
                    <a:lnTo>
                      <a:pt x="110" y="3"/>
                    </a:lnTo>
                    <a:lnTo>
                      <a:pt x="106" y="4"/>
                    </a:lnTo>
                    <a:lnTo>
                      <a:pt x="99" y="5"/>
                    </a:lnTo>
                    <a:lnTo>
                      <a:pt x="90" y="6"/>
                    </a:lnTo>
                    <a:lnTo>
                      <a:pt x="81" y="6"/>
                    </a:lnTo>
                    <a:lnTo>
                      <a:pt x="70" y="7"/>
                    </a:lnTo>
                    <a:lnTo>
                      <a:pt x="57" y="8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4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3" name="Freeform 555"/>
              <p:cNvSpPr>
                <a:spLocks/>
              </p:cNvSpPr>
              <p:nvPr/>
            </p:nvSpPr>
            <p:spPr bwMode="auto">
              <a:xfrm>
                <a:off x="680" y="2126"/>
                <a:ext cx="11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5" y="9"/>
                  </a:cxn>
                  <a:cxn ang="0">
                    <a:pos x="30" y="8"/>
                  </a:cxn>
                  <a:cxn ang="0">
                    <a:pos x="44" y="8"/>
                  </a:cxn>
                  <a:cxn ang="0">
                    <a:pos x="57" y="8"/>
                  </a:cxn>
                  <a:cxn ang="0">
                    <a:pos x="70" y="7"/>
                  </a:cxn>
                  <a:cxn ang="0">
                    <a:pos x="81" y="6"/>
                  </a:cxn>
                  <a:cxn ang="0">
                    <a:pos x="90" y="6"/>
                  </a:cxn>
                  <a:cxn ang="0">
                    <a:pos x="99" y="5"/>
                  </a:cxn>
                  <a:cxn ang="0">
                    <a:pos x="106" y="4"/>
                  </a:cxn>
                  <a:cxn ang="0">
                    <a:pos x="110" y="3"/>
                  </a:cxn>
                  <a:cxn ang="0">
                    <a:pos x="113" y="1"/>
                  </a:cxn>
                  <a:cxn ang="0">
                    <a:pos x="115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7" y="3"/>
                  </a:cxn>
                  <a:cxn ang="0">
                    <a:pos x="102" y="4"/>
                  </a:cxn>
                  <a:cxn ang="0">
                    <a:pos x="96" y="5"/>
                  </a:cxn>
                  <a:cxn ang="0">
                    <a:pos x="88" y="6"/>
                  </a:cxn>
                  <a:cxn ang="0">
                    <a:pos x="78" y="6"/>
                  </a:cxn>
                  <a:cxn ang="0">
                    <a:pos x="68" y="7"/>
                  </a:cxn>
                  <a:cxn ang="0">
                    <a:pos x="56" y="7"/>
                  </a:cxn>
                  <a:cxn ang="0">
                    <a:pos x="43" y="8"/>
                  </a:cxn>
                  <a:cxn ang="0">
                    <a:pos x="29" y="8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0" t="0" r="r" b="b"/>
                <a:pathLst>
                  <a:path w="115" h="9">
                    <a:moveTo>
                      <a:pt x="0" y="9"/>
                    </a:moveTo>
                    <a:lnTo>
                      <a:pt x="15" y="9"/>
                    </a:lnTo>
                    <a:lnTo>
                      <a:pt x="30" y="8"/>
                    </a:lnTo>
                    <a:lnTo>
                      <a:pt x="44" y="8"/>
                    </a:lnTo>
                    <a:lnTo>
                      <a:pt x="57" y="8"/>
                    </a:lnTo>
                    <a:lnTo>
                      <a:pt x="70" y="7"/>
                    </a:lnTo>
                    <a:lnTo>
                      <a:pt x="81" y="6"/>
                    </a:lnTo>
                    <a:lnTo>
                      <a:pt x="90" y="6"/>
                    </a:lnTo>
                    <a:lnTo>
                      <a:pt x="99" y="5"/>
                    </a:lnTo>
                    <a:lnTo>
                      <a:pt x="106" y="4"/>
                    </a:lnTo>
                    <a:lnTo>
                      <a:pt x="110" y="3"/>
                    </a:lnTo>
                    <a:lnTo>
                      <a:pt x="113" y="1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7" y="3"/>
                    </a:lnTo>
                    <a:lnTo>
                      <a:pt x="102" y="4"/>
                    </a:lnTo>
                    <a:lnTo>
                      <a:pt x="96" y="5"/>
                    </a:lnTo>
                    <a:lnTo>
                      <a:pt x="88" y="6"/>
                    </a:lnTo>
                    <a:lnTo>
                      <a:pt x="78" y="6"/>
                    </a:lnTo>
                    <a:lnTo>
                      <a:pt x="68" y="7"/>
                    </a:lnTo>
                    <a:lnTo>
                      <a:pt x="56" y="7"/>
                    </a:lnTo>
                    <a:lnTo>
                      <a:pt x="43" y="8"/>
                    </a:lnTo>
                    <a:lnTo>
                      <a:pt x="29" y="8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4" name="Freeform 556"/>
              <p:cNvSpPr>
                <a:spLocks/>
              </p:cNvSpPr>
              <p:nvPr/>
            </p:nvSpPr>
            <p:spPr bwMode="auto">
              <a:xfrm>
                <a:off x="680" y="2126"/>
                <a:ext cx="11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8"/>
                  </a:cxn>
                  <a:cxn ang="0">
                    <a:pos x="43" y="8"/>
                  </a:cxn>
                  <a:cxn ang="0">
                    <a:pos x="56" y="7"/>
                  </a:cxn>
                  <a:cxn ang="0">
                    <a:pos x="68" y="7"/>
                  </a:cxn>
                  <a:cxn ang="0">
                    <a:pos x="78" y="6"/>
                  </a:cxn>
                  <a:cxn ang="0">
                    <a:pos x="88" y="6"/>
                  </a:cxn>
                  <a:cxn ang="0">
                    <a:pos x="96" y="5"/>
                  </a:cxn>
                  <a:cxn ang="0">
                    <a:pos x="102" y="4"/>
                  </a:cxn>
                  <a:cxn ang="0">
                    <a:pos x="107" y="3"/>
                  </a:cxn>
                  <a:cxn ang="0">
                    <a:pos x="110" y="1"/>
                  </a:cxn>
                  <a:cxn ang="0">
                    <a:pos x="111" y="0"/>
                  </a:cxn>
                  <a:cxn ang="0">
                    <a:pos x="108" y="0"/>
                  </a:cxn>
                  <a:cxn ang="0">
                    <a:pos x="107" y="1"/>
                  </a:cxn>
                  <a:cxn ang="0">
                    <a:pos x="104" y="3"/>
                  </a:cxn>
                  <a:cxn ang="0">
                    <a:pos x="98" y="4"/>
                  </a:cxn>
                  <a:cxn ang="0">
                    <a:pos x="90" y="5"/>
                  </a:cxn>
                  <a:cxn ang="0">
                    <a:pos x="81" y="6"/>
                  </a:cxn>
                  <a:cxn ang="0">
                    <a:pos x="70" y="7"/>
                  </a:cxn>
                  <a:cxn ang="0">
                    <a:pos x="58" y="7"/>
                  </a:cxn>
                  <a:cxn ang="0">
                    <a:pos x="45" y="8"/>
                  </a:cxn>
                  <a:cxn ang="0">
                    <a:pos x="30" y="8"/>
                  </a:cxn>
                  <a:cxn ang="0">
                    <a:pos x="16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11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8"/>
                    </a:lnTo>
                    <a:lnTo>
                      <a:pt x="43" y="8"/>
                    </a:lnTo>
                    <a:lnTo>
                      <a:pt x="56" y="7"/>
                    </a:lnTo>
                    <a:lnTo>
                      <a:pt x="68" y="7"/>
                    </a:lnTo>
                    <a:lnTo>
                      <a:pt x="78" y="6"/>
                    </a:lnTo>
                    <a:lnTo>
                      <a:pt x="88" y="6"/>
                    </a:lnTo>
                    <a:lnTo>
                      <a:pt x="96" y="5"/>
                    </a:lnTo>
                    <a:lnTo>
                      <a:pt x="102" y="4"/>
                    </a:lnTo>
                    <a:lnTo>
                      <a:pt x="107" y="3"/>
                    </a:lnTo>
                    <a:lnTo>
                      <a:pt x="110" y="1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7" y="1"/>
                    </a:lnTo>
                    <a:lnTo>
                      <a:pt x="104" y="3"/>
                    </a:lnTo>
                    <a:lnTo>
                      <a:pt x="98" y="4"/>
                    </a:lnTo>
                    <a:lnTo>
                      <a:pt x="90" y="5"/>
                    </a:lnTo>
                    <a:lnTo>
                      <a:pt x="81" y="6"/>
                    </a:lnTo>
                    <a:lnTo>
                      <a:pt x="70" y="7"/>
                    </a:lnTo>
                    <a:lnTo>
                      <a:pt x="58" y="7"/>
                    </a:lnTo>
                    <a:lnTo>
                      <a:pt x="45" y="8"/>
                    </a:lnTo>
                    <a:lnTo>
                      <a:pt x="30" y="8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5" name="Freeform 557"/>
              <p:cNvSpPr>
                <a:spLocks/>
              </p:cNvSpPr>
              <p:nvPr/>
            </p:nvSpPr>
            <p:spPr bwMode="auto">
              <a:xfrm>
                <a:off x="680" y="2126"/>
                <a:ext cx="10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8"/>
                  </a:cxn>
                  <a:cxn ang="0">
                    <a:pos x="30" y="8"/>
                  </a:cxn>
                  <a:cxn ang="0">
                    <a:pos x="45" y="8"/>
                  </a:cxn>
                  <a:cxn ang="0">
                    <a:pos x="58" y="7"/>
                  </a:cxn>
                  <a:cxn ang="0">
                    <a:pos x="70" y="7"/>
                  </a:cxn>
                  <a:cxn ang="0">
                    <a:pos x="81" y="6"/>
                  </a:cxn>
                  <a:cxn ang="0">
                    <a:pos x="90" y="5"/>
                  </a:cxn>
                  <a:cxn ang="0">
                    <a:pos x="98" y="4"/>
                  </a:cxn>
                  <a:cxn ang="0">
                    <a:pos x="104" y="3"/>
                  </a:cxn>
                  <a:cxn ang="0">
                    <a:pos x="107" y="1"/>
                  </a:cxn>
                  <a:cxn ang="0">
                    <a:pos x="108" y="0"/>
                  </a:cxn>
                  <a:cxn ang="0">
                    <a:pos x="105" y="0"/>
                  </a:cxn>
                  <a:cxn ang="0">
                    <a:pos x="104" y="1"/>
                  </a:cxn>
                  <a:cxn ang="0">
                    <a:pos x="100" y="3"/>
                  </a:cxn>
                  <a:cxn ang="0">
                    <a:pos x="95" y="4"/>
                  </a:cxn>
                  <a:cxn ang="0">
                    <a:pos x="88" y="5"/>
                  </a:cxn>
                  <a:cxn ang="0">
                    <a:pos x="79" y="6"/>
                  </a:cxn>
                  <a:cxn ang="0">
                    <a:pos x="68" y="6"/>
                  </a:cxn>
                  <a:cxn ang="0">
                    <a:pos x="57" y="7"/>
                  </a:cxn>
                  <a:cxn ang="0">
                    <a:pos x="44" y="7"/>
                  </a:cxn>
                  <a:cxn ang="0">
                    <a:pos x="29" y="8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8" h="8">
                    <a:moveTo>
                      <a:pt x="0" y="8"/>
                    </a:moveTo>
                    <a:lnTo>
                      <a:pt x="16" y="8"/>
                    </a:lnTo>
                    <a:lnTo>
                      <a:pt x="30" y="8"/>
                    </a:lnTo>
                    <a:lnTo>
                      <a:pt x="45" y="8"/>
                    </a:lnTo>
                    <a:lnTo>
                      <a:pt x="58" y="7"/>
                    </a:lnTo>
                    <a:lnTo>
                      <a:pt x="70" y="7"/>
                    </a:lnTo>
                    <a:lnTo>
                      <a:pt x="81" y="6"/>
                    </a:lnTo>
                    <a:lnTo>
                      <a:pt x="90" y="5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4" y="1"/>
                    </a:lnTo>
                    <a:lnTo>
                      <a:pt x="100" y="3"/>
                    </a:lnTo>
                    <a:lnTo>
                      <a:pt x="95" y="4"/>
                    </a:lnTo>
                    <a:lnTo>
                      <a:pt x="88" y="5"/>
                    </a:lnTo>
                    <a:lnTo>
                      <a:pt x="79" y="6"/>
                    </a:lnTo>
                    <a:lnTo>
                      <a:pt x="68" y="6"/>
                    </a:lnTo>
                    <a:lnTo>
                      <a:pt x="57" y="7"/>
                    </a:lnTo>
                    <a:lnTo>
                      <a:pt x="44" y="7"/>
                    </a:lnTo>
                    <a:lnTo>
                      <a:pt x="29" y="8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B8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6" name="Freeform 558"/>
              <p:cNvSpPr>
                <a:spLocks/>
              </p:cNvSpPr>
              <p:nvPr/>
            </p:nvSpPr>
            <p:spPr bwMode="auto">
              <a:xfrm>
                <a:off x="680" y="2126"/>
                <a:ext cx="10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8"/>
                  </a:cxn>
                  <a:cxn ang="0">
                    <a:pos x="44" y="7"/>
                  </a:cxn>
                  <a:cxn ang="0">
                    <a:pos x="57" y="7"/>
                  </a:cxn>
                  <a:cxn ang="0">
                    <a:pos x="68" y="6"/>
                  </a:cxn>
                  <a:cxn ang="0">
                    <a:pos x="79" y="6"/>
                  </a:cxn>
                  <a:cxn ang="0">
                    <a:pos x="88" y="5"/>
                  </a:cxn>
                  <a:cxn ang="0">
                    <a:pos x="95" y="4"/>
                  </a:cxn>
                  <a:cxn ang="0">
                    <a:pos x="100" y="3"/>
                  </a:cxn>
                  <a:cxn ang="0">
                    <a:pos x="104" y="1"/>
                  </a:cxn>
                  <a:cxn ang="0">
                    <a:pos x="105" y="0"/>
                  </a:cxn>
                  <a:cxn ang="0">
                    <a:pos x="101" y="0"/>
                  </a:cxn>
                  <a:cxn ang="0">
                    <a:pos x="100" y="1"/>
                  </a:cxn>
                  <a:cxn ang="0">
                    <a:pos x="97" y="3"/>
                  </a:cxn>
                  <a:cxn ang="0">
                    <a:pos x="91" y="4"/>
                  </a:cxn>
                  <a:cxn ang="0">
                    <a:pos x="85" y="5"/>
                  </a:cxn>
                  <a:cxn ang="0">
                    <a:pos x="76" y="6"/>
                  </a:cxn>
                  <a:cxn ang="0">
                    <a:pos x="66" y="6"/>
                  </a:cxn>
                  <a:cxn ang="0">
                    <a:pos x="55" y="7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5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8"/>
                    </a:lnTo>
                    <a:lnTo>
                      <a:pt x="44" y="7"/>
                    </a:lnTo>
                    <a:lnTo>
                      <a:pt x="57" y="7"/>
                    </a:lnTo>
                    <a:lnTo>
                      <a:pt x="68" y="6"/>
                    </a:lnTo>
                    <a:lnTo>
                      <a:pt x="79" y="6"/>
                    </a:lnTo>
                    <a:lnTo>
                      <a:pt x="88" y="5"/>
                    </a:lnTo>
                    <a:lnTo>
                      <a:pt x="95" y="4"/>
                    </a:lnTo>
                    <a:lnTo>
                      <a:pt x="100" y="3"/>
                    </a:lnTo>
                    <a:lnTo>
                      <a:pt x="104" y="1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100" y="1"/>
                    </a:lnTo>
                    <a:lnTo>
                      <a:pt x="97" y="3"/>
                    </a:lnTo>
                    <a:lnTo>
                      <a:pt x="91" y="4"/>
                    </a:lnTo>
                    <a:lnTo>
                      <a:pt x="85" y="5"/>
                    </a:lnTo>
                    <a:lnTo>
                      <a:pt x="76" y="6"/>
                    </a:lnTo>
                    <a:lnTo>
                      <a:pt x="66" y="6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9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7" name="Freeform 559"/>
              <p:cNvSpPr>
                <a:spLocks/>
              </p:cNvSpPr>
              <p:nvPr/>
            </p:nvSpPr>
            <p:spPr bwMode="auto">
              <a:xfrm>
                <a:off x="680" y="2126"/>
                <a:ext cx="10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29" y="7"/>
                  </a:cxn>
                  <a:cxn ang="0">
                    <a:pos x="43" y="7"/>
                  </a:cxn>
                  <a:cxn ang="0">
                    <a:pos x="55" y="7"/>
                  </a:cxn>
                  <a:cxn ang="0">
                    <a:pos x="66" y="6"/>
                  </a:cxn>
                  <a:cxn ang="0">
                    <a:pos x="76" y="6"/>
                  </a:cxn>
                  <a:cxn ang="0">
                    <a:pos x="85" y="5"/>
                  </a:cxn>
                  <a:cxn ang="0">
                    <a:pos x="91" y="4"/>
                  </a:cxn>
                  <a:cxn ang="0">
                    <a:pos x="97" y="3"/>
                  </a:cxn>
                  <a:cxn ang="0">
                    <a:pos x="100" y="1"/>
                  </a:cxn>
                  <a:cxn ang="0">
                    <a:pos x="101" y="0"/>
                  </a:cxn>
                  <a:cxn ang="0">
                    <a:pos x="98" y="0"/>
                  </a:cxn>
                  <a:cxn ang="0">
                    <a:pos x="97" y="1"/>
                  </a:cxn>
                  <a:cxn ang="0">
                    <a:pos x="94" y="3"/>
                  </a:cxn>
                  <a:cxn ang="0">
                    <a:pos x="89" y="4"/>
                  </a:cxn>
                  <a:cxn ang="0">
                    <a:pos x="82" y="5"/>
                  </a:cxn>
                  <a:cxn ang="0">
                    <a:pos x="74" y="5"/>
                  </a:cxn>
                  <a:cxn ang="0">
                    <a:pos x="64" y="6"/>
                  </a:cxn>
                  <a:cxn ang="0">
                    <a:pos x="53" y="7"/>
                  </a:cxn>
                  <a:cxn ang="0">
                    <a:pos x="40" y="7"/>
                  </a:cxn>
                  <a:cxn ang="0">
                    <a:pos x="28" y="7"/>
                  </a:cxn>
                  <a:cxn ang="0">
                    <a:pos x="15" y="7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1" h="8">
                    <a:moveTo>
                      <a:pt x="0" y="8"/>
                    </a:moveTo>
                    <a:lnTo>
                      <a:pt x="15" y="8"/>
                    </a:lnTo>
                    <a:lnTo>
                      <a:pt x="29" y="7"/>
                    </a:lnTo>
                    <a:lnTo>
                      <a:pt x="43" y="7"/>
                    </a:lnTo>
                    <a:lnTo>
                      <a:pt x="55" y="7"/>
                    </a:lnTo>
                    <a:lnTo>
                      <a:pt x="66" y="6"/>
                    </a:lnTo>
                    <a:lnTo>
                      <a:pt x="76" y="6"/>
                    </a:lnTo>
                    <a:lnTo>
                      <a:pt x="85" y="5"/>
                    </a:lnTo>
                    <a:lnTo>
                      <a:pt x="91" y="4"/>
                    </a:lnTo>
                    <a:lnTo>
                      <a:pt x="97" y="3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4" y="3"/>
                    </a:lnTo>
                    <a:lnTo>
                      <a:pt x="89" y="4"/>
                    </a:lnTo>
                    <a:lnTo>
                      <a:pt x="82" y="5"/>
                    </a:lnTo>
                    <a:lnTo>
                      <a:pt x="74" y="5"/>
                    </a:lnTo>
                    <a:lnTo>
                      <a:pt x="64" y="6"/>
                    </a:lnTo>
                    <a:lnTo>
                      <a:pt x="53" y="7"/>
                    </a:lnTo>
                    <a:lnTo>
                      <a:pt x="40" y="7"/>
                    </a:lnTo>
                    <a:lnTo>
                      <a:pt x="28" y="7"/>
                    </a:lnTo>
                    <a:lnTo>
                      <a:pt x="15" y="7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8" name="Freeform 560"/>
              <p:cNvSpPr>
                <a:spLocks/>
              </p:cNvSpPr>
              <p:nvPr/>
            </p:nvSpPr>
            <p:spPr bwMode="auto">
              <a:xfrm>
                <a:off x="680" y="2126"/>
                <a:ext cx="9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7"/>
                  </a:cxn>
                  <a:cxn ang="0">
                    <a:pos x="28" y="7"/>
                  </a:cxn>
                  <a:cxn ang="0">
                    <a:pos x="40" y="7"/>
                  </a:cxn>
                  <a:cxn ang="0">
                    <a:pos x="53" y="7"/>
                  </a:cxn>
                  <a:cxn ang="0">
                    <a:pos x="64" y="6"/>
                  </a:cxn>
                  <a:cxn ang="0">
                    <a:pos x="74" y="5"/>
                  </a:cxn>
                  <a:cxn ang="0">
                    <a:pos x="82" y="5"/>
                  </a:cxn>
                  <a:cxn ang="0">
                    <a:pos x="89" y="4"/>
                  </a:cxn>
                  <a:cxn ang="0">
                    <a:pos x="94" y="3"/>
                  </a:cxn>
                  <a:cxn ang="0">
                    <a:pos x="97" y="1"/>
                  </a:cxn>
                  <a:cxn ang="0">
                    <a:pos x="98" y="0"/>
                  </a:cxn>
                  <a:cxn ang="0">
                    <a:pos x="95" y="0"/>
                  </a:cxn>
                  <a:cxn ang="0">
                    <a:pos x="94" y="1"/>
                  </a:cxn>
                  <a:cxn ang="0">
                    <a:pos x="90" y="3"/>
                  </a:cxn>
                  <a:cxn ang="0">
                    <a:pos x="86" y="4"/>
                  </a:cxn>
                  <a:cxn ang="0">
                    <a:pos x="79" y="5"/>
                  </a:cxn>
                  <a:cxn ang="0">
                    <a:pos x="71" y="5"/>
                  </a:cxn>
                  <a:cxn ang="0">
                    <a:pos x="61" y="6"/>
                  </a:cxn>
                  <a:cxn ang="0">
                    <a:pos x="51" y="6"/>
                  </a:cxn>
                  <a:cxn ang="0">
                    <a:pos x="39" y="7"/>
                  </a:cxn>
                  <a:cxn ang="0">
                    <a:pos x="27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8"/>
                  </a:cxn>
                </a:cxnLst>
                <a:rect l="0" t="0" r="r" b="b"/>
                <a:pathLst>
                  <a:path w="98" h="8">
                    <a:moveTo>
                      <a:pt x="0" y="8"/>
                    </a:moveTo>
                    <a:lnTo>
                      <a:pt x="15" y="7"/>
                    </a:lnTo>
                    <a:lnTo>
                      <a:pt x="28" y="7"/>
                    </a:lnTo>
                    <a:lnTo>
                      <a:pt x="40" y="7"/>
                    </a:lnTo>
                    <a:lnTo>
                      <a:pt x="53" y="7"/>
                    </a:lnTo>
                    <a:lnTo>
                      <a:pt x="64" y="6"/>
                    </a:lnTo>
                    <a:lnTo>
                      <a:pt x="74" y="5"/>
                    </a:lnTo>
                    <a:lnTo>
                      <a:pt x="82" y="5"/>
                    </a:lnTo>
                    <a:lnTo>
                      <a:pt x="89" y="4"/>
                    </a:lnTo>
                    <a:lnTo>
                      <a:pt x="94" y="3"/>
                    </a:lnTo>
                    <a:lnTo>
                      <a:pt x="97" y="1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6" y="4"/>
                    </a:lnTo>
                    <a:lnTo>
                      <a:pt x="79" y="5"/>
                    </a:lnTo>
                    <a:lnTo>
                      <a:pt x="71" y="5"/>
                    </a:lnTo>
                    <a:lnTo>
                      <a:pt x="61" y="6"/>
                    </a:lnTo>
                    <a:lnTo>
                      <a:pt x="51" y="6"/>
                    </a:lnTo>
                    <a:lnTo>
                      <a:pt x="39" y="7"/>
                    </a:lnTo>
                    <a:lnTo>
                      <a:pt x="27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383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9" name="Freeform 561"/>
              <p:cNvSpPr>
                <a:spLocks/>
              </p:cNvSpPr>
              <p:nvPr/>
            </p:nvSpPr>
            <p:spPr bwMode="auto">
              <a:xfrm>
                <a:off x="680" y="2126"/>
                <a:ext cx="9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7" y="7"/>
                  </a:cxn>
                  <a:cxn ang="0">
                    <a:pos x="39" y="7"/>
                  </a:cxn>
                  <a:cxn ang="0">
                    <a:pos x="51" y="6"/>
                  </a:cxn>
                  <a:cxn ang="0">
                    <a:pos x="61" y="6"/>
                  </a:cxn>
                  <a:cxn ang="0">
                    <a:pos x="71" y="5"/>
                  </a:cxn>
                  <a:cxn ang="0">
                    <a:pos x="79" y="5"/>
                  </a:cxn>
                  <a:cxn ang="0">
                    <a:pos x="86" y="4"/>
                  </a:cxn>
                  <a:cxn ang="0">
                    <a:pos x="90" y="3"/>
                  </a:cxn>
                  <a:cxn ang="0">
                    <a:pos x="94" y="1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90" y="1"/>
                  </a:cxn>
                  <a:cxn ang="0">
                    <a:pos x="87" y="3"/>
                  </a:cxn>
                  <a:cxn ang="0">
                    <a:pos x="82" y="4"/>
                  </a:cxn>
                  <a:cxn ang="0">
                    <a:pos x="77" y="5"/>
                  </a:cxn>
                  <a:cxn ang="0">
                    <a:pos x="69" y="5"/>
                  </a:cxn>
                  <a:cxn ang="0">
                    <a:pos x="59" y="6"/>
                  </a:cxn>
                  <a:cxn ang="0">
                    <a:pos x="49" y="6"/>
                  </a:cxn>
                  <a:cxn ang="0">
                    <a:pos x="38" y="7"/>
                  </a:cxn>
                  <a:cxn ang="0">
                    <a:pos x="26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95" h="7">
                    <a:moveTo>
                      <a:pt x="0" y="7"/>
                    </a:moveTo>
                    <a:lnTo>
                      <a:pt x="14" y="7"/>
                    </a:lnTo>
                    <a:lnTo>
                      <a:pt x="27" y="7"/>
                    </a:lnTo>
                    <a:lnTo>
                      <a:pt x="39" y="7"/>
                    </a:lnTo>
                    <a:lnTo>
                      <a:pt x="51" y="6"/>
                    </a:lnTo>
                    <a:lnTo>
                      <a:pt x="61" y="6"/>
                    </a:lnTo>
                    <a:lnTo>
                      <a:pt x="71" y="5"/>
                    </a:lnTo>
                    <a:lnTo>
                      <a:pt x="79" y="5"/>
                    </a:lnTo>
                    <a:lnTo>
                      <a:pt x="86" y="4"/>
                    </a:lnTo>
                    <a:lnTo>
                      <a:pt x="90" y="3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90" y="1"/>
                    </a:lnTo>
                    <a:lnTo>
                      <a:pt x="87" y="3"/>
                    </a:lnTo>
                    <a:lnTo>
                      <a:pt x="82" y="4"/>
                    </a:lnTo>
                    <a:lnTo>
                      <a:pt x="77" y="5"/>
                    </a:lnTo>
                    <a:lnTo>
                      <a:pt x="69" y="5"/>
                    </a:lnTo>
                    <a:lnTo>
                      <a:pt x="59" y="6"/>
                    </a:lnTo>
                    <a:lnTo>
                      <a:pt x="49" y="6"/>
                    </a:lnTo>
                    <a:lnTo>
                      <a:pt x="38" y="7"/>
                    </a:lnTo>
                    <a:lnTo>
                      <a:pt x="26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1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0" name="Freeform 562"/>
              <p:cNvSpPr>
                <a:spLocks/>
              </p:cNvSpPr>
              <p:nvPr/>
            </p:nvSpPr>
            <p:spPr bwMode="auto">
              <a:xfrm>
                <a:off x="680" y="2126"/>
                <a:ext cx="9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6" y="7"/>
                  </a:cxn>
                  <a:cxn ang="0">
                    <a:pos x="38" y="7"/>
                  </a:cxn>
                  <a:cxn ang="0">
                    <a:pos x="49" y="6"/>
                  </a:cxn>
                  <a:cxn ang="0">
                    <a:pos x="59" y="6"/>
                  </a:cxn>
                  <a:cxn ang="0">
                    <a:pos x="69" y="5"/>
                  </a:cxn>
                  <a:cxn ang="0">
                    <a:pos x="77" y="5"/>
                  </a:cxn>
                  <a:cxn ang="0">
                    <a:pos x="82" y="4"/>
                  </a:cxn>
                  <a:cxn ang="0">
                    <a:pos x="87" y="3"/>
                  </a:cxn>
                  <a:cxn ang="0">
                    <a:pos x="90" y="1"/>
                  </a:cxn>
                  <a:cxn ang="0">
                    <a:pos x="90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4" y="3"/>
                  </a:cxn>
                  <a:cxn ang="0">
                    <a:pos x="78" y="4"/>
                  </a:cxn>
                  <a:cxn ang="0">
                    <a:pos x="71" y="5"/>
                  </a:cxn>
                  <a:cxn ang="0">
                    <a:pos x="63" y="5"/>
                  </a:cxn>
                  <a:cxn ang="0">
                    <a:pos x="51" y="6"/>
                  </a:cxn>
                  <a:cxn ang="0">
                    <a:pos x="40" y="6"/>
                  </a:cxn>
                  <a:cxn ang="0">
                    <a:pos x="27" y="7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90" h="7">
                    <a:moveTo>
                      <a:pt x="0" y="7"/>
                    </a:moveTo>
                    <a:lnTo>
                      <a:pt x="14" y="7"/>
                    </a:lnTo>
                    <a:lnTo>
                      <a:pt x="26" y="7"/>
                    </a:lnTo>
                    <a:lnTo>
                      <a:pt x="38" y="7"/>
                    </a:lnTo>
                    <a:lnTo>
                      <a:pt x="49" y="6"/>
                    </a:lnTo>
                    <a:lnTo>
                      <a:pt x="59" y="6"/>
                    </a:lnTo>
                    <a:lnTo>
                      <a:pt x="69" y="5"/>
                    </a:lnTo>
                    <a:lnTo>
                      <a:pt x="77" y="5"/>
                    </a:lnTo>
                    <a:lnTo>
                      <a:pt x="82" y="4"/>
                    </a:lnTo>
                    <a:lnTo>
                      <a:pt x="87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4" y="3"/>
                    </a:lnTo>
                    <a:lnTo>
                      <a:pt x="78" y="4"/>
                    </a:lnTo>
                    <a:lnTo>
                      <a:pt x="71" y="5"/>
                    </a:lnTo>
                    <a:lnTo>
                      <a:pt x="63" y="5"/>
                    </a:lnTo>
                    <a:lnTo>
                      <a:pt x="51" y="6"/>
                    </a:lnTo>
                    <a:lnTo>
                      <a:pt x="40" y="6"/>
                    </a:lnTo>
                    <a:lnTo>
                      <a:pt x="27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1" name="Freeform 563"/>
              <p:cNvSpPr>
                <a:spLocks/>
              </p:cNvSpPr>
              <p:nvPr/>
            </p:nvSpPr>
            <p:spPr bwMode="auto">
              <a:xfrm>
                <a:off x="680" y="2126"/>
                <a:ext cx="87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7" y="7"/>
                  </a:cxn>
                  <a:cxn ang="0">
                    <a:pos x="40" y="6"/>
                  </a:cxn>
                  <a:cxn ang="0">
                    <a:pos x="51" y="6"/>
                  </a:cxn>
                  <a:cxn ang="0">
                    <a:pos x="63" y="5"/>
                  </a:cxn>
                  <a:cxn ang="0">
                    <a:pos x="71" y="5"/>
                  </a:cxn>
                  <a:cxn ang="0">
                    <a:pos x="78" y="4"/>
                  </a:cxn>
                  <a:cxn ang="0">
                    <a:pos x="84" y="3"/>
                  </a:cxn>
                  <a:cxn ang="0">
                    <a:pos x="87" y="1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4" y="1"/>
                  </a:cxn>
                  <a:cxn ang="0">
                    <a:pos x="80" y="3"/>
                  </a:cxn>
                  <a:cxn ang="0">
                    <a:pos x="75" y="4"/>
                  </a:cxn>
                  <a:cxn ang="0">
                    <a:pos x="68" y="5"/>
                  </a:cxn>
                  <a:cxn ang="0">
                    <a:pos x="59" y="5"/>
                  </a:cxn>
                  <a:cxn ang="0">
                    <a:pos x="49" y="6"/>
                  </a:cxn>
                  <a:cxn ang="0">
                    <a:pos x="38" y="6"/>
                  </a:cxn>
                  <a:cxn ang="0">
                    <a:pos x="26" y="6"/>
                  </a:cxn>
                  <a:cxn ang="0">
                    <a:pos x="14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87" h="7">
                    <a:moveTo>
                      <a:pt x="0" y="7"/>
                    </a:moveTo>
                    <a:lnTo>
                      <a:pt x="14" y="7"/>
                    </a:lnTo>
                    <a:lnTo>
                      <a:pt x="27" y="7"/>
                    </a:lnTo>
                    <a:lnTo>
                      <a:pt x="40" y="6"/>
                    </a:lnTo>
                    <a:lnTo>
                      <a:pt x="51" y="6"/>
                    </a:lnTo>
                    <a:lnTo>
                      <a:pt x="63" y="5"/>
                    </a:lnTo>
                    <a:lnTo>
                      <a:pt x="71" y="5"/>
                    </a:lnTo>
                    <a:lnTo>
                      <a:pt x="78" y="4"/>
                    </a:lnTo>
                    <a:lnTo>
                      <a:pt x="84" y="3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80" y="3"/>
                    </a:lnTo>
                    <a:lnTo>
                      <a:pt x="75" y="4"/>
                    </a:lnTo>
                    <a:lnTo>
                      <a:pt x="68" y="5"/>
                    </a:lnTo>
                    <a:lnTo>
                      <a:pt x="59" y="5"/>
                    </a:lnTo>
                    <a:lnTo>
                      <a:pt x="49" y="6"/>
                    </a:lnTo>
                    <a:lnTo>
                      <a:pt x="38" y="6"/>
                    </a:lnTo>
                    <a:lnTo>
                      <a:pt x="26" y="6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D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2" name="Freeform 564"/>
              <p:cNvSpPr>
                <a:spLocks/>
              </p:cNvSpPr>
              <p:nvPr/>
            </p:nvSpPr>
            <p:spPr bwMode="auto">
              <a:xfrm>
                <a:off x="680" y="2126"/>
                <a:ext cx="8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26" y="6"/>
                  </a:cxn>
                  <a:cxn ang="0">
                    <a:pos x="38" y="6"/>
                  </a:cxn>
                  <a:cxn ang="0">
                    <a:pos x="49" y="6"/>
                  </a:cxn>
                  <a:cxn ang="0">
                    <a:pos x="59" y="5"/>
                  </a:cxn>
                  <a:cxn ang="0">
                    <a:pos x="68" y="5"/>
                  </a:cxn>
                  <a:cxn ang="0">
                    <a:pos x="75" y="4"/>
                  </a:cxn>
                  <a:cxn ang="0">
                    <a:pos x="80" y="3"/>
                  </a:cxn>
                  <a:cxn ang="0">
                    <a:pos x="84" y="1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0" y="1"/>
                  </a:cxn>
                  <a:cxn ang="0">
                    <a:pos x="77" y="3"/>
                  </a:cxn>
                  <a:cxn ang="0">
                    <a:pos x="72" y="4"/>
                  </a:cxn>
                  <a:cxn ang="0">
                    <a:pos x="66" y="4"/>
                  </a:cxn>
                  <a:cxn ang="0">
                    <a:pos x="57" y="5"/>
                  </a:cxn>
                  <a:cxn ang="0">
                    <a:pos x="48" y="6"/>
                  </a:cxn>
                  <a:cxn ang="0">
                    <a:pos x="37" y="6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7"/>
                  </a:cxn>
                </a:cxnLst>
                <a:rect l="0" t="0" r="r" b="b"/>
                <a:pathLst>
                  <a:path w="84" h="7">
                    <a:moveTo>
                      <a:pt x="0" y="7"/>
                    </a:moveTo>
                    <a:lnTo>
                      <a:pt x="14" y="7"/>
                    </a:lnTo>
                    <a:lnTo>
                      <a:pt x="26" y="6"/>
                    </a:lnTo>
                    <a:lnTo>
                      <a:pt x="38" y="6"/>
                    </a:lnTo>
                    <a:lnTo>
                      <a:pt x="49" y="6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4"/>
                    </a:lnTo>
                    <a:lnTo>
                      <a:pt x="80" y="3"/>
                    </a:lnTo>
                    <a:lnTo>
                      <a:pt x="84" y="1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7" y="3"/>
                    </a:lnTo>
                    <a:lnTo>
                      <a:pt x="72" y="4"/>
                    </a:lnTo>
                    <a:lnTo>
                      <a:pt x="66" y="4"/>
                    </a:lnTo>
                    <a:lnTo>
                      <a:pt x="57" y="5"/>
                    </a:lnTo>
                    <a:lnTo>
                      <a:pt x="48" y="6"/>
                    </a:lnTo>
                    <a:lnTo>
                      <a:pt x="37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3" name="Freeform 565"/>
              <p:cNvSpPr>
                <a:spLocks/>
              </p:cNvSpPr>
              <p:nvPr/>
            </p:nvSpPr>
            <p:spPr bwMode="auto">
              <a:xfrm>
                <a:off x="680" y="2126"/>
                <a:ext cx="8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7" y="6"/>
                  </a:cxn>
                  <a:cxn ang="0">
                    <a:pos x="48" y="6"/>
                  </a:cxn>
                  <a:cxn ang="0">
                    <a:pos x="57" y="5"/>
                  </a:cxn>
                  <a:cxn ang="0">
                    <a:pos x="66" y="4"/>
                  </a:cxn>
                  <a:cxn ang="0">
                    <a:pos x="72" y="4"/>
                  </a:cxn>
                  <a:cxn ang="0">
                    <a:pos x="77" y="3"/>
                  </a:cxn>
                  <a:cxn ang="0">
                    <a:pos x="80" y="1"/>
                  </a:cxn>
                  <a:cxn ang="0">
                    <a:pos x="80" y="0"/>
                  </a:cxn>
                  <a:cxn ang="0">
                    <a:pos x="77" y="0"/>
                  </a:cxn>
                  <a:cxn ang="0">
                    <a:pos x="77" y="1"/>
                  </a:cxn>
                  <a:cxn ang="0">
                    <a:pos x="74" y="3"/>
                  </a:cxn>
                  <a:cxn ang="0">
                    <a:pos x="69" y="4"/>
                  </a:cxn>
                  <a:cxn ang="0">
                    <a:pos x="63" y="4"/>
                  </a:cxn>
                  <a:cxn ang="0">
                    <a:pos x="55" y="5"/>
                  </a:cxn>
                  <a:cxn ang="0">
                    <a:pos x="46" y="5"/>
                  </a:cxn>
                  <a:cxn ang="0">
                    <a:pos x="36" y="6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0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7" y="6"/>
                    </a:lnTo>
                    <a:lnTo>
                      <a:pt x="48" y="6"/>
                    </a:lnTo>
                    <a:lnTo>
                      <a:pt x="57" y="5"/>
                    </a:lnTo>
                    <a:lnTo>
                      <a:pt x="66" y="4"/>
                    </a:lnTo>
                    <a:lnTo>
                      <a:pt x="72" y="4"/>
                    </a:lnTo>
                    <a:lnTo>
                      <a:pt x="77" y="3"/>
                    </a:lnTo>
                    <a:lnTo>
                      <a:pt x="80" y="1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4" y="3"/>
                    </a:lnTo>
                    <a:lnTo>
                      <a:pt x="69" y="4"/>
                    </a:lnTo>
                    <a:lnTo>
                      <a:pt x="63" y="4"/>
                    </a:lnTo>
                    <a:lnTo>
                      <a:pt x="55" y="5"/>
                    </a:lnTo>
                    <a:lnTo>
                      <a:pt x="46" y="5"/>
                    </a:lnTo>
                    <a:lnTo>
                      <a:pt x="36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979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4" name="Freeform 566"/>
              <p:cNvSpPr>
                <a:spLocks/>
              </p:cNvSpPr>
              <p:nvPr/>
            </p:nvSpPr>
            <p:spPr bwMode="auto">
              <a:xfrm>
                <a:off x="680" y="2126"/>
                <a:ext cx="7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6" y="6"/>
                  </a:cxn>
                  <a:cxn ang="0">
                    <a:pos x="46" y="5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69" y="4"/>
                  </a:cxn>
                  <a:cxn ang="0">
                    <a:pos x="74" y="3"/>
                  </a:cxn>
                  <a:cxn ang="0">
                    <a:pos x="77" y="1"/>
                  </a:cxn>
                  <a:cxn ang="0">
                    <a:pos x="77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0" y="3"/>
                  </a:cxn>
                  <a:cxn ang="0">
                    <a:pos x="66" y="4"/>
                  </a:cxn>
                  <a:cxn ang="0">
                    <a:pos x="60" y="4"/>
                  </a:cxn>
                  <a:cxn ang="0">
                    <a:pos x="53" y="5"/>
                  </a:cxn>
                  <a:cxn ang="0">
                    <a:pos x="44" y="5"/>
                  </a:cxn>
                  <a:cxn ang="0">
                    <a:pos x="34" y="6"/>
                  </a:cxn>
                  <a:cxn ang="0">
                    <a:pos x="24" y="6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7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6" y="6"/>
                    </a:lnTo>
                    <a:lnTo>
                      <a:pt x="46" y="5"/>
                    </a:lnTo>
                    <a:lnTo>
                      <a:pt x="55" y="5"/>
                    </a:lnTo>
                    <a:lnTo>
                      <a:pt x="63" y="4"/>
                    </a:lnTo>
                    <a:lnTo>
                      <a:pt x="69" y="4"/>
                    </a:lnTo>
                    <a:lnTo>
                      <a:pt x="74" y="3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0" y="3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3" y="5"/>
                    </a:lnTo>
                    <a:lnTo>
                      <a:pt x="44" y="5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5" name="Freeform 567"/>
              <p:cNvSpPr>
                <a:spLocks/>
              </p:cNvSpPr>
              <p:nvPr/>
            </p:nvSpPr>
            <p:spPr bwMode="auto">
              <a:xfrm>
                <a:off x="680" y="2126"/>
                <a:ext cx="7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4" y="6"/>
                  </a:cxn>
                  <a:cxn ang="0">
                    <a:pos x="44" y="5"/>
                  </a:cxn>
                  <a:cxn ang="0">
                    <a:pos x="53" y="5"/>
                  </a:cxn>
                  <a:cxn ang="0">
                    <a:pos x="60" y="4"/>
                  </a:cxn>
                  <a:cxn ang="0">
                    <a:pos x="66" y="4"/>
                  </a:cxn>
                  <a:cxn ang="0">
                    <a:pos x="70" y="3"/>
                  </a:cxn>
                  <a:cxn ang="0">
                    <a:pos x="74" y="1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9" y="1"/>
                  </a:cxn>
                  <a:cxn ang="0">
                    <a:pos x="67" y="3"/>
                  </a:cxn>
                  <a:cxn ang="0">
                    <a:pos x="61" y="4"/>
                  </a:cxn>
                  <a:cxn ang="0">
                    <a:pos x="55" y="4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4" h="6">
                    <a:moveTo>
                      <a:pt x="0" y="6"/>
                    </a:moveTo>
                    <a:lnTo>
                      <a:pt x="12" y="6"/>
                    </a:lnTo>
                    <a:lnTo>
                      <a:pt x="24" y="6"/>
                    </a:lnTo>
                    <a:lnTo>
                      <a:pt x="34" y="6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60" y="4"/>
                    </a:lnTo>
                    <a:lnTo>
                      <a:pt x="66" y="4"/>
                    </a:lnTo>
                    <a:lnTo>
                      <a:pt x="70" y="3"/>
                    </a:lnTo>
                    <a:lnTo>
                      <a:pt x="74" y="1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9" y="1"/>
                    </a:lnTo>
                    <a:lnTo>
                      <a:pt x="67" y="3"/>
                    </a:lnTo>
                    <a:lnTo>
                      <a:pt x="61" y="4"/>
                    </a:lnTo>
                    <a:lnTo>
                      <a:pt x="55" y="4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676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6" name="Freeform 568"/>
              <p:cNvSpPr>
                <a:spLocks/>
              </p:cNvSpPr>
              <p:nvPr/>
            </p:nvSpPr>
            <p:spPr bwMode="auto">
              <a:xfrm>
                <a:off x="680" y="2126"/>
                <a:ext cx="7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5" y="6"/>
                  </a:cxn>
                  <a:cxn ang="0">
                    <a:pos x="36" y="5"/>
                  </a:cxn>
                  <a:cxn ang="0">
                    <a:pos x="46" y="5"/>
                  </a:cxn>
                  <a:cxn ang="0">
                    <a:pos x="55" y="4"/>
                  </a:cxn>
                  <a:cxn ang="0">
                    <a:pos x="61" y="4"/>
                  </a:cxn>
                  <a:cxn ang="0">
                    <a:pos x="67" y="3"/>
                  </a:cxn>
                  <a:cxn ang="0">
                    <a:pos x="69" y="1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6" y="1"/>
                  </a:cxn>
                  <a:cxn ang="0">
                    <a:pos x="64" y="3"/>
                  </a:cxn>
                  <a:cxn ang="0">
                    <a:pos x="58" y="4"/>
                  </a:cxn>
                  <a:cxn ang="0">
                    <a:pos x="51" y="4"/>
                  </a:cxn>
                  <a:cxn ang="0">
                    <a:pos x="44" y="5"/>
                  </a:cxn>
                  <a:cxn ang="0">
                    <a:pos x="34" y="5"/>
                  </a:cxn>
                  <a:cxn ang="0">
                    <a:pos x="24" y="5"/>
                  </a:cxn>
                  <a:cxn ang="0">
                    <a:pos x="13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0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6" y="5"/>
                    </a:lnTo>
                    <a:lnTo>
                      <a:pt x="46" y="5"/>
                    </a:lnTo>
                    <a:lnTo>
                      <a:pt x="55" y="4"/>
                    </a:lnTo>
                    <a:lnTo>
                      <a:pt x="61" y="4"/>
                    </a:lnTo>
                    <a:lnTo>
                      <a:pt x="67" y="3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4" y="3"/>
                    </a:lnTo>
                    <a:lnTo>
                      <a:pt x="58" y="4"/>
                    </a:lnTo>
                    <a:lnTo>
                      <a:pt x="51" y="4"/>
                    </a:lnTo>
                    <a:lnTo>
                      <a:pt x="44" y="5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7" name="Freeform 569"/>
              <p:cNvSpPr>
                <a:spLocks/>
              </p:cNvSpPr>
              <p:nvPr/>
            </p:nvSpPr>
            <p:spPr bwMode="auto">
              <a:xfrm>
                <a:off x="680" y="2126"/>
                <a:ext cx="6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24" y="5"/>
                  </a:cxn>
                  <a:cxn ang="0">
                    <a:pos x="34" y="5"/>
                  </a:cxn>
                  <a:cxn ang="0">
                    <a:pos x="44" y="5"/>
                  </a:cxn>
                  <a:cxn ang="0">
                    <a:pos x="51" y="4"/>
                  </a:cxn>
                  <a:cxn ang="0">
                    <a:pos x="58" y="4"/>
                  </a:cxn>
                  <a:cxn ang="0">
                    <a:pos x="64" y="3"/>
                  </a:cxn>
                  <a:cxn ang="0">
                    <a:pos x="66" y="1"/>
                  </a:cxn>
                  <a:cxn ang="0">
                    <a:pos x="67" y="0"/>
                  </a:cxn>
                  <a:cxn ang="0">
                    <a:pos x="64" y="0"/>
                  </a:cxn>
                  <a:cxn ang="0">
                    <a:pos x="64" y="1"/>
                  </a:cxn>
                  <a:cxn ang="0">
                    <a:pos x="60" y="3"/>
                  </a:cxn>
                  <a:cxn ang="0">
                    <a:pos x="56" y="3"/>
                  </a:cxn>
                  <a:cxn ang="0">
                    <a:pos x="49" y="4"/>
                  </a:cxn>
                  <a:cxn ang="0">
                    <a:pos x="41" y="5"/>
                  </a:cxn>
                  <a:cxn ang="0">
                    <a:pos x="33" y="5"/>
                  </a:cxn>
                  <a:cxn ang="0">
                    <a:pos x="23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6"/>
                  </a:cxn>
                </a:cxnLst>
                <a:rect l="0" t="0" r="r" b="b"/>
                <a:pathLst>
                  <a:path w="67" h="6">
                    <a:moveTo>
                      <a:pt x="0" y="6"/>
                    </a:moveTo>
                    <a:lnTo>
                      <a:pt x="13" y="6"/>
                    </a:lnTo>
                    <a:lnTo>
                      <a:pt x="24" y="5"/>
                    </a:lnTo>
                    <a:lnTo>
                      <a:pt x="34" y="5"/>
                    </a:lnTo>
                    <a:lnTo>
                      <a:pt x="44" y="5"/>
                    </a:lnTo>
                    <a:lnTo>
                      <a:pt x="51" y="4"/>
                    </a:lnTo>
                    <a:lnTo>
                      <a:pt x="58" y="4"/>
                    </a:lnTo>
                    <a:lnTo>
                      <a:pt x="64" y="3"/>
                    </a:lnTo>
                    <a:lnTo>
                      <a:pt x="66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49" y="4"/>
                    </a:lnTo>
                    <a:lnTo>
                      <a:pt x="41" y="5"/>
                    </a:lnTo>
                    <a:lnTo>
                      <a:pt x="33" y="5"/>
                    </a:lnTo>
                    <a:lnTo>
                      <a:pt x="23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3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8" name="Freeform 570"/>
              <p:cNvSpPr>
                <a:spLocks/>
              </p:cNvSpPr>
              <p:nvPr/>
            </p:nvSpPr>
            <p:spPr bwMode="auto">
              <a:xfrm>
                <a:off x="680" y="2126"/>
                <a:ext cx="6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3" y="5"/>
                  </a:cxn>
                  <a:cxn ang="0">
                    <a:pos x="33" y="5"/>
                  </a:cxn>
                  <a:cxn ang="0">
                    <a:pos x="41" y="5"/>
                  </a:cxn>
                  <a:cxn ang="0">
                    <a:pos x="49" y="4"/>
                  </a:cxn>
                  <a:cxn ang="0">
                    <a:pos x="56" y="3"/>
                  </a:cxn>
                  <a:cxn ang="0">
                    <a:pos x="60" y="3"/>
                  </a:cxn>
                  <a:cxn ang="0">
                    <a:pos x="64" y="1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3" y="3"/>
                  </a:cxn>
                  <a:cxn ang="0">
                    <a:pos x="47" y="4"/>
                  </a:cxn>
                  <a:cxn ang="0">
                    <a:pos x="39" y="4"/>
                  </a:cxn>
                  <a:cxn ang="0">
                    <a:pos x="30" y="5"/>
                  </a:cxn>
                  <a:cxn ang="0">
                    <a:pos x="22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4" h="5">
                    <a:moveTo>
                      <a:pt x="0" y="5"/>
                    </a:moveTo>
                    <a:lnTo>
                      <a:pt x="12" y="5"/>
                    </a:lnTo>
                    <a:lnTo>
                      <a:pt x="23" y="5"/>
                    </a:lnTo>
                    <a:lnTo>
                      <a:pt x="33" y="5"/>
                    </a:lnTo>
                    <a:lnTo>
                      <a:pt x="41" y="5"/>
                    </a:lnTo>
                    <a:lnTo>
                      <a:pt x="49" y="4"/>
                    </a:lnTo>
                    <a:lnTo>
                      <a:pt x="56" y="3"/>
                    </a:lnTo>
                    <a:lnTo>
                      <a:pt x="60" y="3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3" y="3"/>
                    </a:lnTo>
                    <a:lnTo>
                      <a:pt x="47" y="4"/>
                    </a:lnTo>
                    <a:lnTo>
                      <a:pt x="39" y="4"/>
                    </a:lnTo>
                    <a:lnTo>
                      <a:pt x="30" y="5"/>
                    </a:lnTo>
                    <a:lnTo>
                      <a:pt x="22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171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9" name="Freeform 571"/>
              <p:cNvSpPr>
                <a:spLocks/>
              </p:cNvSpPr>
              <p:nvPr/>
            </p:nvSpPr>
            <p:spPr bwMode="auto">
              <a:xfrm>
                <a:off x="680" y="2126"/>
                <a:ext cx="6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2" y="5"/>
                  </a:cxn>
                  <a:cxn ang="0">
                    <a:pos x="30" y="5"/>
                  </a:cxn>
                  <a:cxn ang="0">
                    <a:pos x="39" y="4"/>
                  </a:cxn>
                  <a:cxn ang="0">
                    <a:pos x="47" y="4"/>
                  </a:cxn>
                  <a:cxn ang="0">
                    <a:pos x="53" y="3"/>
                  </a:cxn>
                  <a:cxn ang="0">
                    <a:pos x="57" y="3"/>
                  </a:cxn>
                  <a:cxn ang="0">
                    <a:pos x="60" y="1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6" y="1"/>
                  </a:cxn>
                  <a:cxn ang="0">
                    <a:pos x="53" y="3"/>
                  </a:cxn>
                  <a:cxn ang="0">
                    <a:pos x="48" y="3"/>
                  </a:cxn>
                  <a:cxn ang="0">
                    <a:pos x="40" y="4"/>
                  </a:cxn>
                  <a:cxn ang="0">
                    <a:pos x="33" y="4"/>
                  </a:cxn>
                  <a:cxn ang="0">
                    <a:pos x="23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0" h="5">
                    <a:moveTo>
                      <a:pt x="0" y="5"/>
                    </a:moveTo>
                    <a:lnTo>
                      <a:pt x="12" y="5"/>
                    </a:lnTo>
                    <a:lnTo>
                      <a:pt x="22" y="5"/>
                    </a:lnTo>
                    <a:lnTo>
                      <a:pt x="30" y="5"/>
                    </a:lnTo>
                    <a:lnTo>
                      <a:pt x="39" y="4"/>
                    </a:lnTo>
                    <a:lnTo>
                      <a:pt x="47" y="4"/>
                    </a:lnTo>
                    <a:lnTo>
                      <a:pt x="53" y="3"/>
                    </a:lnTo>
                    <a:lnTo>
                      <a:pt x="57" y="3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8" y="3"/>
                    </a:lnTo>
                    <a:lnTo>
                      <a:pt x="40" y="4"/>
                    </a:lnTo>
                    <a:lnTo>
                      <a:pt x="33" y="4"/>
                    </a:lnTo>
                    <a:lnTo>
                      <a:pt x="23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0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0" name="Freeform 572"/>
              <p:cNvSpPr>
                <a:spLocks/>
              </p:cNvSpPr>
              <p:nvPr/>
            </p:nvSpPr>
            <p:spPr bwMode="auto">
              <a:xfrm>
                <a:off x="680" y="2126"/>
                <a:ext cx="57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3" y="5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3"/>
                  </a:cxn>
                  <a:cxn ang="0">
                    <a:pos x="53" y="3"/>
                  </a:cxn>
                  <a:cxn ang="0">
                    <a:pos x="56" y="1"/>
                  </a:cxn>
                  <a:cxn ang="0">
                    <a:pos x="57" y="0"/>
                  </a:cxn>
                  <a:cxn ang="0">
                    <a:pos x="54" y="0"/>
                  </a:cxn>
                  <a:cxn ang="0">
                    <a:pos x="53" y="1"/>
                  </a:cxn>
                  <a:cxn ang="0">
                    <a:pos x="50" y="3"/>
                  </a:cxn>
                  <a:cxn ang="0">
                    <a:pos x="45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2" y="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7" h="5">
                    <a:moveTo>
                      <a:pt x="0" y="5"/>
                    </a:moveTo>
                    <a:lnTo>
                      <a:pt x="12" y="5"/>
                    </a:lnTo>
                    <a:lnTo>
                      <a:pt x="23" y="5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3"/>
                    </a:lnTo>
                    <a:lnTo>
                      <a:pt x="53" y="3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3" y="1"/>
                    </a:lnTo>
                    <a:lnTo>
                      <a:pt x="50" y="3"/>
                    </a:lnTo>
                    <a:lnTo>
                      <a:pt x="45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2" y="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1" name="Freeform 573"/>
              <p:cNvSpPr>
                <a:spLocks/>
              </p:cNvSpPr>
              <p:nvPr/>
            </p:nvSpPr>
            <p:spPr bwMode="auto">
              <a:xfrm>
                <a:off x="680" y="2126"/>
                <a:ext cx="5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5"/>
                  </a:cxn>
                  <a:cxn ang="0">
                    <a:pos x="22" y="5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5" y="3"/>
                  </a:cxn>
                  <a:cxn ang="0">
                    <a:pos x="50" y="3"/>
                  </a:cxn>
                  <a:cxn ang="0">
                    <a:pos x="53" y="1"/>
                  </a:cxn>
                  <a:cxn ang="0">
                    <a:pos x="54" y="0"/>
                  </a:cxn>
                  <a:cxn ang="0">
                    <a:pos x="50" y="0"/>
                  </a:cxn>
                  <a:cxn ang="0">
                    <a:pos x="49" y="1"/>
                  </a:cxn>
                  <a:cxn ang="0">
                    <a:pos x="47" y="3"/>
                  </a:cxn>
                  <a:cxn ang="0">
                    <a:pos x="43" y="3"/>
                  </a:cxn>
                  <a:cxn ang="0">
                    <a:pos x="36" y="4"/>
                  </a:cxn>
                  <a:cxn ang="0">
                    <a:pos x="28" y="4"/>
                  </a:cxn>
                  <a:cxn ang="0">
                    <a:pos x="19" y="4"/>
                  </a:cxn>
                  <a:cxn ang="0">
                    <a:pos x="1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12" y="5"/>
                    </a:lnTo>
                    <a:lnTo>
                      <a:pt x="22" y="5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5" y="3"/>
                    </a:lnTo>
                    <a:lnTo>
                      <a:pt x="50" y="3"/>
                    </a:lnTo>
                    <a:lnTo>
                      <a:pt x="53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7" y="3"/>
                    </a:lnTo>
                    <a:lnTo>
                      <a:pt x="43" y="3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E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2" name="Freeform 574"/>
              <p:cNvSpPr>
                <a:spLocks/>
              </p:cNvSpPr>
              <p:nvPr/>
            </p:nvSpPr>
            <p:spPr bwMode="auto">
              <a:xfrm>
                <a:off x="680" y="2126"/>
                <a:ext cx="5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19" y="4"/>
                  </a:cxn>
                  <a:cxn ang="0">
                    <a:pos x="28" y="4"/>
                  </a:cxn>
                  <a:cxn ang="0">
                    <a:pos x="36" y="4"/>
                  </a:cxn>
                  <a:cxn ang="0">
                    <a:pos x="43" y="3"/>
                  </a:cxn>
                  <a:cxn ang="0">
                    <a:pos x="47" y="3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7" y="1"/>
                  </a:cxn>
                  <a:cxn ang="0">
                    <a:pos x="44" y="3"/>
                  </a:cxn>
                  <a:cxn ang="0">
                    <a:pos x="39" y="3"/>
                  </a:cxn>
                  <a:cxn ang="0">
                    <a:pos x="34" y="4"/>
                  </a:cxn>
                  <a:cxn ang="0">
                    <a:pos x="27" y="4"/>
                  </a:cxn>
                  <a:cxn ang="0">
                    <a:pos x="18" y="4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50" h="5">
                    <a:moveTo>
                      <a:pt x="0" y="5"/>
                    </a:moveTo>
                    <a:lnTo>
                      <a:pt x="10" y="5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3" y="3"/>
                    </a:lnTo>
                    <a:lnTo>
                      <a:pt x="47" y="3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4" y="3"/>
                    </a:lnTo>
                    <a:lnTo>
                      <a:pt x="39" y="3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C6C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3" name="Freeform 575"/>
              <p:cNvSpPr>
                <a:spLocks/>
              </p:cNvSpPr>
              <p:nvPr/>
            </p:nvSpPr>
            <p:spPr bwMode="auto">
              <a:xfrm>
                <a:off x="680" y="2126"/>
                <a:ext cx="4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18" y="4"/>
                  </a:cxn>
                  <a:cxn ang="0">
                    <a:pos x="27" y="4"/>
                  </a:cxn>
                  <a:cxn ang="0">
                    <a:pos x="34" y="4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7" y="1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5" y="3"/>
                  </a:cxn>
                  <a:cxn ang="0">
                    <a:pos x="28" y="4"/>
                  </a:cxn>
                  <a:cxn ang="0">
                    <a:pos x="19" y="4"/>
                  </a:cxn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7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5" y="3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4" name="Freeform 576"/>
              <p:cNvSpPr>
                <a:spLocks/>
              </p:cNvSpPr>
              <p:nvPr/>
            </p:nvSpPr>
            <p:spPr bwMode="auto">
              <a:xfrm>
                <a:off x="680" y="2126"/>
                <a:ext cx="4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19" y="4"/>
                  </a:cxn>
                  <a:cxn ang="0">
                    <a:pos x="28" y="4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7" y="3"/>
                  </a:cxn>
                  <a:cxn ang="0">
                    <a:pos x="32" y="3"/>
                  </a:cxn>
                  <a:cxn ang="0">
                    <a:pos x="26" y="3"/>
                  </a:cxn>
                  <a:cxn ang="0">
                    <a:pos x="18" y="4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10" y="4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7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A6A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5" name="Freeform 577"/>
              <p:cNvSpPr>
                <a:spLocks/>
              </p:cNvSpPr>
              <p:nvPr/>
            </p:nvSpPr>
            <p:spPr bwMode="auto">
              <a:xfrm>
                <a:off x="680" y="2126"/>
                <a:ext cx="4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18" y="4"/>
                  </a:cxn>
                  <a:cxn ang="0">
                    <a:pos x="26" y="3"/>
                  </a:cxn>
                  <a:cxn ang="0">
                    <a:pos x="32" y="3"/>
                  </a:cxn>
                  <a:cxn ang="0">
                    <a:pos x="37" y="3"/>
                  </a:cxn>
                  <a:cxn ang="0">
                    <a:pos x="39" y="1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1"/>
                  </a:cxn>
                  <a:cxn ang="0">
                    <a:pos x="29" y="3"/>
                  </a:cxn>
                  <a:cxn ang="0">
                    <a:pos x="24" y="3"/>
                  </a:cxn>
                  <a:cxn ang="0">
                    <a:pos x="17" y="4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6" y="3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7" y="4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969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6" name="Freeform 578"/>
              <p:cNvSpPr>
                <a:spLocks/>
              </p:cNvSpPr>
              <p:nvPr/>
            </p:nvSpPr>
            <p:spPr bwMode="auto">
              <a:xfrm>
                <a:off x="680" y="2126"/>
                <a:ext cx="3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4"/>
                  </a:cxn>
                  <a:cxn ang="0">
                    <a:pos x="17" y="4"/>
                  </a:cxn>
                  <a:cxn ang="0">
                    <a:pos x="24" y="3"/>
                  </a:cxn>
                  <a:cxn ang="0">
                    <a:pos x="29" y="3"/>
                  </a:cxn>
                  <a:cxn ang="0">
                    <a:pos x="34" y="1"/>
                  </a:cxn>
                  <a:cxn ang="0">
                    <a:pos x="36" y="1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4" y="1"/>
                  </a:cxn>
                  <a:cxn ang="0">
                    <a:pos x="30" y="1"/>
                  </a:cxn>
                  <a:cxn ang="0">
                    <a:pos x="27" y="3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7" h="4">
                    <a:moveTo>
                      <a:pt x="0" y="4"/>
                    </a:moveTo>
                    <a:lnTo>
                      <a:pt x="8" y="4"/>
                    </a:lnTo>
                    <a:lnTo>
                      <a:pt x="17" y="4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7" y="3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7" name="Freeform 579"/>
              <p:cNvSpPr>
                <a:spLocks/>
              </p:cNvSpPr>
              <p:nvPr/>
            </p:nvSpPr>
            <p:spPr bwMode="auto">
              <a:xfrm>
                <a:off x="680" y="2126"/>
                <a:ext cx="3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3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7" y="3"/>
                  </a:cxn>
                  <a:cxn ang="0">
                    <a:pos x="30" y="1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8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8" y="3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7" y="3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2" y="3"/>
                    </a:lnTo>
                    <a:lnTo>
                      <a:pt x="16" y="3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8" name="Freeform 580"/>
              <p:cNvSpPr>
                <a:spLocks/>
              </p:cNvSpPr>
              <p:nvPr/>
            </p:nvSpPr>
            <p:spPr bwMode="auto">
              <a:xfrm>
                <a:off x="680" y="2126"/>
                <a:ext cx="3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3"/>
                  </a:cxn>
                  <a:cxn ang="0">
                    <a:pos x="16" y="3"/>
                  </a:cxn>
                  <a:cxn ang="0">
                    <a:pos x="22" y="3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19" y="3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lnTo>
                      <a:pt x="8" y="3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767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9" name="Freeform 581"/>
              <p:cNvSpPr>
                <a:spLocks/>
              </p:cNvSpPr>
              <p:nvPr/>
            </p:nvSpPr>
            <p:spPr bwMode="auto">
              <a:xfrm>
                <a:off x="680" y="2126"/>
                <a:ext cx="2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3" y="1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3" y="3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7" h="3">
                    <a:moveTo>
                      <a:pt x="0" y="3"/>
                    </a:moveTo>
                    <a:lnTo>
                      <a:pt x="7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3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0" name="Freeform 582"/>
              <p:cNvSpPr>
                <a:spLocks/>
              </p:cNvSpPr>
              <p:nvPr/>
            </p:nvSpPr>
            <p:spPr bwMode="auto">
              <a:xfrm>
                <a:off x="680" y="2126"/>
                <a:ext cx="2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3" y="3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3" y="1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4" h="3">
                    <a:moveTo>
                      <a:pt x="0" y="3"/>
                    </a:moveTo>
                    <a:lnTo>
                      <a:pt x="7" y="3"/>
                    </a:lnTo>
                    <a:lnTo>
                      <a:pt x="13" y="3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1" name="Freeform 583"/>
              <p:cNvSpPr>
                <a:spLocks/>
              </p:cNvSpPr>
              <p:nvPr/>
            </p:nvSpPr>
            <p:spPr bwMode="auto">
              <a:xfrm>
                <a:off x="680" y="2126"/>
                <a:ext cx="2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3" y="1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0" h="3">
                    <a:moveTo>
                      <a:pt x="0" y="3"/>
                    </a:moveTo>
                    <a:lnTo>
                      <a:pt x="7" y="3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2" name="Freeform 584"/>
              <p:cNvSpPr>
                <a:spLocks/>
              </p:cNvSpPr>
              <p:nvPr/>
            </p:nvSpPr>
            <p:spPr bwMode="auto">
              <a:xfrm>
                <a:off x="680" y="2126"/>
                <a:ext cx="1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17" h="3">
                    <a:moveTo>
                      <a:pt x="0" y="3"/>
                    </a:moveTo>
                    <a:lnTo>
                      <a:pt x="6" y="1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3" name="Freeform 585"/>
              <p:cNvSpPr>
                <a:spLocks/>
              </p:cNvSpPr>
              <p:nvPr/>
            </p:nvSpPr>
            <p:spPr bwMode="auto">
              <a:xfrm>
                <a:off x="680" y="2126"/>
                <a:ext cx="1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4" h="1">
                    <a:moveTo>
                      <a:pt x="0" y="1"/>
                    </a:moveTo>
                    <a:lnTo>
                      <a:pt x="6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4" name="Freeform 586"/>
              <p:cNvSpPr>
                <a:spLocks/>
              </p:cNvSpPr>
              <p:nvPr/>
            </p:nvSpPr>
            <p:spPr bwMode="auto">
              <a:xfrm>
                <a:off x="680" y="2126"/>
                <a:ext cx="1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5" name="Freeform 587"/>
              <p:cNvSpPr>
                <a:spLocks/>
              </p:cNvSpPr>
              <p:nvPr/>
            </p:nvSpPr>
            <p:spPr bwMode="auto">
              <a:xfrm>
                <a:off x="680" y="2126"/>
                <a:ext cx="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6" name="Freeform 588"/>
              <p:cNvSpPr>
                <a:spLocks/>
              </p:cNvSpPr>
              <p:nvPr/>
            </p:nvSpPr>
            <p:spPr bwMode="auto">
              <a:xfrm>
                <a:off x="680" y="2126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7" name="Freeform 589"/>
              <p:cNvSpPr>
                <a:spLocks/>
              </p:cNvSpPr>
              <p:nvPr/>
            </p:nvSpPr>
            <p:spPr bwMode="auto">
              <a:xfrm>
                <a:off x="920" y="2101"/>
                <a:ext cx="41" cy="15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41" y="0"/>
                  </a:cxn>
                  <a:cxn ang="0">
                    <a:pos x="41" y="114"/>
                  </a:cxn>
                  <a:cxn ang="0">
                    <a:pos x="0" y="156"/>
                  </a:cxn>
                  <a:cxn ang="0">
                    <a:pos x="0" y="42"/>
                  </a:cxn>
                </a:cxnLst>
                <a:rect l="0" t="0" r="r" b="b"/>
                <a:pathLst>
                  <a:path w="41" h="156">
                    <a:moveTo>
                      <a:pt x="0" y="42"/>
                    </a:moveTo>
                    <a:lnTo>
                      <a:pt x="41" y="0"/>
                    </a:lnTo>
                    <a:lnTo>
                      <a:pt x="41" y="114"/>
                    </a:lnTo>
                    <a:lnTo>
                      <a:pt x="0" y="15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8" name="Rectangle 590"/>
              <p:cNvSpPr>
                <a:spLocks noChangeArrowheads="1"/>
              </p:cNvSpPr>
              <p:nvPr/>
            </p:nvSpPr>
            <p:spPr bwMode="auto">
              <a:xfrm>
                <a:off x="587" y="2143"/>
                <a:ext cx="333" cy="9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9" name="Rectangle 591"/>
              <p:cNvSpPr>
                <a:spLocks noChangeArrowheads="1"/>
              </p:cNvSpPr>
              <p:nvPr/>
            </p:nvSpPr>
            <p:spPr bwMode="auto">
              <a:xfrm>
                <a:off x="587" y="2143"/>
                <a:ext cx="333" cy="9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0" name="Freeform 592"/>
              <p:cNvSpPr>
                <a:spLocks/>
              </p:cNvSpPr>
              <p:nvPr/>
            </p:nvSpPr>
            <p:spPr bwMode="auto">
              <a:xfrm>
                <a:off x="690" y="2143"/>
                <a:ext cx="6" cy="9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22"/>
                  </a:cxn>
                  <a:cxn ang="0">
                    <a:pos x="0" y="46"/>
                  </a:cxn>
                  <a:cxn ang="0">
                    <a:pos x="3" y="68"/>
                  </a:cxn>
                  <a:cxn ang="0">
                    <a:pos x="6" y="91"/>
                  </a:cxn>
                </a:cxnLst>
                <a:rect l="0" t="0" r="r" b="b"/>
                <a:pathLst>
                  <a:path w="6" h="91">
                    <a:moveTo>
                      <a:pt x="6" y="0"/>
                    </a:moveTo>
                    <a:lnTo>
                      <a:pt x="3" y="22"/>
                    </a:lnTo>
                    <a:lnTo>
                      <a:pt x="0" y="46"/>
                    </a:lnTo>
                    <a:lnTo>
                      <a:pt x="3" y="68"/>
                    </a:lnTo>
                    <a:lnTo>
                      <a:pt x="6" y="9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1" name="Rectangle 593"/>
              <p:cNvSpPr>
                <a:spLocks noChangeArrowheads="1"/>
              </p:cNvSpPr>
              <p:nvPr/>
            </p:nvSpPr>
            <p:spPr bwMode="auto">
              <a:xfrm>
                <a:off x="587" y="2234"/>
                <a:ext cx="333" cy="23"/>
              </a:xfrm>
              <a:prstGeom prst="rect">
                <a:avLst/>
              </a:prstGeom>
              <a:solidFill>
                <a:srgbClr val="9A9A9A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2" name="Rectangle 594"/>
              <p:cNvSpPr>
                <a:spLocks noChangeArrowheads="1"/>
              </p:cNvSpPr>
              <p:nvPr/>
            </p:nvSpPr>
            <p:spPr bwMode="auto">
              <a:xfrm>
                <a:off x="843" y="2171"/>
                <a:ext cx="13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3" name="Freeform 595"/>
              <p:cNvSpPr>
                <a:spLocks noEditPoints="1"/>
              </p:cNvSpPr>
              <p:nvPr/>
            </p:nvSpPr>
            <p:spPr bwMode="auto">
              <a:xfrm>
                <a:off x="707" y="2163"/>
                <a:ext cx="5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6" y="6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3" y="6"/>
                  </a:cxn>
                  <a:cxn ang="0">
                    <a:pos x="31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23" y="6"/>
                  </a:cxn>
                  <a:cxn ang="0">
                    <a:pos x="39" y="6"/>
                  </a:cxn>
                  <a:cxn ang="0">
                    <a:pos x="54" y="6"/>
                  </a:cxn>
                  <a:cxn ang="0">
                    <a:pos x="54" y="0"/>
                  </a:cxn>
                  <a:cxn ang="0">
                    <a:pos x="39" y="0"/>
                  </a:cxn>
                  <a:cxn ang="0">
                    <a:pos x="39" y="6"/>
                  </a:cxn>
                </a:cxnLst>
                <a:rect l="0" t="0" r="r" b="b"/>
                <a:pathLst>
                  <a:path w="54" h="6">
                    <a:moveTo>
                      <a:pt x="0" y="6"/>
                    </a:moveTo>
                    <a:lnTo>
                      <a:pt x="16" y="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  <a:moveTo>
                      <a:pt x="23" y="6"/>
                    </a:moveTo>
                    <a:lnTo>
                      <a:pt x="31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23" y="6"/>
                    </a:lnTo>
                    <a:close/>
                    <a:moveTo>
                      <a:pt x="39" y="6"/>
                    </a:moveTo>
                    <a:lnTo>
                      <a:pt x="54" y="6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39" y="6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4" name="Freeform 596"/>
              <p:cNvSpPr>
                <a:spLocks noEditPoints="1"/>
              </p:cNvSpPr>
              <p:nvPr/>
            </p:nvSpPr>
            <p:spPr bwMode="auto">
              <a:xfrm>
                <a:off x="597" y="2152"/>
                <a:ext cx="241" cy="3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1" y="35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213" y="25"/>
                  </a:cxn>
                  <a:cxn ang="0">
                    <a:pos x="241" y="25"/>
                  </a:cxn>
                  <a:cxn ang="0">
                    <a:pos x="241" y="8"/>
                  </a:cxn>
                  <a:cxn ang="0">
                    <a:pos x="213" y="8"/>
                  </a:cxn>
                  <a:cxn ang="0">
                    <a:pos x="213" y="25"/>
                  </a:cxn>
                </a:cxnLst>
                <a:rect l="0" t="0" r="r" b="b"/>
                <a:pathLst>
                  <a:path w="241" h="35">
                    <a:moveTo>
                      <a:pt x="0" y="35"/>
                    </a:moveTo>
                    <a:lnTo>
                      <a:pt x="31" y="3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  <a:moveTo>
                      <a:pt x="213" y="25"/>
                    </a:moveTo>
                    <a:lnTo>
                      <a:pt x="241" y="25"/>
                    </a:lnTo>
                    <a:lnTo>
                      <a:pt x="241" y="8"/>
                    </a:lnTo>
                    <a:lnTo>
                      <a:pt x="213" y="8"/>
                    </a:lnTo>
                    <a:lnTo>
                      <a:pt x="213" y="2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5" name="Freeform 597"/>
              <p:cNvSpPr>
                <a:spLocks noEditPoints="1"/>
              </p:cNvSpPr>
              <p:nvPr/>
            </p:nvSpPr>
            <p:spPr bwMode="auto">
              <a:xfrm>
                <a:off x="590" y="2146"/>
                <a:ext cx="326" cy="105"/>
              </a:xfrm>
              <a:custGeom>
                <a:avLst/>
                <a:gdLst/>
                <a:ahLst/>
                <a:cxnLst>
                  <a:cxn ang="0">
                    <a:pos x="113" y="84"/>
                  </a:cxn>
                  <a:cxn ang="0">
                    <a:pos x="325" y="84"/>
                  </a:cxn>
                  <a:cxn ang="0">
                    <a:pos x="325" y="0"/>
                  </a:cxn>
                  <a:cxn ang="0">
                    <a:pos x="113" y="0"/>
                  </a:cxn>
                  <a:cxn ang="0">
                    <a:pos x="109" y="21"/>
                  </a:cxn>
                  <a:cxn ang="0">
                    <a:pos x="107" y="43"/>
                  </a:cxn>
                  <a:cxn ang="0">
                    <a:pos x="109" y="63"/>
                  </a:cxn>
                  <a:cxn ang="0">
                    <a:pos x="113" y="84"/>
                  </a:cxn>
                  <a:cxn ang="0">
                    <a:pos x="192" y="74"/>
                  </a:cxn>
                  <a:cxn ang="0">
                    <a:pos x="314" y="74"/>
                  </a:cxn>
                  <a:cxn ang="0">
                    <a:pos x="314" y="11"/>
                  </a:cxn>
                  <a:cxn ang="0">
                    <a:pos x="192" y="11"/>
                  </a:cxn>
                  <a:cxn ang="0">
                    <a:pos x="192" y="74"/>
                  </a:cxn>
                  <a:cxn ang="0">
                    <a:pos x="295" y="105"/>
                  </a:cxn>
                  <a:cxn ang="0">
                    <a:pos x="322" y="105"/>
                  </a:cxn>
                  <a:cxn ang="0">
                    <a:pos x="325" y="104"/>
                  </a:cxn>
                  <a:cxn ang="0">
                    <a:pos x="326" y="99"/>
                  </a:cxn>
                  <a:cxn ang="0">
                    <a:pos x="325" y="96"/>
                  </a:cxn>
                  <a:cxn ang="0">
                    <a:pos x="322" y="95"/>
                  </a:cxn>
                  <a:cxn ang="0">
                    <a:pos x="295" y="95"/>
                  </a:cxn>
                  <a:cxn ang="0">
                    <a:pos x="295" y="105"/>
                  </a:cxn>
                  <a:cxn ang="0">
                    <a:pos x="31" y="105"/>
                  </a:cxn>
                  <a:cxn ang="0">
                    <a:pos x="5" y="105"/>
                  </a:cxn>
                  <a:cxn ang="0">
                    <a:pos x="1" y="104"/>
                  </a:cxn>
                  <a:cxn ang="0">
                    <a:pos x="0" y="99"/>
                  </a:cxn>
                  <a:cxn ang="0">
                    <a:pos x="1" y="96"/>
                  </a:cxn>
                  <a:cxn ang="0">
                    <a:pos x="5" y="95"/>
                  </a:cxn>
                  <a:cxn ang="0">
                    <a:pos x="31" y="95"/>
                  </a:cxn>
                  <a:cxn ang="0">
                    <a:pos x="31" y="105"/>
                  </a:cxn>
                  <a:cxn ang="0">
                    <a:pos x="117" y="23"/>
                  </a:cxn>
                  <a:cxn ang="0">
                    <a:pos x="171" y="23"/>
                  </a:cxn>
                  <a:cxn ang="0">
                    <a:pos x="171" y="17"/>
                  </a:cxn>
                  <a:cxn ang="0">
                    <a:pos x="117" y="17"/>
                  </a:cxn>
                  <a:cxn ang="0">
                    <a:pos x="117" y="23"/>
                  </a:cxn>
                </a:cxnLst>
                <a:rect l="0" t="0" r="r" b="b"/>
                <a:pathLst>
                  <a:path w="326" h="105">
                    <a:moveTo>
                      <a:pt x="113" y="84"/>
                    </a:moveTo>
                    <a:lnTo>
                      <a:pt x="325" y="84"/>
                    </a:lnTo>
                    <a:lnTo>
                      <a:pt x="325" y="0"/>
                    </a:lnTo>
                    <a:lnTo>
                      <a:pt x="113" y="0"/>
                    </a:lnTo>
                    <a:lnTo>
                      <a:pt x="109" y="21"/>
                    </a:lnTo>
                    <a:lnTo>
                      <a:pt x="107" y="43"/>
                    </a:lnTo>
                    <a:lnTo>
                      <a:pt x="109" y="63"/>
                    </a:lnTo>
                    <a:lnTo>
                      <a:pt x="113" y="84"/>
                    </a:lnTo>
                    <a:close/>
                    <a:moveTo>
                      <a:pt x="192" y="74"/>
                    </a:moveTo>
                    <a:lnTo>
                      <a:pt x="314" y="74"/>
                    </a:lnTo>
                    <a:lnTo>
                      <a:pt x="314" y="11"/>
                    </a:lnTo>
                    <a:lnTo>
                      <a:pt x="192" y="11"/>
                    </a:lnTo>
                    <a:lnTo>
                      <a:pt x="192" y="74"/>
                    </a:lnTo>
                    <a:close/>
                    <a:moveTo>
                      <a:pt x="295" y="105"/>
                    </a:moveTo>
                    <a:lnTo>
                      <a:pt x="322" y="105"/>
                    </a:lnTo>
                    <a:lnTo>
                      <a:pt x="325" y="104"/>
                    </a:lnTo>
                    <a:lnTo>
                      <a:pt x="326" y="99"/>
                    </a:lnTo>
                    <a:lnTo>
                      <a:pt x="325" y="96"/>
                    </a:lnTo>
                    <a:lnTo>
                      <a:pt x="322" y="95"/>
                    </a:lnTo>
                    <a:lnTo>
                      <a:pt x="295" y="95"/>
                    </a:lnTo>
                    <a:lnTo>
                      <a:pt x="295" y="105"/>
                    </a:lnTo>
                    <a:close/>
                    <a:moveTo>
                      <a:pt x="31" y="105"/>
                    </a:moveTo>
                    <a:lnTo>
                      <a:pt x="5" y="105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6"/>
                    </a:lnTo>
                    <a:lnTo>
                      <a:pt x="5" y="95"/>
                    </a:lnTo>
                    <a:lnTo>
                      <a:pt x="31" y="95"/>
                    </a:lnTo>
                    <a:lnTo>
                      <a:pt x="31" y="105"/>
                    </a:lnTo>
                    <a:close/>
                    <a:moveTo>
                      <a:pt x="117" y="23"/>
                    </a:moveTo>
                    <a:lnTo>
                      <a:pt x="171" y="23"/>
                    </a:lnTo>
                    <a:lnTo>
                      <a:pt x="171" y="17"/>
                    </a:lnTo>
                    <a:lnTo>
                      <a:pt x="117" y="17"/>
                    </a:lnTo>
                    <a:lnTo>
                      <a:pt x="117" y="2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6" name="Freeform 598"/>
              <p:cNvSpPr>
                <a:spLocks/>
              </p:cNvSpPr>
              <p:nvPr/>
            </p:nvSpPr>
            <p:spPr bwMode="auto">
              <a:xfrm>
                <a:off x="697" y="2146"/>
                <a:ext cx="218" cy="84"/>
              </a:xfrm>
              <a:custGeom>
                <a:avLst/>
                <a:gdLst/>
                <a:ahLst/>
                <a:cxnLst>
                  <a:cxn ang="0">
                    <a:pos x="6" y="84"/>
                  </a:cxn>
                  <a:cxn ang="0">
                    <a:pos x="218" y="84"/>
                  </a:cxn>
                  <a:cxn ang="0">
                    <a:pos x="218" y="0"/>
                  </a:cxn>
                  <a:cxn ang="0">
                    <a:pos x="6" y="0"/>
                  </a:cxn>
                  <a:cxn ang="0">
                    <a:pos x="2" y="21"/>
                  </a:cxn>
                  <a:cxn ang="0">
                    <a:pos x="0" y="43"/>
                  </a:cxn>
                  <a:cxn ang="0">
                    <a:pos x="2" y="63"/>
                  </a:cxn>
                  <a:cxn ang="0">
                    <a:pos x="6" y="84"/>
                  </a:cxn>
                </a:cxnLst>
                <a:rect l="0" t="0" r="r" b="b"/>
                <a:pathLst>
                  <a:path w="218" h="84">
                    <a:moveTo>
                      <a:pt x="6" y="84"/>
                    </a:moveTo>
                    <a:lnTo>
                      <a:pt x="218" y="84"/>
                    </a:lnTo>
                    <a:lnTo>
                      <a:pt x="218" y="0"/>
                    </a:lnTo>
                    <a:lnTo>
                      <a:pt x="6" y="0"/>
                    </a:lnTo>
                    <a:lnTo>
                      <a:pt x="2" y="21"/>
                    </a:lnTo>
                    <a:lnTo>
                      <a:pt x="0" y="43"/>
                    </a:lnTo>
                    <a:lnTo>
                      <a:pt x="2" y="63"/>
                    </a:lnTo>
                    <a:lnTo>
                      <a:pt x="6" y="8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7" name="Line 599"/>
              <p:cNvSpPr>
                <a:spLocks noChangeShapeType="1"/>
              </p:cNvSpPr>
              <p:nvPr/>
            </p:nvSpPr>
            <p:spPr bwMode="auto">
              <a:xfrm>
                <a:off x="764" y="2147"/>
                <a:ext cx="1" cy="8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8" name="Line 600"/>
              <p:cNvSpPr>
                <a:spLocks noChangeShapeType="1"/>
              </p:cNvSpPr>
              <p:nvPr/>
            </p:nvSpPr>
            <p:spPr bwMode="auto">
              <a:xfrm flipH="1">
                <a:off x="698" y="2175"/>
                <a:ext cx="66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9" name="Line 601"/>
              <p:cNvSpPr>
                <a:spLocks noChangeShapeType="1"/>
              </p:cNvSpPr>
              <p:nvPr/>
            </p:nvSpPr>
            <p:spPr bwMode="auto">
              <a:xfrm flipH="1">
                <a:off x="698" y="2202"/>
                <a:ext cx="66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0" name="Rectangle 602"/>
              <p:cNvSpPr>
                <a:spLocks noChangeArrowheads="1"/>
              </p:cNvSpPr>
              <p:nvPr/>
            </p:nvSpPr>
            <p:spPr bwMode="auto">
              <a:xfrm>
                <a:off x="782" y="2157"/>
                <a:ext cx="122" cy="6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1" name="Line 603"/>
              <p:cNvSpPr>
                <a:spLocks noChangeShapeType="1"/>
              </p:cNvSpPr>
              <p:nvPr/>
            </p:nvSpPr>
            <p:spPr bwMode="auto">
              <a:xfrm>
                <a:off x="865" y="2157"/>
                <a:ext cx="1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2" name="Line 604"/>
              <p:cNvSpPr>
                <a:spLocks noChangeShapeType="1"/>
              </p:cNvSpPr>
              <p:nvPr/>
            </p:nvSpPr>
            <p:spPr bwMode="auto">
              <a:xfrm>
                <a:off x="782" y="2181"/>
                <a:ext cx="12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3" name="Freeform 605"/>
              <p:cNvSpPr>
                <a:spLocks/>
              </p:cNvSpPr>
              <p:nvPr/>
            </p:nvSpPr>
            <p:spPr bwMode="auto">
              <a:xfrm>
                <a:off x="885" y="2241"/>
                <a:ext cx="3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7" y="10"/>
                  </a:cxn>
                  <a:cxn ang="0">
                    <a:pos x="30" y="9"/>
                  </a:cxn>
                  <a:cxn ang="0">
                    <a:pos x="31" y="4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27" y="10"/>
                    </a:lnTo>
                    <a:lnTo>
                      <a:pt x="30" y="9"/>
                    </a:lnTo>
                    <a:lnTo>
                      <a:pt x="31" y="4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4" name="Freeform 606"/>
              <p:cNvSpPr>
                <a:spLocks/>
              </p:cNvSpPr>
              <p:nvPr/>
            </p:nvSpPr>
            <p:spPr bwMode="auto">
              <a:xfrm>
                <a:off x="590" y="2241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5" y="10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31" y="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5" y="10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31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5" name="Rectangle 607"/>
              <p:cNvSpPr>
                <a:spLocks noChangeArrowheads="1"/>
              </p:cNvSpPr>
              <p:nvPr/>
            </p:nvSpPr>
            <p:spPr bwMode="auto">
              <a:xfrm>
                <a:off x="707" y="2163"/>
                <a:ext cx="54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6" name="Line 608"/>
              <p:cNvSpPr>
                <a:spLocks noChangeShapeType="1"/>
              </p:cNvSpPr>
              <p:nvPr/>
            </p:nvSpPr>
            <p:spPr bwMode="auto">
              <a:xfrm flipV="1">
                <a:off x="707" y="2143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7" name="Line 609"/>
              <p:cNvSpPr>
                <a:spLocks noChangeShapeType="1"/>
              </p:cNvSpPr>
              <p:nvPr/>
            </p:nvSpPr>
            <p:spPr bwMode="auto">
              <a:xfrm flipV="1">
                <a:off x="707" y="2230"/>
                <a:ext cx="1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8" name="Line 610"/>
              <p:cNvSpPr>
                <a:spLocks noChangeShapeType="1"/>
              </p:cNvSpPr>
              <p:nvPr/>
            </p:nvSpPr>
            <p:spPr bwMode="auto">
              <a:xfrm>
                <a:off x="708" y="2189"/>
                <a:ext cx="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9" name="Line 611"/>
              <p:cNvSpPr>
                <a:spLocks noChangeShapeType="1"/>
              </p:cNvSpPr>
              <p:nvPr/>
            </p:nvSpPr>
            <p:spPr bwMode="auto">
              <a:xfrm>
                <a:off x="708" y="2166"/>
                <a:ext cx="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0" name="Line 612"/>
              <p:cNvSpPr>
                <a:spLocks noChangeShapeType="1"/>
              </p:cNvSpPr>
              <p:nvPr/>
            </p:nvSpPr>
            <p:spPr bwMode="auto">
              <a:xfrm>
                <a:off x="747" y="2166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1" name="Line 613"/>
              <p:cNvSpPr>
                <a:spLocks noChangeShapeType="1"/>
              </p:cNvSpPr>
              <p:nvPr/>
            </p:nvSpPr>
            <p:spPr bwMode="auto">
              <a:xfrm>
                <a:off x="798" y="2175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2" name="Freeform 614"/>
              <p:cNvSpPr>
                <a:spLocks/>
              </p:cNvSpPr>
              <p:nvPr/>
            </p:nvSpPr>
            <p:spPr bwMode="auto">
              <a:xfrm>
                <a:off x="878" y="1882"/>
                <a:ext cx="42" cy="244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31" y="213"/>
                  </a:cxn>
                  <a:cxn ang="0">
                    <a:pos x="31" y="156"/>
                  </a:cxn>
                  <a:cxn ang="0">
                    <a:pos x="42" y="125"/>
                  </a:cxn>
                  <a:cxn ang="0">
                    <a:pos x="42" y="0"/>
                  </a:cxn>
                  <a:cxn ang="0">
                    <a:pos x="0" y="42"/>
                  </a:cxn>
                  <a:cxn ang="0">
                    <a:pos x="0" y="244"/>
                  </a:cxn>
                </a:cxnLst>
                <a:rect l="0" t="0" r="r" b="b"/>
                <a:pathLst>
                  <a:path w="42" h="244">
                    <a:moveTo>
                      <a:pt x="0" y="244"/>
                    </a:moveTo>
                    <a:lnTo>
                      <a:pt x="31" y="213"/>
                    </a:lnTo>
                    <a:lnTo>
                      <a:pt x="31" y="156"/>
                    </a:lnTo>
                    <a:lnTo>
                      <a:pt x="42" y="125"/>
                    </a:lnTo>
                    <a:lnTo>
                      <a:pt x="42" y="0"/>
                    </a:lnTo>
                    <a:lnTo>
                      <a:pt x="0" y="42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3" name="Freeform 615"/>
              <p:cNvSpPr>
                <a:spLocks/>
              </p:cNvSpPr>
              <p:nvPr/>
            </p:nvSpPr>
            <p:spPr bwMode="auto">
              <a:xfrm>
                <a:off x="628" y="1882"/>
                <a:ext cx="292" cy="42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43" y="0"/>
                  </a:cxn>
                  <a:cxn ang="0">
                    <a:pos x="0" y="42"/>
                  </a:cxn>
                  <a:cxn ang="0">
                    <a:pos x="250" y="42"/>
                  </a:cxn>
                  <a:cxn ang="0">
                    <a:pos x="292" y="0"/>
                  </a:cxn>
                </a:cxnLst>
                <a:rect l="0" t="0" r="r" b="b"/>
                <a:pathLst>
                  <a:path w="292" h="42">
                    <a:moveTo>
                      <a:pt x="292" y="0"/>
                    </a:moveTo>
                    <a:lnTo>
                      <a:pt x="43" y="0"/>
                    </a:lnTo>
                    <a:lnTo>
                      <a:pt x="0" y="42"/>
                    </a:lnTo>
                    <a:lnTo>
                      <a:pt x="250" y="4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4" name="Rectangle 616"/>
              <p:cNvSpPr>
                <a:spLocks noChangeArrowheads="1"/>
              </p:cNvSpPr>
              <p:nvPr/>
            </p:nvSpPr>
            <p:spPr bwMode="auto">
              <a:xfrm>
                <a:off x="628" y="1924"/>
                <a:ext cx="250" cy="202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5" name="Rectangle 617"/>
              <p:cNvSpPr>
                <a:spLocks noChangeArrowheads="1"/>
              </p:cNvSpPr>
              <p:nvPr/>
            </p:nvSpPr>
            <p:spPr bwMode="auto">
              <a:xfrm>
                <a:off x="853" y="2101"/>
                <a:ext cx="12" cy="6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6" name="Freeform 61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6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25"/>
                  </a:cxn>
                  <a:cxn ang="0">
                    <a:pos x="0" y="1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4" y="0"/>
                  </a:cxn>
                  <a:cxn ang="0">
                    <a:pos x="174" y="122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176" h="125">
                    <a:moveTo>
                      <a:pt x="0" y="0"/>
                    </a:moveTo>
                    <a:lnTo>
                      <a:pt x="176" y="0"/>
                    </a:lnTo>
                    <a:lnTo>
                      <a:pt x="176" y="125"/>
                    </a:lnTo>
                    <a:lnTo>
                      <a:pt x="0" y="1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4" y="0"/>
                    </a:lnTo>
                    <a:lnTo>
                      <a:pt x="174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7" name="Freeform 61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4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0"/>
                  </a:cxn>
                  <a:cxn ang="0">
                    <a:pos x="174" y="12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1" y="0"/>
                  </a:cxn>
                  <a:cxn ang="0">
                    <a:pos x="171" y="120"/>
                  </a:cxn>
                  <a:cxn ang="0">
                    <a:pos x="0" y="120"/>
                  </a:cxn>
                  <a:cxn ang="0">
                    <a:pos x="0" y="0"/>
                  </a:cxn>
                </a:cxnLst>
                <a:rect l="0" t="0" r="r" b="b"/>
                <a:pathLst>
                  <a:path w="174" h="122">
                    <a:moveTo>
                      <a:pt x="0" y="0"/>
                    </a:moveTo>
                    <a:lnTo>
                      <a:pt x="174" y="0"/>
                    </a:lnTo>
                    <a:lnTo>
                      <a:pt x="174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1" y="0"/>
                    </a:lnTo>
                    <a:lnTo>
                      <a:pt x="171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8" name="Freeform 62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1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1" y="0"/>
                  </a:cxn>
                  <a:cxn ang="0">
                    <a:pos x="171" y="120"/>
                  </a:cxn>
                  <a:cxn ang="0">
                    <a:pos x="0" y="1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18"/>
                  </a:cxn>
                  <a:cxn ang="0">
                    <a:pos x="0" y="118"/>
                  </a:cxn>
                  <a:cxn ang="0">
                    <a:pos x="0" y="0"/>
                  </a:cxn>
                </a:cxnLst>
                <a:rect l="0" t="0" r="r" b="b"/>
                <a:pathLst>
                  <a:path w="171" h="120">
                    <a:moveTo>
                      <a:pt x="0" y="0"/>
                    </a:moveTo>
                    <a:lnTo>
                      <a:pt x="171" y="0"/>
                    </a:lnTo>
                    <a:lnTo>
                      <a:pt x="171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7" y="0"/>
                    </a:lnTo>
                    <a:lnTo>
                      <a:pt x="167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B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9" name="Freeform 62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7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18"/>
                  </a:cxn>
                  <a:cxn ang="0">
                    <a:pos x="0" y="1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4" y="0"/>
                  </a:cxn>
                  <a:cxn ang="0">
                    <a:pos x="164" y="116"/>
                  </a:cxn>
                  <a:cxn ang="0">
                    <a:pos x="0" y="116"/>
                  </a:cxn>
                  <a:cxn ang="0">
                    <a:pos x="0" y="0"/>
                  </a:cxn>
                </a:cxnLst>
                <a:rect l="0" t="0" r="r" b="b"/>
                <a:pathLst>
                  <a:path w="167" h="118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4" y="0"/>
                    </a:lnTo>
                    <a:lnTo>
                      <a:pt x="164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B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0" name="Freeform 62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4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0"/>
                  </a:cxn>
                  <a:cxn ang="0">
                    <a:pos x="164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1" y="0"/>
                  </a:cxn>
                  <a:cxn ang="0">
                    <a:pos x="161" y="113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164" h="116">
                    <a:moveTo>
                      <a:pt x="0" y="0"/>
                    </a:moveTo>
                    <a:lnTo>
                      <a:pt x="164" y="0"/>
                    </a:lnTo>
                    <a:lnTo>
                      <a:pt x="164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1" y="0"/>
                    </a:lnTo>
                    <a:lnTo>
                      <a:pt x="16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C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1" name="Freeform 62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1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0"/>
                  </a:cxn>
                  <a:cxn ang="0">
                    <a:pos x="161" y="113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8" y="0"/>
                  </a:cxn>
                  <a:cxn ang="0">
                    <a:pos x="158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161" h="113">
                    <a:moveTo>
                      <a:pt x="0" y="0"/>
                    </a:moveTo>
                    <a:lnTo>
                      <a:pt x="161" y="0"/>
                    </a:lnTo>
                    <a:lnTo>
                      <a:pt x="16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8" y="0"/>
                    </a:lnTo>
                    <a:lnTo>
                      <a:pt x="1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2" name="Freeform 624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0"/>
                  </a:cxn>
                  <a:cxn ang="0">
                    <a:pos x="158" y="111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109"/>
                  </a:cxn>
                  <a:cxn ang="0">
                    <a:pos x="0" y="109"/>
                  </a:cxn>
                  <a:cxn ang="0">
                    <a:pos x="0" y="0"/>
                  </a:cxn>
                </a:cxnLst>
                <a:rect l="0" t="0" r="r" b="b"/>
                <a:pathLst>
                  <a:path w="158" h="111">
                    <a:moveTo>
                      <a:pt x="0" y="0"/>
                    </a:moveTo>
                    <a:lnTo>
                      <a:pt x="158" y="0"/>
                    </a:lnTo>
                    <a:lnTo>
                      <a:pt x="1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5" y="0"/>
                    </a:lnTo>
                    <a:lnTo>
                      <a:pt x="155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3" name="Freeform 625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5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107"/>
                  </a:cxn>
                  <a:cxn ang="0">
                    <a:pos x="0" y="107"/>
                  </a:cxn>
                  <a:cxn ang="0">
                    <a:pos x="0" y="0"/>
                  </a:cxn>
                </a:cxnLst>
                <a:rect l="0" t="0" r="r" b="b"/>
                <a:pathLst>
                  <a:path w="155" h="109">
                    <a:moveTo>
                      <a:pt x="0" y="0"/>
                    </a:moveTo>
                    <a:lnTo>
                      <a:pt x="155" y="0"/>
                    </a:lnTo>
                    <a:lnTo>
                      <a:pt x="155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2" y="0"/>
                    </a:lnTo>
                    <a:lnTo>
                      <a:pt x="152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4" name="Freeform 626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2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107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8" y="0"/>
                  </a:cxn>
                  <a:cxn ang="0">
                    <a:pos x="148" y="105"/>
                  </a:cxn>
                  <a:cxn ang="0">
                    <a:pos x="0" y="105"/>
                  </a:cxn>
                  <a:cxn ang="0">
                    <a:pos x="0" y="0"/>
                  </a:cxn>
                </a:cxnLst>
                <a:rect l="0" t="0" r="r" b="b"/>
                <a:pathLst>
                  <a:path w="152" h="107">
                    <a:moveTo>
                      <a:pt x="0" y="0"/>
                    </a:moveTo>
                    <a:lnTo>
                      <a:pt x="152" y="0"/>
                    </a:lnTo>
                    <a:lnTo>
                      <a:pt x="152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8" y="0"/>
                    </a:lnTo>
                    <a:lnTo>
                      <a:pt x="148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DF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5" name="Freeform 62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8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8" y="0"/>
                  </a:cxn>
                  <a:cxn ang="0">
                    <a:pos x="148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103"/>
                  </a:cxn>
                  <a:cxn ang="0">
                    <a:pos x="0" y="103"/>
                  </a:cxn>
                  <a:cxn ang="0">
                    <a:pos x="0" y="0"/>
                  </a:cxn>
                </a:cxnLst>
                <a:rect l="0" t="0" r="r" b="b"/>
                <a:pathLst>
                  <a:path w="148" h="105">
                    <a:moveTo>
                      <a:pt x="0" y="0"/>
                    </a:moveTo>
                    <a:lnTo>
                      <a:pt x="148" y="0"/>
                    </a:lnTo>
                    <a:lnTo>
                      <a:pt x="148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6" name="Freeform 62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01"/>
                  </a:cxn>
                  <a:cxn ang="0">
                    <a:pos x="0" y="101"/>
                  </a:cxn>
                  <a:cxn ang="0">
                    <a:pos x="0" y="0"/>
                  </a:cxn>
                </a:cxnLst>
                <a:rect l="0" t="0" r="r" b="b"/>
                <a:pathLst>
                  <a:path w="145" h="103"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7" name="Freeform 62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3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9"/>
                  </a:cxn>
                  <a:cxn ang="0">
                    <a:pos x="0" y="99"/>
                  </a:cxn>
                  <a:cxn ang="0">
                    <a:pos x="0" y="0"/>
                  </a:cxn>
                </a:cxnLst>
                <a:rect l="0" t="0" r="r" b="b"/>
                <a:pathLst>
                  <a:path w="143" h="101"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8" name="Freeform 63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0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97"/>
                  </a:cxn>
                  <a:cxn ang="0">
                    <a:pos x="0" y="97"/>
                  </a:cxn>
                  <a:cxn ang="0">
                    <a:pos x="0" y="0"/>
                  </a:cxn>
                </a:cxnLst>
                <a:rect l="0" t="0" r="r" b="b"/>
                <a:pathLst>
                  <a:path w="140" h="99"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6" y="0"/>
                    </a:lnTo>
                    <a:lnTo>
                      <a:pt x="136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9" name="Freeform 63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6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5"/>
                  </a:cxn>
                  <a:cxn ang="0">
                    <a:pos x="0" y="95"/>
                  </a:cxn>
                  <a:cxn ang="0">
                    <a:pos x="0" y="0"/>
                  </a:cxn>
                </a:cxnLst>
                <a:rect l="0" t="0" r="r" b="b"/>
                <a:pathLst>
                  <a:path w="136" h="97">
                    <a:moveTo>
                      <a:pt x="0" y="0"/>
                    </a:moveTo>
                    <a:lnTo>
                      <a:pt x="136" y="0"/>
                    </a:lnTo>
                    <a:lnTo>
                      <a:pt x="136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3" y="0"/>
                    </a:lnTo>
                    <a:lnTo>
                      <a:pt x="133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0" name="Freeform 63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3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5"/>
                  </a:cxn>
                  <a:cxn ang="0">
                    <a:pos x="0" y="9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131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133" h="95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4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1" name="Freeform 63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1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0"/>
                  </a:cxn>
                  <a:cxn ang="0">
                    <a:pos x="131" y="92"/>
                  </a:cxn>
                  <a:cxn ang="0">
                    <a:pos x="0" y="9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31" h="92"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7" y="0"/>
                    </a:lnTo>
                    <a:lnTo>
                      <a:pt x="12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2" name="Freeform 634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7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4" y="0"/>
                  </a:cxn>
                  <a:cxn ang="0">
                    <a:pos x="124" y="88"/>
                  </a:cxn>
                  <a:cxn ang="0">
                    <a:pos x="0" y="88"/>
                  </a:cxn>
                  <a:cxn ang="0">
                    <a:pos x="0" y="0"/>
                  </a:cxn>
                </a:cxnLst>
                <a:rect l="0" t="0" r="r" b="b"/>
                <a:pathLst>
                  <a:path w="127" h="90">
                    <a:moveTo>
                      <a:pt x="0" y="0"/>
                    </a:moveTo>
                    <a:lnTo>
                      <a:pt x="127" y="0"/>
                    </a:lnTo>
                    <a:lnTo>
                      <a:pt x="12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3" name="Freeform 635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4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" y="0"/>
                  </a:cxn>
                  <a:cxn ang="0">
                    <a:pos x="124" y="88"/>
                  </a:cxn>
                  <a:cxn ang="0">
                    <a:pos x="0" y="8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86"/>
                  </a:cxn>
                  <a:cxn ang="0">
                    <a:pos x="0" y="86"/>
                  </a:cxn>
                  <a:cxn ang="0">
                    <a:pos x="0" y="0"/>
                  </a:cxn>
                </a:cxnLst>
                <a:rect l="0" t="0" r="r" b="b"/>
                <a:pathLst>
                  <a:path w="124" h="88"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1" y="0"/>
                    </a:lnTo>
                    <a:lnTo>
                      <a:pt x="12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7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4" name="Freeform 636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1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86"/>
                  </a:cxn>
                  <a:cxn ang="0">
                    <a:pos x="0" y="8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3"/>
                  </a:cxn>
                  <a:cxn ang="0">
                    <a:pos x="0" y="83"/>
                  </a:cxn>
                  <a:cxn ang="0">
                    <a:pos x="0" y="0"/>
                  </a:cxn>
                </a:cxnLst>
                <a:rect l="0" t="0" r="r" b="b"/>
                <a:pathLst>
                  <a:path w="121" h="8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5" name="Freeform 63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7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17" h="83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6" name="Freeform 63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5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</a:cxnLst>
                <a:rect l="0" t="0" r="r" b="b"/>
                <a:pathLst>
                  <a:path w="115" h="81"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7" name="Freeform 63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112" h="79"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B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8" name="Freeform 64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75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l="0" t="0" r="r" b="b"/>
                <a:pathLst>
                  <a:path w="109" h="77"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5" y="0"/>
                    </a:lnTo>
                    <a:lnTo>
                      <a:pt x="105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C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9" name="Freeform 64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5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75"/>
                  </a:cxn>
                  <a:cxn ang="0">
                    <a:pos x="0" y="7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l="0" t="0" r="r" b="b"/>
                <a:pathLst>
                  <a:path w="105" h="7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0" name="Freeform 64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0"/>
                  </a:cxn>
                  <a:cxn ang="0">
                    <a:pos x="0" y="70"/>
                  </a:cxn>
                  <a:cxn ang="0">
                    <a:pos x="0" y="0"/>
                  </a:cxn>
                </a:cxnLst>
                <a:rect l="0" t="0" r="r" b="b"/>
                <a:pathLst>
                  <a:path w="102" h="72"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0" y="0"/>
                    </a:lnTo>
                    <a:lnTo>
                      <a:pt x="10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E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1" name="Freeform 64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0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6" y="0"/>
                  </a:cxn>
                  <a:cxn ang="0">
                    <a:pos x="96" y="68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100" h="7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2" name="Freeform 644"/>
              <p:cNvSpPr>
                <a:spLocks noEditPoints="1"/>
              </p:cNvSpPr>
              <p:nvPr/>
            </p:nvSpPr>
            <p:spPr bwMode="auto">
              <a:xfrm>
                <a:off x="665" y="1955"/>
                <a:ext cx="96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96" y="68"/>
                  </a:cxn>
                  <a:cxn ang="0">
                    <a:pos x="0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96" h="68"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3" name="Freeform 645"/>
              <p:cNvSpPr>
                <a:spLocks noEditPoints="1"/>
              </p:cNvSpPr>
              <p:nvPr/>
            </p:nvSpPr>
            <p:spPr bwMode="auto">
              <a:xfrm>
                <a:off x="665" y="1955"/>
                <a:ext cx="93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93" h="66"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4" name="Freeform 646"/>
              <p:cNvSpPr>
                <a:spLocks noEditPoints="1"/>
              </p:cNvSpPr>
              <p:nvPr/>
            </p:nvSpPr>
            <p:spPr bwMode="auto">
              <a:xfrm>
                <a:off x="665" y="1955"/>
                <a:ext cx="90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</a:cxnLst>
                <a:rect l="0" t="0" r="r" b="b"/>
                <a:pathLst>
                  <a:path w="90" h="63"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5" name="Freeform 647"/>
              <p:cNvSpPr>
                <a:spLocks noEditPoints="1"/>
              </p:cNvSpPr>
              <p:nvPr/>
            </p:nvSpPr>
            <p:spPr bwMode="auto">
              <a:xfrm>
                <a:off x="665" y="1955"/>
                <a:ext cx="8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86" h="61"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6" name="Freeform 648"/>
              <p:cNvSpPr>
                <a:spLocks noEditPoints="1"/>
              </p:cNvSpPr>
              <p:nvPr/>
            </p:nvSpPr>
            <p:spPr bwMode="auto">
              <a:xfrm>
                <a:off x="665" y="1955"/>
                <a:ext cx="84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9"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7" name="Freeform 649"/>
              <p:cNvSpPr>
                <a:spLocks noEditPoints="1"/>
              </p:cNvSpPr>
              <p:nvPr/>
            </p:nvSpPr>
            <p:spPr bwMode="auto">
              <a:xfrm>
                <a:off x="665" y="1955"/>
                <a:ext cx="8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</a:cxnLst>
                <a:rect l="0" t="0" r="r" b="b"/>
                <a:pathLst>
                  <a:path w="81" h="57"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5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8" name="Freeform 650"/>
              <p:cNvSpPr>
                <a:spLocks noEditPoints="1"/>
              </p:cNvSpPr>
              <p:nvPr/>
            </p:nvSpPr>
            <p:spPr bwMode="auto">
              <a:xfrm>
                <a:off x="665" y="1955"/>
                <a:ext cx="78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78" h="55"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9" name="Freeform 651"/>
              <p:cNvSpPr>
                <a:spLocks noEditPoints="1"/>
              </p:cNvSpPr>
              <p:nvPr/>
            </p:nvSpPr>
            <p:spPr bwMode="auto">
              <a:xfrm>
                <a:off x="665" y="1955"/>
                <a:ext cx="74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</a:cxnLst>
                <a:rect l="0" t="0" r="r" b="b"/>
                <a:pathLst>
                  <a:path w="74" h="52"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0" name="Freeform 652"/>
              <p:cNvSpPr>
                <a:spLocks noEditPoints="1"/>
              </p:cNvSpPr>
              <p:nvPr/>
            </p:nvSpPr>
            <p:spPr bwMode="auto">
              <a:xfrm>
                <a:off x="665" y="1955"/>
                <a:ext cx="71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71" h="50"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1" name="Freeform 653"/>
              <p:cNvSpPr>
                <a:spLocks noEditPoints="1"/>
              </p:cNvSpPr>
              <p:nvPr/>
            </p:nvSpPr>
            <p:spPr bwMode="auto">
              <a:xfrm>
                <a:off x="665" y="1955"/>
                <a:ext cx="6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0"/>
                  </a:cxn>
                  <a:cxn ang="0">
                    <a:pos x="69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69" h="48">
                    <a:moveTo>
                      <a:pt x="0" y="0"/>
                    </a:moveTo>
                    <a:lnTo>
                      <a:pt x="69" y="0"/>
                    </a:lnTo>
                    <a:lnTo>
                      <a:pt x="69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2" name="Freeform 654"/>
              <p:cNvSpPr>
                <a:spLocks noEditPoints="1"/>
              </p:cNvSpPr>
              <p:nvPr/>
            </p:nvSpPr>
            <p:spPr bwMode="auto">
              <a:xfrm>
                <a:off x="665" y="1955"/>
                <a:ext cx="65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65" h="46"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2" y="0"/>
                    </a:lnTo>
                    <a:lnTo>
                      <a:pt x="62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3" name="Freeform 655"/>
              <p:cNvSpPr>
                <a:spLocks noEditPoints="1"/>
              </p:cNvSpPr>
              <p:nvPr/>
            </p:nvSpPr>
            <p:spPr bwMode="auto">
              <a:xfrm>
                <a:off x="665" y="1955"/>
                <a:ext cx="6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0"/>
                  </a:cxn>
                  <a:cxn ang="0">
                    <a:pos x="62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59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62" h="43">
                    <a:moveTo>
                      <a:pt x="0" y="0"/>
                    </a:moveTo>
                    <a:lnTo>
                      <a:pt x="62" y="0"/>
                    </a:lnTo>
                    <a:lnTo>
                      <a:pt x="62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9" y="0"/>
                    </a:ln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4" name="Freeform 656"/>
              <p:cNvSpPr>
                <a:spLocks noEditPoints="1"/>
              </p:cNvSpPr>
              <p:nvPr/>
            </p:nvSpPr>
            <p:spPr bwMode="auto">
              <a:xfrm>
                <a:off x="665" y="1955"/>
                <a:ext cx="59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l="0" t="0" r="r" b="b"/>
                <a:pathLst>
                  <a:path w="59" h="41">
                    <a:moveTo>
                      <a:pt x="0" y="0"/>
                    </a:moveTo>
                    <a:lnTo>
                      <a:pt x="59" y="0"/>
                    </a:ln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5" name="Freeform 657"/>
              <p:cNvSpPr>
                <a:spLocks noEditPoints="1"/>
              </p:cNvSpPr>
              <p:nvPr/>
            </p:nvSpPr>
            <p:spPr bwMode="auto">
              <a:xfrm>
                <a:off x="665" y="1955"/>
                <a:ext cx="55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6" name="Freeform 658"/>
              <p:cNvSpPr>
                <a:spLocks noEditPoints="1"/>
              </p:cNvSpPr>
              <p:nvPr/>
            </p:nvSpPr>
            <p:spPr bwMode="auto">
              <a:xfrm>
                <a:off x="665" y="1955"/>
                <a:ext cx="53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53" h="37"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7" name="Freeform 659"/>
              <p:cNvSpPr>
                <a:spLocks noEditPoints="1"/>
              </p:cNvSpPr>
              <p:nvPr/>
            </p:nvSpPr>
            <p:spPr bwMode="auto">
              <a:xfrm>
                <a:off x="665" y="1955"/>
                <a:ext cx="50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B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8" name="Freeform 660"/>
              <p:cNvSpPr>
                <a:spLocks noEditPoints="1"/>
              </p:cNvSpPr>
              <p:nvPr/>
            </p:nvSpPr>
            <p:spPr bwMode="auto">
              <a:xfrm>
                <a:off x="665" y="1955"/>
                <a:ext cx="47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4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47" y="0"/>
                    </a:lnTo>
                    <a:lnTo>
                      <a:pt x="47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3" y="0"/>
                    </a:lnTo>
                    <a:lnTo>
                      <a:pt x="43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9" name="Freeform 661"/>
              <p:cNvSpPr>
                <a:spLocks noEditPoints="1"/>
              </p:cNvSpPr>
              <p:nvPr/>
            </p:nvSpPr>
            <p:spPr bwMode="auto">
              <a:xfrm>
                <a:off x="665" y="1955"/>
                <a:ext cx="43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3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28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43" y="0"/>
                    </a:lnTo>
                    <a:lnTo>
                      <a:pt x="43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0" name="Freeform 662"/>
              <p:cNvSpPr>
                <a:spLocks noEditPoints="1"/>
              </p:cNvSpPr>
              <p:nvPr/>
            </p:nvSpPr>
            <p:spPr bwMode="auto">
              <a:xfrm>
                <a:off x="665" y="1955"/>
                <a:ext cx="40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40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40" h="28">
                    <a:moveTo>
                      <a:pt x="0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1" name="Freeform 663"/>
              <p:cNvSpPr>
                <a:spLocks noEditPoints="1"/>
              </p:cNvSpPr>
              <p:nvPr/>
            </p:nvSpPr>
            <p:spPr bwMode="auto">
              <a:xfrm>
                <a:off x="665" y="1955"/>
                <a:ext cx="3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2" name="Freeform 664"/>
              <p:cNvSpPr>
                <a:spLocks noEditPoints="1"/>
              </p:cNvSpPr>
              <p:nvPr/>
            </p:nvSpPr>
            <p:spPr bwMode="auto">
              <a:xfrm>
                <a:off x="665" y="1955"/>
                <a:ext cx="3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34" h="23">
                    <a:moveTo>
                      <a:pt x="0" y="0"/>
                    </a:moveTo>
                    <a:lnTo>
                      <a:pt x="34" y="0"/>
                    </a:lnTo>
                    <a:lnTo>
                      <a:pt x="3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3" name="Freeform 665"/>
              <p:cNvSpPr>
                <a:spLocks noEditPoints="1"/>
              </p:cNvSpPr>
              <p:nvPr/>
            </p:nvSpPr>
            <p:spPr bwMode="auto">
              <a:xfrm>
                <a:off x="665" y="1955"/>
                <a:ext cx="3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31" h="21"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4" name="Freeform 666"/>
              <p:cNvSpPr>
                <a:spLocks noEditPoints="1"/>
              </p:cNvSpPr>
              <p:nvPr/>
            </p:nvSpPr>
            <p:spPr bwMode="auto">
              <a:xfrm>
                <a:off x="665" y="1955"/>
                <a:ext cx="28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0" y="0"/>
                  </a:cxn>
                </a:cxnLst>
                <a:rect l="0" t="0" r="r" b="b"/>
                <a:pathLst>
                  <a:path w="28" h="20"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5" name="Freeform 667"/>
              <p:cNvSpPr>
                <a:spLocks noEditPoints="1"/>
              </p:cNvSpPr>
              <p:nvPr/>
            </p:nvSpPr>
            <p:spPr bwMode="auto">
              <a:xfrm>
                <a:off x="665" y="1955"/>
                <a:ext cx="2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6" name="Freeform 668"/>
              <p:cNvSpPr>
                <a:spLocks noEditPoints="1"/>
              </p:cNvSpPr>
              <p:nvPr/>
            </p:nvSpPr>
            <p:spPr bwMode="auto">
              <a:xfrm>
                <a:off x="665" y="1955"/>
                <a:ext cx="2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" y="0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7" name="Freeform 66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lnTo>
                      <a:pt x="19" y="0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8" name="Freeform 67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9" name="Freeform 67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0" name="Freeform 672"/>
              <p:cNvSpPr>
                <a:spLocks noEditPoints="1"/>
              </p:cNvSpPr>
              <p:nvPr/>
            </p:nvSpPr>
            <p:spPr bwMode="auto">
              <a:xfrm>
                <a:off x="665" y="1955"/>
                <a:ext cx="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1" name="Freeform 673"/>
              <p:cNvSpPr>
                <a:spLocks noEditPoints="1"/>
              </p:cNvSpPr>
              <p:nvPr/>
            </p:nvSpPr>
            <p:spPr bwMode="auto">
              <a:xfrm>
                <a:off x="665" y="1955"/>
                <a:ext cx="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2" name="Freeform 674"/>
              <p:cNvSpPr>
                <a:spLocks noEditPoints="1"/>
              </p:cNvSpPr>
              <p:nvPr/>
            </p:nvSpPr>
            <p:spPr bwMode="auto">
              <a:xfrm>
                <a:off x="665" y="1955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3" name="Rectangle 675"/>
              <p:cNvSpPr>
                <a:spLocks noChangeArrowheads="1"/>
              </p:cNvSpPr>
              <p:nvPr/>
            </p:nvSpPr>
            <p:spPr bwMode="auto">
              <a:xfrm>
                <a:off x="665" y="1955"/>
                <a:ext cx="176" cy="1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4" name="Freeform 676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6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25"/>
                  </a:cxn>
                  <a:cxn ang="0">
                    <a:pos x="0" y="1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4" y="0"/>
                  </a:cxn>
                  <a:cxn ang="0">
                    <a:pos x="174" y="122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176" h="125">
                    <a:moveTo>
                      <a:pt x="0" y="0"/>
                    </a:moveTo>
                    <a:lnTo>
                      <a:pt x="176" y="0"/>
                    </a:lnTo>
                    <a:lnTo>
                      <a:pt x="176" y="125"/>
                    </a:lnTo>
                    <a:lnTo>
                      <a:pt x="0" y="1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4" y="0"/>
                    </a:lnTo>
                    <a:lnTo>
                      <a:pt x="174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5" name="Freeform 67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4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0"/>
                  </a:cxn>
                  <a:cxn ang="0">
                    <a:pos x="174" y="12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1" y="0"/>
                  </a:cxn>
                  <a:cxn ang="0">
                    <a:pos x="171" y="120"/>
                  </a:cxn>
                  <a:cxn ang="0">
                    <a:pos x="0" y="120"/>
                  </a:cxn>
                  <a:cxn ang="0">
                    <a:pos x="0" y="0"/>
                  </a:cxn>
                </a:cxnLst>
                <a:rect l="0" t="0" r="r" b="b"/>
                <a:pathLst>
                  <a:path w="174" h="122">
                    <a:moveTo>
                      <a:pt x="0" y="0"/>
                    </a:moveTo>
                    <a:lnTo>
                      <a:pt x="174" y="0"/>
                    </a:lnTo>
                    <a:lnTo>
                      <a:pt x="174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1" y="0"/>
                    </a:lnTo>
                    <a:lnTo>
                      <a:pt x="171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6" name="Freeform 67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71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1" y="0"/>
                  </a:cxn>
                  <a:cxn ang="0">
                    <a:pos x="171" y="120"/>
                  </a:cxn>
                  <a:cxn ang="0">
                    <a:pos x="0" y="1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18"/>
                  </a:cxn>
                  <a:cxn ang="0">
                    <a:pos x="0" y="118"/>
                  </a:cxn>
                  <a:cxn ang="0">
                    <a:pos x="0" y="0"/>
                  </a:cxn>
                </a:cxnLst>
                <a:rect l="0" t="0" r="r" b="b"/>
                <a:pathLst>
                  <a:path w="171" h="120">
                    <a:moveTo>
                      <a:pt x="0" y="0"/>
                    </a:moveTo>
                    <a:lnTo>
                      <a:pt x="171" y="0"/>
                    </a:lnTo>
                    <a:lnTo>
                      <a:pt x="171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7" y="0"/>
                    </a:lnTo>
                    <a:lnTo>
                      <a:pt x="167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B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7" name="Freeform 67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7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18"/>
                  </a:cxn>
                  <a:cxn ang="0">
                    <a:pos x="0" y="1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4" y="0"/>
                  </a:cxn>
                  <a:cxn ang="0">
                    <a:pos x="164" y="116"/>
                  </a:cxn>
                  <a:cxn ang="0">
                    <a:pos x="0" y="116"/>
                  </a:cxn>
                  <a:cxn ang="0">
                    <a:pos x="0" y="0"/>
                  </a:cxn>
                </a:cxnLst>
                <a:rect l="0" t="0" r="r" b="b"/>
                <a:pathLst>
                  <a:path w="167" h="118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4" y="0"/>
                    </a:lnTo>
                    <a:lnTo>
                      <a:pt x="164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B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8" name="Freeform 68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4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0"/>
                  </a:cxn>
                  <a:cxn ang="0">
                    <a:pos x="164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1" y="0"/>
                  </a:cxn>
                  <a:cxn ang="0">
                    <a:pos x="161" y="113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164" h="116">
                    <a:moveTo>
                      <a:pt x="0" y="0"/>
                    </a:moveTo>
                    <a:lnTo>
                      <a:pt x="164" y="0"/>
                    </a:lnTo>
                    <a:lnTo>
                      <a:pt x="164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1" y="0"/>
                    </a:lnTo>
                    <a:lnTo>
                      <a:pt x="16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C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9" name="Freeform 68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61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0"/>
                  </a:cxn>
                  <a:cxn ang="0">
                    <a:pos x="161" y="113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8" y="0"/>
                  </a:cxn>
                  <a:cxn ang="0">
                    <a:pos x="158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161" h="113">
                    <a:moveTo>
                      <a:pt x="0" y="0"/>
                    </a:moveTo>
                    <a:lnTo>
                      <a:pt x="161" y="0"/>
                    </a:lnTo>
                    <a:lnTo>
                      <a:pt x="16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8" y="0"/>
                    </a:lnTo>
                    <a:lnTo>
                      <a:pt x="1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0" name="Freeform 68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0"/>
                  </a:cxn>
                  <a:cxn ang="0">
                    <a:pos x="158" y="111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109"/>
                  </a:cxn>
                  <a:cxn ang="0">
                    <a:pos x="0" y="109"/>
                  </a:cxn>
                  <a:cxn ang="0">
                    <a:pos x="0" y="0"/>
                  </a:cxn>
                </a:cxnLst>
                <a:rect l="0" t="0" r="r" b="b"/>
                <a:pathLst>
                  <a:path w="158" h="111">
                    <a:moveTo>
                      <a:pt x="0" y="0"/>
                    </a:moveTo>
                    <a:lnTo>
                      <a:pt x="158" y="0"/>
                    </a:lnTo>
                    <a:lnTo>
                      <a:pt x="1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5" y="0"/>
                    </a:lnTo>
                    <a:lnTo>
                      <a:pt x="155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1" name="Freeform 68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5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107"/>
                  </a:cxn>
                  <a:cxn ang="0">
                    <a:pos x="0" y="107"/>
                  </a:cxn>
                  <a:cxn ang="0">
                    <a:pos x="0" y="0"/>
                  </a:cxn>
                </a:cxnLst>
                <a:rect l="0" t="0" r="r" b="b"/>
                <a:pathLst>
                  <a:path w="155" h="109">
                    <a:moveTo>
                      <a:pt x="0" y="0"/>
                    </a:moveTo>
                    <a:lnTo>
                      <a:pt x="155" y="0"/>
                    </a:lnTo>
                    <a:lnTo>
                      <a:pt x="155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2" y="0"/>
                    </a:lnTo>
                    <a:lnTo>
                      <a:pt x="152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2" name="Freeform 684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2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107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8" y="0"/>
                  </a:cxn>
                  <a:cxn ang="0">
                    <a:pos x="148" y="105"/>
                  </a:cxn>
                  <a:cxn ang="0">
                    <a:pos x="0" y="105"/>
                  </a:cxn>
                  <a:cxn ang="0">
                    <a:pos x="0" y="0"/>
                  </a:cxn>
                </a:cxnLst>
                <a:rect l="0" t="0" r="r" b="b"/>
                <a:pathLst>
                  <a:path w="152" h="107">
                    <a:moveTo>
                      <a:pt x="0" y="0"/>
                    </a:moveTo>
                    <a:lnTo>
                      <a:pt x="152" y="0"/>
                    </a:lnTo>
                    <a:lnTo>
                      <a:pt x="152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8" y="0"/>
                    </a:lnTo>
                    <a:lnTo>
                      <a:pt x="148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DF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3" name="Freeform 685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8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8" y="0"/>
                  </a:cxn>
                  <a:cxn ang="0">
                    <a:pos x="148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103"/>
                  </a:cxn>
                  <a:cxn ang="0">
                    <a:pos x="0" y="103"/>
                  </a:cxn>
                  <a:cxn ang="0">
                    <a:pos x="0" y="0"/>
                  </a:cxn>
                </a:cxnLst>
                <a:rect l="0" t="0" r="r" b="b"/>
                <a:pathLst>
                  <a:path w="148" h="105">
                    <a:moveTo>
                      <a:pt x="0" y="0"/>
                    </a:moveTo>
                    <a:lnTo>
                      <a:pt x="148" y="0"/>
                    </a:lnTo>
                    <a:lnTo>
                      <a:pt x="148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4" name="Freeform 686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01"/>
                  </a:cxn>
                  <a:cxn ang="0">
                    <a:pos x="0" y="101"/>
                  </a:cxn>
                  <a:cxn ang="0">
                    <a:pos x="0" y="0"/>
                  </a:cxn>
                </a:cxnLst>
                <a:rect l="0" t="0" r="r" b="b"/>
                <a:pathLst>
                  <a:path w="145" h="103"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5" name="Freeform 68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3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9"/>
                  </a:cxn>
                  <a:cxn ang="0">
                    <a:pos x="0" y="99"/>
                  </a:cxn>
                  <a:cxn ang="0">
                    <a:pos x="0" y="0"/>
                  </a:cxn>
                </a:cxnLst>
                <a:rect l="0" t="0" r="r" b="b"/>
                <a:pathLst>
                  <a:path w="143" h="101"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6" name="Freeform 68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40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97"/>
                  </a:cxn>
                  <a:cxn ang="0">
                    <a:pos x="0" y="97"/>
                  </a:cxn>
                  <a:cxn ang="0">
                    <a:pos x="0" y="0"/>
                  </a:cxn>
                </a:cxnLst>
                <a:rect l="0" t="0" r="r" b="b"/>
                <a:pathLst>
                  <a:path w="140" h="99"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6" y="0"/>
                    </a:lnTo>
                    <a:lnTo>
                      <a:pt x="136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7" name="Freeform 68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6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5"/>
                  </a:cxn>
                  <a:cxn ang="0">
                    <a:pos x="0" y="95"/>
                  </a:cxn>
                  <a:cxn ang="0">
                    <a:pos x="0" y="0"/>
                  </a:cxn>
                </a:cxnLst>
                <a:rect l="0" t="0" r="r" b="b"/>
                <a:pathLst>
                  <a:path w="136" h="97">
                    <a:moveTo>
                      <a:pt x="0" y="0"/>
                    </a:moveTo>
                    <a:lnTo>
                      <a:pt x="136" y="0"/>
                    </a:lnTo>
                    <a:lnTo>
                      <a:pt x="136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3" y="0"/>
                    </a:lnTo>
                    <a:lnTo>
                      <a:pt x="133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8" name="Freeform 69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3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5"/>
                  </a:cxn>
                  <a:cxn ang="0">
                    <a:pos x="0" y="9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131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133" h="95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4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9" name="Freeform 69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31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0"/>
                  </a:cxn>
                  <a:cxn ang="0">
                    <a:pos x="131" y="92"/>
                  </a:cxn>
                  <a:cxn ang="0">
                    <a:pos x="0" y="9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31" h="92"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7" y="0"/>
                    </a:lnTo>
                    <a:lnTo>
                      <a:pt x="12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0" name="Freeform 692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7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4" y="0"/>
                  </a:cxn>
                  <a:cxn ang="0">
                    <a:pos x="124" y="88"/>
                  </a:cxn>
                  <a:cxn ang="0">
                    <a:pos x="0" y="88"/>
                  </a:cxn>
                  <a:cxn ang="0">
                    <a:pos x="0" y="0"/>
                  </a:cxn>
                </a:cxnLst>
                <a:rect l="0" t="0" r="r" b="b"/>
                <a:pathLst>
                  <a:path w="127" h="90">
                    <a:moveTo>
                      <a:pt x="0" y="0"/>
                    </a:moveTo>
                    <a:lnTo>
                      <a:pt x="127" y="0"/>
                    </a:lnTo>
                    <a:lnTo>
                      <a:pt x="12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1" name="Freeform 693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4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" y="0"/>
                  </a:cxn>
                  <a:cxn ang="0">
                    <a:pos x="124" y="88"/>
                  </a:cxn>
                  <a:cxn ang="0">
                    <a:pos x="0" y="8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86"/>
                  </a:cxn>
                  <a:cxn ang="0">
                    <a:pos x="0" y="86"/>
                  </a:cxn>
                  <a:cxn ang="0">
                    <a:pos x="0" y="0"/>
                  </a:cxn>
                </a:cxnLst>
                <a:rect l="0" t="0" r="r" b="b"/>
                <a:pathLst>
                  <a:path w="124" h="88"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1" y="0"/>
                    </a:lnTo>
                    <a:lnTo>
                      <a:pt x="12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7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2" name="Freeform 694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1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86"/>
                  </a:cxn>
                  <a:cxn ang="0">
                    <a:pos x="0" y="8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3"/>
                  </a:cxn>
                  <a:cxn ang="0">
                    <a:pos x="0" y="83"/>
                  </a:cxn>
                  <a:cxn ang="0">
                    <a:pos x="0" y="0"/>
                  </a:cxn>
                </a:cxnLst>
                <a:rect l="0" t="0" r="r" b="b"/>
                <a:pathLst>
                  <a:path w="121" h="8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3" name="Freeform 695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7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17" h="83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4" name="Freeform 696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5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</a:cxnLst>
                <a:rect l="0" t="0" r="r" b="b"/>
                <a:pathLst>
                  <a:path w="115" h="81"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5" name="Freeform 69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1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112" h="79"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B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6" name="Freeform 69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75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l="0" t="0" r="r" b="b"/>
                <a:pathLst>
                  <a:path w="109" h="77"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5" y="0"/>
                    </a:lnTo>
                    <a:lnTo>
                      <a:pt x="105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C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7" name="Freeform 69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5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75"/>
                  </a:cxn>
                  <a:cxn ang="0">
                    <a:pos x="0" y="7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l="0" t="0" r="r" b="b"/>
                <a:pathLst>
                  <a:path w="105" h="7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8" name="Freeform 700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0"/>
                  </a:cxn>
                  <a:cxn ang="0">
                    <a:pos x="0" y="70"/>
                  </a:cxn>
                  <a:cxn ang="0">
                    <a:pos x="0" y="0"/>
                  </a:cxn>
                </a:cxnLst>
                <a:rect l="0" t="0" r="r" b="b"/>
                <a:pathLst>
                  <a:path w="102" h="72"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0" y="0"/>
                    </a:lnTo>
                    <a:lnTo>
                      <a:pt x="10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E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9" name="Freeform 701"/>
              <p:cNvSpPr>
                <a:spLocks noEditPoints="1"/>
              </p:cNvSpPr>
              <p:nvPr/>
            </p:nvSpPr>
            <p:spPr bwMode="auto">
              <a:xfrm>
                <a:off x="665" y="1955"/>
                <a:ext cx="100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6" y="0"/>
                  </a:cxn>
                  <a:cxn ang="0">
                    <a:pos x="96" y="68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100" h="7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0" name="Freeform 702"/>
              <p:cNvSpPr>
                <a:spLocks noEditPoints="1"/>
              </p:cNvSpPr>
              <p:nvPr/>
            </p:nvSpPr>
            <p:spPr bwMode="auto">
              <a:xfrm>
                <a:off x="665" y="1955"/>
                <a:ext cx="96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96" y="68"/>
                  </a:cxn>
                  <a:cxn ang="0">
                    <a:pos x="0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96" h="68"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1" name="Freeform 703"/>
              <p:cNvSpPr>
                <a:spLocks noEditPoints="1"/>
              </p:cNvSpPr>
              <p:nvPr/>
            </p:nvSpPr>
            <p:spPr bwMode="auto">
              <a:xfrm>
                <a:off x="665" y="1955"/>
                <a:ext cx="93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93" h="66"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2" name="Freeform 704"/>
              <p:cNvSpPr>
                <a:spLocks noEditPoints="1"/>
              </p:cNvSpPr>
              <p:nvPr/>
            </p:nvSpPr>
            <p:spPr bwMode="auto">
              <a:xfrm>
                <a:off x="665" y="1955"/>
                <a:ext cx="90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</a:cxnLst>
                <a:rect l="0" t="0" r="r" b="b"/>
                <a:pathLst>
                  <a:path w="90" h="63"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3" name="Freeform 705"/>
              <p:cNvSpPr>
                <a:spLocks noEditPoints="1"/>
              </p:cNvSpPr>
              <p:nvPr/>
            </p:nvSpPr>
            <p:spPr bwMode="auto">
              <a:xfrm>
                <a:off x="665" y="1955"/>
                <a:ext cx="8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86" h="61"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4" name="Freeform 706"/>
              <p:cNvSpPr>
                <a:spLocks noEditPoints="1"/>
              </p:cNvSpPr>
              <p:nvPr/>
            </p:nvSpPr>
            <p:spPr bwMode="auto">
              <a:xfrm>
                <a:off x="665" y="1955"/>
                <a:ext cx="84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9"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5" name="Freeform 707"/>
              <p:cNvSpPr>
                <a:spLocks noEditPoints="1"/>
              </p:cNvSpPr>
              <p:nvPr/>
            </p:nvSpPr>
            <p:spPr bwMode="auto">
              <a:xfrm>
                <a:off x="665" y="1955"/>
                <a:ext cx="8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</a:cxnLst>
                <a:rect l="0" t="0" r="r" b="b"/>
                <a:pathLst>
                  <a:path w="81" h="57"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5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6" name="Freeform 708"/>
              <p:cNvSpPr>
                <a:spLocks noEditPoints="1"/>
              </p:cNvSpPr>
              <p:nvPr/>
            </p:nvSpPr>
            <p:spPr bwMode="auto">
              <a:xfrm>
                <a:off x="665" y="1955"/>
                <a:ext cx="78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78" h="55"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7" name="Freeform 709"/>
              <p:cNvSpPr>
                <a:spLocks noEditPoints="1"/>
              </p:cNvSpPr>
              <p:nvPr/>
            </p:nvSpPr>
            <p:spPr bwMode="auto">
              <a:xfrm>
                <a:off x="665" y="1955"/>
                <a:ext cx="74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</a:cxnLst>
                <a:rect l="0" t="0" r="r" b="b"/>
                <a:pathLst>
                  <a:path w="74" h="52"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8" name="Freeform 710"/>
              <p:cNvSpPr>
                <a:spLocks noEditPoints="1"/>
              </p:cNvSpPr>
              <p:nvPr/>
            </p:nvSpPr>
            <p:spPr bwMode="auto">
              <a:xfrm>
                <a:off x="665" y="1955"/>
                <a:ext cx="71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71" h="50"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9" name="Freeform 711"/>
              <p:cNvSpPr>
                <a:spLocks noEditPoints="1"/>
              </p:cNvSpPr>
              <p:nvPr/>
            </p:nvSpPr>
            <p:spPr bwMode="auto">
              <a:xfrm>
                <a:off x="665" y="1955"/>
                <a:ext cx="6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0"/>
                  </a:cxn>
                  <a:cxn ang="0">
                    <a:pos x="69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69" h="48">
                    <a:moveTo>
                      <a:pt x="0" y="0"/>
                    </a:moveTo>
                    <a:lnTo>
                      <a:pt x="69" y="0"/>
                    </a:lnTo>
                    <a:lnTo>
                      <a:pt x="69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0" name="Freeform 712"/>
              <p:cNvSpPr>
                <a:spLocks noEditPoints="1"/>
              </p:cNvSpPr>
              <p:nvPr/>
            </p:nvSpPr>
            <p:spPr bwMode="auto">
              <a:xfrm>
                <a:off x="665" y="1955"/>
                <a:ext cx="65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65" h="46"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2" y="0"/>
                    </a:lnTo>
                    <a:lnTo>
                      <a:pt x="62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1" name="Freeform 713"/>
              <p:cNvSpPr>
                <a:spLocks noEditPoints="1"/>
              </p:cNvSpPr>
              <p:nvPr/>
            </p:nvSpPr>
            <p:spPr bwMode="auto">
              <a:xfrm>
                <a:off x="665" y="1955"/>
                <a:ext cx="6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0"/>
                  </a:cxn>
                  <a:cxn ang="0">
                    <a:pos x="62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59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62" h="43">
                    <a:moveTo>
                      <a:pt x="0" y="0"/>
                    </a:moveTo>
                    <a:lnTo>
                      <a:pt x="62" y="0"/>
                    </a:lnTo>
                    <a:lnTo>
                      <a:pt x="62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9" y="0"/>
                    </a:ln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2" name="Freeform 714"/>
              <p:cNvSpPr>
                <a:spLocks noEditPoints="1"/>
              </p:cNvSpPr>
              <p:nvPr/>
            </p:nvSpPr>
            <p:spPr bwMode="auto">
              <a:xfrm>
                <a:off x="665" y="1955"/>
                <a:ext cx="59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l="0" t="0" r="r" b="b"/>
                <a:pathLst>
                  <a:path w="59" h="41">
                    <a:moveTo>
                      <a:pt x="0" y="0"/>
                    </a:moveTo>
                    <a:lnTo>
                      <a:pt x="59" y="0"/>
                    </a:ln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3" name="Freeform 715"/>
              <p:cNvSpPr>
                <a:spLocks noEditPoints="1"/>
              </p:cNvSpPr>
              <p:nvPr/>
            </p:nvSpPr>
            <p:spPr bwMode="auto">
              <a:xfrm>
                <a:off x="665" y="1955"/>
                <a:ext cx="55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4" name="Freeform 716"/>
              <p:cNvSpPr>
                <a:spLocks noEditPoints="1"/>
              </p:cNvSpPr>
              <p:nvPr/>
            </p:nvSpPr>
            <p:spPr bwMode="auto">
              <a:xfrm>
                <a:off x="665" y="1955"/>
                <a:ext cx="53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53" h="37"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5" name="Freeform 717"/>
              <p:cNvSpPr>
                <a:spLocks noEditPoints="1"/>
              </p:cNvSpPr>
              <p:nvPr/>
            </p:nvSpPr>
            <p:spPr bwMode="auto">
              <a:xfrm>
                <a:off x="665" y="1955"/>
                <a:ext cx="50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B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6" name="Freeform 718"/>
              <p:cNvSpPr>
                <a:spLocks noEditPoints="1"/>
              </p:cNvSpPr>
              <p:nvPr/>
            </p:nvSpPr>
            <p:spPr bwMode="auto">
              <a:xfrm>
                <a:off x="665" y="1955"/>
                <a:ext cx="47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4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47" y="0"/>
                    </a:lnTo>
                    <a:lnTo>
                      <a:pt x="47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3" y="0"/>
                    </a:lnTo>
                    <a:lnTo>
                      <a:pt x="43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7" name="Freeform 719"/>
              <p:cNvSpPr>
                <a:spLocks noEditPoints="1"/>
              </p:cNvSpPr>
              <p:nvPr/>
            </p:nvSpPr>
            <p:spPr bwMode="auto">
              <a:xfrm>
                <a:off x="665" y="1955"/>
                <a:ext cx="43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3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28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43" y="0"/>
                    </a:lnTo>
                    <a:lnTo>
                      <a:pt x="43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8" name="Freeform 720"/>
              <p:cNvSpPr>
                <a:spLocks noEditPoints="1"/>
              </p:cNvSpPr>
              <p:nvPr/>
            </p:nvSpPr>
            <p:spPr bwMode="auto">
              <a:xfrm>
                <a:off x="665" y="1955"/>
                <a:ext cx="40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40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40" h="28">
                    <a:moveTo>
                      <a:pt x="0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9" name="Freeform 721"/>
              <p:cNvSpPr>
                <a:spLocks noEditPoints="1"/>
              </p:cNvSpPr>
              <p:nvPr/>
            </p:nvSpPr>
            <p:spPr bwMode="auto">
              <a:xfrm>
                <a:off x="665" y="1955"/>
                <a:ext cx="3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0" name="Freeform 722"/>
              <p:cNvSpPr>
                <a:spLocks noEditPoints="1"/>
              </p:cNvSpPr>
              <p:nvPr/>
            </p:nvSpPr>
            <p:spPr bwMode="auto">
              <a:xfrm>
                <a:off x="665" y="1955"/>
                <a:ext cx="3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34" h="23">
                    <a:moveTo>
                      <a:pt x="0" y="0"/>
                    </a:moveTo>
                    <a:lnTo>
                      <a:pt x="34" y="0"/>
                    </a:lnTo>
                    <a:lnTo>
                      <a:pt x="3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1" name="Freeform 723"/>
              <p:cNvSpPr>
                <a:spLocks noEditPoints="1"/>
              </p:cNvSpPr>
              <p:nvPr/>
            </p:nvSpPr>
            <p:spPr bwMode="auto">
              <a:xfrm>
                <a:off x="665" y="1955"/>
                <a:ext cx="3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31" h="21"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2" name="Freeform 724"/>
              <p:cNvSpPr>
                <a:spLocks noEditPoints="1"/>
              </p:cNvSpPr>
              <p:nvPr/>
            </p:nvSpPr>
            <p:spPr bwMode="auto">
              <a:xfrm>
                <a:off x="665" y="1955"/>
                <a:ext cx="28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0" y="0"/>
                  </a:cxn>
                </a:cxnLst>
                <a:rect l="0" t="0" r="r" b="b"/>
                <a:pathLst>
                  <a:path w="28" h="20"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3" name="Freeform 725"/>
              <p:cNvSpPr>
                <a:spLocks noEditPoints="1"/>
              </p:cNvSpPr>
              <p:nvPr/>
            </p:nvSpPr>
            <p:spPr bwMode="auto">
              <a:xfrm>
                <a:off x="665" y="1955"/>
                <a:ext cx="2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" name="Freeform 726"/>
              <p:cNvSpPr>
                <a:spLocks noEditPoints="1"/>
              </p:cNvSpPr>
              <p:nvPr/>
            </p:nvSpPr>
            <p:spPr bwMode="auto">
              <a:xfrm>
                <a:off x="665" y="1955"/>
                <a:ext cx="2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" y="0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5" name="Freeform 727"/>
              <p:cNvSpPr>
                <a:spLocks noEditPoints="1"/>
              </p:cNvSpPr>
              <p:nvPr/>
            </p:nvSpPr>
            <p:spPr bwMode="auto">
              <a:xfrm>
                <a:off x="665" y="1955"/>
                <a:ext cx="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lnTo>
                      <a:pt x="19" y="0"/>
                    </a:lnTo>
                    <a:lnTo>
                      <a:pt x="1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6" name="Freeform 728"/>
              <p:cNvSpPr>
                <a:spLocks noEditPoints="1"/>
              </p:cNvSpPr>
              <p:nvPr/>
            </p:nvSpPr>
            <p:spPr bwMode="auto">
              <a:xfrm>
                <a:off x="665" y="1955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7" name="Freeform 729"/>
              <p:cNvSpPr>
                <a:spLocks noEditPoints="1"/>
              </p:cNvSpPr>
              <p:nvPr/>
            </p:nvSpPr>
            <p:spPr bwMode="auto">
              <a:xfrm>
                <a:off x="665" y="1955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8" name="Freeform 730"/>
              <p:cNvSpPr>
                <a:spLocks noEditPoints="1"/>
              </p:cNvSpPr>
              <p:nvPr/>
            </p:nvSpPr>
            <p:spPr bwMode="auto">
              <a:xfrm>
                <a:off x="665" y="1955"/>
                <a:ext cx="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9" name="Freeform 731"/>
              <p:cNvSpPr>
                <a:spLocks noEditPoints="1"/>
              </p:cNvSpPr>
              <p:nvPr/>
            </p:nvSpPr>
            <p:spPr bwMode="auto">
              <a:xfrm>
                <a:off x="665" y="1955"/>
                <a:ext cx="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0" name="Freeform 732"/>
              <p:cNvSpPr>
                <a:spLocks noEditPoints="1"/>
              </p:cNvSpPr>
              <p:nvPr/>
            </p:nvSpPr>
            <p:spPr bwMode="auto">
              <a:xfrm>
                <a:off x="665" y="1955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1" name="Freeform 733"/>
              <p:cNvSpPr>
                <a:spLocks noEditPoints="1"/>
              </p:cNvSpPr>
              <p:nvPr/>
            </p:nvSpPr>
            <p:spPr bwMode="auto">
              <a:xfrm>
                <a:off x="652" y="1943"/>
                <a:ext cx="202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202" y="151"/>
                  </a:cxn>
                  <a:cxn ang="0">
                    <a:pos x="0" y="15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202" y="2"/>
                  </a:cxn>
                  <a:cxn ang="0">
                    <a:pos x="202" y="151"/>
                  </a:cxn>
                  <a:cxn ang="0">
                    <a:pos x="3" y="151"/>
                  </a:cxn>
                  <a:cxn ang="0">
                    <a:pos x="3" y="2"/>
                  </a:cxn>
                </a:cxnLst>
                <a:rect l="0" t="0" r="r" b="b"/>
                <a:pathLst>
                  <a:path w="202" h="151">
                    <a:moveTo>
                      <a:pt x="0" y="0"/>
                    </a:moveTo>
                    <a:lnTo>
                      <a:pt x="202" y="0"/>
                    </a:lnTo>
                    <a:lnTo>
                      <a:pt x="202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202" y="2"/>
                    </a:lnTo>
                    <a:lnTo>
                      <a:pt x="202" y="151"/>
                    </a:lnTo>
                    <a:lnTo>
                      <a:pt x="3" y="15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2" name="Freeform 734"/>
              <p:cNvSpPr>
                <a:spLocks noEditPoints="1"/>
              </p:cNvSpPr>
              <p:nvPr/>
            </p:nvSpPr>
            <p:spPr bwMode="auto">
              <a:xfrm>
                <a:off x="655" y="1945"/>
                <a:ext cx="199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149"/>
                  </a:cxn>
                  <a:cxn ang="0">
                    <a:pos x="0" y="14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99" y="2"/>
                  </a:cxn>
                  <a:cxn ang="0">
                    <a:pos x="199" y="149"/>
                  </a:cxn>
                  <a:cxn ang="0">
                    <a:pos x="2" y="149"/>
                  </a:cxn>
                  <a:cxn ang="0">
                    <a:pos x="2" y="2"/>
                  </a:cxn>
                </a:cxnLst>
                <a:rect l="0" t="0" r="r" b="b"/>
                <a:pathLst>
                  <a:path w="199" h="149">
                    <a:moveTo>
                      <a:pt x="0" y="0"/>
                    </a:moveTo>
                    <a:lnTo>
                      <a:pt x="199" y="0"/>
                    </a:lnTo>
                    <a:lnTo>
                      <a:pt x="199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99" y="2"/>
                    </a:lnTo>
                    <a:lnTo>
                      <a:pt x="199" y="149"/>
                    </a:lnTo>
                    <a:lnTo>
                      <a:pt x="2" y="14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3" name="Freeform 735"/>
              <p:cNvSpPr>
                <a:spLocks noEditPoints="1"/>
              </p:cNvSpPr>
              <p:nvPr/>
            </p:nvSpPr>
            <p:spPr bwMode="auto">
              <a:xfrm>
                <a:off x="657" y="1947"/>
                <a:ext cx="197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197" y="147"/>
                  </a:cxn>
                  <a:cxn ang="0">
                    <a:pos x="0" y="147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97" y="3"/>
                  </a:cxn>
                  <a:cxn ang="0">
                    <a:pos x="197" y="147"/>
                  </a:cxn>
                  <a:cxn ang="0">
                    <a:pos x="4" y="147"/>
                  </a:cxn>
                  <a:cxn ang="0">
                    <a:pos x="4" y="3"/>
                  </a:cxn>
                </a:cxnLst>
                <a:rect l="0" t="0" r="r" b="b"/>
                <a:pathLst>
                  <a:path w="197" h="147">
                    <a:moveTo>
                      <a:pt x="0" y="0"/>
                    </a:moveTo>
                    <a:lnTo>
                      <a:pt x="197" y="0"/>
                    </a:lnTo>
                    <a:lnTo>
                      <a:pt x="197" y="147"/>
                    </a:lnTo>
                    <a:lnTo>
                      <a:pt x="0" y="147"/>
                    </a:lnTo>
                    <a:lnTo>
                      <a:pt x="0" y="0"/>
                    </a:lnTo>
                    <a:close/>
                    <a:moveTo>
                      <a:pt x="4" y="3"/>
                    </a:moveTo>
                    <a:lnTo>
                      <a:pt x="197" y="3"/>
                    </a:lnTo>
                    <a:lnTo>
                      <a:pt x="197" y="147"/>
                    </a:lnTo>
                    <a:lnTo>
                      <a:pt x="4" y="14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4" name="Freeform 736"/>
              <p:cNvSpPr>
                <a:spLocks noEditPoints="1"/>
              </p:cNvSpPr>
              <p:nvPr/>
            </p:nvSpPr>
            <p:spPr bwMode="auto">
              <a:xfrm>
                <a:off x="661" y="1950"/>
                <a:ext cx="193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3" y="0"/>
                  </a:cxn>
                  <a:cxn ang="0">
                    <a:pos x="193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93" y="2"/>
                  </a:cxn>
                  <a:cxn ang="0">
                    <a:pos x="193" y="144"/>
                  </a:cxn>
                  <a:cxn ang="0">
                    <a:pos x="2" y="144"/>
                  </a:cxn>
                  <a:cxn ang="0">
                    <a:pos x="2" y="2"/>
                  </a:cxn>
                </a:cxnLst>
                <a:rect l="0" t="0" r="r" b="b"/>
                <a:pathLst>
                  <a:path w="193" h="144">
                    <a:moveTo>
                      <a:pt x="0" y="0"/>
                    </a:moveTo>
                    <a:lnTo>
                      <a:pt x="193" y="0"/>
                    </a:lnTo>
                    <a:lnTo>
                      <a:pt x="193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93" y="2"/>
                    </a:lnTo>
                    <a:lnTo>
                      <a:pt x="193" y="144"/>
                    </a:lnTo>
                    <a:lnTo>
                      <a:pt x="2" y="14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D9D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5" name="Freeform 737"/>
              <p:cNvSpPr>
                <a:spLocks noEditPoints="1"/>
              </p:cNvSpPr>
              <p:nvPr/>
            </p:nvSpPr>
            <p:spPr bwMode="auto">
              <a:xfrm>
                <a:off x="663" y="1952"/>
                <a:ext cx="191" cy="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1" y="0"/>
                  </a:cxn>
                  <a:cxn ang="0">
                    <a:pos x="191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91" y="1"/>
                  </a:cxn>
                  <a:cxn ang="0">
                    <a:pos x="191" y="142"/>
                  </a:cxn>
                  <a:cxn ang="0">
                    <a:pos x="2" y="142"/>
                  </a:cxn>
                  <a:cxn ang="0">
                    <a:pos x="2" y="1"/>
                  </a:cxn>
                </a:cxnLst>
                <a:rect l="0" t="0" r="r" b="b"/>
                <a:pathLst>
                  <a:path w="191" h="142">
                    <a:moveTo>
                      <a:pt x="0" y="0"/>
                    </a:moveTo>
                    <a:lnTo>
                      <a:pt x="191" y="0"/>
                    </a:lnTo>
                    <a:lnTo>
                      <a:pt x="191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91" y="1"/>
                    </a:lnTo>
                    <a:lnTo>
                      <a:pt x="191" y="142"/>
                    </a:lnTo>
                    <a:lnTo>
                      <a:pt x="2" y="14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6" name="Freeform 738"/>
              <p:cNvSpPr>
                <a:spLocks noEditPoints="1"/>
              </p:cNvSpPr>
              <p:nvPr/>
            </p:nvSpPr>
            <p:spPr bwMode="auto">
              <a:xfrm>
                <a:off x="665" y="1953"/>
                <a:ext cx="189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41"/>
                  </a:cxn>
                  <a:cxn ang="0">
                    <a:pos x="0" y="14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9" y="2"/>
                  </a:cxn>
                  <a:cxn ang="0">
                    <a:pos x="189" y="141"/>
                  </a:cxn>
                  <a:cxn ang="0">
                    <a:pos x="3" y="141"/>
                  </a:cxn>
                  <a:cxn ang="0">
                    <a:pos x="3" y="2"/>
                  </a:cxn>
                </a:cxnLst>
                <a:rect l="0" t="0" r="r" b="b"/>
                <a:pathLst>
                  <a:path w="189" h="141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41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9" y="2"/>
                    </a:lnTo>
                    <a:lnTo>
                      <a:pt x="189" y="141"/>
                    </a:lnTo>
                    <a:lnTo>
                      <a:pt x="3" y="14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7" name="Freeform 739"/>
              <p:cNvSpPr>
                <a:spLocks noEditPoints="1"/>
              </p:cNvSpPr>
              <p:nvPr/>
            </p:nvSpPr>
            <p:spPr bwMode="auto">
              <a:xfrm>
                <a:off x="668" y="1955"/>
                <a:ext cx="186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6" y="0"/>
                  </a:cxn>
                  <a:cxn ang="0">
                    <a:pos x="186" y="139"/>
                  </a:cxn>
                  <a:cxn ang="0">
                    <a:pos x="0" y="13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6" y="2"/>
                  </a:cxn>
                  <a:cxn ang="0">
                    <a:pos x="186" y="139"/>
                  </a:cxn>
                  <a:cxn ang="0">
                    <a:pos x="3" y="139"/>
                  </a:cxn>
                  <a:cxn ang="0">
                    <a:pos x="3" y="2"/>
                  </a:cxn>
                </a:cxnLst>
                <a:rect l="0" t="0" r="r" b="b"/>
                <a:pathLst>
                  <a:path w="186" h="139">
                    <a:moveTo>
                      <a:pt x="0" y="0"/>
                    </a:moveTo>
                    <a:lnTo>
                      <a:pt x="186" y="0"/>
                    </a:lnTo>
                    <a:lnTo>
                      <a:pt x="186" y="139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6" y="2"/>
                    </a:lnTo>
                    <a:lnTo>
                      <a:pt x="186" y="139"/>
                    </a:lnTo>
                    <a:lnTo>
                      <a:pt x="3" y="139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8" name="Freeform 740"/>
              <p:cNvSpPr>
                <a:spLocks noEditPoints="1"/>
              </p:cNvSpPr>
              <p:nvPr/>
            </p:nvSpPr>
            <p:spPr bwMode="auto">
              <a:xfrm>
                <a:off x="671" y="1957"/>
                <a:ext cx="183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3" y="0"/>
                  </a:cxn>
                  <a:cxn ang="0">
                    <a:pos x="183" y="137"/>
                  </a:cxn>
                  <a:cxn ang="0">
                    <a:pos x="0" y="13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83" y="3"/>
                  </a:cxn>
                  <a:cxn ang="0">
                    <a:pos x="183" y="137"/>
                  </a:cxn>
                  <a:cxn ang="0">
                    <a:pos x="3" y="137"/>
                  </a:cxn>
                  <a:cxn ang="0">
                    <a:pos x="3" y="3"/>
                  </a:cxn>
                </a:cxnLst>
                <a:rect l="0" t="0" r="r" b="b"/>
                <a:pathLst>
                  <a:path w="183" h="137">
                    <a:moveTo>
                      <a:pt x="0" y="0"/>
                    </a:moveTo>
                    <a:lnTo>
                      <a:pt x="183" y="0"/>
                    </a:lnTo>
                    <a:lnTo>
                      <a:pt x="183" y="137"/>
                    </a:lnTo>
                    <a:lnTo>
                      <a:pt x="0" y="13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83" y="3"/>
                    </a:lnTo>
                    <a:lnTo>
                      <a:pt x="183" y="137"/>
                    </a:lnTo>
                    <a:lnTo>
                      <a:pt x="3" y="13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9" name="Freeform 741"/>
              <p:cNvSpPr>
                <a:spLocks noEditPoints="1"/>
              </p:cNvSpPr>
              <p:nvPr/>
            </p:nvSpPr>
            <p:spPr bwMode="auto">
              <a:xfrm>
                <a:off x="674" y="1960"/>
                <a:ext cx="180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80" y="2"/>
                  </a:cxn>
                  <a:cxn ang="0">
                    <a:pos x="180" y="134"/>
                  </a:cxn>
                  <a:cxn ang="0">
                    <a:pos x="2" y="134"/>
                  </a:cxn>
                  <a:cxn ang="0">
                    <a:pos x="2" y="2"/>
                  </a:cxn>
                </a:cxnLst>
                <a:rect l="0" t="0" r="r" b="b"/>
                <a:pathLst>
                  <a:path w="180" h="13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80" y="2"/>
                    </a:lnTo>
                    <a:lnTo>
                      <a:pt x="180" y="134"/>
                    </a:lnTo>
                    <a:lnTo>
                      <a:pt x="2" y="13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2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0" name="Freeform 742"/>
              <p:cNvSpPr>
                <a:spLocks noEditPoints="1"/>
              </p:cNvSpPr>
              <p:nvPr/>
            </p:nvSpPr>
            <p:spPr bwMode="auto">
              <a:xfrm>
                <a:off x="676" y="1962"/>
                <a:ext cx="17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8" y="0"/>
                  </a:cxn>
                  <a:cxn ang="0">
                    <a:pos x="178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78" y="1"/>
                  </a:cxn>
                  <a:cxn ang="0">
                    <a:pos x="178" y="132"/>
                  </a:cxn>
                  <a:cxn ang="0">
                    <a:pos x="2" y="132"/>
                  </a:cxn>
                  <a:cxn ang="0">
                    <a:pos x="2" y="1"/>
                  </a:cxn>
                </a:cxnLst>
                <a:rect l="0" t="0" r="r" b="b"/>
                <a:pathLst>
                  <a:path w="178" h="132">
                    <a:moveTo>
                      <a:pt x="0" y="0"/>
                    </a:moveTo>
                    <a:lnTo>
                      <a:pt x="178" y="0"/>
                    </a:lnTo>
                    <a:lnTo>
                      <a:pt x="178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78" y="1"/>
                    </a:lnTo>
                    <a:lnTo>
                      <a:pt x="178" y="132"/>
                    </a:lnTo>
                    <a:lnTo>
                      <a:pt x="2" y="13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1" name="Freeform 743"/>
              <p:cNvSpPr>
                <a:spLocks noEditPoints="1"/>
              </p:cNvSpPr>
              <p:nvPr/>
            </p:nvSpPr>
            <p:spPr bwMode="auto">
              <a:xfrm>
                <a:off x="678" y="1963"/>
                <a:ext cx="176" cy="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76" y="2"/>
                  </a:cxn>
                  <a:cxn ang="0">
                    <a:pos x="176" y="131"/>
                  </a:cxn>
                  <a:cxn ang="0">
                    <a:pos x="4" y="131"/>
                  </a:cxn>
                  <a:cxn ang="0">
                    <a:pos x="4" y="2"/>
                  </a:cxn>
                </a:cxnLst>
                <a:rect l="0" t="0" r="r" b="b"/>
                <a:pathLst>
                  <a:path w="176" h="131">
                    <a:moveTo>
                      <a:pt x="0" y="0"/>
                    </a:moveTo>
                    <a:lnTo>
                      <a:pt x="176" y="0"/>
                    </a:lnTo>
                    <a:lnTo>
                      <a:pt x="176" y="131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176" y="2"/>
                    </a:lnTo>
                    <a:lnTo>
                      <a:pt x="176" y="131"/>
                    </a:lnTo>
                    <a:lnTo>
                      <a:pt x="4" y="13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2" name="Freeform 744"/>
              <p:cNvSpPr>
                <a:spLocks noEditPoints="1"/>
              </p:cNvSpPr>
              <p:nvPr/>
            </p:nvSpPr>
            <p:spPr bwMode="auto">
              <a:xfrm>
                <a:off x="682" y="1965"/>
                <a:ext cx="172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0"/>
                  </a:cxn>
                  <a:cxn ang="0">
                    <a:pos x="172" y="129"/>
                  </a:cxn>
                  <a:cxn ang="0">
                    <a:pos x="0" y="12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72" y="2"/>
                  </a:cxn>
                  <a:cxn ang="0">
                    <a:pos x="172" y="129"/>
                  </a:cxn>
                  <a:cxn ang="0">
                    <a:pos x="2" y="129"/>
                  </a:cxn>
                  <a:cxn ang="0">
                    <a:pos x="2" y="2"/>
                  </a:cxn>
                </a:cxnLst>
                <a:rect l="0" t="0" r="r" b="b"/>
                <a:pathLst>
                  <a:path w="172" h="129">
                    <a:moveTo>
                      <a:pt x="0" y="0"/>
                    </a:moveTo>
                    <a:lnTo>
                      <a:pt x="172" y="0"/>
                    </a:lnTo>
                    <a:lnTo>
                      <a:pt x="172" y="129"/>
                    </a:lnTo>
                    <a:lnTo>
                      <a:pt x="0" y="12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72" y="2"/>
                    </a:lnTo>
                    <a:lnTo>
                      <a:pt x="172" y="129"/>
                    </a:lnTo>
                    <a:lnTo>
                      <a:pt x="2" y="12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3" name="Freeform 745"/>
              <p:cNvSpPr>
                <a:spLocks noEditPoints="1"/>
              </p:cNvSpPr>
              <p:nvPr/>
            </p:nvSpPr>
            <p:spPr bwMode="auto">
              <a:xfrm>
                <a:off x="684" y="1967"/>
                <a:ext cx="170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127"/>
                  </a:cxn>
                  <a:cxn ang="0">
                    <a:pos x="0" y="12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70" y="3"/>
                  </a:cxn>
                  <a:cxn ang="0">
                    <a:pos x="170" y="127"/>
                  </a:cxn>
                  <a:cxn ang="0">
                    <a:pos x="3" y="127"/>
                  </a:cxn>
                  <a:cxn ang="0">
                    <a:pos x="3" y="3"/>
                  </a:cxn>
                </a:cxnLst>
                <a:rect l="0" t="0" r="r" b="b"/>
                <a:pathLst>
                  <a:path w="170" h="12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70" y="3"/>
                    </a:lnTo>
                    <a:lnTo>
                      <a:pt x="170" y="127"/>
                    </a:lnTo>
                    <a:lnTo>
                      <a:pt x="3" y="12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4" name="Freeform 746"/>
              <p:cNvSpPr>
                <a:spLocks noEditPoints="1"/>
              </p:cNvSpPr>
              <p:nvPr/>
            </p:nvSpPr>
            <p:spPr bwMode="auto">
              <a:xfrm>
                <a:off x="687" y="1970"/>
                <a:ext cx="167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24"/>
                  </a:cxn>
                  <a:cxn ang="0">
                    <a:pos x="0" y="12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67" y="2"/>
                  </a:cxn>
                  <a:cxn ang="0">
                    <a:pos x="167" y="124"/>
                  </a:cxn>
                  <a:cxn ang="0">
                    <a:pos x="2" y="124"/>
                  </a:cxn>
                  <a:cxn ang="0">
                    <a:pos x="2" y="2"/>
                  </a:cxn>
                </a:cxnLst>
                <a:rect l="0" t="0" r="r" b="b"/>
                <a:pathLst>
                  <a:path w="167" h="124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67" y="2"/>
                    </a:lnTo>
                    <a:lnTo>
                      <a:pt x="167" y="124"/>
                    </a:lnTo>
                    <a:lnTo>
                      <a:pt x="2" y="12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5" name="Freeform 747"/>
              <p:cNvSpPr>
                <a:spLocks noEditPoints="1"/>
              </p:cNvSpPr>
              <p:nvPr/>
            </p:nvSpPr>
            <p:spPr bwMode="auto">
              <a:xfrm>
                <a:off x="689" y="1972"/>
                <a:ext cx="165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0"/>
                  </a:cxn>
                  <a:cxn ang="0">
                    <a:pos x="165" y="12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65" y="1"/>
                  </a:cxn>
                  <a:cxn ang="0">
                    <a:pos x="165" y="122"/>
                  </a:cxn>
                  <a:cxn ang="0">
                    <a:pos x="3" y="122"/>
                  </a:cxn>
                  <a:cxn ang="0">
                    <a:pos x="3" y="1"/>
                  </a:cxn>
                </a:cxnLst>
                <a:rect l="0" t="0" r="r" b="b"/>
                <a:pathLst>
                  <a:path w="165" h="122">
                    <a:moveTo>
                      <a:pt x="0" y="0"/>
                    </a:moveTo>
                    <a:lnTo>
                      <a:pt x="165" y="0"/>
                    </a:lnTo>
                    <a:lnTo>
                      <a:pt x="165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65" y="1"/>
                    </a:lnTo>
                    <a:lnTo>
                      <a:pt x="165" y="122"/>
                    </a:lnTo>
                    <a:lnTo>
                      <a:pt x="3" y="12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9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6" name="Freeform 748"/>
              <p:cNvSpPr>
                <a:spLocks noEditPoints="1"/>
              </p:cNvSpPr>
              <p:nvPr/>
            </p:nvSpPr>
            <p:spPr bwMode="auto">
              <a:xfrm>
                <a:off x="692" y="1973"/>
                <a:ext cx="162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0"/>
                  </a:cxn>
                  <a:cxn ang="0">
                    <a:pos x="162" y="121"/>
                  </a:cxn>
                  <a:cxn ang="0">
                    <a:pos x="0" y="12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62" y="2"/>
                  </a:cxn>
                  <a:cxn ang="0">
                    <a:pos x="162" y="121"/>
                  </a:cxn>
                  <a:cxn ang="0">
                    <a:pos x="3" y="121"/>
                  </a:cxn>
                  <a:cxn ang="0">
                    <a:pos x="3" y="2"/>
                  </a:cxn>
                </a:cxnLst>
                <a:rect l="0" t="0" r="r" b="b"/>
                <a:pathLst>
                  <a:path w="162" h="121">
                    <a:moveTo>
                      <a:pt x="0" y="0"/>
                    </a:moveTo>
                    <a:lnTo>
                      <a:pt x="162" y="0"/>
                    </a:lnTo>
                    <a:lnTo>
                      <a:pt x="162" y="121"/>
                    </a:lnTo>
                    <a:lnTo>
                      <a:pt x="0" y="12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62" y="2"/>
                    </a:lnTo>
                    <a:lnTo>
                      <a:pt x="162" y="121"/>
                    </a:lnTo>
                    <a:lnTo>
                      <a:pt x="3" y="12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7" name="Freeform 749"/>
              <p:cNvSpPr>
                <a:spLocks noEditPoints="1"/>
              </p:cNvSpPr>
              <p:nvPr/>
            </p:nvSpPr>
            <p:spPr bwMode="auto">
              <a:xfrm>
                <a:off x="695" y="1975"/>
                <a:ext cx="15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59" y="2"/>
                  </a:cxn>
                  <a:cxn ang="0">
                    <a:pos x="159" y="119"/>
                  </a:cxn>
                  <a:cxn ang="0">
                    <a:pos x="2" y="119"/>
                  </a:cxn>
                  <a:cxn ang="0">
                    <a:pos x="2" y="2"/>
                  </a:cxn>
                </a:cxnLst>
                <a:rect l="0" t="0" r="r" b="b"/>
                <a:pathLst>
                  <a:path w="159" h="119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19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59" y="2"/>
                    </a:lnTo>
                    <a:lnTo>
                      <a:pt x="159" y="119"/>
                    </a:lnTo>
                    <a:lnTo>
                      <a:pt x="2" y="11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8" name="Freeform 750"/>
              <p:cNvSpPr>
                <a:spLocks noEditPoints="1"/>
              </p:cNvSpPr>
              <p:nvPr/>
            </p:nvSpPr>
            <p:spPr bwMode="auto">
              <a:xfrm>
                <a:off x="697" y="1977"/>
                <a:ext cx="157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7" y="0"/>
                  </a:cxn>
                  <a:cxn ang="0">
                    <a:pos x="157" y="117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57" y="3"/>
                  </a:cxn>
                  <a:cxn ang="0">
                    <a:pos x="157" y="117"/>
                  </a:cxn>
                  <a:cxn ang="0">
                    <a:pos x="3" y="117"/>
                  </a:cxn>
                  <a:cxn ang="0">
                    <a:pos x="3" y="3"/>
                  </a:cxn>
                </a:cxnLst>
                <a:rect l="0" t="0" r="r" b="b"/>
                <a:pathLst>
                  <a:path w="157" h="117">
                    <a:moveTo>
                      <a:pt x="0" y="0"/>
                    </a:moveTo>
                    <a:lnTo>
                      <a:pt x="157" y="0"/>
                    </a:lnTo>
                    <a:lnTo>
                      <a:pt x="157" y="117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57" y="3"/>
                    </a:lnTo>
                    <a:lnTo>
                      <a:pt x="157" y="117"/>
                    </a:lnTo>
                    <a:lnTo>
                      <a:pt x="3" y="11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D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9" name="Freeform 751"/>
              <p:cNvSpPr>
                <a:spLocks noEditPoints="1"/>
              </p:cNvSpPr>
              <p:nvPr/>
            </p:nvSpPr>
            <p:spPr bwMode="auto">
              <a:xfrm>
                <a:off x="700" y="1980"/>
                <a:ext cx="154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54" y="114"/>
                  </a:cxn>
                  <a:cxn ang="0">
                    <a:pos x="0" y="114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54" y="1"/>
                  </a:cxn>
                  <a:cxn ang="0">
                    <a:pos x="154" y="114"/>
                  </a:cxn>
                  <a:cxn ang="0">
                    <a:pos x="3" y="114"/>
                  </a:cxn>
                  <a:cxn ang="0">
                    <a:pos x="3" y="1"/>
                  </a:cxn>
                </a:cxnLst>
                <a:rect l="0" t="0" r="r" b="b"/>
                <a:pathLst>
                  <a:path w="154" h="114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54" y="1"/>
                    </a:lnTo>
                    <a:lnTo>
                      <a:pt x="154" y="114"/>
                    </a:lnTo>
                    <a:lnTo>
                      <a:pt x="3" y="114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0" name="Freeform 752"/>
              <p:cNvSpPr>
                <a:spLocks noEditPoints="1"/>
              </p:cNvSpPr>
              <p:nvPr/>
            </p:nvSpPr>
            <p:spPr bwMode="auto">
              <a:xfrm>
                <a:off x="703" y="1981"/>
                <a:ext cx="151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" y="0"/>
                  </a:cxn>
                  <a:cxn ang="0">
                    <a:pos x="151" y="113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51" y="2"/>
                  </a:cxn>
                  <a:cxn ang="0">
                    <a:pos x="151" y="113"/>
                  </a:cxn>
                  <a:cxn ang="0">
                    <a:pos x="2" y="113"/>
                  </a:cxn>
                  <a:cxn ang="0">
                    <a:pos x="2" y="2"/>
                  </a:cxn>
                </a:cxnLst>
                <a:rect l="0" t="0" r="r" b="b"/>
                <a:pathLst>
                  <a:path w="151" h="113">
                    <a:moveTo>
                      <a:pt x="0" y="0"/>
                    </a:moveTo>
                    <a:lnTo>
                      <a:pt x="151" y="0"/>
                    </a:lnTo>
                    <a:lnTo>
                      <a:pt x="15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51" y="2"/>
                    </a:lnTo>
                    <a:lnTo>
                      <a:pt x="151" y="113"/>
                    </a:lnTo>
                    <a:lnTo>
                      <a:pt x="2" y="11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1" name="Freeform 753"/>
              <p:cNvSpPr>
                <a:spLocks noEditPoints="1"/>
              </p:cNvSpPr>
              <p:nvPr/>
            </p:nvSpPr>
            <p:spPr bwMode="auto">
              <a:xfrm>
                <a:off x="705" y="1983"/>
                <a:ext cx="149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9" y="0"/>
                  </a:cxn>
                  <a:cxn ang="0">
                    <a:pos x="149" y="111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49" y="2"/>
                  </a:cxn>
                  <a:cxn ang="0">
                    <a:pos x="149" y="111"/>
                  </a:cxn>
                  <a:cxn ang="0">
                    <a:pos x="3" y="111"/>
                  </a:cxn>
                  <a:cxn ang="0">
                    <a:pos x="3" y="2"/>
                  </a:cxn>
                </a:cxnLst>
                <a:rect l="0" t="0" r="r" b="b"/>
                <a:pathLst>
                  <a:path w="149" h="111">
                    <a:moveTo>
                      <a:pt x="0" y="0"/>
                    </a:moveTo>
                    <a:lnTo>
                      <a:pt x="149" y="0"/>
                    </a:lnTo>
                    <a:lnTo>
                      <a:pt x="149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49" y="2"/>
                    </a:lnTo>
                    <a:lnTo>
                      <a:pt x="149" y="111"/>
                    </a:lnTo>
                    <a:lnTo>
                      <a:pt x="3" y="11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2" name="Freeform 754"/>
              <p:cNvSpPr>
                <a:spLocks noEditPoints="1"/>
              </p:cNvSpPr>
              <p:nvPr/>
            </p:nvSpPr>
            <p:spPr bwMode="auto">
              <a:xfrm>
                <a:off x="708" y="1985"/>
                <a:ext cx="146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0"/>
                  </a:cxn>
                  <a:cxn ang="0">
                    <a:pos x="146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46" y="2"/>
                  </a:cxn>
                  <a:cxn ang="0">
                    <a:pos x="146" y="109"/>
                  </a:cxn>
                  <a:cxn ang="0">
                    <a:pos x="2" y="109"/>
                  </a:cxn>
                  <a:cxn ang="0">
                    <a:pos x="2" y="2"/>
                  </a:cxn>
                </a:cxnLst>
                <a:rect l="0" t="0" r="r" b="b"/>
                <a:pathLst>
                  <a:path w="146" h="109">
                    <a:moveTo>
                      <a:pt x="0" y="0"/>
                    </a:moveTo>
                    <a:lnTo>
                      <a:pt x="146" y="0"/>
                    </a:lnTo>
                    <a:lnTo>
                      <a:pt x="146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46" y="2"/>
                    </a:lnTo>
                    <a:lnTo>
                      <a:pt x="146" y="109"/>
                    </a:lnTo>
                    <a:lnTo>
                      <a:pt x="2" y="10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3" name="Freeform 755"/>
              <p:cNvSpPr>
                <a:spLocks noEditPoints="1"/>
              </p:cNvSpPr>
              <p:nvPr/>
            </p:nvSpPr>
            <p:spPr bwMode="auto">
              <a:xfrm>
                <a:off x="710" y="1987"/>
                <a:ext cx="14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07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44" y="3"/>
                  </a:cxn>
                  <a:cxn ang="0">
                    <a:pos x="144" y="107"/>
                  </a:cxn>
                  <a:cxn ang="0">
                    <a:pos x="4" y="107"/>
                  </a:cxn>
                  <a:cxn ang="0">
                    <a:pos x="4" y="3"/>
                  </a:cxn>
                </a:cxnLst>
                <a:rect l="0" t="0" r="r" b="b"/>
                <a:pathLst>
                  <a:path w="144" h="107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  <a:moveTo>
                      <a:pt x="4" y="3"/>
                    </a:moveTo>
                    <a:lnTo>
                      <a:pt x="144" y="3"/>
                    </a:lnTo>
                    <a:lnTo>
                      <a:pt x="144" y="107"/>
                    </a:lnTo>
                    <a:lnTo>
                      <a:pt x="4" y="10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4" name="Freeform 756"/>
              <p:cNvSpPr>
                <a:spLocks noEditPoints="1"/>
              </p:cNvSpPr>
              <p:nvPr/>
            </p:nvSpPr>
            <p:spPr bwMode="auto">
              <a:xfrm>
                <a:off x="714" y="1990"/>
                <a:ext cx="140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4"/>
                  </a:cxn>
                  <a:cxn ang="0">
                    <a:pos x="0" y="10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40" y="1"/>
                  </a:cxn>
                  <a:cxn ang="0">
                    <a:pos x="140" y="104"/>
                  </a:cxn>
                  <a:cxn ang="0">
                    <a:pos x="2" y="104"/>
                  </a:cxn>
                  <a:cxn ang="0">
                    <a:pos x="2" y="1"/>
                  </a:cxn>
                </a:cxnLst>
                <a:rect l="0" t="0" r="r" b="b"/>
                <a:pathLst>
                  <a:path w="140" h="10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40" y="1"/>
                    </a:lnTo>
                    <a:lnTo>
                      <a:pt x="140" y="104"/>
                    </a:lnTo>
                    <a:lnTo>
                      <a:pt x="2" y="10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5" name="Freeform 757"/>
              <p:cNvSpPr>
                <a:spLocks noEditPoints="1"/>
              </p:cNvSpPr>
              <p:nvPr/>
            </p:nvSpPr>
            <p:spPr bwMode="auto">
              <a:xfrm>
                <a:off x="716" y="1991"/>
                <a:ext cx="138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" y="0"/>
                  </a:cxn>
                  <a:cxn ang="0">
                    <a:pos x="13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103"/>
                  </a:cxn>
                  <a:cxn ang="0">
                    <a:pos x="2" y="103"/>
                  </a:cxn>
                  <a:cxn ang="0">
                    <a:pos x="2" y="2"/>
                  </a:cxn>
                </a:cxnLst>
                <a:rect l="0" t="0" r="r" b="b"/>
                <a:pathLst>
                  <a:path w="138" h="103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38" y="2"/>
                    </a:lnTo>
                    <a:lnTo>
                      <a:pt x="138" y="103"/>
                    </a:lnTo>
                    <a:lnTo>
                      <a:pt x="2" y="10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6" name="Freeform 758"/>
              <p:cNvSpPr>
                <a:spLocks noEditPoints="1"/>
              </p:cNvSpPr>
              <p:nvPr/>
            </p:nvSpPr>
            <p:spPr bwMode="auto">
              <a:xfrm>
                <a:off x="718" y="1993"/>
                <a:ext cx="136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6" y="2"/>
                  </a:cxn>
                  <a:cxn ang="0">
                    <a:pos x="136" y="101"/>
                  </a:cxn>
                  <a:cxn ang="0">
                    <a:pos x="3" y="101"/>
                  </a:cxn>
                  <a:cxn ang="0">
                    <a:pos x="3" y="2"/>
                  </a:cxn>
                </a:cxnLst>
                <a:rect l="0" t="0" r="r" b="b"/>
                <a:pathLst>
                  <a:path w="136" h="101">
                    <a:moveTo>
                      <a:pt x="0" y="0"/>
                    </a:moveTo>
                    <a:lnTo>
                      <a:pt x="136" y="0"/>
                    </a:lnTo>
                    <a:lnTo>
                      <a:pt x="136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6" y="2"/>
                    </a:lnTo>
                    <a:lnTo>
                      <a:pt x="136" y="101"/>
                    </a:lnTo>
                    <a:lnTo>
                      <a:pt x="3" y="10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7" name="Freeform 759"/>
              <p:cNvSpPr>
                <a:spLocks noEditPoints="1"/>
              </p:cNvSpPr>
              <p:nvPr/>
            </p:nvSpPr>
            <p:spPr bwMode="auto">
              <a:xfrm>
                <a:off x="721" y="1995"/>
                <a:ext cx="133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3" y="2"/>
                  </a:cxn>
                  <a:cxn ang="0">
                    <a:pos x="133" y="99"/>
                  </a:cxn>
                  <a:cxn ang="0">
                    <a:pos x="3" y="99"/>
                  </a:cxn>
                  <a:cxn ang="0">
                    <a:pos x="3" y="2"/>
                  </a:cxn>
                </a:cxnLst>
                <a:rect l="0" t="0" r="r" b="b"/>
                <a:pathLst>
                  <a:path w="133" h="9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3" y="2"/>
                    </a:lnTo>
                    <a:lnTo>
                      <a:pt x="133" y="99"/>
                    </a:lnTo>
                    <a:lnTo>
                      <a:pt x="3" y="99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8" name="Freeform 760"/>
              <p:cNvSpPr>
                <a:spLocks noEditPoints="1"/>
              </p:cNvSpPr>
              <p:nvPr/>
            </p:nvSpPr>
            <p:spPr bwMode="auto">
              <a:xfrm>
                <a:off x="724" y="1997"/>
                <a:ext cx="13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30" y="3"/>
                  </a:cxn>
                  <a:cxn ang="0">
                    <a:pos x="130" y="97"/>
                  </a:cxn>
                  <a:cxn ang="0">
                    <a:pos x="3" y="97"/>
                  </a:cxn>
                  <a:cxn ang="0">
                    <a:pos x="3" y="3"/>
                  </a:cxn>
                </a:cxnLst>
                <a:rect l="0" t="0" r="r" b="b"/>
                <a:pathLst>
                  <a:path w="130" h="97">
                    <a:moveTo>
                      <a:pt x="0" y="0"/>
                    </a:moveTo>
                    <a:lnTo>
                      <a:pt x="130" y="0"/>
                    </a:lnTo>
                    <a:lnTo>
                      <a:pt x="130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30" y="3"/>
                    </a:lnTo>
                    <a:lnTo>
                      <a:pt x="130" y="97"/>
                    </a:lnTo>
                    <a:lnTo>
                      <a:pt x="3" y="9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9" name="Freeform 761"/>
              <p:cNvSpPr>
                <a:spLocks noEditPoints="1"/>
              </p:cNvSpPr>
              <p:nvPr/>
            </p:nvSpPr>
            <p:spPr bwMode="auto">
              <a:xfrm>
                <a:off x="727" y="2000"/>
                <a:ext cx="127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4"/>
                  </a:cxn>
                  <a:cxn ang="0">
                    <a:pos x="0" y="9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27" y="1"/>
                  </a:cxn>
                  <a:cxn ang="0">
                    <a:pos x="127" y="94"/>
                  </a:cxn>
                  <a:cxn ang="0">
                    <a:pos x="2" y="94"/>
                  </a:cxn>
                  <a:cxn ang="0">
                    <a:pos x="2" y="1"/>
                  </a:cxn>
                </a:cxnLst>
                <a:rect l="0" t="0" r="r" b="b"/>
                <a:pathLst>
                  <a:path w="127" h="94">
                    <a:moveTo>
                      <a:pt x="0" y="0"/>
                    </a:moveTo>
                    <a:lnTo>
                      <a:pt x="127" y="0"/>
                    </a:lnTo>
                    <a:lnTo>
                      <a:pt x="127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27" y="1"/>
                    </a:lnTo>
                    <a:lnTo>
                      <a:pt x="127" y="94"/>
                    </a:lnTo>
                    <a:lnTo>
                      <a:pt x="2" y="9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0" name="Freeform 762"/>
              <p:cNvSpPr>
                <a:spLocks noEditPoints="1"/>
              </p:cNvSpPr>
              <p:nvPr/>
            </p:nvSpPr>
            <p:spPr bwMode="auto">
              <a:xfrm>
                <a:off x="729" y="2001"/>
                <a:ext cx="125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93"/>
                  </a:cxn>
                  <a:cxn ang="0">
                    <a:pos x="0" y="9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25" y="2"/>
                  </a:cxn>
                  <a:cxn ang="0">
                    <a:pos x="125" y="93"/>
                  </a:cxn>
                  <a:cxn ang="0">
                    <a:pos x="4" y="93"/>
                  </a:cxn>
                  <a:cxn ang="0">
                    <a:pos x="4" y="2"/>
                  </a:cxn>
                </a:cxnLst>
                <a:rect l="0" t="0" r="r" b="b"/>
                <a:pathLst>
                  <a:path w="125" h="93">
                    <a:moveTo>
                      <a:pt x="0" y="0"/>
                    </a:moveTo>
                    <a:lnTo>
                      <a:pt x="125" y="0"/>
                    </a:lnTo>
                    <a:lnTo>
                      <a:pt x="125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125" y="2"/>
                    </a:lnTo>
                    <a:lnTo>
                      <a:pt x="125" y="93"/>
                    </a:lnTo>
                    <a:lnTo>
                      <a:pt x="4" y="9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1" name="Freeform 763"/>
              <p:cNvSpPr>
                <a:spLocks noEditPoints="1"/>
              </p:cNvSpPr>
              <p:nvPr/>
            </p:nvSpPr>
            <p:spPr bwMode="auto">
              <a:xfrm>
                <a:off x="733" y="2003"/>
                <a:ext cx="121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91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21" y="2"/>
                  </a:cxn>
                  <a:cxn ang="0">
                    <a:pos x="121" y="91"/>
                  </a:cxn>
                  <a:cxn ang="0">
                    <a:pos x="2" y="91"/>
                  </a:cxn>
                  <a:cxn ang="0">
                    <a:pos x="2" y="2"/>
                  </a:cxn>
                </a:cxnLst>
                <a:rect l="0" t="0" r="r" b="b"/>
                <a:pathLst>
                  <a:path w="121" h="91">
                    <a:moveTo>
                      <a:pt x="0" y="0"/>
                    </a:moveTo>
                    <a:lnTo>
                      <a:pt x="121" y="0"/>
                    </a:lnTo>
                    <a:lnTo>
                      <a:pt x="12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21" y="2"/>
                    </a:lnTo>
                    <a:lnTo>
                      <a:pt x="121" y="91"/>
                    </a:lnTo>
                    <a:lnTo>
                      <a:pt x="2" y="9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2" name="Freeform 764"/>
              <p:cNvSpPr>
                <a:spLocks noEditPoints="1"/>
              </p:cNvSpPr>
              <p:nvPr/>
            </p:nvSpPr>
            <p:spPr bwMode="auto">
              <a:xfrm>
                <a:off x="735" y="2005"/>
                <a:ext cx="119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0"/>
                  </a:cxn>
                  <a:cxn ang="0">
                    <a:pos x="119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19" y="2"/>
                  </a:cxn>
                  <a:cxn ang="0">
                    <a:pos x="119" y="89"/>
                  </a:cxn>
                  <a:cxn ang="0">
                    <a:pos x="2" y="89"/>
                  </a:cxn>
                  <a:cxn ang="0">
                    <a:pos x="2" y="2"/>
                  </a:cxn>
                </a:cxnLst>
                <a:rect l="0" t="0" r="r" b="b"/>
                <a:pathLst>
                  <a:path w="119" h="89">
                    <a:moveTo>
                      <a:pt x="0" y="0"/>
                    </a:moveTo>
                    <a:lnTo>
                      <a:pt x="119" y="0"/>
                    </a:lnTo>
                    <a:lnTo>
                      <a:pt x="119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19" y="2"/>
                    </a:lnTo>
                    <a:lnTo>
                      <a:pt x="119" y="89"/>
                    </a:lnTo>
                    <a:lnTo>
                      <a:pt x="2" y="8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3" name="Freeform 765"/>
              <p:cNvSpPr>
                <a:spLocks noEditPoints="1"/>
              </p:cNvSpPr>
              <p:nvPr/>
            </p:nvSpPr>
            <p:spPr bwMode="auto">
              <a:xfrm>
                <a:off x="737" y="2007"/>
                <a:ext cx="117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7"/>
                  </a:cxn>
                  <a:cxn ang="0">
                    <a:pos x="0" y="8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17" y="3"/>
                  </a:cxn>
                  <a:cxn ang="0">
                    <a:pos x="117" y="87"/>
                  </a:cxn>
                  <a:cxn ang="0">
                    <a:pos x="3" y="87"/>
                  </a:cxn>
                  <a:cxn ang="0">
                    <a:pos x="3" y="3"/>
                  </a:cxn>
                </a:cxnLst>
                <a:rect l="0" t="0" r="r" b="b"/>
                <a:pathLst>
                  <a:path w="117" h="87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17" y="3"/>
                    </a:lnTo>
                    <a:lnTo>
                      <a:pt x="117" y="87"/>
                    </a:lnTo>
                    <a:lnTo>
                      <a:pt x="3" y="8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4" name="Freeform 766"/>
              <p:cNvSpPr>
                <a:spLocks noEditPoints="1"/>
              </p:cNvSpPr>
              <p:nvPr/>
            </p:nvSpPr>
            <p:spPr bwMode="auto">
              <a:xfrm>
                <a:off x="740" y="2010"/>
                <a:ext cx="114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0"/>
                  </a:cxn>
                  <a:cxn ang="0">
                    <a:pos x="114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14" y="1"/>
                  </a:cxn>
                  <a:cxn ang="0">
                    <a:pos x="114" y="84"/>
                  </a:cxn>
                  <a:cxn ang="0">
                    <a:pos x="3" y="84"/>
                  </a:cxn>
                  <a:cxn ang="0">
                    <a:pos x="3" y="1"/>
                  </a:cxn>
                </a:cxnLst>
                <a:rect l="0" t="0" r="r" b="b"/>
                <a:pathLst>
                  <a:path w="114" h="84">
                    <a:moveTo>
                      <a:pt x="0" y="0"/>
                    </a:moveTo>
                    <a:lnTo>
                      <a:pt x="114" y="0"/>
                    </a:lnTo>
                    <a:lnTo>
                      <a:pt x="114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14" y="1"/>
                    </a:lnTo>
                    <a:lnTo>
                      <a:pt x="114" y="84"/>
                    </a:lnTo>
                    <a:lnTo>
                      <a:pt x="3" y="84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5" name="Freeform 767"/>
              <p:cNvSpPr>
                <a:spLocks noEditPoints="1"/>
              </p:cNvSpPr>
              <p:nvPr/>
            </p:nvSpPr>
            <p:spPr bwMode="auto">
              <a:xfrm>
                <a:off x="743" y="2011"/>
                <a:ext cx="111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11" y="2"/>
                  </a:cxn>
                  <a:cxn ang="0">
                    <a:pos x="111" y="83"/>
                  </a:cxn>
                  <a:cxn ang="0">
                    <a:pos x="3" y="83"/>
                  </a:cxn>
                  <a:cxn ang="0">
                    <a:pos x="3" y="2"/>
                  </a:cxn>
                </a:cxnLst>
                <a:rect l="0" t="0" r="r" b="b"/>
                <a:pathLst>
                  <a:path w="111" h="83">
                    <a:moveTo>
                      <a:pt x="0" y="0"/>
                    </a:moveTo>
                    <a:lnTo>
                      <a:pt x="111" y="0"/>
                    </a:lnTo>
                    <a:lnTo>
                      <a:pt x="111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11" y="2"/>
                    </a:lnTo>
                    <a:lnTo>
                      <a:pt x="111" y="83"/>
                    </a:lnTo>
                    <a:lnTo>
                      <a:pt x="3" y="8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6" name="Freeform 768"/>
              <p:cNvSpPr>
                <a:spLocks noEditPoints="1"/>
              </p:cNvSpPr>
              <p:nvPr/>
            </p:nvSpPr>
            <p:spPr bwMode="auto">
              <a:xfrm>
                <a:off x="746" y="2013"/>
                <a:ext cx="108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8" y="2"/>
                  </a:cxn>
                  <a:cxn ang="0">
                    <a:pos x="108" y="81"/>
                  </a:cxn>
                  <a:cxn ang="0">
                    <a:pos x="2" y="81"/>
                  </a:cxn>
                  <a:cxn ang="0">
                    <a:pos x="2" y="2"/>
                  </a:cxn>
                </a:cxnLst>
                <a:rect l="0" t="0" r="r" b="b"/>
                <a:pathLst>
                  <a:path w="108" h="81">
                    <a:moveTo>
                      <a:pt x="0" y="0"/>
                    </a:moveTo>
                    <a:lnTo>
                      <a:pt x="108" y="0"/>
                    </a:lnTo>
                    <a:lnTo>
                      <a:pt x="108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8" y="2"/>
                    </a:lnTo>
                    <a:lnTo>
                      <a:pt x="108" y="81"/>
                    </a:lnTo>
                    <a:lnTo>
                      <a:pt x="2" y="8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7" name="Freeform 769"/>
              <p:cNvSpPr>
                <a:spLocks noEditPoints="1"/>
              </p:cNvSpPr>
              <p:nvPr/>
            </p:nvSpPr>
            <p:spPr bwMode="auto">
              <a:xfrm>
                <a:off x="748" y="2015"/>
                <a:ext cx="106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0"/>
                  </a:cxn>
                  <a:cxn ang="0">
                    <a:pos x="106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6" y="2"/>
                  </a:cxn>
                  <a:cxn ang="0">
                    <a:pos x="106" y="79"/>
                  </a:cxn>
                  <a:cxn ang="0">
                    <a:pos x="2" y="79"/>
                  </a:cxn>
                  <a:cxn ang="0">
                    <a:pos x="2" y="2"/>
                  </a:cxn>
                </a:cxnLst>
                <a:rect l="0" t="0" r="r" b="b"/>
                <a:pathLst>
                  <a:path w="106" h="79">
                    <a:moveTo>
                      <a:pt x="0" y="0"/>
                    </a:moveTo>
                    <a:lnTo>
                      <a:pt x="106" y="0"/>
                    </a:lnTo>
                    <a:lnTo>
                      <a:pt x="106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6" y="2"/>
                    </a:lnTo>
                    <a:lnTo>
                      <a:pt x="106" y="79"/>
                    </a:lnTo>
                    <a:lnTo>
                      <a:pt x="2" y="7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8" name="Freeform 770"/>
              <p:cNvSpPr>
                <a:spLocks noEditPoints="1"/>
              </p:cNvSpPr>
              <p:nvPr/>
            </p:nvSpPr>
            <p:spPr bwMode="auto">
              <a:xfrm>
                <a:off x="750" y="2017"/>
                <a:ext cx="104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104" y="1"/>
                  </a:cxn>
                  <a:cxn ang="0">
                    <a:pos x="104" y="77"/>
                  </a:cxn>
                  <a:cxn ang="0">
                    <a:pos x="4" y="77"/>
                  </a:cxn>
                  <a:cxn ang="0">
                    <a:pos x="4" y="1"/>
                  </a:cxn>
                </a:cxnLst>
                <a:rect l="0" t="0" r="r" b="b"/>
                <a:pathLst>
                  <a:path w="104" h="77">
                    <a:moveTo>
                      <a:pt x="0" y="0"/>
                    </a:moveTo>
                    <a:lnTo>
                      <a:pt x="104" y="0"/>
                    </a:lnTo>
                    <a:lnTo>
                      <a:pt x="104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4" y="1"/>
                    </a:moveTo>
                    <a:lnTo>
                      <a:pt x="104" y="1"/>
                    </a:lnTo>
                    <a:lnTo>
                      <a:pt x="104" y="77"/>
                    </a:lnTo>
                    <a:lnTo>
                      <a:pt x="4" y="77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9" name="Freeform 771"/>
              <p:cNvSpPr>
                <a:spLocks noEditPoints="1"/>
              </p:cNvSpPr>
              <p:nvPr/>
            </p:nvSpPr>
            <p:spPr bwMode="auto">
              <a:xfrm>
                <a:off x="754" y="2018"/>
                <a:ext cx="10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100" y="3"/>
                  </a:cxn>
                  <a:cxn ang="0">
                    <a:pos x="100" y="76"/>
                  </a:cxn>
                  <a:cxn ang="0">
                    <a:pos x="2" y="76"/>
                  </a:cxn>
                  <a:cxn ang="0">
                    <a:pos x="2" y="3"/>
                  </a:cxn>
                </a:cxnLst>
                <a:rect l="0" t="0" r="r" b="b"/>
                <a:pathLst>
                  <a:path w="100" h="76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100" y="3"/>
                    </a:lnTo>
                    <a:lnTo>
                      <a:pt x="100" y="76"/>
                    </a:lnTo>
                    <a:lnTo>
                      <a:pt x="2" y="7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0" name="Freeform 772"/>
              <p:cNvSpPr>
                <a:spLocks noEditPoints="1"/>
              </p:cNvSpPr>
              <p:nvPr/>
            </p:nvSpPr>
            <p:spPr bwMode="auto">
              <a:xfrm>
                <a:off x="756" y="2021"/>
                <a:ext cx="98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73"/>
                  </a:cxn>
                  <a:cxn ang="0">
                    <a:pos x="0" y="7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8" y="2"/>
                  </a:cxn>
                  <a:cxn ang="0">
                    <a:pos x="98" y="73"/>
                  </a:cxn>
                  <a:cxn ang="0">
                    <a:pos x="3" y="73"/>
                  </a:cxn>
                  <a:cxn ang="0">
                    <a:pos x="3" y="2"/>
                  </a:cxn>
                </a:cxnLst>
                <a:rect l="0" t="0" r="r" b="b"/>
                <a:pathLst>
                  <a:path w="98" h="73">
                    <a:moveTo>
                      <a:pt x="0" y="0"/>
                    </a:moveTo>
                    <a:lnTo>
                      <a:pt x="98" y="0"/>
                    </a:lnTo>
                    <a:lnTo>
                      <a:pt x="98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8" y="2"/>
                    </a:lnTo>
                    <a:lnTo>
                      <a:pt x="98" y="73"/>
                    </a:lnTo>
                    <a:lnTo>
                      <a:pt x="3" y="7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1" name="Freeform 773"/>
              <p:cNvSpPr>
                <a:spLocks noEditPoints="1"/>
              </p:cNvSpPr>
              <p:nvPr/>
            </p:nvSpPr>
            <p:spPr bwMode="auto">
              <a:xfrm>
                <a:off x="759" y="2023"/>
                <a:ext cx="95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95" y="2"/>
                  </a:cxn>
                  <a:cxn ang="0">
                    <a:pos x="95" y="71"/>
                  </a:cxn>
                  <a:cxn ang="0">
                    <a:pos x="2" y="71"/>
                  </a:cxn>
                  <a:cxn ang="0">
                    <a:pos x="2" y="2"/>
                  </a:cxn>
                </a:cxnLst>
                <a:rect l="0" t="0" r="r" b="b"/>
                <a:pathLst>
                  <a:path w="95" h="71">
                    <a:moveTo>
                      <a:pt x="0" y="0"/>
                    </a:moveTo>
                    <a:lnTo>
                      <a:pt x="95" y="0"/>
                    </a:lnTo>
                    <a:lnTo>
                      <a:pt x="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95" y="2"/>
                    </a:lnTo>
                    <a:lnTo>
                      <a:pt x="95" y="71"/>
                    </a:lnTo>
                    <a:lnTo>
                      <a:pt x="2" y="7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2" name="Freeform 774"/>
              <p:cNvSpPr>
                <a:spLocks noEditPoints="1"/>
              </p:cNvSpPr>
              <p:nvPr/>
            </p:nvSpPr>
            <p:spPr bwMode="auto">
              <a:xfrm>
                <a:off x="761" y="2025"/>
                <a:ext cx="93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3" y="2"/>
                  </a:cxn>
                  <a:cxn ang="0">
                    <a:pos x="93" y="69"/>
                  </a:cxn>
                  <a:cxn ang="0">
                    <a:pos x="3" y="69"/>
                  </a:cxn>
                  <a:cxn ang="0">
                    <a:pos x="3" y="2"/>
                  </a:cxn>
                </a:cxnLst>
                <a:rect l="0" t="0" r="r" b="b"/>
                <a:pathLst>
                  <a:path w="93" h="69">
                    <a:moveTo>
                      <a:pt x="0" y="0"/>
                    </a:moveTo>
                    <a:lnTo>
                      <a:pt x="93" y="0"/>
                    </a:lnTo>
                    <a:lnTo>
                      <a:pt x="93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3" y="2"/>
                    </a:lnTo>
                    <a:lnTo>
                      <a:pt x="93" y="69"/>
                    </a:lnTo>
                    <a:lnTo>
                      <a:pt x="3" y="69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3" name="Freeform 775"/>
              <p:cNvSpPr>
                <a:spLocks noEditPoints="1"/>
              </p:cNvSpPr>
              <p:nvPr/>
            </p:nvSpPr>
            <p:spPr bwMode="auto">
              <a:xfrm>
                <a:off x="764" y="2027"/>
                <a:ext cx="90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90" y="1"/>
                  </a:cxn>
                  <a:cxn ang="0">
                    <a:pos x="90" y="67"/>
                  </a:cxn>
                  <a:cxn ang="0">
                    <a:pos x="3" y="67"/>
                  </a:cxn>
                  <a:cxn ang="0">
                    <a:pos x="3" y="1"/>
                  </a:cxn>
                </a:cxnLst>
                <a:rect l="0" t="0" r="r" b="b"/>
                <a:pathLst>
                  <a:path w="90" h="67">
                    <a:moveTo>
                      <a:pt x="0" y="0"/>
                    </a:moveTo>
                    <a:lnTo>
                      <a:pt x="90" y="0"/>
                    </a:lnTo>
                    <a:lnTo>
                      <a:pt x="90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90" y="1"/>
                    </a:lnTo>
                    <a:lnTo>
                      <a:pt x="90" y="67"/>
                    </a:lnTo>
                    <a:lnTo>
                      <a:pt x="3" y="6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4" name="Freeform 776"/>
              <p:cNvSpPr>
                <a:spLocks noEditPoints="1"/>
              </p:cNvSpPr>
              <p:nvPr/>
            </p:nvSpPr>
            <p:spPr bwMode="auto">
              <a:xfrm>
                <a:off x="767" y="2028"/>
                <a:ext cx="87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0"/>
                  </a:cxn>
                  <a:cxn ang="0">
                    <a:pos x="87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87" y="3"/>
                  </a:cxn>
                  <a:cxn ang="0">
                    <a:pos x="87" y="66"/>
                  </a:cxn>
                  <a:cxn ang="0">
                    <a:pos x="2" y="66"/>
                  </a:cxn>
                  <a:cxn ang="0">
                    <a:pos x="2" y="3"/>
                  </a:cxn>
                </a:cxnLst>
                <a:rect l="0" t="0" r="r" b="b"/>
                <a:pathLst>
                  <a:path w="87" h="66">
                    <a:moveTo>
                      <a:pt x="0" y="0"/>
                    </a:moveTo>
                    <a:lnTo>
                      <a:pt x="87" y="0"/>
                    </a:lnTo>
                    <a:lnTo>
                      <a:pt x="87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87" y="3"/>
                    </a:lnTo>
                    <a:lnTo>
                      <a:pt x="87" y="66"/>
                    </a:lnTo>
                    <a:lnTo>
                      <a:pt x="2" y="6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5" name="Freeform 777"/>
              <p:cNvSpPr>
                <a:spLocks noEditPoints="1"/>
              </p:cNvSpPr>
              <p:nvPr/>
            </p:nvSpPr>
            <p:spPr bwMode="auto">
              <a:xfrm>
                <a:off x="769" y="2031"/>
                <a:ext cx="85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0"/>
                  </a:cxn>
                  <a:cxn ang="0">
                    <a:pos x="85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5" y="2"/>
                  </a:cxn>
                  <a:cxn ang="0">
                    <a:pos x="85" y="63"/>
                  </a:cxn>
                  <a:cxn ang="0">
                    <a:pos x="3" y="63"/>
                  </a:cxn>
                  <a:cxn ang="0">
                    <a:pos x="3" y="2"/>
                  </a:cxn>
                </a:cxnLst>
                <a:rect l="0" t="0" r="r" b="b"/>
                <a:pathLst>
                  <a:path w="85" h="63">
                    <a:moveTo>
                      <a:pt x="0" y="0"/>
                    </a:moveTo>
                    <a:lnTo>
                      <a:pt x="85" y="0"/>
                    </a:lnTo>
                    <a:lnTo>
                      <a:pt x="85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85" y="2"/>
                    </a:lnTo>
                    <a:lnTo>
                      <a:pt x="85" y="63"/>
                    </a:lnTo>
                    <a:lnTo>
                      <a:pt x="3" y="6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6" name="Freeform 778"/>
              <p:cNvSpPr>
                <a:spLocks noEditPoints="1"/>
              </p:cNvSpPr>
              <p:nvPr/>
            </p:nvSpPr>
            <p:spPr bwMode="auto">
              <a:xfrm>
                <a:off x="772" y="2033"/>
                <a:ext cx="82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2" y="2"/>
                  </a:cxn>
                  <a:cxn ang="0">
                    <a:pos x="82" y="61"/>
                  </a:cxn>
                  <a:cxn ang="0">
                    <a:pos x="3" y="61"/>
                  </a:cxn>
                  <a:cxn ang="0">
                    <a:pos x="3" y="2"/>
                  </a:cxn>
                </a:cxnLst>
                <a:rect l="0" t="0" r="r" b="b"/>
                <a:pathLst>
                  <a:path w="82" h="61">
                    <a:moveTo>
                      <a:pt x="0" y="0"/>
                    </a:moveTo>
                    <a:lnTo>
                      <a:pt x="82" y="0"/>
                    </a:lnTo>
                    <a:lnTo>
                      <a:pt x="82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82" y="2"/>
                    </a:lnTo>
                    <a:lnTo>
                      <a:pt x="82" y="61"/>
                    </a:lnTo>
                    <a:lnTo>
                      <a:pt x="3" y="6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7" name="Freeform 779"/>
              <p:cNvSpPr>
                <a:spLocks noEditPoints="1"/>
              </p:cNvSpPr>
              <p:nvPr/>
            </p:nvSpPr>
            <p:spPr bwMode="auto">
              <a:xfrm>
                <a:off x="775" y="2035"/>
                <a:ext cx="79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0"/>
                  </a:cxn>
                  <a:cxn ang="0">
                    <a:pos x="79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79" y="2"/>
                  </a:cxn>
                  <a:cxn ang="0">
                    <a:pos x="79" y="59"/>
                  </a:cxn>
                  <a:cxn ang="0">
                    <a:pos x="2" y="59"/>
                  </a:cxn>
                  <a:cxn ang="0">
                    <a:pos x="2" y="2"/>
                  </a:cxn>
                </a:cxnLst>
                <a:rect l="0" t="0" r="r" b="b"/>
                <a:pathLst>
                  <a:path w="79" h="59">
                    <a:moveTo>
                      <a:pt x="0" y="0"/>
                    </a:moveTo>
                    <a:lnTo>
                      <a:pt x="79" y="0"/>
                    </a:lnTo>
                    <a:lnTo>
                      <a:pt x="79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79" y="2"/>
                    </a:lnTo>
                    <a:lnTo>
                      <a:pt x="79" y="59"/>
                    </a:lnTo>
                    <a:lnTo>
                      <a:pt x="2" y="5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8" name="Freeform 780"/>
              <p:cNvSpPr>
                <a:spLocks noEditPoints="1"/>
              </p:cNvSpPr>
              <p:nvPr/>
            </p:nvSpPr>
            <p:spPr bwMode="auto">
              <a:xfrm>
                <a:off x="777" y="2037"/>
                <a:ext cx="7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0"/>
                  </a:cxn>
                  <a:cxn ang="0">
                    <a:pos x="77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77" y="1"/>
                  </a:cxn>
                  <a:cxn ang="0">
                    <a:pos x="77" y="57"/>
                  </a:cxn>
                  <a:cxn ang="0">
                    <a:pos x="3" y="57"/>
                  </a:cxn>
                  <a:cxn ang="0">
                    <a:pos x="3" y="1"/>
                  </a:cxn>
                </a:cxnLst>
                <a:rect l="0" t="0" r="r" b="b"/>
                <a:pathLst>
                  <a:path w="77" h="57">
                    <a:moveTo>
                      <a:pt x="0" y="0"/>
                    </a:moveTo>
                    <a:lnTo>
                      <a:pt x="77" y="0"/>
                    </a:lnTo>
                    <a:lnTo>
                      <a:pt x="77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77" y="1"/>
                    </a:lnTo>
                    <a:lnTo>
                      <a:pt x="77" y="57"/>
                    </a:lnTo>
                    <a:lnTo>
                      <a:pt x="3" y="5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9" name="Freeform 781"/>
              <p:cNvSpPr>
                <a:spLocks noEditPoints="1"/>
              </p:cNvSpPr>
              <p:nvPr/>
            </p:nvSpPr>
            <p:spPr bwMode="auto">
              <a:xfrm>
                <a:off x="780" y="2038"/>
                <a:ext cx="74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74" y="3"/>
                  </a:cxn>
                  <a:cxn ang="0">
                    <a:pos x="74" y="56"/>
                  </a:cxn>
                  <a:cxn ang="0">
                    <a:pos x="2" y="56"/>
                  </a:cxn>
                  <a:cxn ang="0">
                    <a:pos x="2" y="3"/>
                  </a:cxn>
                </a:cxnLst>
                <a:rect l="0" t="0" r="r" b="b"/>
                <a:pathLst>
                  <a:path w="74" h="56">
                    <a:moveTo>
                      <a:pt x="0" y="0"/>
                    </a:moveTo>
                    <a:lnTo>
                      <a:pt x="74" y="0"/>
                    </a:lnTo>
                    <a:lnTo>
                      <a:pt x="7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74" y="3"/>
                    </a:lnTo>
                    <a:lnTo>
                      <a:pt x="74" y="56"/>
                    </a:lnTo>
                    <a:lnTo>
                      <a:pt x="2" y="5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0" name="Freeform 782"/>
              <p:cNvSpPr>
                <a:spLocks noEditPoints="1"/>
              </p:cNvSpPr>
              <p:nvPr/>
            </p:nvSpPr>
            <p:spPr bwMode="auto">
              <a:xfrm>
                <a:off x="782" y="2041"/>
                <a:ext cx="72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72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72" y="2"/>
                  </a:cxn>
                  <a:cxn ang="0">
                    <a:pos x="72" y="53"/>
                  </a:cxn>
                  <a:cxn ang="0">
                    <a:pos x="4" y="53"/>
                  </a:cxn>
                  <a:cxn ang="0">
                    <a:pos x="4" y="2"/>
                  </a:cxn>
                </a:cxnLst>
                <a:rect l="0" t="0" r="r" b="b"/>
                <a:pathLst>
                  <a:path w="72" h="53">
                    <a:moveTo>
                      <a:pt x="0" y="0"/>
                    </a:moveTo>
                    <a:lnTo>
                      <a:pt x="72" y="0"/>
                    </a:lnTo>
                    <a:lnTo>
                      <a:pt x="72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72" y="2"/>
                    </a:lnTo>
                    <a:lnTo>
                      <a:pt x="72" y="53"/>
                    </a:lnTo>
                    <a:lnTo>
                      <a:pt x="4" y="5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1" name="Freeform 783"/>
              <p:cNvSpPr>
                <a:spLocks noEditPoints="1"/>
              </p:cNvSpPr>
              <p:nvPr/>
            </p:nvSpPr>
            <p:spPr bwMode="auto">
              <a:xfrm>
                <a:off x="786" y="2043"/>
                <a:ext cx="6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0"/>
                  </a:cxn>
                  <a:cxn ang="0">
                    <a:pos x="68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8" y="2"/>
                  </a:cxn>
                  <a:cxn ang="0">
                    <a:pos x="68" y="51"/>
                  </a:cxn>
                  <a:cxn ang="0">
                    <a:pos x="2" y="51"/>
                  </a:cxn>
                  <a:cxn ang="0">
                    <a:pos x="2" y="2"/>
                  </a:cxn>
                </a:cxnLst>
                <a:rect l="0" t="0" r="r" b="b"/>
                <a:pathLst>
                  <a:path w="68" h="51">
                    <a:moveTo>
                      <a:pt x="0" y="0"/>
                    </a:moveTo>
                    <a:lnTo>
                      <a:pt x="68" y="0"/>
                    </a:lnTo>
                    <a:lnTo>
                      <a:pt x="6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68" y="2"/>
                    </a:lnTo>
                    <a:lnTo>
                      <a:pt x="68" y="51"/>
                    </a:lnTo>
                    <a:lnTo>
                      <a:pt x="2" y="5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2" name="Freeform 784"/>
              <p:cNvSpPr>
                <a:spLocks noEditPoints="1"/>
              </p:cNvSpPr>
              <p:nvPr/>
            </p:nvSpPr>
            <p:spPr bwMode="auto">
              <a:xfrm>
                <a:off x="788" y="2045"/>
                <a:ext cx="66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49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6" y="1"/>
                  </a:cxn>
                  <a:cxn ang="0">
                    <a:pos x="66" y="49"/>
                  </a:cxn>
                  <a:cxn ang="0">
                    <a:pos x="2" y="49"/>
                  </a:cxn>
                  <a:cxn ang="0">
                    <a:pos x="2" y="1"/>
                  </a:cxn>
                </a:cxnLst>
                <a:rect l="0" t="0" r="r" b="b"/>
                <a:pathLst>
                  <a:path w="66" h="49">
                    <a:moveTo>
                      <a:pt x="0" y="0"/>
                    </a:moveTo>
                    <a:lnTo>
                      <a:pt x="66" y="0"/>
                    </a:lnTo>
                    <a:lnTo>
                      <a:pt x="66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6" y="1"/>
                    </a:lnTo>
                    <a:lnTo>
                      <a:pt x="66" y="49"/>
                    </a:lnTo>
                    <a:lnTo>
                      <a:pt x="2" y="4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3" name="Freeform 785"/>
              <p:cNvSpPr>
                <a:spLocks noEditPoints="1"/>
              </p:cNvSpPr>
              <p:nvPr/>
            </p:nvSpPr>
            <p:spPr bwMode="auto">
              <a:xfrm>
                <a:off x="790" y="2046"/>
                <a:ext cx="6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64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64" y="2"/>
                  </a:cxn>
                  <a:cxn ang="0">
                    <a:pos x="64" y="48"/>
                  </a:cxn>
                  <a:cxn ang="0">
                    <a:pos x="3" y="48"/>
                  </a:cxn>
                  <a:cxn ang="0">
                    <a:pos x="3" y="2"/>
                  </a:cxn>
                </a:cxnLst>
                <a:rect l="0" t="0" r="r" b="b"/>
                <a:pathLst>
                  <a:path w="64" h="48">
                    <a:moveTo>
                      <a:pt x="0" y="0"/>
                    </a:moveTo>
                    <a:lnTo>
                      <a:pt x="64" y="0"/>
                    </a:lnTo>
                    <a:lnTo>
                      <a:pt x="6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64" y="2"/>
                    </a:lnTo>
                    <a:lnTo>
                      <a:pt x="64" y="48"/>
                    </a:lnTo>
                    <a:lnTo>
                      <a:pt x="3" y="4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4" name="Freeform 786"/>
              <p:cNvSpPr>
                <a:spLocks noEditPoints="1"/>
              </p:cNvSpPr>
              <p:nvPr/>
            </p:nvSpPr>
            <p:spPr bwMode="auto">
              <a:xfrm>
                <a:off x="793" y="2048"/>
                <a:ext cx="6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61" y="3"/>
                  </a:cxn>
                  <a:cxn ang="0">
                    <a:pos x="61" y="46"/>
                  </a:cxn>
                  <a:cxn ang="0">
                    <a:pos x="3" y="46"/>
                  </a:cxn>
                  <a:cxn ang="0">
                    <a:pos x="3" y="3"/>
                  </a:cxn>
                </a:cxnLst>
                <a:rect l="0" t="0" r="r" b="b"/>
                <a:pathLst>
                  <a:path w="61" h="46">
                    <a:moveTo>
                      <a:pt x="0" y="0"/>
                    </a:moveTo>
                    <a:lnTo>
                      <a:pt x="61" y="0"/>
                    </a:lnTo>
                    <a:lnTo>
                      <a:pt x="61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61" y="3"/>
                    </a:lnTo>
                    <a:lnTo>
                      <a:pt x="61" y="46"/>
                    </a:lnTo>
                    <a:lnTo>
                      <a:pt x="3" y="4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5" name="Freeform 787"/>
              <p:cNvSpPr>
                <a:spLocks noEditPoints="1"/>
              </p:cNvSpPr>
              <p:nvPr/>
            </p:nvSpPr>
            <p:spPr bwMode="auto">
              <a:xfrm>
                <a:off x="796" y="2051"/>
                <a:ext cx="58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0"/>
                  </a:cxn>
                  <a:cxn ang="0">
                    <a:pos x="58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8" y="2"/>
                  </a:cxn>
                  <a:cxn ang="0">
                    <a:pos x="58" y="43"/>
                  </a:cxn>
                  <a:cxn ang="0">
                    <a:pos x="3" y="43"/>
                  </a:cxn>
                  <a:cxn ang="0">
                    <a:pos x="3" y="2"/>
                  </a:cxn>
                </a:cxnLst>
                <a:rect l="0" t="0" r="r" b="b"/>
                <a:pathLst>
                  <a:path w="58" h="43">
                    <a:moveTo>
                      <a:pt x="0" y="0"/>
                    </a:moveTo>
                    <a:lnTo>
                      <a:pt x="58" y="0"/>
                    </a:lnTo>
                    <a:lnTo>
                      <a:pt x="58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58" y="2"/>
                    </a:lnTo>
                    <a:lnTo>
                      <a:pt x="58" y="43"/>
                    </a:lnTo>
                    <a:lnTo>
                      <a:pt x="3" y="4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6" name="Freeform 788"/>
              <p:cNvSpPr>
                <a:spLocks noEditPoints="1"/>
              </p:cNvSpPr>
              <p:nvPr/>
            </p:nvSpPr>
            <p:spPr bwMode="auto">
              <a:xfrm>
                <a:off x="799" y="2053"/>
                <a:ext cx="55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5" y="2"/>
                  </a:cxn>
                  <a:cxn ang="0">
                    <a:pos x="55" y="41"/>
                  </a:cxn>
                  <a:cxn ang="0">
                    <a:pos x="2" y="41"/>
                  </a:cxn>
                  <a:cxn ang="0">
                    <a:pos x="2" y="2"/>
                  </a:cxn>
                </a:cxnLst>
                <a:rect l="0" t="0" r="r" b="b"/>
                <a:pathLst>
                  <a:path w="55" h="41">
                    <a:moveTo>
                      <a:pt x="0" y="0"/>
                    </a:moveTo>
                    <a:lnTo>
                      <a:pt x="55" y="0"/>
                    </a:lnTo>
                    <a:lnTo>
                      <a:pt x="5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55" y="2"/>
                    </a:lnTo>
                    <a:lnTo>
                      <a:pt x="55" y="41"/>
                    </a:lnTo>
                    <a:lnTo>
                      <a:pt x="2" y="4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7" name="Freeform 789"/>
              <p:cNvSpPr>
                <a:spLocks noEditPoints="1"/>
              </p:cNvSpPr>
              <p:nvPr/>
            </p:nvSpPr>
            <p:spPr bwMode="auto">
              <a:xfrm>
                <a:off x="801" y="2055"/>
                <a:ext cx="53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3" y="1"/>
                  </a:cxn>
                  <a:cxn ang="0">
                    <a:pos x="53" y="39"/>
                  </a:cxn>
                  <a:cxn ang="0">
                    <a:pos x="2" y="39"/>
                  </a:cxn>
                  <a:cxn ang="0">
                    <a:pos x="2" y="1"/>
                  </a:cxn>
                </a:cxnLst>
                <a:rect l="0" t="0" r="r" b="b"/>
                <a:pathLst>
                  <a:path w="53" h="39">
                    <a:moveTo>
                      <a:pt x="0" y="0"/>
                    </a:moveTo>
                    <a:lnTo>
                      <a:pt x="53" y="0"/>
                    </a:lnTo>
                    <a:lnTo>
                      <a:pt x="5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53" y="1"/>
                    </a:lnTo>
                    <a:lnTo>
                      <a:pt x="53" y="39"/>
                    </a:lnTo>
                    <a:lnTo>
                      <a:pt x="2" y="3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8" name="Freeform 790"/>
              <p:cNvSpPr>
                <a:spLocks noEditPoints="1"/>
              </p:cNvSpPr>
              <p:nvPr/>
            </p:nvSpPr>
            <p:spPr bwMode="auto">
              <a:xfrm>
                <a:off x="803" y="2056"/>
                <a:ext cx="51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51" y="2"/>
                  </a:cxn>
                  <a:cxn ang="0">
                    <a:pos x="51" y="38"/>
                  </a:cxn>
                  <a:cxn ang="0">
                    <a:pos x="4" y="38"/>
                  </a:cxn>
                  <a:cxn ang="0">
                    <a:pos x="4" y="2"/>
                  </a:cxn>
                </a:cxnLst>
                <a:rect l="0" t="0" r="r" b="b"/>
                <a:pathLst>
                  <a:path w="51" h="38">
                    <a:moveTo>
                      <a:pt x="0" y="0"/>
                    </a:moveTo>
                    <a:lnTo>
                      <a:pt x="51" y="0"/>
                    </a:lnTo>
                    <a:lnTo>
                      <a:pt x="51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51" y="2"/>
                    </a:lnTo>
                    <a:lnTo>
                      <a:pt x="51" y="38"/>
                    </a:lnTo>
                    <a:lnTo>
                      <a:pt x="4" y="38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9" name="Freeform 791"/>
              <p:cNvSpPr>
                <a:spLocks noEditPoints="1"/>
              </p:cNvSpPr>
              <p:nvPr/>
            </p:nvSpPr>
            <p:spPr bwMode="auto">
              <a:xfrm>
                <a:off x="807" y="2058"/>
                <a:ext cx="47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7" y="3"/>
                  </a:cxn>
                  <a:cxn ang="0">
                    <a:pos x="47" y="36"/>
                  </a:cxn>
                  <a:cxn ang="0">
                    <a:pos x="2" y="36"/>
                  </a:cxn>
                  <a:cxn ang="0">
                    <a:pos x="2" y="3"/>
                  </a:cxn>
                </a:cxnLst>
                <a:rect l="0" t="0" r="r" b="b"/>
                <a:pathLst>
                  <a:path w="47" h="36">
                    <a:moveTo>
                      <a:pt x="0" y="0"/>
                    </a:moveTo>
                    <a:lnTo>
                      <a:pt x="47" y="0"/>
                    </a:lnTo>
                    <a:lnTo>
                      <a:pt x="47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47" y="3"/>
                    </a:lnTo>
                    <a:lnTo>
                      <a:pt x="47" y="36"/>
                    </a:lnTo>
                    <a:lnTo>
                      <a:pt x="2" y="3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0" name="Freeform 792"/>
              <p:cNvSpPr>
                <a:spLocks noEditPoints="1"/>
              </p:cNvSpPr>
              <p:nvPr/>
            </p:nvSpPr>
            <p:spPr bwMode="auto">
              <a:xfrm>
                <a:off x="809" y="2061"/>
                <a:ext cx="4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5" y="2"/>
                  </a:cxn>
                  <a:cxn ang="0">
                    <a:pos x="45" y="33"/>
                  </a:cxn>
                  <a:cxn ang="0">
                    <a:pos x="3" y="33"/>
                  </a:cxn>
                  <a:cxn ang="0">
                    <a:pos x="3" y="2"/>
                  </a:cxn>
                </a:cxnLst>
                <a:rect l="0" t="0" r="r" b="b"/>
                <a:pathLst>
                  <a:path w="45" h="33">
                    <a:moveTo>
                      <a:pt x="0" y="0"/>
                    </a:moveTo>
                    <a:lnTo>
                      <a:pt x="45" y="0"/>
                    </a:lnTo>
                    <a:lnTo>
                      <a:pt x="45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5" y="2"/>
                    </a:lnTo>
                    <a:lnTo>
                      <a:pt x="45" y="33"/>
                    </a:lnTo>
                    <a:lnTo>
                      <a:pt x="3" y="3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1" name="Freeform 793"/>
              <p:cNvSpPr>
                <a:spLocks noEditPoints="1"/>
              </p:cNvSpPr>
              <p:nvPr/>
            </p:nvSpPr>
            <p:spPr bwMode="auto">
              <a:xfrm>
                <a:off x="812" y="2063"/>
                <a:ext cx="4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31"/>
                  </a:cxn>
                  <a:cxn ang="0">
                    <a:pos x="0" y="3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2" y="2"/>
                  </a:cxn>
                  <a:cxn ang="0">
                    <a:pos x="42" y="31"/>
                  </a:cxn>
                  <a:cxn ang="0">
                    <a:pos x="3" y="31"/>
                  </a:cxn>
                  <a:cxn ang="0">
                    <a:pos x="3" y="2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lnTo>
                      <a:pt x="42" y="0"/>
                    </a:lnTo>
                    <a:lnTo>
                      <a:pt x="4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2" y="2"/>
                    </a:lnTo>
                    <a:lnTo>
                      <a:pt x="42" y="31"/>
                    </a:lnTo>
                    <a:lnTo>
                      <a:pt x="3" y="3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2" name="Freeform 794"/>
              <p:cNvSpPr>
                <a:spLocks noEditPoints="1"/>
              </p:cNvSpPr>
              <p:nvPr/>
            </p:nvSpPr>
            <p:spPr bwMode="auto">
              <a:xfrm>
                <a:off x="815" y="2065"/>
                <a:ext cx="39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9" y="1"/>
                  </a:cxn>
                  <a:cxn ang="0">
                    <a:pos x="39" y="29"/>
                  </a:cxn>
                  <a:cxn ang="0">
                    <a:pos x="2" y="29"/>
                  </a:cxn>
                  <a:cxn ang="0">
                    <a:pos x="2" y="1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9" y="0"/>
                    </a:lnTo>
                    <a:lnTo>
                      <a:pt x="3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39" y="1"/>
                    </a:lnTo>
                    <a:lnTo>
                      <a:pt x="39" y="29"/>
                    </a:lnTo>
                    <a:lnTo>
                      <a:pt x="2" y="2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3" name="Freeform 795"/>
              <p:cNvSpPr>
                <a:spLocks noEditPoints="1"/>
              </p:cNvSpPr>
              <p:nvPr/>
            </p:nvSpPr>
            <p:spPr bwMode="auto">
              <a:xfrm>
                <a:off x="817" y="2066"/>
                <a:ext cx="37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7" y="2"/>
                  </a:cxn>
                  <a:cxn ang="0">
                    <a:pos x="37" y="28"/>
                  </a:cxn>
                  <a:cxn ang="0">
                    <a:pos x="3" y="28"/>
                  </a:cxn>
                  <a:cxn ang="0">
                    <a:pos x="3" y="2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37" y="0"/>
                    </a:lnTo>
                    <a:lnTo>
                      <a:pt x="37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37" y="2"/>
                    </a:lnTo>
                    <a:lnTo>
                      <a:pt x="37" y="28"/>
                    </a:lnTo>
                    <a:lnTo>
                      <a:pt x="3" y="2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4" name="Freeform 796"/>
              <p:cNvSpPr>
                <a:spLocks noEditPoints="1"/>
              </p:cNvSpPr>
              <p:nvPr/>
            </p:nvSpPr>
            <p:spPr bwMode="auto">
              <a:xfrm>
                <a:off x="820" y="2068"/>
                <a:ext cx="3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4" y="3"/>
                  </a:cxn>
                  <a:cxn ang="0">
                    <a:pos x="34" y="26"/>
                  </a:cxn>
                  <a:cxn ang="0">
                    <a:pos x="2" y="26"/>
                  </a:cxn>
                  <a:cxn ang="0">
                    <a:pos x="2" y="3"/>
                  </a:cxn>
                </a:cxnLst>
                <a:rect l="0" t="0" r="r" b="b"/>
                <a:pathLst>
                  <a:path w="34" h="26">
                    <a:moveTo>
                      <a:pt x="0" y="0"/>
                    </a:moveTo>
                    <a:lnTo>
                      <a:pt x="34" y="0"/>
                    </a:lnTo>
                    <a:lnTo>
                      <a:pt x="34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34" y="3"/>
                    </a:lnTo>
                    <a:lnTo>
                      <a:pt x="34" y="26"/>
                    </a:lnTo>
                    <a:lnTo>
                      <a:pt x="2" y="2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5" name="Freeform 797"/>
              <p:cNvSpPr>
                <a:spLocks noEditPoints="1"/>
              </p:cNvSpPr>
              <p:nvPr/>
            </p:nvSpPr>
            <p:spPr bwMode="auto">
              <a:xfrm>
                <a:off x="822" y="2071"/>
                <a:ext cx="3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32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32" y="2"/>
                  </a:cxn>
                  <a:cxn ang="0">
                    <a:pos x="32" y="23"/>
                  </a:cxn>
                  <a:cxn ang="0">
                    <a:pos x="4" y="23"/>
                  </a:cxn>
                  <a:cxn ang="0">
                    <a:pos x="4" y="2"/>
                  </a:cxn>
                </a:cxnLst>
                <a:rect l="0" t="0" r="r" b="b"/>
                <a:pathLst>
                  <a:path w="32" h="23">
                    <a:moveTo>
                      <a:pt x="0" y="0"/>
                    </a:moveTo>
                    <a:lnTo>
                      <a:pt x="32" y="0"/>
                    </a:lnTo>
                    <a:lnTo>
                      <a:pt x="3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32" y="2"/>
                    </a:lnTo>
                    <a:lnTo>
                      <a:pt x="32" y="23"/>
                    </a:lnTo>
                    <a:lnTo>
                      <a:pt x="4" y="2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6" name="Freeform 798"/>
              <p:cNvSpPr>
                <a:spLocks noEditPoints="1"/>
              </p:cNvSpPr>
              <p:nvPr/>
            </p:nvSpPr>
            <p:spPr bwMode="auto">
              <a:xfrm>
                <a:off x="826" y="2073"/>
                <a:ext cx="2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2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8" y="2"/>
                  </a:cxn>
                  <a:cxn ang="0">
                    <a:pos x="28" y="21"/>
                  </a:cxn>
                  <a:cxn ang="0">
                    <a:pos x="2" y="21"/>
                  </a:cxn>
                  <a:cxn ang="0">
                    <a:pos x="2" y="2"/>
                  </a:cxn>
                </a:cxnLst>
                <a:rect l="0" t="0" r="r" b="b"/>
                <a:pathLst>
                  <a:path w="28" h="21">
                    <a:moveTo>
                      <a:pt x="0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8" y="2"/>
                    </a:lnTo>
                    <a:lnTo>
                      <a:pt x="28" y="21"/>
                    </a:lnTo>
                    <a:lnTo>
                      <a:pt x="2" y="2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7" name="Freeform 799"/>
              <p:cNvSpPr>
                <a:spLocks noEditPoints="1"/>
              </p:cNvSpPr>
              <p:nvPr/>
            </p:nvSpPr>
            <p:spPr bwMode="auto">
              <a:xfrm>
                <a:off x="828" y="2075"/>
                <a:ext cx="2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6" y="19"/>
                  </a:cxn>
                  <a:cxn ang="0">
                    <a:pos x="3" y="19"/>
                  </a:cxn>
                  <a:cxn ang="0">
                    <a:pos x="3" y="1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26" y="0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26" y="1"/>
                    </a:lnTo>
                    <a:lnTo>
                      <a:pt x="26" y="19"/>
                    </a:lnTo>
                    <a:lnTo>
                      <a:pt x="3" y="19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8" name="Freeform 800"/>
              <p:cNvSpPr>
                <a:spLocks noEditPoints="1"/>
              </p:cNvSpPr>
              <p:nvPr/>
            </p:nvSpPr>
            <p:spPr bwMode="auto">
              <a:xfrm>
                <a:off x="831" y="2076"/>
                <a:ext cx="2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23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2" y="18"/>
                  </a:cxn>
                  <a:cxn ang="0">
                    <a:pos x="2" y="2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3" y="2"/>
                    </a:lnTo>
                    <a:lnTo>
                      <a:pt x="23" y="18"/>
                    </a:lnTo>
                    <a:lnTo>
                      <a:pt x="2" y="1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9" name="Freeform 801"/>
              <p:cNvSpPr>
                <a:spLocks noEditPoints="1"/>
              </p:cNvSpPr>
              <p:nvPr/>
            </p:nvSpPr>
            <p:spPr bwMode="auto">
              <a:xfrm>
                <a:off x="833" y="2078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21" y="3"/>
                  </a:cxn>
                  <a:cxn ang="0">
                    <a:pos x="21" y="16"/>
                  </a:cxn>
                  <a:cxn ang="0">
                    <a:pos x="3" y="16"/>
                  </a:cxn>
                  <a:cxn ang="0">
                    <a:pos x="3" y="3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0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21" y="3"/>
                    </a:lnTo>
                    <a:lnTo>
                      <a:pt x="21" y="16"/>
                    </a:lnTo>
                    <a:lnTo>
                      <a:pt x="3" y="1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0" name="Freeform 802"/>
              <p:cNvSpPr>
                <a:spLocks noEditPoints="1"/>
              </p:cNvSpPr>
              <p:nvPr/>
            </p:nvSpPr>
            <p:spPr bwMode="auto">
              <a:xfrm>
                <a:off x="836" y="2081"/>
                <a:ext cx="1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" y="2"/>
                  </a:cxn>
                  <a:cxn ang="0">
                    <a:pos x="18" y="13"/>
                  </a:cxn>
                  <a:cxn ang="0">
                    <a:pos x="3" y="13"/>
                  </a:cxn>
                  <a:cxn ang="0">
                    <a:pos x="3" y="2"/>
                  </a:cxn>
                </a:cxnLst>
                <a:rect l="0" t="0" r="r" b="b"/>
                <a:pathLst>
                  <a:path w="18" h="13">
                    <a:moveTo>
                      <a:pt x="0" y="0"/>
                    </a:moveTo>
                    <a:lnTo>
                      <a:pt x="18" y="0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3" y="1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1" name="Freeform 803"/>
              <p:cNvSpPr>
                <a:spLocks noEditPoints="1"/>
              </p:cNvSpPr>
              <p:nvPr/>
            </p:nvSpPr>
            <p:spPr bwMode="auto">
              <a:xfrm>
                <a:off x="839" y="2083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5" y="1"/>
                  </a:cxn>
                  <a:cxn ang="0">
                    <a:pos x="15" y="11"/>
                  </a:cxn>
                  <a:cxn ang="0">
                    <a:pos x="2" y="11"/>
                  </a:cxn>
                  <a:cxn ang="0">
                    <a:pos x="2" y="1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5" y="1"/>
                    </a:lnTo>
                    <a:lnTo>
                      <a:pt x="15" y="11"/>
                    </a:lnTo>
                    <a:lnTo>
                      <a:pt x="2" y="1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2" name="Freeform 804"/>
              <p:cNvSpPr>
                <a:spLocks noEditPoints="1"/>
              </p:cNvSpPr>
              <p:nvPr/>
            </p:nvSpPr>
            <p:spPr bwMode="auto">
              <a:xfrm>
                <a:off x="841" y="2084"/>
                <a:ext cx="1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" y="2"/>
                  </a:cxn>
                  <a:cxn ang="0">
                    <a:pos x="13" y="10"/>
                  </a:cxn>
                  <a:cxn ang="0">
                    <a:pos x="3" y="10"/>
                  </a:cxn>
                  <a:cxn ang="0">
                    <a:pos x="3" y="2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" y="2"/>
                    </a:lnTo>
                    <a:lnTo>
                      <a:pt x="13" y="10"/>
                    </a:lnTo>
                    <a:lnTo>
                      <a:pt x="3" y="1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3" name="Freeform 805"/>
              <p:cNvSpPr>
                <a:spLocks noEditPoints="1"/>
              </p:cNvSpPr>
              <p:nvPr/>
            </p:nvSpPr>
            <p:spPr bwMode="auto">
              <a:xfrm>
                <a:off x="844" y="2086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3" y="8"/>
                  </a:cxn>
                  <a:cxn ang="0">
                    <a:pos x="3" y="2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0"/>
                    </a:lnTo>
                    <a:lnTo>
                      <a:pt x="1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0" y="2"/>
                    </a:lnTo>
                    <a:lnTo>
                      <a:pt x="10" y="8"/>
                    </a:lnTo>
                    <a:lnTo>
                      <a:pt x="3" y="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4" name="Freeform 806"/>
              <p:cNvSpPr>
                <a:spLocks noEditPoints="1"/>
              </p:cNvSpPr>
              <p:nvPr/>
            </p:nvSpPr>
            <p:spPr bwMode="auto">
              <a:xfrm>
                <a:off x="847" y="2088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7" y="3"/>
                  </a:cxn>
                  <a:cxn ang="0">
                    <a:pos x="7" y="6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7" y="3"/>
                    </a:lnTo>
                    <a:lnTo>
                      <a:pt x="7" y="6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5" name="Freeform 807"/>
              <p:cNvSpPr>
                <a:spLocks noEditPoints="1"/>
              </p:cNvSpPr>
              <p:nvPr/>
            </p:nvSpPr>
            <p:spPr bwMode="auto">
              <a:xfrm>
                <a:off x="849" y="2091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6" name="Freeform 808"/>
              <p:cNvSpPr>
                <a:spLocks noEditPoints="1"/>
              </p:cNvSpPr>
              <p:nvPr/>
            </p:nvSpPr>
            <p:spPr bwMode="auto">
              <a:xfrm>
                <a:off x="852" y="209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7" name="Freeform 809"/>
              <p:cNvSpPr>
                <a:spLocks noEditPoints="1"/>
              </p:cNvSpPr>
              <p:nvPr/>
            </p:nvSpPr>
            <p:spPr bwMode="auto">
              <a:xfrm>
                <a:off x="652" y="1943"/>
                <a:ext cx="202" cy="151"/>
              </a:xfrm>
              <a:custGeom>
                <a:avLst/>
                <a:gdLst/>
                <a:ahLst/>
                <a:cxnLst>
                  <a:cxn ang="0">
                    <a:pos x="15" y="135"/>
                  </a:cxn>
                  <a:cxn ang="0">
                    <a:pos x="15" y="17"/>
                  </a:cxn>
                  <a:cxn ang="0">
                    <a:pos x="187" y="17"/>
                  </a:cxn>
                  <a:cxn ang="0">
                    <a:pos x="187" y="135"/>
                  </a:cxn>
                  <a:cxn ang="0">
                    <a:pos x="15" y="135"/>
                  </a:cxn>
                  <a:cxn ang="0">
                    <a:pos x="7" y="143"/>
                  </a:cxn>
                  <a:cxn ang="0">
                    <a:pos x="195" y="143"/>
                  </a:cxn>
                  <a:cxn ang="0">
                    <a:pos x="195" y="9"/>
                  </a:cxn>
                  <a:cxn ang="0">
                    <a:pos x="202" y="9"/>
                  </a:cxn>
                  <a:cxn ang="0">
                    <a:pos x="202" y="0"/>
                  </a:cxn>
                  <a:cxn ang="0">
                    <a:pos x="0" y="0"/>
                  </a:cxn>
                  <a:cxn ang="0">
                    <a:pos x="0" y="151"/>
                  </a:cxn>
                  <a:cxn ang="0">
                    <a:pos x="7" y="151"/>
                  </a:cxn>
                  <a:cxn ang="0">
                    <a:pos x="7" y="143"/>
                  </a:cxn>
                </a:cxnLst>
                <a:rect l="0" t="0" r="r" b="b"/>
                <a:pathLst>
                  <a:path w="202" h="151">
                    <a:moveTo>
                      <a:pt x="15" y="135"/>
                    </a:moveTo>
                    <a:lnTo>
                      <a:pt x="15" y="17"/>
                    </a:lnTo>
                    <a:lnTo>
                      <a:pt x="187" y="17"/>
                    </a:lnTo>
                    <a:lnTo>
                      <a:pt x="187" y="135"/>
                    </a:lnTo>
                    <a:lnTo>
                      <a:pt x="15" y="135"/>
                    </a:lnTo>
                    <a:close/>
                    <a:moveTo>
                      <a:pt x="7" y="143"/>
                    </a:moveTo>
                    <a:lnTo>
                      <a:pt x="195" y="143"/>
                    </a:lnTo>
                    <a:lnTo>
                      <a:pt x="195" y="9"/>
                    </a:lnTo>
                    <a:lnTo>
                      <a:pt x="202" y="9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" y="151"/>
                    </a:lnTo>
                    <a:lnTo>
                      <a:pt x="7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8" name="Freeform 810"/>
              <p:cNvSpPr>
                <a:spLocks noEditPoints="1"/>
              </p:cNvSpPr>
              <p:nvPr/>
            </p:nvSpPr>
            <p:spPr bwMode="auto">
              <a:xfrm>
                <a:off x="652" y="1943"/>
                <a:ext cx="202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202" y="151"/>
                  </a:cxn>
                  <a:cxn ang="0">
                    <a:pos x="0" y="15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202" y="2"/>
                  </a:cxn>
                  <a:cxn ang="0">
                    <a:pos x="202" y="151"/>
                  </a:cxn>
                  <a:cxn ang="0">
                    <a:pos x="3" y="151"/>
                  </a:cxn>
                  <a:cxn ang="0">
                    <a:pos x="3" y="2"/>
                  </a:cxn>
                </a:cxnLst>
                <a:rect l="0" t="0" r="r" b="b"/>
                <a:pathLst>
                  <a:path w="202" h="151">
                    <a:moveTo>
                      <a:pt x="0" y="0"/>
                    </a:moveTo>
                    <a:lnTo>
                      <a:pt x="202" y="0"/>
                    </a:lnTo>
                    <a:lnTo>
                      <a:pt x="202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202" y="2"/>
                    </a:lnTo>
                    <a:lnTo>
                      <a:pt x="202" y="151"/>
                    </a:lnTo>
                    <a:lnTo>
                      <a:pt x="3" y="15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9" name="Freeform 811"/>
              <p:cNvSpPr>
                <a:spLocks noEditPoints="1"/>
              </p:cNvSpPr>
              <p:nvPr/>
            </p:nvSpPr>
            <p:spPr bwMode="auto">
              <a:xfrm>
                <a:off x="655" y="1945"/>
                <a:ext cx="199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149"/>
                  </a:cxn>
                  <a:cxn ang="0">
                    <a:pos x="0" y="14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99" y="2"/>
                  </a:cxn>
                  <a:cxn ang="0">
                    <a:pos x="199" y="149"/>
                  </a:cxn>
                  <a:cxn ang="0">
                    <a:pos x="2" y="149"/>
                  </a:cxn>
                  <a:cxn ang="0">
                    <a:pos x="2" y="2"/>
                  </a:cxn>
                </a:cxnLst>
                <a:rect l="0" t="0" r="r" b="b"/>
                <a:pathLst>
                  <a:path w="199" h="149">
                    <a:moveTo>
                      <a:pt x="0" y="0"/>
                    </a:moveTo>
                    <a:lnTo>
                      <a:pt x="199" y="0"/>
                    </a:lnTo>
                    <a:lnTo>
                      <a:pt x="199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99" y="2"/>
                    </a:lnTo>
                    <a:lnTo>
                      <a:pt x="199" y="149"/>
                    </a:lnTo>
                    <a:lnTo>
                      <a:pt x="2" y="14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0" name="Freeform 812"/>
              <p:cNvSpPr>
                <a:spLocks noEditPoints="1"/>
              </p:cNvSpPr>
              <p:nvPr/>
            </p:nvSpPr>
            <p:spPr bwMode="auto">
              <a:xfrm>
                <a:off x="657" y="1947"/>
                <a:ext cx="197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197" y="147"/>
                  </a:cxn>
                  <a:cxn ang="0">
                    <a:pos x="0" y="147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97" y="3"/>
                  </a:cxn>
                  <a:cxn ang="0">
                    <a:pos x="197" y="147"/>
                  </a:cxn>
                  <a:cxn ang="0">
                    <a:pos x="4" y="147"/>
                  </a:cxn>
                  <a:cxn ang="0">
                    <a:pos x="4" y="3"/>
                  </a:cxn>
                </a:cxnLst>
                <a:rect l="0" t="0" r="r" b="b"/>
                <a:pathLst>
                  <a:path w="197" h="147">
                    <a:moveTo>
                      <a:pt x="0" y="0"/>
                    </a:moveTo>
                    <a:lnTo>
                      <a:pt x="197" y="0"/>
                    </a:lnTo>
                    <a:lnTo>
                      <a:pt x="197" y="147"/>
                    </a:lnTo>
                    <a:lnTo>
                      <a:pt x="0" y="147"/>
                    </a:lnTo>
                    <a:lnTo>
                      <a:pt x="0" y="0"/>
                    </a:lnTo>
                    <a:close/>
                    <a:moveTo>
                      <a:pt x="4" y="3"/>
                    </a:moveTo>
                    <a:lnTo>
                      <a:pt x="197" y="3"/>
                    </a:lnTo>
                    <a:lnTo>
                      <a:pt x="197" y="147"/>
                    </a:lnTo>
                    <a:lnTo>
                      <a:pt x="4" y="14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1" name="Freeform 813"/>
              <p:cNvSpPr>
                <a:spLocks noEditPoints="1"/>
              </p:cNvSpPr>
              <p:nvPr/>
            </p:nvSpPr>
            <p:spPr bwMode="auto">
              <a:xfrm>
                <a:off x="661" y="1950"/>
                <a:ext cx="193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3" y="0"/>
                  </a:cxn>
                  <a:cxn ang="0">
                    <a:pos x="193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93" y="2"/>
                  </a:cxn>
                  <a:cxn ang="0">
                    <a:pos x="193" y="144"/>
                  </a:cxn>
                  <a:cxn ang="0">
                    <a:pos x="2" y="144"/>
                  </a:cxn>
                  <a:cxn ang="0">
                    <a:pos x="2" y="2"/>
                  </a:cxn>
                </a:cxnLst>
                <a:rect l="0" t="0" r="r" b="b"/>
                <a:pathLst>
                  <a:path w="193" h="144">
                    <a:moveTo>
                      <a:pt x="0" y="0"/>
                    </a:moveTo>
                    <a:lnTo>
                      <a:pt x="193" y="0"/>
                    </a:lnTo>
                    <a:lnTo>
                      <a:pt x="193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93" y="2"/>
                    </a:lnTo>
                    <a:lnTo>
                      <a:pt x="193" y="144"/>
                    </a:lnTo>
                    <a:lnTo>
                      <a:pt x="2" y="14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D9D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2" name="Freeform 814"/>
              <p:cNvSpPr>
                <a:spLocks noEditPoints="1"/>
              </p:cNvSpPr>
              <p:nvPr/>
            </p:nvSpPr>
            <p:spPr bwMode="auto">
              <a:xfrm>
                <a:off x="663" y="1952"/>
                <a:ext cx="191" cy="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1" y="0"/>
                  </a:cxn>
                  <a:cxn ang="0">
                    <a:pos x="191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91" y="1"/>
                  </a:cxn>
                  <a:cxn ang="0">
                    <a:pos x="191" y="142"/>
                  </a:cxn>
                  <a:cxn ang="0">
                    <a:pos x="2" y="142"/>
                  </a:cxn>
                  <a:cxn ang="0">
                    <a:pos x="2" y="1"/>
                  </a:cxn>
                </a:cxnLst>
                <a:rect l="0" t="0" r="r" b="b"/>
                <a:pathLst>
                  <a:path w="191" h="142">
                    <a:moveTo>
                      <a:pt x="0" y="0"/>
                    </a:moveTo>
                    <a:lnTo>
                      <a:pt x="191" y="0"/>
                    </a:lnTo>
                    <a:lnTo>
                      <a:pt x="191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91" y="1"/>
                    </a:lnTo>
                    <a:lnTo>
                      <a:pt x="191" y="142"/>
                    </a:lnTo>
                    <a:lnTo>
                      <a:pt x="2" y="14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3" name="Freeform 815"/>
              <p:cNvSpPr>
                <a:spLocks noEditPoints="1"/>
              </p:cNvSpPr>
              <p:nvPr/>
            </p:nvSpPr>
            <p:spPr bwMode="auto">
              <a:xfrm>
                <a:off x="665" y="1953"/>
                <a:ext cx="189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41"/>
                  </a:cxn>
                  <a:cxn ang="0">
                    <a:pos x="0" y="14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9" y="2"/>
                  </a:cxn>
                  <a:cxn ang="0">
                    <a:pos x="189" y="141"/>
                  </a:cxn>
                  <a:cxn ang="0">
                    <a:pos x="3" y="141"/>
                  </a:cxn>
                  <a:cxn ang="0">
                    <a:pos x="3" y="2"/>
                  </a:cxn>
                </a:cxnLst>
                <a:rect l="0" t="0" r="r" b="b"/>
                <a:pathLst>
                  <a:path w="189" h="141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41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9" y="2"/>
                    </a:lnTo>
                    <a:lnTo>
                      <a:pt x="189" y="141"/>
                    </a:lnTo>
                    <a:lnTo>
                      <a:pt x="3" y="14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4" name="Freeform 816"/>
              <p:cNvSpPr>
                <a:spLocks noEditPoints="1"/>
              </p:cNvSpPr>
              <p:nvPr/>
            </p:nvSpPr>
            <p:spPr bwMode="auto">
              <a:xfrm>
                <a:off x="668" y="1955"/>
                <a:ext cx="186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6" y="0"/>
                  </a:cxn>
                  <a:cxn ang="0">
                    <a:pos x="186" y="139"/>
                  </a:cxn>
                  <a:cxn ang="0">
                    <a:pos x="0" y="13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6" y="2"/>
                  </a:cxn>
                  <a:cxn ang="0">
                    <a:pos x="186" y="139"/>
                  </a:cxn>
                  <a:cxn ang="0">
                    <a:pos x="3" y="139"/>
                  </a:cxn>
                  <a:cxn ang="0">
                    <a:pos x="3" y="2"/>
                  </a:cxn>
                </a:cxnLst>
                <a:rect l="0" t="0" r="r" b="b"/>
                <a:pathLst>
                  <a:path w="186" h="139">
                    <a:moveTo>
                      <a:pt x="0" y="0"/>
                    </a:moveTo>
                    <a:lnTo>
                      <a:pt x="186" y="0"/>
                    </a:lnTo>
                    <a:lnTo>
                      <a:pt x="186" y="139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6" y="2"/>
                    </a:lnTo>
                    <a:lnTo>
                      <a:pt x="186" y="139"/>
                    </a:lnTo>
                    <a:lnTo>
                      <a:pt x="3" y="139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5" name="Freeform 817"/>
              <p:cNvSpPr>
                <a:spLocks noEditPoints="1"/>
              </p:cNvSpPr>
              <p:nvPr/>
            </p:nvSpPr>
            <p:spPr bwMode="auto">
              <a:xfrm>
                <a:off x="671" y="1957"/>
                <a:ext cx="183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3" y="0"/>
                  </a:cxn>
                  <a:cxn ang="0">
                    <a:pos x="183" y="137"/>
                  </a:cxn>
                  <a:cxn ang="0">
                    <a:pos x="0" y="13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83" y="3"/>
                  </a:cxn>
                  <a:cxn ang="0">
                    <a:pos x="183" y="137"/>
                  </a:cxn>
                  <a:cxn ang="0">
                    <a:pos x="3" y="137"/>
                  </a:cxn>
                  <a:cxn ang="0">
                    <a:pos x="3" y="3"/>
                  </a:cxn>
                </a:cxnLst>
                <a:rect l="0" t="0" r="r" b="b"/>
                <a:pathLst>
                  <a:path w="183" h="137">
                    <a:moveTo>
                      <a:pt x="0" y="0"/>
                    </a:moveTo>
                    <a:lnTo>
                      <a:pt x="183" y="0"/>
                    </a:lnTo>
                    <a:lnTo>
                      <a:pt x="183" y="137"/>
                    </a:lnTo>
                    <a:lnTo>
                      <a:pt x="0" y="13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83" y="3"/>
                    </a:lnTo>
                    <a:lnTo>
                      <a:pt x="183" y="137"/>
                    </a:lnTo>
                    <a:lnTo>
                      <a:pt x="3" y="13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6" name="Freeform 818"/>
              <p:cNvSpPr>
                <a:spLocks noEditPoints="1"/>
              </p:cNvSpPr>
              <p:nvPr/>
            </p:nvSpPr>
            <p:spPr bwMode="auto">
              <a:xfrm>
                <a:off x="674" y="1960"/>
                <a:ext cx="180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80" y="2"/>
                  </a:cxn>
                  <a:cxn ang="0">
                    <a:pos x="180" y="134"/>
                  </a:cxn>
                  <a:cxn ang="0">
                    <a:pos x="2" y="134"/>
                  </a:cxn>
                  <a:cxn ang="0">
                    <a:pos x="2" y="2"/>
                  </a:cxn>
                </a:cxnLst>
                <a:rect l="0" t="0" r="r" b="b"/>
                <a:pathLst>
                  <a:path w="180" h="13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80" y="2"/>
                    </a:lnTo>
                    <a:lnTo>
                      <a:pt x="180" y="134"/>
                    </a:lnTo>
                    <a:lnTo>
                      <a:pt x="2" y="13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2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7" name="Freeform 819"/>
              <p:cNvSpPr>
                <a:spLocks noEditPoints="1"/>
              </p:cNvSpPr>
              <p:nvPr/>
            </p:nvSpPr>
            <p:spPr bwMode="auto">
              <a:xfrm>
                <a:off x="676" y="1962"/>
                <a:ext cx="17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8" y="0"/>
                  </a:cxn>
                  <a:cxn ang="0">
                    <a:pos x="178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78" y="1"/>
                  </a:cxn>
                  <a:cxn ang="0">
                    <a:pos x="178" y="132"/>
                  </a:cxn>
                  <a:cxn ang="0">
                    <a:pos x="2" y="132"/>
                  </a:cxn>
                  <a:cxn ang="0">
                    <a:pos x="2" y="1"/>
                  </a:cxn>
                </a:cxnLst>
                <a:rect l="0" t="0" r="r" b="b"/>
                <a:pathLst>
                  <a:path w="178" h="132">
                    <a:moveTo>
                      <a:pt x="0" y="0"/>
                    </a:moveTo>
                    <a:lnTo>
                      <a:pt x="178" y="0"/>
                    </a:lnTo>
                    <a:lnTo>
                      <a:pt x="178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78" y="1"/>
                    </a:lnTo>
                    <a:lnTo>
                      <a:pt x="178" y="132"/>
                    </a:lnTo>
                    <a:lnTo>
                      <a:pt x="2" y="13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8" name="Freeform 820"/>
              <p:cNvSpPr>
                <a:spLocks noEditPoints="1"/>
              </p:cNvSpPr>
              <p:nvPr/>
            </p:nvSpPr>
            <p:spPr bwMode="auto">
              <a:xfrm>
                <a:off x="678" y="1963"/>
                <a:ext cx="176" cy="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76" y="2"/>
                  </a:cxn>
                  <a:cxn ang="0">
                    <a:pos x="176" y="131"/>
                  </a:cxn>
                  <a:cxn ang="0">
                    <a:pos x="4" y="131"/>
                  </a:cxn>
                  <a:cxn ang="0">
                    <a:pos x="4" y="2"/>
                  </a:cxn>
                </a:cxnLst>
                <a:rect l="0" t="0" r="r" b="b"/>
                <a:pathLst>
                  <a:path w="176" h="131">
                    <a:moveTo>
                      <a:pt x="0" y="0"/>
                    </a:moveTo>
                    <a:lnTo>
                      <a:pt x="176" y="0"/>
                    </a:lnTo>
                    <a:lnTo>
                      <a:pt x="176" y="131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176" y="2"/>
                    </a:lnTo>
                    <a:lnTo>
                      <a:pt x="176" y="131"/>
                    </a:lnTo>
                    <a:lnTo>
                      <a:pt x="4" y="13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9" name="Freeform 821"/>
              <p:cNvSpPr>
                <a:spLocks noEditPoints="1"/>
              </p:cNvSpPr>
              <p:nvPr/>
            </p:nvSpPr>
            <p:spPr bwMode="auto">
              <a:xfrm>
                <a:off x="682" y="1965"/>
                <a:ext cx="172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0"/>
                  </a:cxn>
                  <a:cxn ang="0">
                    <a:pos x="172" y="129"/>
                  </a:cxn>
                  <a:cxn ang="0">
                    <a:pos x="0" y="12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72" y="2"/>
                  </a:cxn>
                  <a:cxn ang="0">
                    <a:pos x="172" y="129"/>
                  </a:cxn>
                  <a:cxn ang="0">
                    <a:pos x="2" y="129"/>
                  </a:cxn>
                  <a:cxn ang="0">
                    <a:pos x="2" y="2"/>
                  </a:cxn>
                </a:cxnLst>
                <a:rect l="0" t="0" r="r" b="b"/>
                <a:pathLst>
                  <a:path w="172" h="129">
                    <a:moveTo>
                      <a:pt x="0" y="0"/>
                    </a:moveTo>
                    <a:lnTo>
                      <a:pt x="172" y="0"/>
                    </a:lnTo>
                    <a:lnTo>
                      <a:pt x="172" y="129"/>
                    </a:lnTo>
                    <a:lnTo>
                      <a:pt x="0" y="12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72" y="2"/>
                    </a:lnTo>
                    <a:lnTo>
                      <a:pt x="172" y="129"/>
                    </a:lnTo>
                    <a:lnTo>
                      <a:pt x="2" y="12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0" name="Freeform 822"/>
              <p:cNvSpPr>
                <a:spLocks noEditPoints="1"/>
              </p:cNvSpPr>
              <p:nvPr/>
            </p:nvSpPr>
            <p:spPr bwMode="auto">
              <a:xfrm>
                <a:off x="684" y="1967"/>
                <a:ext cx="170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127"/>
                  </a:cxn>
                  <a:cxn ang="0">
                    <a:pos x="0" y="12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70" y="3"/>
                  </a:cxn>
                  <a:cxn ang="0">
                    <a:pos x="170" y="127"/>
                  </a:cxn>
                  <a:cxn ang="0">
                    <a:pos x="3" y="127"/>
                  </a:cxn>
                  <a:cxn ang="0">
                    <a:pos x="3" y="3"/>
                  </a:cxn>
                </a:cxnLst>
                <a:rect l="0" t="0" r="r" b="b"/>
                <a:pathLst>
                  <a:path w="170" h="12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70" y="3"/>
                    </a:lnTo>
                    <a:lnTo>
                      <a:pt x="170" y="127"/>
                    </a:lnTo>
                    <a:lnTo>
                      <a:pt x="3" y="12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1" name="Freeform 823"/>
              <p:cNvSpPr>
                <a:spLocks noEditPoints="1"/>
              </p:cNvSpPr>
              <p:nvPr/>
            </p:nvSpPr>
            <p:spPr bwMode="auto">
              <a:xfrm>
                <a:off x="687" y="1970"/>
                <a:ext cx="167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124"/>
                  </a:cxn>
                  <a:cxn ang="0">
                    <a:pos x="0" y="12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67" y="2"/>
                  </a:cxn>
                  <a:cxn ang="0">
                    <a:pos x="167" y="124"/>
                  </a:cxn>
                  <a:cxn ang="0">
                    <a:pos x="2" y="124"/>
                  </a:cxn>
                  <a:cxn ang="0">
                    <a:pos x="2" y="2"/>
                  </a:cxn>
                </a:cxnLst>
                <a:rect l="0" t="0" r="r" b="b"/>
                <a:pathLst>
                  <a:path w="167" h="124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67" y="2"/>
                    </a:lnTo>
                    <a:lnTo>
                      <a:pt x="167" y="124"/>
                    </a:lnTo>
                    <a:lnTo>
                      <a:pt x="2" y="12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2" name="Freeform 824"/>
              <p:cNvSpPr>
                <a:spLocks noEditPoints="1"/>
              </p:cNvSpPr>
              <p:nvPr/>
            </p:nvSpPr>
            <p:spPr bwMode="auto">
              <a:xfrm>
                <a:off x="689" y="1972"/>
                <a:ext cx="165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0"/>
                  </a:cxn>
                  <a:cxn ang="0">
                    <a:pos x="165" y="12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65" y="1"/>
                  </a:cxn>
                  <a:cxn ang="0">
                    <a:pos x="165" y="122"/>
                  </a:cxn>
                  <a:cxn ang="0">
                    <a:pos x="3" y="122"/>
                  </a:cxn>
                  <a:cxn ang="0">
                    <a:pos x="3" y="1"/>
                  </a:cxn>
                </a:cxnLst>
                <a:rect l="0" t="0" r="r" b="b"/>
                <a:pathLst>
                  <a:path w="165" h="122">
                    <a:moveTo>
                      <a:pt x="0" y="0"/>
                    </a:moveTo>
                    <a:lnTo>
                      <a:pt x="165" y="0"/>
                    </a:lnTo>
                    <a:lnTo>
                      <a:pt x="165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65" y="1"/>
                    </a:lnTo>
                    <a:lnTo>
                      <a:pt x="165" y="122"/>
                    </a:lnTo>
                    <a:lnTo>
                      <a:pt x="3" y="12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9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3" name="Freeform 825"/>
              <p:cNvSpPr>
                <a:spLocks noEditPoints="1"/>
              </p:cNvSpPr>
              <p:nvPr/>
            </p:nvSpPr>
            <p:spPr bwMode="auto">
              <a:xfrm>
                <a:off x="692" y="1973"/>
                <a:ext cx="162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0"/>
                  </a:cxn>
                  <a:cxn ang="0">
                    <a:pos x="162" y="121"/>
                  </a:cxn>
                  <a:cxn ang="0">
                    <a:pos x="0" y="12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62" y="2"/>
                  </a:cxn>
                  <a:cxn ang="0">
                    <a:pos x="162" y="121"/>
                  </a:cxn>
                  <a:cxn ang="0">
                    <a:pos x="3" y="121"/>
                  </a:cxn>
                  <a:cxn ang="0">
                    <a:pos x="3" y="2"/>
                  </a:cxn>
                </a:cxnLst>
                <a:rect l="0" t="0" r="r" b="b"/>
                <a:pathLst>
                  <a:path w="162" h="121">
                    <a:moveTo>
                      <a:pt x="0" y="0"/>
                    </a:moveTo>
                    <a:lnTo>
                      <a:pt x="162" y="0"/>
                    </a:lnTo>
                    <a:lnTo>
                      <a:pt x="162" y="121"/>
                    </a:lnTo>
                    <a:lnTo>
                      <a:pt x="0" y="12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62" y="2"/>
                    </a:lnTo>
                    <a:lnTo>
                      <a:pt x="162" y="121"/>
                    </a:lnTo>
                    <a:lnTo>
                      <a:pt x="3" y="12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4" name="Freeform 826"/>
              <p:cNvSpPr>
                <a:spLocks noEditPoints="1"/>
              </p:cNvSpPr>
              <p:nvPr/>
            </p:nvSpPr>
            <p:spPr bwMode="auto">
              <a:xfrm>
                <a:off x="695" y="1975"/>
                <a:ext cx="15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59" y="2"/>
                  </a:cxn>
                  <a:cxn ang="0">
                    <a:pos x="159" y="119"/>
                  </a:cxn>
                  <a:cxn ang="0">
                    <a:pos x="2" y="119"/>
                  </a:cxn>
                  <a:cxn ang="0">
                    <a:pos x="2" y="2"/>
                  </a:cxn>
                </a:cxnLst>
                <a:rect l="0" t="0" r="r" b="b"/>
                <a:pathLst>
                  <a:path w="159" h="119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19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59" y="2"/>
                    </a:lnTo>
                    <a:lnTo>
                      <a:pt x="159" y="119"/>
                    </a:lnTo>
                    <a:lnTo>
                      <a:pt x="2" y="11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5" name="Freeform 827"/>
              <p:cNvSpPr>
                <a:spLocks noEditPoints="1"/>
              </p:cNvSpPr>
              <p:nvPr/>
            </p:nvSpPr>
            <p:spPr bwMode="auto">
              <a:xfrm>
                <a:off x="697" y="1977"/>
                <a:ext cx="157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7" y="0"/>
                  </a:cxn>
                  <a:cxn ang="0">
                    <a:pos x="157" y="117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57" y="3"/>
                  </a:cxn>
                  <a:cxn ang="0">
                    <a:pos x="157" y="117"/>
                  </a:cxn>
                  <a:cxn ang="0">
                    <a:pos x="3" y="117"/>
                  </a:cxn>
                  <a:cxn ang="0">
                    <a:pos x="3" y="3"/>
                  </a:cxn>
                </a:cxnLst>
                <a:rect l="0" t="0" r="r" b="b"/>
                <a:pathLst>
                  <a:path w="157" h="117">
                    <a:moveTo>
                      <a:pt x="0" y="0"/>
                    </a:moveTo>
                    <a:lnTo>
                      <a:pt x="157" y="0"/>
                    </a:lnTo>
                    <a:lnTo>
                      <a:pt x="157" y="117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57" y="3"/>
                    </a:lnTo>
                    <a:lnTo>
                      <a:pt x="157" y="117"/>
                    </a:lnTo>
                    <a:lnTo>
                      <a:pt x="3" y="11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D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6" name="Freeform 828"/>
              <p:cNvSpPr>
                <a:spLocks noEditPoints="1"/>
              </p:cNvSpPr>
              <p:nvPr/>
            </p:nvSpPr>
            <p:spPr bwMode="auto">
              <a:xfrm>
                <a:off x="700" y="1980"/>
                <a:ext cx="154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54" y="114"/>
                  </a:cxn>
                  <a:cxn ang="0">
                    <a:pos x="0" y="114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54" y="1"/>
                  </a:cxn>
                  <a:cxn ang="0">
                    <a:pos x="154" y="114"/>
                  </a:cxn>
                  <a:cxn ang="0">
                    <a:pos x="3" y="114"/>
                  </a:cxn>
                  <a:cxn ang="0">
                    <a:pos x="3" y="1"/>
                  </a:cxn>
                </a:cxnLst>
                <a:rect l="0" t="0" r="r" b="b"/>
                <a:pathLst>
                  <a:path w="154" h="114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54" y="1"/>
                    </a:lnTo>
                    <a:lnTo>
                      <a:pt x="154" y="114"/>
                    </a:lnTo>
                    <a:lnTo>
                      <a:pt x="3" y="114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7" name="Freeform 829"/>
              <p:cNvSpPr>
                <a:spLocks noEditPoints="1"/>
              </p:cNvSpPr>
              <p:nvPr/>
            </p:nvSpPr>
            <p:spPr bwMode="auto">
              <a:xfrm>
                <a:off x="703" y="1981"/>
                <a:ext cx="151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" y="0"/>
                  </a:cxn>
                  <a:cxn ang="0">
                    <a:pos x="151" y="113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51" y="2"/>
                  </a:cxn>
                  <a:cxn ang="0">
                    <a:pos x="151" y="113"/>
                  </a:cxn>
                  <a:cxn ang="0">
                    <a:pos x="2" y="113"/>
                  </a:cxn>
                  <a:cxn ang="0">
                    <a:pos x="2" y="2"/>
                  </a:cxn>
                </a:cxnLst>
                <a:rect l="0" t="0" r="r" b="b"/>
                <a:pathLst>
                  <a:path w="151" h="113">
                    <a:moveTo>
                      <a:pt x="0" y="0"/>
                    </a:moveTo>
                    <a:lnTo>
                      <a:pt x="151" y="0"/>
                    </a:lnTo>
                    <a:lnTo>
                      <a:pt x="151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51" y="2"/>
                    </a:lnTo>
                    <a:lnTo>
                      <a:pt x="151" y="113"/>
                    </a:lnTo>
                    <a:lnTo>
                      <a:pt x="2" y="11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8" name="Freeform 830"/>
              <p:cNvSpPr>
                <a:spLocks noEditPoints="1"/>
              </p:cNvSpPr>
              <p:nvPr/>
            </p:nvSpPr>
            <p:spPr bwMode="auto">
              <a:xfrm>
                <a:off x="705" y="1983"/>
                <a:ext cx="149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9" y="0"/>
                  </a:cxn>
                  <a:cxn ang="0">
                    <a:pos x="149" y="111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49" y="2"/>
                  </a:cxn>
                  <a:cxn ang="0">
                    <a:pos x="149" y="111"/>
                  </a:cxn>
                  <a:cxn ang="0">
                    <a:pos x="3" y="111"/>
                  </a:cxn>
                  <a:cxn ang="0">
                    <a:pos x="3" y="2"/>
                  </a:cxn>
                </a:cxnLst>
                <a:rect l="0" t="0" r="r" b="b"/>
                <a:pathLst>
                  <a:path w="149" h="111">
                    <a:moveTo>
                      <a:pt x="0" y="0"/>
                    </a:moveTo>
                    <a:lnTo>
                      <a:pt x="149" y="0"/>
                    </a:lnTo>
                    <a:lnTo>
                      <a:pt x="149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49" y="2"/>
                    </a:lnTo>
                    <a:lnTo>
                      <a:pt x="149" y="111"/>
                    </a:lnTo>
                    <a:lnTo>
                      <a:pt x="3" y="11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9" name="Freeform 831"/>
              <p:cNvSpPr>
                <a:spLocks noEditPoints="1"/>
              </p:cNvSpPr>
              <p:nvPr/>
            </p:nvSpPr>
            <p:spPr bwMode="auto">
              <a:xfrm>
                <a:off x="708" y="1985"/>
                <a:ext cx="146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0"/>
                  </a:cxn>
                  <a:cxn ang="0">
                    <a:pos x="146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46" y="2"/>
                  </a:cxn>
                  <a:cxn ang="0">
                    <a:pos x="146" y="109"/>
                  </a:cxn>
                  <a:cxn ang="0">
                    <a:pos x="2" y="109"/>
                  </a:cxn>
                  <a:cxn ang="0">
                    <a:pos x="2" y="2"/>
                  </a:cxn>
                </a:cxnLst>
                <a:rect l="0" t="0" r="r" b="b"/>
                <a:pathLst>
                  <a:path w="146" h="109">
                    <a:moveTo>
                      <a:pt x="0" y="0"/>
                    </a:moveTo>
                    <a:lnTo>
                      <a:pt x="146" y="0"/>
                    </a:lnTo>
                    <a:lnTo>
                      <a:pt x="146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46" y="2"/>
                    </a:lnTo>
                    <a:lnTo>
                      <a:pt x="146" y="109"/>
                    </a:lnTo>
                    <a:lnTo>
                      <a:pt x="2" y="10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0" name="Freeform 832"/>
              <p:cNvSpPr>
                <a:spLocks noEditPoints="1"/>
              </p:cNvSpPr>
              <p:nvPr/>
            </p:nvSpPr>
            <p:spPr bwMode="auto">
              <a:xfrm>
                <a:off x="710" y="1987"/>
                <a:ext cx="14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07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44" y="3"/>
                  </a:cxn>
                  <a:cxn ang="0">
                    <a:pos x="144" y="107"/>
                  </a:cxn>
                  <a:cxn ang="0">
                    <a:pos x="4" y="107"/>
                  </a:cxn>
                  <a:cxn ang="0">
                    <a:pos x="4" y="3"/>
                  </a:cxn>
                </a:cxnLst>
                <a:rect l="0" t="0" r="r" b="b"/>
                <a:pathLst>
                  <a:path w="144" h="107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  <a:moveTo>
                      <a:pt x="4" y="3"/>
                    </a:moveTo>
                    <a:lnTo>
                      <a:pt x="144" y="3"/>
                    </a:lnTo>
                    <a:lnTo>
                      <a:pt x="144" y="107"/>
                    </a:lnTo>
                    <a:lnTo>
                      <a:pt x="4" y="10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1" name="Freeform 833"/>
              <p:cNvSpPr>
                <a:spLocks noEditPoints="1"/>
              </p:cNvSpPr>
              <p:nvPr/>
            </p:nvSpPr>
            <p:spPr bwMode="auto">
              <a:xfrm>
                <a:off x="714" y="1990"/>
                <a:ext cx="140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4"/>
                  </a:cxn>
                  <a:cxn ang="0">
                    <a:pos x="0" y="10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40" y="1"/>
                  </a:cxn>
                  <a:cxn ang="0">
                    <a:pos x="140" y="104"/>
                  </a:cxn>
                  <a:cxn ang="0">
                    <a:pos x="2" y="104"/>
                  </a:cxn>
                  <a:cxn ang="0">
                    <a:pos x="2" y="1"/>
                  </a:cxn>
                </a:cxnLst>
                <a:rect l="0" t="0" r="r" b="b"/>
                <a:pathLst>
                  <a:path w="140" h="10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40" y="1"/>
                    </a:lnTo>
                    <a:lnTo>
                      <a:pt x="140" y="104"/>
                    </a:lnTo>
                    <a:lnTo>
                      <a:pt x="2" y="10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2" name="Freeform 834"/>
              <p:cNvSpPr>
                <a:spLocks noEditPoints="1"/>
              </p:cNvSpPr>
              <p:nvPr/>
            </p:nvSpPr>
            <p:spPr bwMode="auto">
              <a:xfrm>
                <a:off x="716" y="1991"/>
                <a:ext cx="138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" y="0"/>
                  </a:cxn>
                  <a:cxn ang="0">
                    <a:pos x="13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103"/>
                  </a:cxn>
                  <a:cxn ang="0">
                    <a:pos x="2" y="103"/>
                  </a:cxn>
                  <a:cxn ang="0">
                    <a:pos x="2" y="2"/>
                  </a:cxn>
                </a:cxnLst>
                <a:rect l="0" t="0" r="r" b="b"/>
                <a:pathLst>
                  <a:path w="138" h="103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38" y="2"/>
                    </a:lnTo>
                    <a:lnTo>
                      <a:pt x="138" y="103"/>
                    </a:lnTo>
                    <a:lnTo>
                      <a:pt x="2" y="10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3" name="Freeform 835"/>
              <p:cNvSpPr>
                <a:spLocks noEditPoints="1"/>
              </p:cNvSpPr>
              <p:nvPr/>
            </p:nvSpPr>
            <p:spPr bwMode="auto">
              <a:xfrm>
                <a:off x="718" y="1993"/>
                <a:ext cx="136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6" y="2"/>
                  </a:cxn>
                  <a:cxn ang="0">
                    <a:pos x="136" y="101"/>
                  </a:cxn>
                  <a:cxn ang="0">
                    <a:pos x="3" y="101"/>
                  </a:cxn>
                  <a:cxn ang="0">
                    <a:pos x="3" y="2"/>
                  </a:cxn>
                </a:cxnLst>
                <a:rect l="0" t="0" r="r" b="b"/>
                <a:pathLst>
                  <a:path w="136" h="101">
                    <a:moveTo>
                      <a:pt x="0" y="0"/>
                    </a:moveTo>
                    <a:lnTo>
                      <a:pt x="136" y="0"/>
                    </a:lnTo>
                    <a:lnTo>
                      <a:pt x="136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6" y="2"/>
                    </a:lnTo>
                    <a:lnTo>
                      <a:pt x="136" y="101"/>
                    </a:lnTo>
                    <a:lnTo>
                      <a:pt x="3" y="10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4" name="Freeform 836"/>
              <p:cNvSpPr>
                <a:spLocks noEditPoints="1"/>
              </p:cNvSpPr>
              <p:nvPr/>
            </p:nvSpPr>
            <p:spPr bwMode="auto">
              <a:xfrm>
                <a:off x="721" y="1995"/>
                <a:ext cx="133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3" y="2"/>
                  </a:cxn>
                  <a:cxn ang="0">
                    <a:pos x="133" y="99"/>
                  </a:cxn>
                  <a:cxn ang="0">
                    <a:pos x="3" y="99"/>
                  </a:cxn>
                  <a:cxn ang="0">
                    <a:pos x="3" y="2"/>
                  </a:cxn>
                </a:cxnLst>
                <a:rect l="0" t="0" r="r" b="b"/>
                <a:pathLst>
                  <a:path w="133" h="9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3" y="2"/>
                    </a:lnTo>
                    <a:lnTo>
                      <a:pt x="133" y="99"/>
                    </a:lnTo>
                    <a:lnTo>
                      <a:pt x="3" y="99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5" name="Freeform 837"/>
              <p:cNvSpPr>
                <a:spLocks noEditPoints="1"/>
              </p:cNvSpPr>
              <p:nvPr/>
            </p:nvSpPr>
            <p:spPr bwMode="auto">
              <a:xfrm>
                <a:off x="724" y="1997"/>
                <a:ext cx="13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30" y="3"/>
                  </a:cxn>
                  <a:cxn ang="0">
                    <a:pos x="130" y="97"/>
                  </a:cxn>
                  <a:cxn ang="0">
                    <a:pos x="3" y="97"/>
                  </a:cxn>
                  <a:cxn ang="0">
                    <a:pos x="3" y="3"/>
                  </a:cxn>
                </a:cxnLst>
                <a:rect l="0" t="0" r="r" b="b"/>
                <a:pathLst>
                  <a:path w="130" h="97">
                    <a:moveTo>
                      <a:pt x="0" y="0"/>
                    </a:moveTo>
                    <a:lnTo>
                      <a:pt x="130" y="0"/>
                    </a:lnTo>
                    <a:lnTo>
                      <a:pt x="130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30" y="3"/>
                    </a:lnTo>
                    <a:lnTo>
                      <a:pt x="130" y="97"/>
                    </a:lnTo>
                    <a:lnTo>
                      <a:pt x="3" y="9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6" name="Freeform 838"/>
              <p:cNvSpPr>
                <a:spLocks noEditPoints="1"/>
              </p:cNvSpPr>
              <p:nvPr/>
            </p:nvSpPr>
            <p:spPr bwMode="auto">
              <a:xfrm>
                <a:off x="727" y="2000"/>
                <a:ext cx="127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94"/>
                  </a:cxn>
                  <a:cxn ang="0">
                    <a:pos x="0" y="9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27" y="1"/>
                  </a:cxn>
                  <a:cxn ang="0">
                    <a:pos x="127" y="94"/>
                  </a:cxn>
                  <a:cxn ang="0">
                    <a:pos x="2" y="94"/>
                  </a:cxn>
                  <a:cxn ang="0">
                    <a:pos x="2" y="1"/>
                  </a:cxn>
                </a:cxnLst>
                <a:rect l="0" t="0" r="r" b="b"/>
                <a:pathLst>
                  <a:path w="127" h="94">
                    <a:moveTo>
                      <a:pt x="0" y="0"/>
                    </a:moveTo>
                    <a:lnTo>
                      <a:pt x="127" y="0"/>
                    </a:lnTo>
                    <a:lnTo>
                      <a:pt x="127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27" y="1"/>
                    </a:lnTo>
                    <a:lnTo>
                      <a:pt x="127" y="94"/>
                    </a:lnTo>
                    <a:lnTo>
                      <a:pt x="2" y="9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7" name="Freeform 839"/>
              <p:cNvSpPr>
                <a:spLocks noEditPoints="1"/>
              </p:cNvSpPr>
              <p:nvPr/>
            </p:nvSpPr>
            <p:spPr bwMode="auto">
              <a:xfrm>
                <a:off x="729" y="2001"/>
                <a:ext cx="125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93"/>
                  </a:cxn>
                  <a:cxn ang="0">
                    <a:pos x="0" y="9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25" y="2"/>
                  </a:cxn>
                  <a:cxn ang="0">
                    <a:pos x="125" y="93"/>
                  </a:cxn>
                  <a:cxn ang="0">
                    <a:pos x="4" y="93"/>
                  </a:cxn>
                  <a:cxn ang="0">
                    <a:pos x="4" y="2"/>
                  </a:cxn>
                </a:cxnLst>
                <a:rect l="0" t="0" r="r" b="b"/>
                <a:pathLst>
                  <a:path w="125" h="93">
                    <a:moveTo>
                      <a:pt x="0" y="0"/>
                    </a:moveTo>
                    <a:lnTo>
                      <a:pt x="125" y="0"/>
                    </a:lnTo>
                    <a:lnTo>
                      <a:pt x="125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125" y="2"/>
                    </a:lnTo>
                    <a:lnTo>
                      <a:pt x="125" y="93"/>
                    </a:lnTo>
                    <a:lnTo>
                      <a:pt x="4" y="9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8" name="Freeform 840"/>
              <p:cNvSpPr>
                <a:spLocks noEditPoints="1"/>
              </p:cNvSpPr>
              <p:nvPr/>
            </p:nvSpPr>
            <p:spPr bwMode="auto">
              <a:xfrm>
                <a:off x="733" y="2003"/>
                <a:ext cx="121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91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21" y="2"/>
                  </a:cxn>
                  <a:cxn ang="0">
                    <a:pos x="121" y="91"/>
                  </a:cxn>
                  <a:cxn ang="0">
                    <a:pos x="2" y="91"/>
                  </a:cxn>
                  <a:cxn ang="0">
                    <a:pos x="2" y="2"/>
                  </a:cxn>
                </a:cxnLst>
                <a:rect l="0" t="0" r="r" b="b"/>
                <a:pathLst>
                  <a:path w="121" h="91">
                    <a:moveTo>
                      <a:pt x="0" y="0"/>
                    </a:moveTo>
                    <a:lnTo>
                      <a:pt x="121" y="0"/>
                    </a:lnTo>
                    <a:lnTo>
                      <a:pt x="12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21" y="2"/>
                    </a:lnTo>
                    <a:lnTo>
                      <a:pt x="121" y="91"/>
                    </a:lnTo>
                    <a:lnTo>
                      <a:pt x="2" y="9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9" name="Freeform 841"/>
              <p:cNvSpPr>
                <a:spLocks noEditPoints="1"/>
              </p:cNvSpPr>
              <p:nvPr/>
            </p:nvSpPr>
            <p:spPr bwMode="auto">
              <a:xfrm>
                <a:off x="735" y="2005"/>
                <a:ext cx="119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0"/>
                  </a:cxn>
                  <a:cxn ang="0">
                    <a:pos x="119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19" y="2"/>
                  </a:cxn>
                  <a:cxn ang="0">
                    <a:pos x="119" y="89"/>
                  </a:cxn>
                  <a:cxn ang="0">
                    <a:pos x="2" y="89"/>
                  </a:cxn>
                  <a:cxn ang="0">
                    <a:pos x="2" y="2"/>
                  </a:cxn>
                </a:cxnLst>
                <a:rect l="0" t="0" r="r" b="b"/>
                <a:pathLst>
                  <a:path w="119" h="89">
                    <a:moveTo>
                      <a:pt x="0" y="0"/>
                    </a:moveTo>
                    <a:lnTo>
                      <a:pt x="119" y="0"/>
                    </a:lnTo>
                    <a:lnTo>
                      <a:pt x="119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19" y="2"/>
                    </a:lnTo>
                    <a:lnTo>
                      <a:pt x="119" y="89"/>
                    </a:lnTo>
                    <a:lnTo>
                      <a:pt x="2" y="8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0" name="Freeform 842"/>
              <p:cNvSpPr>
                <a:spLocks noEditPoints="1"/>
              </p:cNvSpPr>
              <p:nvPr/>
            </p:nvSpPr>
            <p:spPr bwMode="auto">
              <a:xfrm>
                <a:off x="737" y="2007"/>
                <a:ext cx="117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7"/>
                  </a:cxn>
                  <a:cxn ang="0">
                    <a:pos x="0" y="8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17" y="3"/>
                  </a:cxn>
                  <a:cxn ang="0">
                    <a:pos x="117" y="87"/>
                  </a:cxn>
                  <a:cxn ang="0">
                    <a:pos x="3" y="87"/>
                  </a:cxn>
                  <a:cxn ang="0">
                    <a:pos x="3" y="3"/>
                  </a:cxn>
                </a:cxnLst>
                <a:rect l="0" t="0" r="r" b="b"/>
                <a:pathLst>
                  <a:path w="117" h="87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117" y="3"/>
                    </a:lnTo>
                    <a:lnTo>
                      <a:pt x="117" y="87"/>
                    </a:lnTo>
                    <a:lnTo>
                      <a:pt x="3" y="8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1" name="Freeform 843"/>
              <p:cNvSpPr>
                <a:spLocks noEditPoints="1"/>
              </p:cNvSpPr>
              <p:nvPr/>
            </p:nvSpPr>
            <p:spPr bwMode="auto">
              <a:xfrm>
                <a:off x="740" y="2010"/>
                <a:ext cx="114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0"/>
                  </a:cxn>
                  <a:cxn ang="0">
                    <a:pos x="114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14" y="1"/>
                  </a:cxn>
                  <a:cxn ang="0">
                    <a:pos x="114" y="84"/>
                  </a:cxn>
                  <a:cxn ang="0">
                    <a:pos x="3" y="84"/>
                  </a:cxn>
                  <a:cxn ang="0">
                    <a:pos x="3" y="1"/>
                  </a:cxn>
                </a:cxnLst>
                <a:rect l="0" t="0" r="r" b="b"/>
                <a:pathLst>
                  <a:path w="114" h="84">
                    <a:moveTo>
                      <a:pt x="0" y="0"/>
                    </a:moveTo>
                    <a:lnTo>
                      <a:pt x="114" y="0"/>
                    </a:lnTo>
                    <a:lnTo>
                      <a:pt x="114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14" y="1"/>
                    </a:lnTo>
                    <a:lnTo>
                      <a:pt x="114" y="84"/>
                    </a:lnTo>
                    <a:lnTo>
                      <a:pt x="3" y="84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2" name="Freeform 844"/>
              <p:cNvSpPr>
                <a:spLocks noEditPoints="1"/>
              </p:cNvSpPr>
              <p:nvPr/>
            </p:nvSpPr>
            <p:spPr bwMode="auto">
              <a:xfrm>
                <a:off x="743" y="2011"/>
                <a:ext cx="111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11" y="2"/>
                  </a:cxn>
                  <a:cxn ang="0">
                    <a:pos x="111" y="83"/>
                  </a:cxn>
                  <a:cxn ang="0">
                    <a:pos x="3" y="83"/>
                  </a:cxn>
                  <a:cxn ang="0">
                    <a:pos x="3" y="2"/>
                  </a:cxn>
                </a:cxnLst>
                <a:rect l="0" t="0" r="r" b="b"/>
                <a:pathLst>
                  <a:path w="111" h="83">
                    <a:moveTo>
                      <a:pt x="0" y="0"/>
                    </a:moveTo>
                    <a:lnTo>
                      <a:pt x="111" y="0"/>
                    </a:lnTo>
                    <a:lnTo>
                      <a:pt x="111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11" y="2"/>
                    </a:lnTo>
                    <a:lnTo>
                      <a:pt x="111" y="83"/>
                    </a:lnTo>
                    <a:lnTo>
                      <a:pt x="3" y="8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3" name="Freeform 845"/>
              <p:cNvSpPr>
                <a:spLocks noEditPoints="1"/>
              </p:cNvSpPr>
              <p:nvPr/>
            </p:nvSpPr>
            <p:spPr bwMode="auto">
              <a:xfrm>
                <a:off x="746" y="2013"/>
                <a:ext cx="108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8" y="2"/>
                  </a:cxn>
                  <a:cxn ang="0">
                    <a:pos x="108" y="81"/>
                  </a:cxn>
                  <a:cxn ang="0">
                    <a:pos x="2" y="81"/>
                  </a:cxn>
                  <a:cxn ang="0">
                    <a:pos x="2" y="2"/>
                  </a:cxn>
                </a:cxnLst>
                <a:rect l="0" t="0" r="r" b="b"/>
                <a:pathLst>
                  <a:path w="108" h="81">
                    <a:moveTo>
                      <a:pt x="0" y="0"/>
                    </a:moveTo>
                    <a:lnTo>
                      <a:pt x="108" y="0"/>
                    </a:lnTo>
                    <a:lnTo>
                      <a:pt x="108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8" y="2"/>
                    </a:lnTo>
                    <a:lnTo>
                      <a:pt x="108" y="81"/>
                    </a:lnTo>
                    <a:lnTo>
                      <a:pt x="2" y="8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4" name="Freeform 846"/>
              <p:cNvSpPr>
                <a:spLocks noEditPoints="1"/>
              </p:cNvSpPr>
              <p:nvPr/>
            </p:nvSpPr>
            <p:spPr bwMode="auto">
              <a:xfrm>
                <a:off x="748" y="2015"/>
                <a:ext cx="106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0"/>
                  </a:cxn>
                  <a:cxn ang="0">
                    <a:pos x="106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6" y="2"/>
                  </a:cxn>
                  <a:cxn ang="0">
                    <a:pos x="106" y="79"/>
                  </a:cxn>
                  <a:cxn ang="0">
                    <a:pos x="2" y="79"/>
                  </a:cxn>
                  <a:cxn ang="0">
                    <a:pos x="2" y="2"/>
                  </a:cxn>
                </a:cxnLst>
                <a:rect l="0" t="0" r="r" b="b"/>
                <a:pathLst>
                  <a:path w="106" h="79">
                    <a:moveTo>
                      <a:pt x="0" y="0"/>
                    </a:moveTo>
                    <a:lnTo>
                      <a:pt x="106" y="0"/>
                    </a:lnTo>
                    <a:lnTo>
                      <a:pt x="106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6" y="2"/>
                    </a:lnTo>
                    <a:lnTo>
                      <a:pt x="106" y="79"/>
                    </a:lnTo>
                    <a:lnTo>
                      <a:pt x="2" y="7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5" name="Freeform 847"/>
              <p:cNvSpPr>
                <a:spLocks noEditPoints="1"/>
              </p:cNvSpPr>
              <p:nvPr/>
            </p:nvSpPr>
            <p:spPr bwMode="auto">
              <a:xfrm>
                <a:off x="750" y="2017"/>
                <a:ext cx="104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104" y="1"/>
                  </a:cxn>
                  <a:cxn ang="0">
                    <a:pos x="104" y="77"/>
                  </a:cxn>
                  <a:cxn ang="0">
                    <a:pos x="4" y="77"/>
                  </a:cxn>
                  <a:cxn ang="0">
                    <a:pos x="4" y="1"/>
                  </a:cxn>
                </a:cxnLst>
                <a:rect l="0" t="0" r="r" b="b"/>
                <a:pathLst>
                  <a:path w="104" h="77">
                    <a:moveTo>
                      <a:pt x="0" y="0"/>
                    </a:moveTo>
                    <a:lnTo>
                      <a:pt x="104" y="0"/>
                    </a:lnTo>
                    <a:lnTo>
                      <a:pt x="104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4" y="1"/>
                    </a:moveTo>
                    <a:lnTo>
                      <a:pt x="104" y="1"/>
                    </a:lnTo>
                    <a:lnTo>
                      <a:pt x="104" y="77"/>
                    </a:lnTo>
                    <a:lnTo>
                      <a:pt x="4" y="77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6" name="Freeform 848"/>
              <p:cNvSpPr>
                <a:spLocks noEditPoints="1"/>
              </p:cNvSpPr>
              <p:nvPr/>
            </p:nvSpPr>
            <p:spPr bwMode="auto">
              <a:xfrm>
                <a:off x="754" y="2018"/>
                <a:ext cx="10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100" y="3"/>
                  </a:cxn>
                  <a:cxn ang="0">
                    <a:pos x="100" y="76"/>
                  </a:cxn>
                  <a:cxn ang="0">
                    <a:pos x="2" y="76"/>
                  </a:cxn>
                  <a:cxn ang="0">
                    <a:pos x="2" y="3"/>
                  </a:cxn>
                </a:cxnLst>
                <a:rect l="0" t="0" r="r" b="b"/>
                <a:pathLst>
                  <a:path w="100" h="76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100" y="3"/>
                    </a:lnTo>
                    <a:lnTo>
                      <a:pt x="100" y="76"/>
                    </a:lnTo>
                    <a:lnTo>
                      <a:pt x="2" y="7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7" name="Freeform 849"/>
              <p:cNvSpPr>
                <a:spLocks noEditPoints="1"/>
              </p:cNvSpPr>
              <p:nvPr/>
            </p:nvSpPr>
            <p:spPr bwMode="auto">
              <a:xfrm>
                <a:off x="756" y="2021"/>
                <a:ext cx="98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73"/>
                  </a:cxn>
                  <a:cxn ang="0">
                    <a:pos x="0" y="7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8" y="2"/>
                  </a:cxn>
                  <a:cxn ang="0">
                    <a:pos x="98" y="73"/>
                  </a:cxn>
                  <a:cxn ang="0">
                    <a:pos x="3" y="73"/>
                  </a:cxn>
                  <a:cxn ang="0">
                    <a:pos x="3" y="2"/>
                  </a:cxn>
                </a:cxnLst>
                <a:rect l="0" t="0" r="r" b="b"/>
                <a:pathLst>
                  <a:path w="98" h="73">
                    <a:moveTo>
                      <a:pt x="0" y="0"/>
                    </a:moveTo>
                    <a:lnTo>
                      <a:pt x="98" y="0"/>
                    </a:lnTo>
                    <a:lnTo>
                      <a:pt x="98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8" y="2"/>
                    </a:lnTo>
                    <a:lnTo>
                      <a:pt x="98" y="73"/>
                    </a:lnTo>
                    <a:lnTo>
                      <a:pt x="3" y="7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8" name="Freeform 850"/>
              <p:cNvSpPr>
                <a:spLocks noEditPoints="1"/>
              </p:cNvSpPr>
              <p:nvPr/>
            </p:nvSpPr>
            <p:spPr bwMode="auto">
              <a:xfrm>
                <a:off x="759" y="2023"/>
                <a:ext cx="95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95" y="2"/>
                  </a:cxn>
                  <a:cxn ang="0">
                    <a:pos x="95" y="71"/>
                  </a:cxn>
                  <a:cxn ang="0">
                    <a:pos x="2" y="71"/>
                  </a:cxn>
                  <a:cxn ang="0">
                    <a:pos x="2" y="2"/>
                  </a:cxn>
                </a:cxnLst>
                <a:rect l="0" t="0" r="r" b="b"/>
                <a:pathLst>
                  <a:path w="95" h="71">
                    <a:moveTo>
                      <a:pt x="0" y="0"/>
                    </a:moveTo>
                    <a:lnTo>
                      <a:pt x="95" y="0"/>
                    </a:lnTo>
                    <a:lnTo>
                      <a:pt x="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95" y="2"/>
                    </a:lnTo>
                    <a:lnTo>
                      <a:pt x="95" y="71"/>
                    </a:lnTo>
                    <a:lnTo>
                      <a:pt x="2" y="7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9" name="Freeform 851"/>
              <p:cNvSpPr>
                <a:spLocks noEditPoints="1"/>
              </p:cNvSpPr>
              <p:nvPr/>
            </p:nvSpPr>
            <p:spPr bwMode="auto">
              <a:xfrm>
                <a:off x="761" y="2025"/>
                <a:ext cx="93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3" y="2"/>
                  </a:cxn>
                  <a:cxn ang="0">
                    <a:pos x="93" y="69"/>
                  </a:cxn>
                  <a:cxn ang="0">
                    <a:pos x="3" y="69"/>
                  </a:cxn>
                  <a:cxn ang="0">
                    <a:pos x="3" y="2"/>
                  </a:cxn>
                </a:cxnLst>
                <a:rect l="0" t="0" r="r" b="b"/>
                <a:pathLst>
                  <a:path w="93" h="69">
                    <a:moveTo>
                      <a:pt x="0" y="0"/>
                    </a:moveTo>
                    <a:lnTo>
                      <a:pt x="93" y="0"/>
                    </a:lnTo>
                    <a:lnTo>
                      <a:pt x="93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3" y="2"/>
                    </a:lnTo>
                    <a:lnTo>
                      <a:pt x="93" y="69"/>
                    </a:lnTo>
                    <a:lnTo>
                      <a:pt x="3" y="69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0" name="Freeform 852"/>
              <p:cNvSpPr>
                <a:spLocks noEditPoints="1"/>
              </p:cNvSpPr>
              <p:nvPr/>
            </p:nvSpPr>
            <p:spPr bwMode="auto">
              <a:xfrm>
                <a:off x="764" y="2027"/>
                <a:ext cx="90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90" y="1"/>
                  </a:cxn>
                  <a:cxn ang="0">
                    <a:pos x="90" y="67"/>
                  </a:cxn>
                  <a:cxn ang="0">
                    <a:pos x="3" y="67"/>
                  </a:cxn>
                  <a:cxn ang="0">
                    <a:pos x="3" y="1"/>
                  </a:cxn>
                </a:cxnLst>
                <a:rect l="0" t="0" r="r" b="b"/>
                <a:pathLst>
                  <a:path w="90" h="67">
                    <a:moveTo>
                      <a:pt x="0" y="0"/>
                    </a:moveTo>
                    <a:lnTo>
                      <a:pt x="90" y="0"/>
                    </a:lnTo>
                    <a:lnTo>
                      <a:pt x="90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90" y="1"/>
                    </a:lnTo>
                    <a:lnTo>
                      <a:pt x="90" y="67"/>
                    </a:lnTo>
                    <a:lnTo>
                      <a:pt x="3" y="6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1" name="Freeform 853"/>
              <p:cNvSpPr>
                <a:spLocks noEditPoints="1"/>
              </p:cNvSpPr>
              <p:nvPr/>
            </p:nvSpPr>
            <p:spPr bwMode="auto">
              <a:xfrm>
                <a:off x="767" y="2028"/>
                <a:ext cx="87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0"/>
                  </a:cxn>
                  <a:cxn ang="0">
                    <a:pos x="87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87" y="3"/>
                  </a:cxn>
                  <a:cxn ang="0">
                    <a:pos x="87" y="66"/>
                  </a:cxn>
                  <a:cxn ang="0">
                    <a:pos x="2" y="66"/>
                  </a:cxn>
                  <a:cxn ang="0">
                    <a:pos x="2" y="3"/>
                  </a:cxn>
                </a:cxnLst>
                <a:rect l="0" t="0" r="r" b="b"/>
                <a:pathLst>
                  <a:path w="87" h="66">
                    <a:moveTo>
                      <a:pt x="0" y="0"/>
                    </a:moveTo>
                    <a:lnTo>
                      <a:pt x="87" y="0"/>
                    </a:lnTo>
                    <a:lnTo>
                      <a:pt x="87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87" y="3"/>
                    </a:lnTo>
                    <a:lnTo>
                      <a:pt x="87" y="66"/>
                    </a:lnTo>
                    <a:lnTo>
                      <a:pt x="2" y="6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2" name="Freeform 854"/>
              <p:cNvSpPr>
                <a:spLocks noEditPoints="1"/>
              </p:cNvSpPr>
              <p:nvPr/>
            </p:nvSpPr>
            <p:spPr bwMode="auto">
              <a:xfrm>
                <a:off x="769" y="2031"/>
                <a:ext cx="85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0"/>
                  </a:cxn>
                  <a:cxn ang="0">
                    <a:pos x="85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5" y="2"/>
                  </a:cxn>
                  <a:cxn ang="0">
                    <a:pos x="85" y="63"/>
                  </a:cxn>
                  <a:cxn ang="0">
                    <a:pos x="3" y="63"/>
                  </a:cxn>
                  <a:cxn ang="0">
                    <a:pos x="3" y="2"/>
                  </a:cxn>
                </a:cxnLst>
                <a:rect l="0" t="0" r="r" b="b"/>
                <a:pathLst>
                  <a:path w="85" h="63">
                    <a:moveTo>
                      <a:pt x="0" y="0"/>
                    </a:moveTo>
                    <a:lnTo>
                      <a:pt x="85" y="0"/>
                    </a:lnTo>
                    <a:lnTo>
                      <a:pt x="85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85" y="2"/>
                    </a:lnTo>
                    <a:lnTo>
                      <a:pt x="85" y="63"/>
                    </a:lnTo>
                    <a:lnTo>
                      <a:pt x="3" y="6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3" name="Freeform 855"/>
              <p:cNvSpPr>
                <a:spLocks noEditPoints="1"/>
              </p:cNvSpPr>
              <p:nvPr/>
            </p:nvSpPr>
            <p:spPr bwMode="auto">
              <a:xfrm>
                <a:off x="772" y="2033"/>
                <a:ext cx="82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2" y="2"/>
                  </a:cxn>
                  <a:cxn ang="0">
                    <a:pos x="82" y="61"/>
                  </a:cxn>
                  <a:cxn ang="0">
                    <a:pos x="3" y="61"/>
                  </a:cxn>
                  <a:cxn ang="0">
                    <a:pos x="3" y="2"/>
                  </a:cxn>
                </a:cxnLst>
                <a:rect l="0" t="0" r="r" b="b"/>
                <a:pathLst>
                  <a:path w="82" h="61">
                    <a:moveTo>
                      <a:pt x="0" y="0"/>
                    </a:moveTo>
                    <a:lnTo>
                      <a:pt x="82" y="0"/>
                    </a:lnTo>
                    <a:lnTo>
                      <a:pt x="82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82" y="2"/>
                    </a:lnTo>
                    <a:lnTo>
                      <a:pt x="82" y="61"/>
                    </a:lnTo>
                    <a:lnTo>
                      <a:pt x="3" y="6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4" name="Freeform 856"/>
              <p:cNvSpPr>
                <a:spLocks noEditPoints="1"/>
              </p:cNvSpPr>
              <p:nvPr/>
            </p:nvSpPr>
            <p:spPr bwMode="auto">
              <a:xfrm>
                <a:off x="775" y="2035"/>
                <a:ext cx="79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0"/>
                  </a:cxn>
                  <a:cxn ang="0">
                    <a:pos x="79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79" y="2"/>
                  </a:cxn>
                  <a:cxn ang="0">
                    <a:pos x="79" y="59"/>
                  </a:cxn>
                  <a:cxn ang="0">
                    <a:pos x="2" y="59"/>
                  </a:cxn>
                  <a:cxn ang="0">
                    <a:pos x="2" y="2"/>
                  </a:cxn>
                </a:cxnLst>
                <a:rect l="0" t="0" r="r" b="b"/>
                <a:pathLst>
                  <a:path w="79" h="59">
                    <a:moveTo>
                      <a:pt x="0" y="0"/>
                    </a:moveTo>
                    <a:lnTo>
                      <a:pt x="79" y="0"/>
                    </a:lnTo>
                    <a:lnTo>
                      <a:pt x="79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79" y="2"/>
                    </a:lnTo>
                    <a:lnTo>
                      <a:pt x="79" y="59"/>
                    </a:lnTo>
                    <a:lnTo>
                      <a:pt x="2" y="5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5" name="Freeform 857"/>
              <p:cNvSpPr>
                <a:spLocks noEditPoints="1"/>
              </p:cNvSpPr>
              <p:nvPr/>
            </p:nvSpPr>
            <p:spPr bwMode="auto">
              <a:xfrm>
                <a:off x="777" y="2037"/>
                <a:ext cx="7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0"/>
                  </a:cxn>
                  <a:cxn ang="0">
                    <a:pos x="77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77" y="1"/>
                  </a:cxn>
                  <a:cxn ang="0">
                    <a:pos x="77" y="57"/>
                  </a:cxn>
                  <a:cxn ang="0">
                    <a:pos x="3" y="57"/>
                  </a:cxn>
                  <a:cxn ang="0">
                    <a:pos x="3" y="1"/>
                  </a:cxn>
                </a:cxnLst>
                <a:rect l="0" t="0" r="r" b="b"/>
                <a:pathLst>
                  <a:path w="77" h="57">
                    <a:moveTo>
                      <a:pt x="0" y="0"/>
                    </a:moveTo>
                    <a:lnTo>
                      <a:pt x="77" y="0"/>
                    </a:lnTo>
                    <a:lnTo>
                      <a:pt x="77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77" y="1"/>
                    </a:lnTo>
                    <a:lnTo>
                      <a:pt x="77" y="57"/>
                    </a:lnTo>
                    <a:lnTo>
                      <a:pt x="3" y="5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6" name="Freeform 858"/>
              <p:cNvSpPr>
                <a:spLocks noEditPoints="1"/>
              </p:cNvSpPr>
              <p:nvPr/>
            </p:nvSpPr>
            <p:spPr bwMode="auto">
              <a:xfrm>
                <a:off x="780" y="2038"/>
                <a:ext cx="74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74" y="3"/>
                  </a:cxn>
                  <a:cxn ang="0">
                    <a:pos x="74" y="56"/>
                  </a:cxn>
                  <a:cxn ang="0">
                    <a:pos x="2" y="56"/>
                  </a:cxn>
                  <a:cxn ang="0">
                    <a:pos x="2" y="3"/>
                  </a:cxn>
                </a:cxnLst>
                <a:rect l="0" t="0" r="r" b="b"/>
                <a:pathLst>
                  <a:path w="74" h="56">
                    <a:moveTo>
                      <a:pt x="0" y="0"/>
                    </a:moveTo>
                    <a:lnTo>
                      <a:pt x="74" y="0"/>
                    </a:lnTo>
                    <a:lnTo>
                      <a:pt x="7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74" y="3"/>
                    </a:lnTo>
                    <a:lnTo>
                      <a:pt x="74" y="56"/>
                    </a:lnTo>
                    <a:lnTo>
                      <a:pt x="2" y="5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7" name="Freeform 859"/>
              <p:cNvSpPr>
                <a:spLocks noEditPoints="1"/>
              </p:cNvSpPr>
              <p:nvPr/>
            </p:nvSpPr>
            <p:spPr bwMode="auto">
              <a:xfrm>
                <a:off x="782" y="2041"/>
                <a:ext cx="72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72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72" y="2"/>
                  </a:cxn>
                  <a:cxn ang="0">
                    <a:pos x="72" y="53"/>
                  </a:cxn>
                  <a:cxn ang="0">
                    <a:pos x="4" y="53"/>
                  </a:cxn>
                  <a:cxn ang="0">
                    <a:pos x="4" y="2"/>
                  </a:cxn>
                </a:cxnLst>
                <a:rect l="0" t="0" r="r" b="b"/>
                <a:pathLst>
                  <a:path w="72" h="53">
                    <a:moveTo>
                      <a:pt x="0" y="0"/>
                    </a:moveTo>
                    <a:lnTo>
                      <a:pt x="72" y="0"/>
                    </a:lnTo>
                    <a:lnTo>
                      <a:pt x="72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72" y="2"/>
                    </a:lnTo>
                    <a:lnTo>
                      <a:pt x="72" y="53"/>
                    </a:lnTo>
                    <a:lnTo>
                      <a:pt x="4" y="5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8" name="Freeform 860"/>
              <p:cNvSpPr>
                <a:spLocks noEditPoints="1"/>
              </p:cNvSpPr>
              <p:nvPr/>
            </p:nvSpPr>
            <p:spPr bwMode="auto">
              <a:xfrm>
                <a:off x="786" y="2043"/>
                <a:ext cx="6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0"/>
                  </a:cxn>
                  <a:cxn ang="0">
                    <a:pos x="68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8" y="2"/>
                  </a:cxn>
                  <a:cxn ang="0">
                    <a:pos x="68" y="51"/>
                  </a:cxn>
                  <a:cxn ang="0">
                    <a:pos x="2" y="51"/>
                  </a:cxn>
                  <a:cxn ang="0">
                    <a:pos x="2" y="2"/>
                  </a:cxn>
                </a:cxnLst>
                <a:rect l="0" t="0" r="r" b="b"/>
                <a:pathLst>
                  <a:path w="68" h="51">
                    <a:moveTo>
                      <a:pt x="0" y="0"/>
                    </a:moveTo>
                    <a:lnTo>
                      <a:pt x="68" y="0"/>
                    </a:lnTo>
                    <a:lnTo>
                      <a:pt x="6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68" y="2"/>
                    </a:lnTo>
                    <a:lnTo>
                      <a:pt x="68" y="51"/>
                    </a:lnTo>
                    <a:lnTo>
                      <a:pt x="2" y="5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9" name="Freeform 861"/>
              <p:cNvSpPr>
                <a:spLocks noEditPoints="1"/>
              </p:cNvSpPr>
              <p:nvPr/>
            </p:nvSpPr>
            <p:spPr bwMode="auto">
              <a:xfrm>
                <a:off x="788" y="2045"/>
                <a:ext cx="66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49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6" y="1"/>
                  </a:cxn>
                  <a:cxn ang="0">
                    <a:pos x="66" y="49"/>
                  </a:cxn>
                  <a:cxn ang="0">
                    <a:pos x="2" y="49"/>
                  </a:cxn>
                  <a:cxn ang="0">
                    <a:pos x="2" y="1"/>
                  </a:cxn>
                </a:cxnLst>
                <a:rect l="0" t="0" r="r" b="b"/>
                <a:pathLst>
                  <a:path w="66" h="49">
                    <a:moveTo>
                      <a:pt x="0" y="0"/>
                    </a:moveTo>
                    <a:lnTo>
                      <a:pt x="66" y="0"/>
                    </a:lnTo>
                    <a:lnTo>
                      <a:pt x="66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6" y="1"/>
                    </a:lnTo>
                    <a:lnTo>
                      <a:pt x="66" y="49"/>
                    </a:lnTo>
                    <a:lnTo>
                      <a:pt x="2" y="4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0" name="Freeform 862"/>
              <p:cNvSpPr>
                <a:spLocks noEditPoints="1"/>
              </p:cNvSpPr>
              <p:nvPr/>
            </p:nvSpPr>
            <p:spPr bwMode="auto">
              <a:xfrm>
                <a:off x="790" y="2046"/>
                <a:ext cx="6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64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64" y="2"/>
                  </a:cxn>
                  <a:cxn ang="0">
                    <a:pos x="64" y="48"/>
                  </a:cxn>
                  <a:cxn ang="0">
                    <a:pos x="3" y="48"/>
                  </a:cxn>
                  <a:cxn ang="0">
                    <a:pos x="3" y="2"/>
                  </a:cxn>
                </a:cxnLst>
                <a:rect l="0" t="0" r="r" b="b"/>
                <a:pathLst>
                  <a:path w="64" h="48">
                    <a:moveTo>
                      <a:pt x="0" y="0"/>
                    </a:moveTo>
                    <a:lnTo>
                      <a:pt x="64" y="0"/>
                    </a:lnTo>
                    <a:lnTo>
                      <a:pt x="6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64" y="2"/>
                    </a:lnTo>
                    <a:lnTo>
                      <a:pt x="64" y="48"/>
                    </a:lnTo>
                    <a:lnTo>
                      <a:pt x="3" y="4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1" name="Freeform 863"/>
              <p:cNvSpPr>
                <a:spLocks noEditPoints="1"/>
              </p:cNvSpPr>
              <p:nvPr/>
            </p:nvSpPr>
            <p:spPr bwMode="auto">
              <a:xfrm>
                <a:off x="793" y="2048"/>
                <a:ext cx="6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61" y="3"/>
                  </a:cxn>
                  <a:cxn ang="0">
                    <a:pos x="61" y="46"/>
                  </a:cxn>
                  <a:cxn ang="0">
                    <a:pos x="3" y="46"/>
                  </a:cxn>
                  <a:cxn ang="0">
                    <a:pos x="3" y="3"/>
                  </a:cxn>
                </a:cxnLst>
                <a:rect l="0" t="0" r="r" b="b"/>
                <a:pathLst>
                  <a:path w="61" h="46">
                    <a:moveTo>
                      <a:pt x="0" y="0"/>
                    </a:moveTo>
                    <a:lnTo>
                      <a:pt x="61" y="0"/>
                    </a:lnTo>
                    <a:lnTo>
                      <a:pt x="61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61" y="3"/>
                    </a:lnTo>
                    <a:lnTo>
                      <a:pt x="61" y="46"/>
                    </a:lnTo>
                    <a:lnTo>
                      <a:pt x="3" y="4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2" name="Freeform 864"/>
              <p:cNvSpPr>
                <a:spLocks noEditPoints="1"/>
              </p:cNvSpPr>
              <p:nvPr/>
            </p:nvSpPr>
            <p:spPr bwMode="auto">
              <a:xfrm>
                <a:off x="796" y="2051"/>
                <a:ext cx="58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0"/>
                  </a:cxn>
                  <a:cxn ang="0">
                    <a:pos x="58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8" y="2"/>
                  </a:cxn>
                  <a:cxn ang="0">
                    <a:pos x="58" y="43"/>
                  </a:cxn>
                  <a:cxn ang="0">
                    <a:pos x="3" y="43"/>
                  </a:cxn>
                  <a:cxn ang="0">
                    <a:pos x="3" y="2"/>
                  </a:cxn>
                </a:cxnLst>
                <a:rect l="0" t="0" r="r" b="b"/>
                <a:pathLst>
                  <a:path w="58" h="43">
                    <a:moveTo>
                      <a:pt x="0" y="0"/>
                    </a:moveTo>
                    <a:lnTo>
                      <a:pt x="58" y="0"/>
                    </a:lnTo>
                    <a:lnTo>
                      <a:pt x="58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58" y="2"/>
                    </a:lnTo>
                    <a:lnTo>
                      <a:pt x="58" y="43"/>
                    </a:lnTo>
                    <a:lnTo>
                      <a:pt x="3" y="4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3" name="Freeform 865"/>
              <p:cNvSpPr>
                <a:spLocks noEditPoints="1"/>
              </p:cNvSpPr>
              <p:nvPr/>
            </p:nvSpPr>
            <p:spPr bwMode="auto">
              <a:xfrm>
                <a:off x="799" y="2053"/>
                <a:ext cx="55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5" y="2"/>
                  </a:cxn>
                  <a:cxn ang="0">
                    <a:pos x="55" y="41"/>
                  </a:cxn>
                  <a:cxn ang="0">
                    <a:pos x="2" y="41"/>
                  </a:cxn>
                  <a:cxn ang="0">
                    <a:pos x="2" y="2"/>
                  </a:cxn>
                </a:cxnLst>
                <a:rect l="0" t="0" r="r" b="b"/>
                <a:pathLst>
                  <a:path w="55" h="41">
                    <a:moveTo>
                      <a:pt x="0" y="0"/>
                    </a:moveTo>
                    <a:lnTo>
                      <a:pt x="55" y="0"/>
                    </a:lnTo>
                    <a:lnTo>
                      <a:pt x="5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55" y="2"/>
                    </a:lnTo>
                    <a:lnTo>
                      <a:pt x="55" y="41"/>
                    </a:lnTo>
                    <a:lnTo>
                      <a:pt x="2" y="4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4" name="Freeform 866"/>
              <p:cNvSpPr>
                <a:spLocks noEditPoints="1"/>
              </p:cNvSpPr>
              <p:nvPr/>
            </p:nvSpPr>
            <p:spPr bwMode="auto">
              <a:xfrm>
                <a:off x="801" y="2055"/>
                <a:ext cx="53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3" y="1"/>
                  </a:cxn>
                  <a:cxn ang="0">
                    <a:pos x="53" y="39"/>
                  </a:cxn>
                  <a:cxn ang="0">
                    <a:pos x="2" y="39"/>
                  </a:cxn>
                  <a:cxn ang="0">
                    <a:pos x="2" y="1"/>
                  </a:cxn>
                </a:cxnLst>
                <a:rect l="0" t="0" r="r" b="b"/>
                <a:pathLst>
                  <a:path w="53" h="39">
                    <a:moveTo>
                      <a:pt x="0" y="0"/>
                    </a:moveTo>
                    <a:lnTo>
                      <a:pt x="53" y="0"/>
                    </a:lnTo>
                    <a:lnTo>
                      <a:pt x="5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53" y="1"/>
                    </a:lnTo>
                    <a:lnTo>
                      <a:pt x="53" y="39"/>
                    </a:lnTo>
                    <a:lnTo>
                      <a:pt x="2" y="3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5" name="Freeform 867"/>
              <p:cNvSpPr>
                <a:spLocks noEditPoints="1"/>
              </p:cNvSpPr>
              <p:nvPr/>
            </p:nvSpPr>
            <p:spPr bwMode="auto">
              <a:xfrm>
                <a:off x="803" y="2056"/>
                <a:ext cx="51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51" y="2"/>
                  </a:cxn>
                  <a:cxn ang="0">
                    <a:pos x="51" y="38"/>
                  </a:cxn>
                  <a:cxn ang="0">
                    <a:pos x="4" y="38"/>
                  </a:cxn>
                  <a:cxn ang="0">
                    <a:pos x="4" y="2"/>
                  </a:cxn>
                </a:cxnLst>
                <a:rect l="0" t="0" r="r" b="b"/>
                <a:pathLst>
                  <a:path w="51" h="38">
                    <a:moveTo>
                      <a:pt x="0" y="0"/>
                    </a:moveTo>
                    <a:lnTo>
                      <a:pt x="51" y="0"/>
                    </a:lnTo>
                    <a:lnTo>
                      <a:pt x="51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51" y="2"/>
                    </a:lnTo>
                    <a:lnTo>
                      <a:pt x="51" y="38"/>
                    </a:lnTo>
                    <a:lnTo>
                      <a:pt x="4" y="38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6" name="Freeform 868"/>
              <p:cNvSpPr>
                <a:spLocks noEditPoints="1"/>
              </p:cNvSpPr>
              <p:nvPr/>
            </p:nvSpPr>
            <p:spPr bwMode="auto">
              <a:xfrm>
                <a:off x="807" y="2058"/>
                <a:ext cx="47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7" y="3"/>
                  </a:cxn>
                  <a:cxn ang="0">
                    <a:pos x="47" y="36"/>
                  </a:cxn>
                  <a:cxn ang="0">
                    <a:pos x="2" y="36"/>
                  </a:cxn>
                  <a:cxn ang="0">
                    <a:pos x="2" y="3"/>
                  </a:cxn>
                </a:cxnLst>
                <a:rect l="0" t="0" r="r" b="b"/>
                <a:pathLst>
                  <a:path w="47" h="36">
                    <a:moveTo>
                      <a:pt x="0" y="0"/>
                    </a:moveTo>
                    <a:lnTo>
                      <a:pt x="47" y="0"/>
                    </a:lnTo>
                    <a:lnTo>
                      <a:pt x="47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47" y="3"/>
                    </a:lnTo>
                    <a:lnTo>
                      <a:pt x="47" y="36"/>
                    </a:lnTo>
                    <a:lnTo>
                      <a:pt x="2" y="3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7" name="Freeform 869"/>
              <p:cNvSpPr>
                <a:spLocks noEditPoints="1"/>
              </p:cNvSpPr>
              <p:nvPr/>
            </p:nvSpPr>
            <p:spPr bwMode="auto">
              <a:xfrm>
                <a:off x="809" y="2061"/>
                <a:ext cx="4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5" y="2"/>
                  </a:cxn>
                  <a:cxn ang="0">
                    <a:pos x="45" y="33"/>
                  </a:cxn>
                  <a:cxn ang="0">
                    <a:pos x="3" y="33"/>
                  </a:cxn>
                  <a:cxn ang="0">
                    <a:pos x="3" y="2"/>
                  </a:cxn>
                </a:cxnLst>
                <a:rect l="0" t="0" r="r" b="b"/>
                <a:pathLst>
                  <a:path w="45" h="33">
                    <a:moveTo>
                      <a:pt x="0" y="0"/>
                    </a:moveTo>
                    <a:lnTo>
                      <a:pt x="45" y="0"/>
                    </a:lnTo>
                    <a:lnTo>
                      <a:pt x="45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5" y="2"/>
                    </a:lnTo>
                    <a:lnTo>
                      <a:pt x="45" y="33"/>
                    </a:lnTo>
                    <a:lnTo>
                      <a:pt x="3" y="3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8" name="Freeform 870"/>
              <p:cNvSpPr>
                <a:spLocks noEditPoints="1"/>
              </p:cNvSpPr>
              <p:nvPr/>
            </p:nvSpPr>
            <p:spPr bwMode="auto">
              <a:xfrm>
                <a:off x="812" y="2063"/>
                <a:ext cx="4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31"/>
                  </a:cxn>
                  <a:cxn ang="0">
                    <a:pos x="0" y="3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2" y="2"/>
                  </a:cxn>
                  <a:cxn ang="0">
                    <a:pos x="42" y="31"/>
                  </a:cxn>
                  <a:cxn ang="0">
                    <a:pos x="3" y="31"/>
                  </a:cxn>
                  <a:cxn ang="0">
                    <a:pos x="3" y="2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lnTo>
                      <a:pt x="42" y="0"/>
                    </a:lnTo>
                    <a:lnTo>
                      <a:pt x="4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2" y="2"/>
                    </a:lnTo>
                    <a:lnTo>
                      <a:pt x="42" y="31"/>
                    </a:lnTo>
                    <a:lnTo>
                      <a:pt x="3" y="3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9" name="Freeform 871"/>
              <p:cNvSpPr>
                <a:spLocks noEditPoints="1"/>
              </p:cNvSpPr>
              <p:nvPr/>
            </p:nvSpPr>
            <p:spPr bwMode="auto">
              <a:xfrm>
                <a:off x="815" y="2065"/>
                <a:ext cx="39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9" y="1"/>
                  </a:cxn>
                  <a:cxn ang="0">
                    <a:pos x="39" y="29"/>
                  </a:cxn>
                  <a:cxn ang="0">
                    <a:pos x="2" y="29"/>
                  </a:cxn>
                  <a:cxn ang="0">
                    <a:pos x="2" y="1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9" y="0"/>
                    </a:lnTo>
                    <a:lnTo>
                      <a:pt x="3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39" y="1"/>
                    </a:lnTo>
                    <a:lnTo>
                      <a:pt x="39" y="29"/>
                    </a:lnTo>
                    <a:lnTo>
                      <a:pt x="2" y="2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0" name="Freeform 872"/>
              <p:cNvSpPr>
                <a:spLocks noEditPoints="1"/>
              </p:cNvSpPr>
              <p:nvPr/>
            </p:nvSpPr>
            <p:spPr bwMode="auto">
              <a:xfrm>
                <a:off x="817" y="2066"/>
                <a:ext cx="37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7" y="2"/>
                  </a:cxn>
                  <a:cxn ang="0">
                    <a:pos x="37" y="28"/>
                  </a:cxn>
                  <a:cxn ang="0">
                    <a:pos x="3" y="28"/>
                  </a:cxn>
                  <a:cxn ang="0">
                    <a:pos x="3" y="2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37" y="0"/>
                    </a:lnTo>
                    <a:lnTo>
                      <a:pt x="37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37" y="2"/>
                    </a:lnTo>
                    <a:lnTo>
                      <a:pt x="37" y="28"/>
                    </a:lnTo>
                    <a:lnTo>
                      <a:pt x="3" y="2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1" name="Freeform 873"/>
              <p:cNvSpPr>
                <a:spLocks noEditPoints="1"/>
              </p:cNvSpPr>
              <p:nvPr/>
            </p:nvSpPr>
            <p:spPr bwMode="auto">
              <a:xfrm>
                <a:off x="820" y="2068"/>
                <a:ext cx="3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4" y="3"/>
                  </a:cxn>
                  <a:cxn ang="0">
                    <a:pos x="34" y="26"/>
                  </a:cxn>
                  <a:cxn ang="0">
                    <a:pos x="2" y="26"/>
                  </a:cxn>
                  <a:cxn ang="0">
                    <a:pos x="2" y="3"/>
                  </a:cxn>
                </a:cxnLst>
                <a:rect l="0" t="0" r="r" b="b"/>
                <a:pathLst>
                  <a:path w="34" h="26">
                    <a:moveTo>
                      <a:pt x="0" y="0"/>
                    </a:moveTo>
                    <a:lnTo>
                      <a:pt x="34" y="0"/>
                    </a:lnTo>
                    <a:lnTo>
                      <a:pt x="34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34" y="3"/>
                    </a:lnTo>
                    <a:lnTo>
                      <a:pt x="34" y="26"/>
                    </a:lnTo>
                    <a:lnTo>
                      <a:pt x="2" y="2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2" name="Freeform 874"/>
              <p:cNvSpPr>
                <a:spLocks noEditPoints="1"/>
              </p:cNvSpPr>
              <p:nvPr/>
            </p:nvSpPr>
            <p:spPr bwMode="auto">
              <a:xfrm>
                <a:off x="822" y="2071"/>
                <a:ext cx="3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32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32" y="2"/>
                  </a:cxn>
                  <a:cxn ang="0">
                    <a:pos x="32" y="23"/>
                  </a:cxn>
                  <a:cxn ang="0">
                    <a:pos x="4" y="23"/>
                  </a:cxn>
                  <a:cxn ang="0">
                    <a:pos x="4" y="2"/>
                  </a:cxn>
                </a:cxnLst>
                <a:rect l="0" t="0" r="r" b="b"/>
                <a:pathLst>
                  <a:path w="32" h="23">
                    <a:moveTo>
                      <a:pt x="0" y="0"/>
                    </a:moveTo>
                    <a:lnTo>
                      <a:pt x="32" y="0"/>
                    </a:lnTo>
                    <a:lnTo>
                      <a:pt x="3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4" y="2"/>
                    </a:moveTo>
                    <a:lnTo>
                      <a:pt x="32" y="2"/>
                    </a:lnTo>
                    <a:lnTo>
                      <a:pt x="32" y="23"/>
                    </a:lnTo>
                    <a:lnTo>
                      <a:pt x="4" y="2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3" name="Freeform 875"/>
              <p:cNvSpPr>
                <a:spLocks noEditPoints="1"/>
              </p:cNvSpPr>
              <p:nvPr/>
            </p:nvSpPr>
            <p:spPr bwMode="auto">
              <a:xfrm>
                <a:off x="826" y="2073"/>
                <a:ext cx="2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2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8" y="2"/>
                  </a:cxn>
                  <a:cxn ang="0">
                    <a:pos x="28" y="21"/>
                  </a:cxn>
                  <a:cxn ang="0">
                    <a:pos x="2" y="21"/>
                  </a:cxn>
                  <a:cxn ang="0">
                    <a:pos x="2" y="2"/>
                  </a:cxn>
                </a:cxnLst>
                <a:rect l="0" t="0" r="r" b="b"/>
                <a:pathLst>
                  <a:path w="28" h="21">
                    <a:moveTo>
                      <a:pt x="0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8" y="2"/>
                    </a:lnTo>
                    <a:lnTo>
                      <a:pt x="28" y="21"/>
                    </a:lnTo>
                    <a:lnTo>
                      <a:pt x="2" y="2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4" name="Freeform 876"/>
              <p:cNvSpPr>
                <a:spLocks noEditPoints="1"/>
              </p:cNvSpPr>
              <p:nvPr/>
            </p:nvSpPr>
            <p:spPr bwMode="auto">
              <a:xfrm>
                <a:off x="828" y="2075"/>
                <a:ext cx="2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6" y="19"/>
                  </a:cxn>
                  <a:cxn ang="0">
                    <a:pos x="3" y="19"/>
                  </a:cxn>
                  <a:cxn ang="0">
                    <a:pos x="3" y="1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26" y="0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26" y="1"/>
                    </a:lnTo>
                    <a:lnTo>
                      <a:pt x="26" y="19"/>
                    </a:lnTo>
                    <a:lnTo>
                      <a:pt x="3" y="19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5" name="Freeform 877"/>
              <p:cNvSpPr>
                <a:spLocks noEditPoints="1"/>
              </p:cNvSpPr>
              <p:nvPr/>
            </p:nvSpPr>
            <p:spPr bwMode="auto">
              <a:xfrm>
                <a:off x="831" y="2076"/>
                <a:ext cx="2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23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2" y="18"/>
                  </a:cxn>
                  <a:cxn ang="0">
                    <a:pos x="2" y="2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3" y="2"/>
                    </a:lnTo>
                    <a:lnTo>
                      <a:pt x="23" y="18"/>
                    </a:lnTo>
                    <a:lnTo>
                      <a:pt x="2" y="1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6" name="Freeform 878"/>
              <p:cNvSpPr>
                <a:spLocks noEditPoints="1"/>
              </p:cNvSpPr>
              <p:nvPr/>
            </p:nvSpPr>
            <p:spPr bwMode="auto">
              <a:xfrm>
                <a:off x="833" y="2078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21" y="3"/>
                  </a:cxn>
                  <a:cxn ang="0">
                    <a:pos x="21" y="16"/>
                  </a:cxn>
                  <a:cxn ang="0">
                    <a:pos x="3" y="16"/>
                  </a:cxn>
                  <a:cxn ang="0">
                    <a:pos x="3" y="3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0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3" y="3"/>
                    </a:moveTo>
                    <a:lnTo>
                      <a:pt x="21" y="3"/>
                    </a:lnTo>
                    <a:lnTo>
                      <a:pt x="21" y="16"/>
                    </a:lnTo>
                    <a:lnTo>
                      <a:pt x="3" y="1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7" name="Freeform 879"/>
              <p:cNvSpPr>
                <a:spLocks noEditPoints="1"/>
              </p:cNvSpPr>
              <p:nvPr/>
            </p:nvSpPr>
            <p:spPr bwMode="auto">
              <a:xfrm>
                <a:off x="836" y="2081"/>
                <a:ext cx="1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8" y="2"/>
                  </a:cxn>
                  <a:cxn ang="0">
                    <a:pos x="18" y="13"/>
                  </a:cxn>
                  <a:cxn ang="0">
                    <a:pos x="3" y="13"/>
                  </a:cxn>
                  <a:cxn ang="0">
                    <a:pos x="3" y="2"/>
                  </a:cxn>
                </a:cxnLst>
                <a:rect l="0" t="0" r="r" b="b"/>
                <a:pathLst>
                  <a:path w="18" h="13">
                    <a:moveTo>
                      <a:pt x="0" y="0"/>
                    </a:moveTo>
                    <a:lnTo>
                      <a:pt x="18" y="0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3" y="1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8" name="Freeform 880"/>
              <p:cNvSpPr>
                <a:spLocks noEditPoints="1"/>
              </p:cNvSpPr>
              <p:nvPr/>
            </p:nvSpPr>
            <p:spPr bwMode="auto">
              <a:xfrm>
                <a:off x="839" y="2083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5" y="1"/>
                  </a:cxn>
                  <a:cxn ang="0">
                    <a:pos x="15" y="11"/>
                  </a:cxn>
                  <a:cxn ang="0">
                    <a:pos x="2" y="11"/>
                  </a:cxn>
                  <a:cxn ang="0">
                    <a:pos x="2" y="1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5" y="1"/>
                    </a:lnTo>
                    <a:lnTo>
                      <a:pt x="15" y="11"/>
                    </a:lnTo>
                    <a:lnTo>
                      <a:pt x="2" y="1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9" name="Freeform 881"/>
              <p:cNvSpPr>
                <a:spLocks noEditPoints="1"/>
              </p:cNvSpPr>
              <p:nvPr/>
            </p:nvSpPr>
            <p:spPr bwMode="auto">
              <a:xfrm>
                <a:off x="841" y="2084"/>
                <a:ext cx="1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3" y="2"/>
                  </a:cxn>
                  <a:cxn ang="0">
                    <a:pos x="13" y="10"/>
                  </a:cxn>
                  <a:cxn ang="0">
                    <a:pos x="3" y="10"/>
                  </a:cxn>
                  <a:cxn ang="0">
                    <a:pos x="3" y="2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" y="2"/>
                    </a:lnTo>
                    <a:lnTo>
                      <a:pt x="13" y="10"/>
                    </a:lnTo>
                    <a:lnTo>
                      <a:pt x="3" y="1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0" name="Freeform 882"/>
              <p:cNvSpPr>
                <a:spLocks noEditPoints="1"/>
              </p:cNvSpPr>
              <p:nvPr/>
            </p:nvSpPr>
            <p:spPr bwMode="auto">
              <a:xfrm>
                <a:off x="844" y="2086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3" y="8"/>
                  </a:cxn>
                  <a:cxn ang="0">
                    <a:pos x="3" y="2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0"/>
                    </a:lnTo>
                    <a:lnTo>
                      <a:pt x="1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0" y="2"/>
                    </a:lnTo>
                    <a:lnTo>
                      <a:pt x="10" y="8"/>
                    </a:lnTo>
                    <a:lnTo>
                      <a:pt x="3" y="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1" name="Freeform 883"/>
              <p:cNvSpPr>
                <a:spLocks noEditPoints="1"/>
              </p:cNvSpPr>
              <p:nvPr/>
            </p:nvSpPr>
            <p:spPr bwMode="auto">
              <a:xfrm>
                <a:off x="847" y="2088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7" y="3"/>
                  </a:cxn>
                  <a:cxn ang="0">
                    <a:pos x="7" y="6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3"/>
                    </a:moveTo>
                    <a:lnTo>
                      <a:pt x="7" y="3"/>
                    </a:lnTo>
                    <a:lnTo>
                      <a:pt x="7" y="6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2" name="Freeform 884"/>
              <p:cNvSpPr>
                <a:spLocks noEditPoints="1"/>
              </p:cNvSpPr>
              <p:nvPr/>
            </p:nvSpPr>
            <p:spPr bwMode="auto">
              <a:xfrm>
                <a:off x="849" y="2091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3" name="Freeform 885"/>
              <p:cNvSpPr>
                <a:spLocks noEditPoints="1"/>
              </p:cNvSpPr>
              <p:nvPr/>
            </p:nvSpPr>
            <p:spPr bwMode="auto">
              <a:xfrm>
                <a:off x="852" y="209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4" name="Line 886"/>
              <p:cNvSpPr>
                <a:spLocks noChangeShapeType="1"/>
              </p:cNvSpPr>
              <p:nvPr/>
            </p:nvSpPr>
            <p:spPr bwMode="auto">
              <a:xfrm>
                <a:off x="697" y="2114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5" name="Line 887"/>
              <p:cNvSpPr>
                <a:spLocks noChangeShapeType="1"/>
              </p:cNvSpPr>
              <p:nvPr/>
            </p:nvSpPr>
            <p:spPr bwMode="auto">
              <a:xfrm>
                <a:off x="666" y="2114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6" name="Line 888"/>
              <p:cNvSpPr>
                <a:spLocks noChangeShapeType="1"/>
              </p:cNvSpPr>
              <p:nvPr/>
            </p:nvSpPr>
            <p:spPr bwMode="auto">
              <a:xfrm>
                <a:off x="628" y="2114"/>
                <a:ext cx="25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7" name="Freeform 889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31" y="0"/>
                    </a:lnTo>
                    <a:lnTo>
                      <a:pt x="31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8" name="Freeform 890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" h="9">
                    <a:moveTo>
                      <a:pt x="0" y="0"/>
                    </a:moveTo>
                    <a:lnTo>
                      <a:pt x="31" y="0"/>
                    </a:lnTo>
                    <a:lnTo>
                      <a:pt x="3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9" name="Freeform 891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1" h="6">
                    <a:moveTo>
                      <a:pt x="0" y="0"/>
                    </a:moveTo>
                    <a:lnTo>
                      <a:pt x="31" y="0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0" name="Freeform 892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1" h="4">
                    <a:moveTo>
                      <a:pt x="0" y="0"/>
                    </a:moveTo>
                    <a:lnTo>
                      <a:pt x="31" y="0"/>
                    </a:lnTo>
                    <a:lnTo>
                      <a:pt x="3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1" name="Freeform 893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lnTo>
                      <a:pt x="31" y="0"/>
                    </a:lnTo>
                    <a:lnTo>
                      <a:pt x="3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2" name="Freeform 894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3" name="Rectangle 895"/>
              <p:cNvSpPr>
                <a:spLocks noChangeArrowheads="1"/>
              </p:cNvSpPr>
              <p:nvPr/>
            </p:nvSpPr>
            <p:spPr bwMode="auto">
              <a:xfrm>
                <a:off x="818" y="2161"/>
                <a:ext cx="3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4" name="Freeform 896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31" y="0"/>
                    </a:lnTo>
                    <a:lnTo>
                      <a:pt x="31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5" name="Freeform 897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" h="9">
                    <a:moveTo>
                      <a:pt x="0" y="0"/>
                    </a:moveTo>
                    <a:lnTo>
                      <a:pt x="31" y="0"/>
                    </a:lnTo>
                    <a:lnTo>
                      <a:pt x="3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6" name="Freeform 898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1" h="6">
                    <a:moveTo>
                      <a:pt x="0" y="0"/>
                    </a:moveTo>
                    <a:lnTo>
                      <a:pt x="31" y="0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7" name="Freeform 899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1" h="4">
                    <a:moveTo>
                      <a:pt x="0" y="0"/>
                    </a:moveTo>
                    <a:lnTo>
                      <a:pt x="31" y="0"/>
                    </a:lnTo>
                    <a:lnTo>
                      <a:pt x="3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8" name="Freeform 900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lnTo>
                      <a:pt x="31" y="0"/>
                    </a:lnTo>
                    <a:lnTo>
                      <a:pt x="3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9" name="Freeform 901"/>
              <p:cNvSpPr>
                <a:spLocks noEditPoints="1"/>
              </p:cNvSpPr>
              <p:nvPr/>
            </p:nvSpPr>
            <p:spPr bwMode="auto">
              <a:xfrm>
                <a:off x="818" y="2161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0" name="Rectangle 902"/>
              <p:cNvSpPr>
                <a:spLocks noChangeArrowheads="1"/>
              </p:cNvSpPr>
              <p:nvPr/>
            </p:nvSpPr>
            <p:spPr bwMode="auto">
              <a:xfrm>
                <a:off x="790" y="2164"/>
                <a:ext cx="7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1" name="Freeform 903"/>
              <p:cNvSpPr>
                <a:spLocks noEditPoints="1"/>
              </p:cNvSpPr>
              <p:nvPr/>
            </p:nvSpPr>
            <p:spPr bwMode="auto">
              <a:xfrm>
                <a:off x="597" y="2153"/>
                <a:ext cx="3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7" y="0"/>
                  </a:cxn>
                  <a:cxn ang="0">
                    <a:pos x="37" y="21"/>
                  </a:cxn>
                  <a:cxn ang="0">
                    <a:pos x="3" y="21"/>
                  </a:cxn>
                  <a:cxn ang="0">
                    <a:pos x="3" y="0"/>
                  </a:cxn>
                </a:cxnLst>
                <a:rect l="0" t="0" r="r" b="b"/>
                <a:pathLst>
                  <a:path w="39" h="21">
                    <a:moveTo>
                      <a:pt x="0" y="0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3" y="0"/>
                    </a:moveTo>
                    <a:lnTo>
                      <a:pt x="37" y="0"/>
                    </a:lnTo>
                    <a:lnTo>
                      <a:pt x="37" y="21"/>
                    </a:lnTo>
                    <a:lnTo>
                      <a:pt x="3" y="2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2" name="Freeform 904"/>
              <p:cNvSpPr>
                <a:spLocks noEditPoints="1"/>
              </p:cNvSpPr>
              <p:nvPr/>
            </p:nvSpPr>
            <p:spPr bwMode="auto">
              <a:xfrm>
                <a:off x="600" y="2153"/>
                <a:ext cx="3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2" y="0"/>
                  </a:cxn>
                  <a:cxn ang="0">
                    <a:pos x="32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34" h="21">
                    <a:moveTo>
                      <a:pt x="0" y="0"/>
                    </a:moveTo>
                    <a:lnTo>
                      <a:pt x="34" y="0"/>
                    </a:lnTo>
                    <a:lnTo>
                      <a:pt x="34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2" y="0"/>
                    </a:lnTo>
                    <a:lnTo>
                      <a:pt x="32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3" name="Freeform 905"/>
              <p:cNvSpPr>
                <a:spLocks noEditPoints="1"/>
              </p:cNvSpPr>
              <p:nvPr/>
            </p:nvSpPr>
            <p:spPr bwMode="auto">
              <a:xfrm>
                <a:off x="602" y="2153"/>
                <a:ext cx="30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8" y="0"/>
                  </a:cxn>
                  <a:cxn ang="0">
                    <a:pos x="28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30" h="21">
                    <a:moveTo>
                      <a:pt x="0" y="0"/>
                    </a:moveTo>
                    <a:lnTo>
                      <a:pt x="30" y="0"/>
                    </a:lnTo>
                    <a:lnTo>
                      <a:pt x="30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4" name="Freeform 906"/>
              <p:cNvSpPr>
                <a:spLocks noEditPoints="1"/>
              </p:cNvSpPr>
              <p:nvPr/>
            </p:nvSpPr>
            <p:spPr bwMode="auto">
              <a:xfrm>
                <a:off x="604" y="2153"/>
                <a:ext cx="2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23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26" h="21">
                    <a:moveTo>
                      <a:pt x="0" y="0"/>
                    </a:moveTo>
                    <a:lnTo>
                      <a:pt x="26" y="0"/>
                    </a:lnTo>
                    <a:lnTo>
                      <a:pt x="2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3" y="0"/>
                    </a:lnTo>
                    <a:lnTo>
                      <a:pt x="23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7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5" name="Freeform 907"/>
              <p:cNvSpPr>
                <a:spLocks noEditPoints="1"/>
              </p:cNvSpPr>
              <p:nvPr/>
            </p:nvSpPr>
            <p:spPr bwMode="auto">
              <a:xfrm>
                <a:off x="606" y="2153"/>
                <a:ext cx="2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0" y="0"/>
                  </a:cxn>
                  <a:cxn ang="0">
                    <a:pos x="20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0" y="0"/>
                    </a:lnTo>
                    <a:lnTo>
                      <a:pt x="20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6" name="Freeform 908"/>
              <p:cNvSpPr>
                <a:spLocks noEditPoints="1"/>
              </p:cNvSpPr>
              <p:nvPr/>
            </p:nvSpPr>
            <p:spPr bwMode="auto">
              <a:xfrm>
                <a:off x="608" y="2153"/>
                <a:ext cx="1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6" y="0"/>
                  </a:cxn>
                  <a:cxn ang="0">
                    <a:pos x="16" y="21"/>
                  </a:cxn>
                  <a:cxn ang="0">
                    <a:pos x="3" y="21"/>
                  </a:cxn>
                  <a:cxn ang="0">
                    <a:pos x="3" y="0"/>
                  </a:cxn>
                </a:cxnLst>
                <a:rect l="0" t="0" r="r" b="b"/>
                <a:pathLst>
                  <a:path w="18" h="21">
                    <a:moveTo>
                      <a:pt x="0" y="0"/>
                    </a:moveTo>
                    <a:lnTo>
                      <a:pt x="18" y="0"/>
                    </a:lnTo>
                    <a:lnTo>
                      <a:pt x="18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3" y="0"/>
                    </a:moveTo>
                    <a:lnTo>
                      <a:pt x="16" y="0"/>
                    </a:lnTo>
                    <a:lnTo>
                      <a:pt x="16" y="21"/>
                    </a:lnTo>
                    <a:lnTo>
                      <a:pt x="3" y="2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7" name="Freeform 909"/>
              <p:cNvSpPr>
                <a:spLocks noEditPoints="1"/>
              </p:cNvSpPr>
              <p:nvPr/>
            </p:nvSpPr>
            <p:spPr bwMode="auto">
              <a:xfrm>
                <a:off x="611" y="2153"/>
                <a:ext cx="1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1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lnTo>
                      <a:pt x="13" y="0"/>
                    </a:lnTo>
                    <a:lnTo>
                      <a:pt x="1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1" y="0"/>
                    </a:lnTo>
                    <a:lnTo>
                      <a:pt x="11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21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8" name="Freeform 910"/>
              <p:cNvSpPr>
                <a:spLocks noEditPoints="1"/>
              </p:cNvSpPr>
              <p:nvPr/>
            </p:nvSpPr>
            <p:spPr bwMode="auto">
              <a:xfrm>
                <a:off x="613" y="2153"/>
                <a:ext cx="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lnTo>
                      <a:pt x="9" y="0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7" y="0"/>
                    </a:lnTo>
                    <a:lnTo>
                      <a:pt x="7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91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9" name="Freeform 911"/>
              <p:cNvSpPr>
                <a:spLocks noEditPoints="1"/>
              </p:cNvSpPr>
              <p:nvPr/>
            </p:nvSpPr>
            <p:spPr bwMode="auto">
              <a:xfrm>
                <a:off x="615" y="2153"/>
                <a:ext cx="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5" h="21">
                    <a:moveTo>
                      <a:pt x="0" y="0"/>
                    </a:moveTo>
                    <a:lnTo>
                      <a:pt x="5" y="0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0" name="Rectangle 912"/>
              <p:cNvSpPr>
                <a:spLocks noChangeArrowheads="1"/>
              </p:cNvSpPr>
              <p:nvPr/>
            </p:nvSpPr>
            <p:spPr bwMode="auto">
              <a:xfrm>
                <a:off x="597" y="2153"/>
                <a:ext cx="39" cy="2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1" name="Freeform 913"/>
              <p:cNvSpPr>
                <a:spLocks noEditPoints="1"/>
              </p:cNvSpPr>
              <p:nvPr/>
            </p:nvSpPr>
            <p:spPr bwMode="auto">
              <a:xfrm>
                <a:off x="597" y="2153"/>
                <a:ext cx="3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7" y="0"/>
                  </a:cxn>
                  <a:cxn ang="0">
                    <a:pos x="37" y="21"/>
                  </a:cxn>
                  <a:cxn ang="0">
                    <a:pos x="3" y="21"/>
                  </a:cxn>
                  <a:cxn ang="0">
                    <a:pos x="3" y="0"/>
                  </a:cxn>
                </a:cxnLst>
                <a:rect l="0" t="0" r="r" b="b"/>
                <a:pathLst>
                  <a:path w="39" h="21">
                    <a:moveTo>
                      <a:pt x="0" y="0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3" y="0"/>
                    </a:moveTo>
                    <a:lnTo>
                      <a:pt x="37" y="0"/>
                    </a:lnTo>
                    <a:lnTo>
                      <a:pt x="37" y="21"/>
                    </a:lnTo>
                    <a:lnTo>
                      <a:pt x="3" y="2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2" name="Freeform 914"/>
              <p:cNvSpPr>
                <a:spLocks noEditPoints="1"/>
              </p:cNvSpPr>
              <p:nvPr/>
            </p:nvSpPr>
            <p:spPr bwMode="auto">
              <a:xfrm>
                <a:off x="600" y="2153"/>
                <a:ext cx="3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2" y="0"/>
                  </a:cxn>
                  <a:cxn ang="0">
                    <a:pos x="32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34" h="21">
                    <a:moveTo>
                      <a:pt x="0" y="0"/>
                    </a:moveTo>
                    <a:lnTo>
                      <a:pt x="34" y="0"/>
                    </a:lnTo>
                    <a:lnTo>
                      <a:pt x="34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2" y="0"/>
                    </a:lnTo>
                    <a:lnTo>
                      <a:pt x="32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3" name="Freeform 915"/>
              <p:cNvSpPr>
                <a:spLocks noEditPoints="1"/>
              </p:cNvSpPr>
              <p:nvPr/>
            </p:nvSpPr>
            <p:spPr bwMode="auto">
              <a:xfrm>
                <a:off x="602" y="2153"/>
                <a:ext cx="30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8" y="0"/>
                  </a:cxn>
                  <a:cxn ang="0">
                    <a:pos x="28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30" h="21">
                    <a:moveTo>
                      <a:pt x="0" y="0"/>
                    </a:moveTo>
                    <a:lnTo>
                      <a:pt x="30" y="0"/>
                    </a:lnTo>
                    <a:lnTo>
                      <a:pt x="30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4" name="Freeform 916"/>
              <p:cNvSpPr>
                <a:spLocks noEditPoints="1"/>
              </p:cNvSpPr>
              <p:nvPr/>
            </p:nvSpPr>
            <p:spPr bwMode="auto">
              <a:xfrm>
                <a:off x="604" y="2153"/>
                <a:ext cx="2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23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26" h="21">
                    <a:moveTo>
                      <a:pt x="0" y="0"/>
                    </a:moveTo>
                    <a:lnTo>
                      <a:pt x="26" y="0"/>
                    </a:lnTo>
                    <a:lnTo>
                      <a:pt x="2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3" y="0"/>
                    </a:lnTo>
                    <a:lnTo>
                      <a:pt x="23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7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5" name="Freeform 917"/>
              <p:cNvSpPr>
                <a:spLocks noEditPoints="1"/>
              </p:cNvSpPr>
              <p:nvPr/>
            </p:nvSpPr>
            <p:spPr bwMode="auto">
              <a:xfrm>
                <a:off x="606" y="2153"/>
                <a:ext cx="2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0" y="0"/>
                  </a:cxn>
                  <a:cxn ang="0">
                    <a:pos x="20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0" y="0"/>
                    </a:lnTo>
                    <a:lnTo>
                      <a:pt x="20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6" name="Freeform 918"/>
              <p:cNvSpPr>
                <a:spLocks noEditPoints="1"/>
              </p:cNvSpPr>
              <p:nvPr/>
            </p:nvSpPr>
            <p:spPr bwMode="auto">
              <a:xfrm>
                <a:off x="608" y="2153"/>
                <a:ext cx="1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6" y="0"/>
                  </a:cxn>
                  <a:cxn ang="0">
                    <a:pos x="16" y="21"/>
                  </a:cxn>
                  <a:cxn ang="0">
                    <a:pos x="3" y="21"/>
                  </a:cxn>
                  <a:cxn ang="0">
                    <a:pos x="3" y="0"/>
                  </a:cxn>
                </a:cxnLst>
                <a:rect l="0" t="0" r="r" b="b"/>
                <a:pathLst>
                  <a:path w="18" h="21">
                    <a:moveTo>
                      <a:pt x="0" y="0"/>
                    </a:moveTo>
                    <a:lnTo>
                      <a:pt x="18" y="0"/>
                    </a:lnTo>
                    <a:lnTo>
                      <a:pt x="18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3" y="0"/>
                    </a:moveTo>
                    <a:lnTo>
                      <a:pt x="16" y="0"/>
                    </a:lnTo>
                    <a:lnTo>
                      <a:pt x="16" y="21"/>
                    </a:lnTo>
                    <a:lnTo>
                      <a:pt x="3" y="2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7" name="Freeform 919"/>
              <p:cNvSpPr>
                <a:spLocks noEditPoints="1"/>
              </p:cNvSpPr>
              <p:nvPr/>
            </p:nvSpPr>
            <p:spPr bwMode="auto">
              <a:xfrm>
                <a:off x="611" y="2153"/>
                <a:ext cx="1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1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lnTo>
                      <a:pt x="13" y="0"/>
                    </a:lnTo>
                    <a:lnTo>
                      <a:pt x="1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1" y="0"/>
                    </a:lnTo>
                    <a:lnTo>
                      <a:pt x="11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21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8" name="Freeform 920"/>
              <p:cNvSpPr>
                <a:spLocks noEditPoints="1"/>
              </p:cNvSpPr>
              <p:nvPr/>
            </p:nvSpPr>
            <p:spPr bwMode="auto">
              <a:xfrm>
                <a:off x="613" y="2153"/>
                <a:ext cx="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lnTo>
                      <a:pt x="9" y="0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7" y="0"/>
                    </a:lnTo>
                    <a:lnTo>
                      <a:pt x="7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91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9" name="Freeform 921"/>
              <p:cNvSpPr>
                <a:spLocks noEditPoints="1"/>
              </p:cNvSpPr>
              <p:nvPr/>
            </p:nvSpPr>
            <p:spPr bwMode="auto">
              <a:xfrm>
                <a:off x="615" y="2153"/>
                <a:ext cx="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5" h="21">
                    <a:moveTo>
                      <a:pt x="0" y="0"/>
                    </a:moveTo>
                    <a:lnTo>
                      <a:pt x="5" y="0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0" name="Freeform 922"/>
              <p:cNvSpPr>
                <a:spLocks/>
              </p:cNvSpPr>
              <p:nvPr/>
            </p:nvSpPr>
            <p:spPr bwMode="auto">
              <a:xfrm>
                <a:off x="587" y="1882"/>
                <a:ext cx="374" cy="375"/>
              </a:xfrm>
              <a:custGeom>
                <a:avLst/>
                <a:gdLst/>
                <a:ahLst/>
                <a:cxnLst>
                  <a:cxn ang="0">
                    <a:pos x="0" y="375"/>
                  </a:cxn>
                  <a:cxn ang="0">
                    <a:pos x="0" y="261"/>
                  </a:cxn>
                  <a:cxn ang="0">
                    <a:pos x="39" y="221"/>
                  </a:cxn>
                  <a:cxn ang="0">
                    <a:pos x="41" y="221"/>
                  </a:cxn>
                  <a:cxn ang="0">
                    <a:pos x="41" y="42"/>
                  </a:cxn>
                  <a:cxn ang="0">
                    <a:pos x="84" y="0"/>
                  </a:cxn>
                  <a:cxn ang="0">
                    <a:pos x="333" y="0"/>
                  </a:cxn>
                  <a:cxn ang="0">
                    <a:pos x="333" y="125"/>
                  </a:cxn>
                  <a:cxn ang="0">
                    <a:pos x="322" y="156"/>
                  </a:cxn>
                  <a:cxn ang="0">
                    <a:pos x="322" y="213"/>
                  </a:cxn>
                  <a:cxn ang="0">
                    <a:pos x="317" y="219"/>
                  </a:cxn>
                  <a:cxn ang="0">
                    <a:pos x="374" y="219"/>
                  </a:cxn>
                  <a:cxn ang="0">
                    <a:pos x="374" y="333"/>
                  </a:cxn>
                  <a:cxn ang="0">
                    <a:pos x="333" y="375"/>
                  </a:cxn>
                  <a:cxn ang="0">
                    <a:pos x="0" y="375"/>
                  </a:cxn>
                </a:cxnLst>
                <a:rect l="0" t="0" r="r" b="b"/>
                <a:pathLst>
                  <a:path w="374" h="375">
                    <a:moveTo>
                      <a:pt x="0" y="375"/>
                    </a:moveTo>
                    <a:lnTo>
                      <a:pt x="0" y="261"/>
                    </a:lnTo>
                    <a:lnTo>
                      <a:pt x="39" y="221"/>
                    </a:lnTo>
                    <a:lnTo>
                      <a:pt x="41" y="221"/>
                    </a:lnTo>
                    <a:lnTo>
                      <a:pt x="41" y="42"/>
                    </a:lnTo>
                    <a:lnTo>
                      <a:pt x="84" y="0"/>
                    </a:lnTo>
                    <a:lnTo>
                      <a:pt x="333" y="0"/>
                    </a:lnTo>
                    <a:lnTo>
                      <a:pt x="333" y="125"/>
                    </a:lnTo>
                    <a:lnTo>
                      <a:pt x="322" y="156"/>
                    </a:lnTo>
                    <a:lnTo>
                      <a:pt x="322" y="213"/>
                    </a:lnTo>
                    <a:lnTo>
                      <a:pt x="317" y="219"/>
                    </a:lnTo>
                    <a:lnTo>
                      <a:pt x="374" y="219"/>
                    </a:lnTo>
                    <a:lnTo>
                      <a:pt x="374" y="333"/>
                    </a:lnTo>
                    <a:lnTo>
                      <a:pt x="333" y="375"/>
                    </a:lnTo>
                    <a:lnTo>
                      <a:pt x="0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451" name="Text Box 923"/>
            <p:cNvSpPr txBox="1">
              <a:spLocks noChangeArrowheads="1"/>
            </p:cNvSpPr>
            <p:nvPr/>
          </p:nvSpPr>
          <p:spPr bwMode="auto">
            <a:xfrm>
              <a:off x="1401" y="816"/>
              <a:ext cx="41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bg2"/>
                  </a:solidFill>
                </a:rPr>
                <a:t>Client</a:t>
              </a:r>
            </a:p>
          </p:txBody>
        </p:sp>
      </p:grpSp>
      <p:sp>
        <p:nvSpPr>
          <p:cNvPr id="23452" name="AutoShape 924"/>
          <p:cNvSpPr>
            <a:spLocks noChangeArrowheads="1"/>
          </p:cNvSpPr>
          <p:nvPr/>
        </p:nvSpPr>
        <p:spPr bwMode="auto">
          <a:xfrm>
            <a:off x="3200400" y="5105400"/>
            <a:ext cx="1066800" cy="838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453" name="Text Box 925"/>
          <p:cNvSpPr txBox="1">
            <a:spLocks noChangeArrowheads="1"/>
          </p:cNvSpPr>
          <p:nvPr/>
        </p:nvSpPr>
        <p:spPr bwMode="auto">
          <a:xfrm>
            <a:off x="3200400" y="6019800"/>
            <a:ext cx="1600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  <a:ea typeface="ＭＳ Ｐゴシック" pitchFamily="34" charset="-128"/>
              </a:rPr>
              <a:t>Attribute</a:t>
            </a:r>
          </a:p>
          <a:p>
            <a:pPr algn="ctr"/>
            <a:r>
              <a:rPr lang="en-US">
                <a:latin typeface="Arial" charset="0"/>
                <a:ea typeface="ＭＳ Ｐゴシック" pitchFamily="34" charset="-128"/>
              </a:rPr>
              <a:t>Repositories</a:t>
            </a:r>
          </a:p>
        </p:txBody>
      </p:sp>
      <p:sp>
        <p:nvSpPr>
          <p:cNvPr id="23454" name="Text Box 926"/>
          <p:cNvSpPr txBox="1">
            <a:spLocks noChangeArrowheads="1"/>
          </p:cNvSpPr>
          <p:nvPr/>
        </p:nvSpPr>
        <p:spPr bwMode="auto">
          <a:xfrm>
            <a:off x="990600" y="5029200"/>
            <a:ext cx="1066800" cy="12017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455" name="Text Box 927"/>
          <p:cNvSpPr txBox="1">
            <a:spLocks noChangeArrowheads="1"/>
          </p:cNvSpPr>
          <p:nvPr/>
        </p:nvSpPr>
        <p:spPr bwMode="auto">
          <a:xfrm>
            <a:off x="685800" y="6216650"/>
            <a:ext cx="160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  <a:ea typeface="ＭＳ Ｐゴシック" pitchFamily="34" charset="-128"/>
              </a:rPr>
              <a:t>Authorities</a:t>
            </a:r>
          </a:p>
        </p:txBody>
      </p:sp>
      <p:sp>
        <p:nvSpPr>
          <p:cNvPr id="23456" name="Line 928"/>
          <p:cNvSpPr>
            <a:spLocks noChangeShapeType="1"/>
          </p:cNvSpPr>
          <p:nvPr/>
        </p:nvSpPr>
        <p:spPr bwMode="auto">
          <a:xfrm flipH="1">
            <a:off x="7010400" y="44196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7" name="Line 929"/>
          <p:cNvSpPr>
            <a:spLocks noChangeShapeType="1"/>
          </p:cNvSpPr>
          <p:nvPr/>
        </p:nvSpPr>
        <p:spPr bwMode="auto">
          <a:xfrm flipH="1" flipV="1">
            <a:off x="6248400" y="44196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8" name="Line 930"/>
          <p:cNvSpPr>
            <a:spLocks noChangeShapeType="1"/>
          </p:cNvSpPr>
          <p:nvPr/>
        </p:nvSpPr>
        <p:spPr bwMode="auto">
          <a:xfrm>
            <a:off x="4191000" y="3733800"/>
            <a:ext cx="1295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9" name="Line 931"/>
          <p:cNvSpPr>
            <a:spLocks noChangeShapeType="1"/>
          </p:cNvSpPr>
          <p:nvPr/>
        </p:nvSpPr>
        <p:spPr bwMode="auto">
          <a:xfrm>
            <a:off x="1447800" y="2286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60" name="Line 932"/>
          <p:cNvSpPr>
            <a:spLocks noChangeShapeType="1"/>
          </p:cNvSpPr>
          <p:nvPr/>
        </p:nvSpPr>
        <p:spPr bwMode="auto">
          <a:xfrm flipV="1">
            <a:off x="2057400" y="4343400"/>
            <a:ext cx="152400" cy="2286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61" name="Line 933"/>
          <p:cNvSpPr>
            <a:spLocks noChangeShapeType="1"/>
          </p:cNvSpPr>
          <p:nvPr/>
        </p:nvSpPr>
        <p:spPr bwMode="auto">
          <a:xfrm flipV="1">
            <a:off x="4114800" y="4343400"/>
            <a:ext cx="0" cy="5334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66" name="Text Box 938"/>
          <p:cNvSpPr txBox="1">
            <a:spLocks noChangeArrowheads="1"/>
          </p:cNvSpPr>
          <p:nvPr/>
        </p:nvSpPr>
        <p:spPr bwMode="auto">
          <a:xfrm>
            <a:off x="1828800" y="281940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/>
              <a:t>Document Server</a:t>
            </a:r>
          </a:p>
        </p:txBody>
      </p:sp>
      <p:sp>
        <p:nvSpPr>
          <p:cNvPr id="23467" name="AutoShape 939" descr="20%"/>
          <p:cNvSpPr>
            <a:spLocks noChangeArrowheads="1"/>
          </p:cNvSpPr>
          <p:nvPr/>
        </p:nvSpPr>
        <p:spPr bwMode="auto">
          <a:xfrm>
            <a:off x="3810000" y="1447800"/>
            <a:ext cx="1066800" cy="838200"/>
          </a:xfrm>
          <a:prstGeom prst="flowChartMagneticDisk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468" name="AutoShape 940" descr="20%"/>
          <p:cNvSpPr>
            <a:spLocks noChangeArrowheads="1"/>
          </p:cNvSpPr>
          <p:nvPr/>
        </p:nvSpPr>
        <p:spPr bwMode="auto">
          <a:xfrm>
            <a:off x="3657600" y="1524000"/>
            <a:ext cx="1066800" cy="838200"/>
          </a:xfrm>
          <a:prstGeom prst="flowChartMagneticDisk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469" name="AutoShape 941" descr="20%"/>
          <p:cNvSpPr>
            <a:spLocks noChangeArrowheads="1"/>
          </p:cNvSpPr>
          <p:nvPr/>
        </p:nvSpPr>
        <p:spPr bwMode="auto">
          <a:xfrm>
            <a:off x="3429000" y="1600200"/>
            <a:ext cx="1066800" cy="838200"/>
          </a:xfrm>
          <a:prstGeom prst="flowChartMagneticDisk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471" name="Line 943"/>
          <p:cNvSpPr>
            <a:spLocks noChangeShapeType="1"/>
          </p:cNvSpPr>
          <p:nvPr/>
        </p:nvSpPr>
        <p:spPr bwMode="auto">
          <a:xfrm flipH="1">
            <a:off x="3124200" y="2362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74" name="AutoShape 946"/>
          <p:cNvSpPr>
            <a:spLocks noChangeArrowheads="1"/>
          </p:cNvSpPr>
          <p:nvPr/>
        </p:nvSpPr>
        <p:spPr bwMode="auto">
          <a:xfrm>
            <a:off x="3581400" y="1905000"/>
            <a:ext cx="533400" cy="38100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/>
              <a:t>Documents</a:t>
            </a:r>
          </a:p>
        </p:txBody>
      </p:sp>
      <p:sp>
        <p:nvSpPr>
          <p:cNvPr id="23476" name="Line 948"/>
          <p:cNvSpPr>
            <a:spLocks noChangeShapeType="1"/>
          </p:cNvSpPr>
          <p:nvPr/>
        </p:nvSpPr>
        <p:spPr bwMode="auto">
          <a:xfrm>
            <a:off x="3810000" y="2209800"/>
            <a:ext cx="0" cy="11430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479" name="Group 951"/>
          <p:cNvGrpSpPr>
            <a:grpSpLocks/>
          </p:cNvGrpSpPr>
          <p:nvPr/>
        </p:nvGrpSpPr>
        <p:grpSpPr bwMode="auto">
          <a:xfrm>
            <a:off x="3733800" y="2667000"/>
            <a:ext cx="762000" cy="381000"/>
            <a:chOff x="2352" y="1680"/>
            <a:chExt cx="480" cy="240"/>
          </a:xfrm>
        </p:grpSpPr>
        <p:sp>
          <p:nvSpPr>
            <p:cNvPr id="23478" name="AutoShape 950"/>
            <p:cNvSpPr>
              <a:spLocks noChangeArrowheads="1"/>
            </p:cNvSpPr>
            <p:nvPr/>
          </p:nvSpPr>
          <p:spPr bwMode="auto">
            <a:xfrm>
              <a:off x="2352" y="1680"/>
              <a:ext cx="480" cy="24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77" name="Text Box 949"/>
            <p:cNvSpPr txBox="1">
              <a:spLocks noChangeArrowheads="1"/>
            </p:cNvSpPr>
            <p:nvPr/>
          </p:nvSpPr>
          <p:spPr bwMode="auto">
            <a:xfrm>
              <a:off x="2390" y="1726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i="0">
                  <a:solidFill>
                    <a:srgbClr val="3333CC"/>
                  </a:solidFill>
                </a:rPr>
                <a:t>Attributes</a:t>
              </a:r>
            </a:p>
          </p:txBody>
        </p:sp>
      </p:grpSp>
      <p:grpSp>
        <p:nvGrpSpPr>
          <p:cNvPr id="23480" name="Group 952"/>
          <p:cNvGrpSpPr>
            <a:grpSpLocks/>
          </p:cNvGrpSpPr>
          <p:nvPr/>
        </p:nvGrpSpPr>
        <p:grpSpPr bwMode="auto">
          <a:xfrm>
            <a:off x="4191000" y="4419600"/>
            <a:ext cx="762000" cy="381000"/>
            <a:chOff x="2352" y="1680"/>
            <a:chExt cx="480" cy="240"/>
          </a:xfrm>
        </p:grpSpPr>
        <p:sp>
          <p:nvSpPr>
            <p:cNvPr id="23481" name="AutoShape 953"/>
            <p:cNvSpPr>
              <a:spLocks noChangeArrowheads="1"/>
            </p:cNvSpPr>
            <p:nvPr/>
          </p:nvSpPr>
          <p:spPr bwMode="auto">
            <a:xfrm>
              <a:off x="2352" y="1680"/>
              <a:ext cx="480" cy="24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82" name="Text Box 954"/>
            <p:cNvSpPr txBox="1">
              <a:spLocks noChangeArrowheads="1"/>
            </p:cNvSpPr>
            <p:nvPr/>
          </p:nvSpPr>
          <p:spPr bwMode="auto">
            <a:xfrm>
              <a:off x="2390" y="1726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i="0">
                  <a:solidFill>
                    <a:srgbClr val="3333CC"/>
                  </a:solidFill>
                </a:rPr>
                <a:t>Attributes</a:t>
              </a:r>
            </a:p>
          </p:txBody>
        </p:sp>
      </p:grpSp>
      <p:grpSp>
        <p:nvGrpSpPr>
          <p:cNvPr id="23483" name="Group 955"/>
          <p:cNvGrpSpPr>
            <a:grpSpLocks/>
          </p:cNvGrpSpPr>
          <p:nvPr/>
        </p:nvGrpSpPr>
        <p:grpSpPr bwMode="auto">
          <a:xfrm>
            <a:off x="1219200" y="4267200"/>
            <a:ext cx="762000" cy="381000"/>
            <a:chOff x="2352" y="1680"/>
            <a:chExt cx="480" cy="240"/>
          </a:xfrm>
        </p:grpSpPr>
        <p:sp>
          <p:nvSpPr>
            <p:cNvPr id="23484" name="AutoShape 956"/>
            <p:cNvSpPr>
              <a:spLocks noChangeArrowheads="1"/>
            </p:cNvSpPr>
            <p:nvPr/>
          </p:nvSpPr>
          <p:spPr bwMode="auto">
            <a:xfrm>
              <a:off x="2352" y="1680"/>
              <a:ext cx="480" cy="24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85" name="Text Box 957"/>
            <p:cNvSpPr txBox="1">
              <a:spLocks noChangeArrowheads="1"/>
            </p:cNvSpPr>
            <p:nvPr/>
          </p:nvSpPr>
          <p:spPr bwMode="auto">
            <a:xfrm>
              <a:off x="2390" y="1726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i="0">
                  <a:solidFill>
                    <a:srgbClr val="3333CC"/>
                  </a:solidFill>
                </a:rPr>
                <a:t>Attributes</a:t>
              </a:r>
            </a:p>
          </p:txBody>
        </p:sp>
      </p:grp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XACML?</a:t>
            </a:r>
            <a:br>
              <a:rPr lang="en-US"/>
            </a:b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724400"/>
          </a:xfrm>
        </p:spPr>
        <p:txBody>
          <a:bodyPr/>
          <a:lstStyle/>
          <a:p>
            <a:r>
              <a:rPr lang="en-US"/>
              <a:t>XML language for access control</a:t>
            </a:r>
          </a:p>
          <a:p>
            <a:r>
              <a:rPr lang="en-US"/>
              <a:t>Coarse or fine-grained</a:t>
            </a:r>
          </a:p>
          <a:p>
            <a:r>
              <a:rPr lang="en-US"/>
              <a:t>Extremely powerful evaluation logic</a:t>
            </a:r>
          </a:p>
          <a:p>
            <a:r>
              <a:rPr lang="en-US"/>
              <a:t>Ability to use any available information</a:t>
            </a:r>
          </a:p>
          <a:p>
            <a:r>
              <a:rPr lang="en-US"/>
              <a:t>Superset of Permissions, ACLs, RBAC, etc</a:t>
            </a:r>
          </a:p>
          <a:p>
            <a:r>
              <a:rPr lang="en-US"/>
              <a:t>Scales from PDA to Internet</a:t>
            </a:r>
          </a:p>
          <a:p>
            <a:r>
              <a:rPr lang="en-US"/>
              <a:t>Federated policy administration</a:t>
            </a:r>
          </a:p>
          <a:p>
            <a:r>
              <a:rPr lang="en-US"/>
              <a:t>OASIS and ITU-T Standard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Trends Driving Fine-Grained Access Control</a:t>
            </a:r>
            <a:br>
              <a:rPr lang="en-US" sz="3200"/>
            </a:br>
            <a:endParaRPr lang="en-US" sz="32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648200"/>
          </a:xfrm>
        </p:spPr>
        <p:txBody>
          <a:bodyPr/>
          <a:lstStyle/>
          <a:p>
            <a:r>
              <a:rPr lang="en-US" dirty="0" smtClean="0"/>
              <a:t>Complex authorization scenarios</a:t>
            </a:r>
          </a:p>
          <a:p>
            <a:pPr lvl="1"/>
            <a:r>
              <a:rPr lang="en-US" dirty="0" smtClean="0"/>
              <a:t>Multiple attributes and attribute sources required for evaluation</a:t>
            </a:r>
          </a:p>
          <a:p>
            <a:r>
              <a:rPr lang="en-US" dirty="0" smtClean="0"/>
              <a:t>De-</a:t>
            </a:r>
            <a:r>
              <a:rPr lang="en-US" dirty="0" err="1" smtClean="0"/>
              <a:t>perimeterization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 firewall </a:t>
            </a:r>
            <a:r>
              <a:rPr lang="en-US" dirty="0"/>
              <a:t>is no longer </a:t>
            </a:r>
            <a:r>
              <a:rPr lang="en-US" dirty="0" smtClean="0"/>
              <a:t>sufficient security</a:t>
            </a:r>
            <a:endParaRPr lang="en-US" dirty="0"/>
          </a:p>
          <a:p>
            <a:r>
              <a:rPr lang="en-US" dirty="0"/>
              <a:t>Service Oriented Architecture</a:t>
            </a:r>
          </a:p>
          <a:p>
            <a:pPr lvl="1"/>
            <a:r>
              <a:rPr lang="en-US" dirty="0"/>
              <a:t>Multiple access contexts for each service</a:t>
            </a:r>
          </a:p>
          <a:p>
            <a:r>
              <a:rPr lang="en-US" dirty="0"/>
              <a:t>Software as a Service (looking forward)</a:t>
            </a:r>
          </a:p>
          <a:p>
            <a:pPr lvl="1"/>
            <a:r>
              <a:rPr lang="en-US" dirty="0"/>
              <a:t>Complex interactions of internal and external components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010400" cy="1143000"/>
          </a:xfrm>
        </p:spPr>
        <p:txBody>
          <a:bodyPr/>
          <a:lstStyle/>
          <a:p>
            <a:r>
              <a:rPr lang="en-US"/>
              <a:t>Powerful Policy Expression</a:t>
            </a:r>
            <a:br>
              <a:rPr lang="en-US"/>
            </a:b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171950"/>
          </a:xfrm>
        </p:spPr>
        <p:txBody>
          <a:bodyPr/>
          <a:lstStyle/>
          <a:p>
            <a:r>
              <a:rPr lang="en-US" sz="2400" dirty="0"/>
              <a:t>“Anyone can use web servers with the ‘spare’ property between 12:00 AM and 4:00 AM”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“Salespeople can create orders, but if the total cost is greater that $1M, a supervisor must approve”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“Anyone view their own 401K information, but nobody else’s”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“The print formatting service can access printers and temporary storage on behalf of any user with the print attribute”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“The primary physician can have any of her patients’ medical records sent to a specialist in the same practice.”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0104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/>
              <a:t/>
            </a:r>
            <a:br>
              <a:rPr lang="en-US" sz="2800"/>
            </a:br>
            <a:r>
              <a:rPr lang="en-US" sz="2800"/>
              <a:t>Key XACML Features</a:t>
            </a:r>
            <a:br>
              <a:rPr lang="en-US" sz="2800"/>
            </a:br>
            <a:endParaRPr lang="en-US" sz="28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1628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Federated Policy Administration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Multiple policies applicable to same situation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Combining rules to resolve conflicts</a:t>
            </a:r>
          </a:p>
          <a:p>
            <a:pPr>
              <a:lnSpc>
                <a:spcPct val="80000"/>
              </a:lnSpc>
            </a:pPr>
            <a:r>
              <a:rPr lang="en-US" sz="2800"/>
              <a:t>Decision may include Obligations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addition to Permit or Deny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Obligation can specify present or future action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Examples: Log request, require human approval, delete data after 30 days</a:t>
            </a:r>
          </a:p>
          <a:p>
            <a:pPr>
              <a:lnSpc>
                <a:spcPct val="80000"/>
              </a:lnSpc>
            </a:pPr>
            <a:r>
              <a:rPr lang="en-US" sz="2800"/>
              <a:t> Protect any resource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Web Server, Java or C++ Object, Room in building, Network Access, Web Service, Geographic Data, Health Records, etc.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XACML Benefits</a:t>
            </a:r>
            <a:br>
              <a:rPr lang="en-US"/>
            </a:b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162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Standard Policy Language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Investment protection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Skills reuse</a:t>
            </a:r>
          </a:p>
          <a:p>
            <a:pPr>
              <a:lnSpc>
                <a:spcPct val="90000"/>
              </a:lnSpc>
            </a:pPr>
            <a:r>
              <a:rPr lang="en-US" dirty="0"/>
              <a:t>Leverage XML tools</a:t>
            </a:r>
          </a:p>
          <a:p>
            <a:pPr>
              <a:lnSpc>
                <a:spcPct val="90000"/>
              </a:lnSpc>
            </a:pPr>
            <a:r>
              <a:rPr lang="en-US" dirty="0"/>
              <a:t>Policy not in application code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Reduce cost of changes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Consistent application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Enable audit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XACML Architecture</a:t>
            </a:r>
            <a:br>
              <a:rPr lang="en-US"/>
            </a:br>
            <a:endParaRPr lang="en-US"/>
          </a:p>
        </p:txBody>
      </p:sp>
      <p:grpSp>
        <p:nvGrpSpPr>
          <p:cNvPr id="16303" name="Group 943"/>
          <p:cNvGrpSpPr>
            <a:grpSpLocks/>
          </p:cNvGrpSpPr>
          <p:nvPr/>
        </p:nvGrpSpPr>
        <p:grpSpPr bwMode="auto">
          <a:xfrm>
            <a:off x="5562600" y="2667000"/>
            <a:ext cx="1143000" cy="1658938"/>
            <a:chOff x="3504" y="1680"/>
            <a:chExt cx="720" cy="1045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504" y="1968"/>
              <a:ext cx="720" cy="75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b="1" i="0">
                  <a:latin typeface="Arial" charset="0"/>
                  <a:ea typeface="ＭＳ Ｐゴシック" pitchFamily="34" charset="-128"/>
                </a:rPr>
                <a:t>PDP</a:t>
              </a:r>
            </a:p>
            <a:p>
              <a:pPr algn="ctr">
                <a:spcBef>
                  <a:spcPct val="50000"/>
                </a:spcBef>
              </a:pPr>
              <a:endParaRPr lang="en-US" b="1" i="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552" y="1680"/>
              <a:ext cx="6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  <a:ea typeface="ＭＳ Ｐゴシック" pitchFamily="34" charset="-128"/>
                </a:rPr>
                <a:t>Decision</a:t>
              </a:r>
            </a:p>
          </p:txBody>
        </p:sp>
      </p:grpSp>
      <p:sp>
        <p:nvSpPr>
          <p:cNvPr id="15829" name="Text Box 469"/>
          <p:cNvSpPr txBox="1">
            <a:spLocks noChangeArrowheads="1"/>
          </p:cNvSpPr>
          <p:nvPr/>
        </p:nvSpPr>
        <p:spPr bwMode="auto">
          <a:xfrm>
            <a:off x="1752600" y="2743200"/>
            <a:ext cx="2743200" cy="1524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b="1" i="0">
                <a:latin typeface="Arial" charset="0"/>
                <a:ea typeface="ＭＳ Ｐゴシック" pitchFamily="34" charset="-128"/>
              </a:rPr>
              <a:t>Application</a:t>
            </a:r>
          </a:p>
          <a:p>
            <a:pPr algn="ctr">
              <a:spcBef>
                <a:spcPct val="50000"/>
              </a:spcBef>
            </a:pPr>
            <a:endParaRPr lang="en-US" b="1" i="0"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16308" name="Group 948"/>
          <p:cNvGrpSpPr>
            <a:grpSpLocks/>
          </p:cNvGrpSpPr>
          <p:nvPr/>
        </p:nvGrpSpPr>
        <p:grpSpPr bwMode="auto">
          <a:xfrm>
            <a:off x="7010400" y="4114800"/>
            <a:ext cx="1944688" cy="1219200"/>
            <a:chOff x="4416" y="2592"/>
            <a:chExt cx="1225" cy="768"/>
          </a:xfrm>
        </p:grpSpPr>
        <p:grpSp>
          <p:nvGrpSpPr>
            <p:cNvPr id="15372" name="Group 12"/>
            <p:cNvGrpSpPr>
              <a:grpSpLocks/>
            </p:cNvGrpSpPr>
            <p:nvPr/>
          </p:nvGrpSpPr>
          <p:grpSpPr bwMode="auto">
            <a:xfrm>
              <a:off x="4896" y="2592"/>
              <a:ext cx="745" cy="461"/>
              <a:chOff x="971" y="912"/>
              <a:chExt cx="837" cy="614"/>
            </a:xfrm>
          </p:grpSpPr>
          <p:grpSp>
            <p:nvGrpSpPr>
              <p:cNvPr id="15373" name="Group 13"/>
              <p:cNvGrpSpPr>
                <a:grpSpLocks/>
              </p:cNvGrpSpPr>
              <p:nvPr/>
            </p:nvGrpSpPr>
            <p:grpSpPr bwMode="auto">
              <a:xfrm>
                <a:off x="1200" y="912"/>
                <a:ext cx="374" cy="375"/>
                <a:chOff x="587" y="1882"/>
                <a:chExt cx="374" cy="375"/>
              </a:xfrm>
            </p:grpSpPr>
            <p:sp>
              <p:nvSpPr>
                <p:cNvPr id="15374" name="Freeform 14"/>
                <p:cNvSpPr>
                  <a:spLocks/>
                </p:cNvSpPr>
                <p:nvPr/>
              </p:nvSpPr>
              <p:spPr bwMode="auto">
                <a:xfrm>
                  <a:off x="909" y="2101"/>
                  <a:ext cx="52" cy="21"/>
                </a:xfrm>
                <a:custGeom>
                  <a:avLst/>
                  <a:gdLst/>
                  <a:ahLst/>
                  <a:cxnLst>
                    <a:cxn ang="0">
                      <a:pos x="32" y="21"/>
                    </a:cxn>
                    <a:cxn ang="0">
                      <a:pos x="52" y="0"/>
                    </a:cxn>
                    <a:cxn ang="0">
                      <a:pos x="0" y="0"/>
                    </a:cxn>
                    <a:cxn ang="0">
                      <a:pos x="32" y="21"/>
                    </a:cxn>
                  </a:cxnLst>
                  <a:rect l="0" t="0" r="r" b="b"/>
                  <a:pathLst>
                    <a:path w="52" h="21">
                      <a:moveTo>
                        <a:pt x="32" y="21"/>
                      </a:moveTo>
                      <a:lnTo>
                        <a:pt x="52" y="0"/>
                      </a:lnTo>
                      <a:lnTo>
                        <a:pt x="0" y="0"/>
                      </a:lnTo>
                      <a:lnTo>
                        <a:pt x="32" y="2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5" name="Freeform 15"/>
                <p:cNvSpPr>
                  <a:spLocks/>
                </p:cNvSpPr>
                <p:nvPr/>
              </p:nvSpPr>
              <p:spPr bwMode="auto">
                <a:xfrm>
                  <a:off x="587" y="2103"/>
                  <a:ext cx="84" cy="40"/>
                </a:xfrm>
                <a:custGeom>
                  <a:avLst/>
                  <a:gdLst/>
                  <a:ahLst/>
                  <a:cxnLst>
                    <a:cxn ang="0">
                      <a:pos x="84" y="40"/>
                    </a:cxn>
                    <a:cxn ang="0">
                      <a:pos x="39" y="0"/>
                    </a:cxn>
                    <a:cxn ang="0">
                      <a:pos x="0" y="40"/>
                    </a:cxn>
                    <a:cxn ang="0">
                      <a:pos x="84" y="40"/>
                    </a:cxn>
                  </a:cxnLst>
                  <a:rect l="0" t="0" r="r" b="b"/>
                  <a:pathLst>
                    <a:path w="84" h="40">
                      <a:moveTo>
                        <a:pt x="84" y="40"/>
                      </a:moveTo>
                      <a:lnTo>
                        <a:pt x="39" y="0"/>
                      </a:lnTo>
                      <a:lnTo>
                        <a:pt x="0" y="40"/>
                      </a:lnTo>
                      <a:lnTo>
                        <a:pt x="84" y="4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6" name="Freeform 16"/>
                <p:cNvSpPr>
                  <a:spLocks/>
                </p:cNvSpPr>
                <p:nvPr/>
              </p:nvSpPr>
              <p:spPr bwMode="auto">
                <a:xfrm>
                  <a:off x="628" y="2101"/>
                  <a:ext cx="317" cy="42"/>
                </a:xfrm>
                <a:custGeom>
                  <a:avLst/>
                  <a:gdLst/>
                  <a:ahLst/>
                  <a:cxnLst>
                    <a:cxn ang="0">
                      <a:pos x="317" y="15"/>
                    </a:cxn>
                    <a:cxn ang="0">
                      <a:pos x="286" y="0"/>
                    </a:cxn>
                    <a:cxn ang="0">
                      <a:pos x="43" y="0"/>
                    </a:cxn>
                    <a:cxn ang="0">
                      <a:pos x="0" y="21"/>
                    </a:cxn>
                    <a:cxn ang="0">
                      <a:pos x="43" y="42"/>
                    </a:cxn>
                    <a:cxn ang="0">
                      <a:pos x="292" y="42"/>
                    </a:cxn>
                    <a:cxn ang="0">
                      <a:pos x="317" y="15"/>
                    </a:cxn>
                  </a:cxnLst>
                  <a:rect l="0" t="0" r="r" b="b"/>
                  <a:pathLst>
                    <a:path w="317" h="42">
                      <a:moveTo>
                        <a:pt x="317" y="15"/>
                      </a:moveTo>
                      <a:lnTo>
                        <a:pt x="286" y="0"/>
                      </a:lnTo>
                      <a:lnTo>
                        <a:pt x="43" y="0"/>
                      </a:lnTo>
                      <a:lnTo>
                        <a:pt x="0" y="21"/>
                      </a:lnTo>
                      <a:lnTo>
                        <a:pt x="43" y="42"/>
                      </a:lnTo>
                      <a:lnTo>
                        <a:pt x="292" y="42"/>
                      </a:lnTo>
                      <a:lnTo>
                        <a:pt x="317" y="1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7" name="Freeform 1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14"/>
                    </a:cxn>
                    <a:cxn ang="0">
                      <a:pos x="39" y="14"/>
                    </a:cxn>
                    <a:cxn ang="0">
                      <a:pos x="58" y="14"/>
                    </a:cxn>
                    <a:cxn ang="0">
                      <a:pos x="77" y="13"/>
                    </a:cxn>
                    <a:cxn ang="0">
                      <a:pos x="95" y="13"/>
                    </a:cxn>
                    <a:cxn ang="0">
                      <a:pos x="110" y="11"/>
                    </a:cxn>
                    <a:cxn ang="0">
                      <a:pos x="126" y="10"/>
                    </a:cxn>
                    <a:cxn ang="0">
                      <a:pos x="140" y="9"/>
                    </a:cxn>
                    <a:cxn ang="0">
                      <a:pos x="152" y="8"/>
                    </a:cxn>
                    <a:cxn ang="0">
                      <a:pos x="162" y="7"/>
                    </a:cxn>
                    <a:cxn ang="0">
                      <a:pos x="171" y="6"/>
                    </a:cxn>
                    <a:cxn ang="0">
                      <a:pos x="179" y="5"/>
                    </a:cxn>
                    <a:cxn ang="0">
                      <a:pos x="183" y="4"/>
                    </a:cxn>
                    <a:cxn ang="0">
                      <a:pos x="187" y="3"/>
                    </a:cxn>
                    <a:cxn ang="0">
                      <a:pos x="188" y="0"/>
                    </a:cxn>
                    <a:cxn ang="0">
                      <a:pos x="188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8" h="14">
                      <a:moveTo>
                        <a:pt x="0" y="14"/>
                      </a:moveTo>
                      <a:lnTo>
                        <a:pt x="20" y="14"/>
                      </a:lnTo>
                      <a:lnTo>
                        <a:pt x="39" y="14"/>
                      </a:lnTo>
                      <a:lnTo>
                        <a:pt x="58" y="14"/>
                      </a:lnTo>
                      <a:lnTo>
                        <a:pt x="77" y="13"/>
                      </a:lnTo>
                      <a:lnTo>
                        <a:pt x="95" y="13"/>
                      </a:lnTo>
                      <a:lnTo>
                        <a:pt x="110" y="11"/>
                      </a:lnTo>
                      <a:lnTo>
                        <a:pt x="126" y="10"/>
                      </a:lnTo>
                      <a:lnTo>
                        <a:pt x="140" y="9"/>
                      </a:lnTo>
                      <a:lnTo>
                        <a:pt x="152" y="8"/>
                      </a:lnTo>
                      <a:lnTo>
                        <a:pt x="162" y="7"/>
                      </a:lnTo>
                      <a:lnTo>
                        <a:pt x="171" y="6"/>
                      </a:lnTo>
                      <a:lnTo>
                        <a:pt x="179" y="5"/>
                      </a:lnTo>
                      <a:lnTo>
                        <a:pt x="183" y="4"/>
                      </a:lnTo>
                      <a:lnTo>
                        <a:pt x="187" y="3"/>
                      </a:lnTo>
                      <a:lnTo>
                        <a:pt x="188" y="0"/>
                      </a:lnTo>
                      <a:lnTo>
                        <a:pt x="188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8" name="Freeform 1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14"/>
                    </a:cxn>
                    <a:cxn ang="0">
                      <a:pos x="39" y="14"/>
                    </a:cxn>
                    <a:cxn ang="0">
                      <a:pos x="58" y="14"/>
                    </a:cxn>
                    <a:cxn ang="0">
                      <a:pos x="77" y="13"/>
                    </a:cxn>
                    <a:cxn ang="0">
                      <a:pos x="95" y="13"/>
                    </a:cxn>
                    <a:cxn ang="0">
                      <a:pos x="110" y="11"/>
                    </a:cxn>
                    <a:cxn ang="0">
                      <a:pos x="126" y="10"/>
                    </a:cxn>
                    <a:cxn ang="0">
                      <a:pos x="140" y="9"/>
                    </a:cxn>
                    <a:cxn ang="0">
                      <a:pos x="152" y="8"/>
                    </a:cxn>
                    <a:cxn ang="0">
                      <a:pos x="162" y="7"/>
                    </a:cxn>
                    <a:cxn ang="0">
                      <a:pos x="171" y="6"/>
                    </a:cxn>
                    <a:cxn ang="0">
                      <a:pos x="179" y="5"/>
                    </a:cxn>
                    <a:cxn ang="0">
                      <a:pos x="183" y="4"/>
                    </a:cxn>
                    <a:cxn ang="0">
                      <a:pos x="187" y="3"/>
                    </a:cxn>
                    <a:cxn ang="0">
                      <a:pos x="188" y="0"/>
                    </a:cxn>
                    <a:cxn ang="0">
                      <a:pos x="184" y="0"/>
                    </a:cxn>
                    <a:cxn ang="0">
                      <a:pos x="183" y="3"/>
                    </a:cxn>
                    <a:cxn ang="0">
                      <a:pos x="180" y="4"/>
                    </a:cxn>
                    <a:cxn ang="0">
                      <a:pos x="176" y="5"/>
                    </a:cxn>
                    <a:cxn ang="0">
                      <a:pos x="169" y="6"/>
                    </a:cxn>
                    <a:cxn ang="0">
                      <a:pos x="160" y="7"/>
                    </a:cxn>
                    <a:cxn ang="0">
                      <a:pos x="149" y="8"/>
                    </a:cxn>
                    <a:cxn ang="0">
                      <a:pos x="137" y="9"/>
                    </a:cxn>
                    <a:cxn ang="0">
                      <a:pos x="123" y="10"/>
                    </a:cxn>
                    <a:cxn ang="0">
                      <a:pos x="109" y="11"/>
                    </a:cxn>
                    <a:cxn ang="0">
                      <a:pos x="92" y="11"/>
                    </a:cxn>
                    <a:cxn ang="0">
                      <a:pos x="76" y="13"/>
                    </a:cxn>
                    <a:cxn ang="0">
                      <a:pos x="57" y="13"/>
                    </a:cxn>
                    <a:cxn ang="0">
                      <a:pos x="39" y="14"/>
                    </a:cxn>
                    <a:cxn ang="0">
                      <a:pos x="19" y="14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8" h="14">
                      <a:moveTo>
                        <a:pt x="0" y="14"/>
                      </a:moveTo>
                      <a:lnTo>
                        <a:pt x="20" y="14"/>
                      </a:lnTo>
                      <a:lnTo>
                        <a:pt x="39" y="14"/>
                      </a:lnTo>
                      <a:lnTo>
                        <a:pt x="58" y="14"/>
                      </a:lnTo>
                      <a:lnTo>
                        <a:pt x="77" y="13"/>
                      </a:lnTo>
                      <a:lnTo>
                        <a:pt x="95" y="13"/>
                      </a:lnTo>
                      <a:lnTo>
                        <a:pt x="110" y="11"/>
                      </a:lnTo>
                      <a:lnTo>
                        <a:pt x="126" y="10"/>
                      </a:lnTo>
                      <a:lnTo>
                        <a:pt x="140" y="9"/>
                      </a:lnTo>
                      <a:lnTo>
                        <a:pt x="152" y="8"/>
                      </a:lnTo>
                      <a:lnTo>
                        <a:pt x="162" y="7"/>
                      </a:lnTo>
                      <a:lnTo>
                        <a:pt x="171" y="6"/>
                      </a:lnTo>
                      <a:lnTo>
                        <a:pt x="179" y="5"/>
                      </a:lnTo>
                      <a:lnTo>
                        <a:pt x="183" y="4"/>
                      </a:lnTo>
                      <a:lnTo>
                        <a:pt x="187" y="3"/>
                      </a:lnTo>
                      <a:lnTo>
                        <a:pt x="188" y="0"/>
                      </a:lnTo>
                      <a:lnTo>
                        <a:pt x="184" y="0"/>
                      </a:lnTo>
                      <a:lnTo>
                        <a:pt x="183" y="3"/>
                      </a:lnTo>
                      <a:lnTo>
                        <a:pt x="180" y="4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0" y="7"/>
                      </a:lnTo>
                      <a:lnTo>
                        <a:pt x="149" y="8"/>
                      </a:lnTo>
                      <a:lnTo>
                        <a:pt x="137" y="9"/>
                      </a:lnTo>
                      <a:lnTo>
                        <a:pt x="123" y="10"/>
                      </a:lnTo>
                      <a:lnTo>
                        <a:pt x="109" y="11"/>
                      </a:lnTo>
                      <a:lnTo>
                        <a:pt x="92" y="11"/>
                      </a:lnTo>
                      <a:lnTo>
                        <a:pt x="76" y="13"/>
                      </a:lnTo>
                      <a:lnTo>
                        <a:pt x="57" y="13"/>
                      </a:lnTo>
                      <a:lnTo>
                        <a:pt x="39" y="14"/>
                      </a:lnTo>
                      <a:lnTo>
                        <a:pt x="19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9" name="Freeform 1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4"/>
                    </a:cxn>
                    <a:cxn ang="0">
                      <a:pos x="39" y="14"/>
                    </a:cxn>
                    <a:cxn ang="0">
                      <a:pos x="57" y="13"/>
                    </a:cxn>
                    <a:cxn ang="0">
                      <a:pos x="76" y="13"/>
                    </a:cxn>
                    <a:cxn ang="0">
                      <a:pos x="92" y="11"/>
                    </a:cxn>
                    <a:cxn ang="0">
                      <a:pos x="109" y="11"/>
                    </a:cxn>
                    <a:cxn ang="0">
                      <a:pos x="123" y="10"/>
                    </a:cxn>
                    <a:cxn ang="0">
                      <a:pos x="137" y="9"/>
                    </a:cxn>
                    <a:cxn ang="0">
                      <a:pos x="149" y="8"/>
                    </a:cxn>
                    <a:cxn ang="0">
                      <a:pos x="160" y="7"/>
                    </a:cxn>
                    <a:cxn ang="0">
                      <a:pos x="169" y="6"/>
                    </a:cxn>
                    <a:cxn ang="0">
                      <a:pos x="176" y="5"/>
                    </a:cxn>
                    <a:cxn ang="0">
                      <a:pos x="180" y="4"/>
                    </a:cxn>
                    <a:cxn ang="0">
                      <a:pos x="183" y="3"/>
                    </a:cxn>
                    <a:cxn ang="0">
                      <a:pos x="184" y="0"/>
                    </a:cxn>
                    <a:cxn ang="0">
                      <a:pos x="181" y="0"/>
                    </a:cxn>
                    <a:cxn ang="0">
                      <a:pos x="180" y="3"/>
                    </a:cxn>
                    <a:cxn ang="0">
                      <a:pos x="177" y="4"/>
                    </a:cxn>
                    <a:cxn ang="0">
                      <a:pos x="172" y="5"/>
                    </a:cxn>
                    <a:cxn ang="0">
                      <a:pos x="166" y="6"/>
                    </a:cxn>
                    <a:cxn ang="0">
                      <a:pos x="157" y="7"/>
                    </a:cxn>
                    <a:cxn ang="0">
                      <a:pos x="147" y="8"/>
                    </a:cxn>
                    <a:cxn ang="0">
                      <a:pos x="135" y="9"/>
                    </a:cxn>
                    <a:cxn ang="0">
                      <a:pos x="121" y="10"/>
                    </a:cxn>
                    <a:cxn ang="0">
                      <a:pos x="107" y="11"/>
                    </a:cxn>
                    <a:cxn ang="0">
                      <a:pos x="90" y="11"/>
                    </a:cxn>
                    <a:cxn ang="0">
                      <a:pos x="74" y="13"/>
                    </a:cxn>
                    <a:cxn ang="0">
                      <a:pos x="56" y="13"/>
                    </a:cxn>
                    <a:cxn ang="0">
                      <a:pos x="38" y="14"/>
                    </a:cxn>
                    <a:cxn ang="0">
                      <a:pos x="19" y="14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4" h="14">
                      <a:moveTo>
                        <a:pt x="0" y="14"/>
                      </a:moveTo>
                      <a:lnTo>
                        <a:pt x="19" y="14"/>
                      </a:lnTo>
                      <a:lnTo>
                        <a:pt x="39" y="14"/>
                      </a:lnTo>
                      <a:lnTo>
                        <a:pt x="57" y="13"/>
                      </a:lnTo>
                      <a:lnTo>
                        <a:pt x="76" y="13"/>
                      </a:lnTo>
                      <a:lnTo>
                        <a:pt x="92" y="11"/>
                      </a:lnTo>
                      <a:lnTo>
                        <a:pt x="109" y="11"/>
                      </a:lnTo>
                      <a:lnTo>
                        <a:pt x="123" y="10"/>
                      </a:lnTo>
                      <a:lnTo>
                        <a:pt x="137" y="9"/>
                      </a:lnTo>
                      <a:lnTo>
                        <a:pt x="149" y="8"/>
                      </a:lnTo>
                      <a:lnTo>
                        <a:pt x="160" y="7"/>
                      </a:lnTo>
                      <a:lnTo>
                        <a:pt x="169" y="6"/>
                      </a:lnTo>
                      <a:lnTo>
                        <a:pt x="176" y="5"/>
                      </a:lnTo>
                      <a:lnTo>
                        <a:pt x="180" y="4"/>
                      </a:lnTo>
                      <a:lnTo>
                        <a:pt x="183" y="3"/>
                      </a:lnTo>
                      <a:lnTo>
                        <a:pt x="184" y="0"/>
                      </a:lnTo>
                      <a:lnTo>
                        <a:pt x="181" y="0"/>
                      </a:lnTo>
                      <a:lnTo>
                        <a:pt x="180" y="3"/>
                      </a:lnTo>
                      <a:lnTo>
                        <a:pt x="177" y="4"/>
                      </a:lnTo>
                      <a:lnTo>
                        <a:pt x="172" y="5"/>
                      </a:lnTo>
                      <a:lnTo>
                        <a:pt x="166" y="6"/>
                      </a:lnTo>
                      <a:lnTo>
                        <a:pt x="157" y="7"/>
                      </a:lnTo>
                      <a:lnTo>
                        <a:pt x="147" y="8"/>
                      </a:lnTo>
                      <a:lnTo>
                        <a:pt x="135" y="9"/>
                      </a:lnTo>
                      <a:lnTo>
                        <a:pt x="121" y="10"/>
                      </a:lnTo>
                      <a:lnTo>
                        <a:pt x="107" y="11"/>
                      </a:lnTo>
                      <a:lnTo>
                        <a:pt x="90" y="11"/>
                      </a:lnTo>
                      <a:lnTo>
                        <a:pt x="74" y="13"/>
                      </a:lnTo>
                      <a:lnTo>
                        <a:pt x="56" y="13"/>
                      </a:lnTo>
                      <a:lnTo>
                        <a:pt x="38" y="14"/>
                      </a:lnTo>
                      <a:lnTo>
                        <a:pt x="19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0" name="Freeform 2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1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4"/>
                    </a:cxn>
                    <a:cxn ang="0">
                      <a:pos x="38" y="14"/>
                    </a:cxn>
                    <a:cxn ang="0">
                      <a:pos x="56" y="13"/>
                    </a:cxn>
                    <a:cxn ang="0">
                      <a:pos x="74" y="13"/>
                    </a:cxn>
                    <a:cxn ang="0">
                      <a:pos x="90" y="11"/>
                    </a:cxn>
                    <a:cxn ang="0">
                      <a:pos x="107" y="11"/>
                    </a:cxn>
                    <a:cxn ang="0">
                      <a:pos x="121" y="10"/>
                    </a:cxn>
                    <a:cxn ang="0">
                      <a:pos x="135" y="9"/>
                    </a:cxn>
                    <a:cxn ang="0">
                      <a:pos x="147" y="8"/>
                    </a:cxn>
                    <a:cxn ang="0">
                      <a:pos x="157" y="7"/>
                    </a:cxn>
                    <a:cxn ang="0">
                      <a:pos x="166" y="6"/>
                    </a:cxn>
                    <a:cxn ang="0">
                      <a:pos x="172" y="5"/>
                    </a:cxn>
                    <a:cxn ang="0">
                      <a:pos x="177" y="4"/>
                    </a:cxn>
                    <a:cxn ang="0">
                      <a:pos x="180" y="3"/>
                    </a:cxn>
                    <a:cxn ang="0">
                      <a:pos x="181" y="0"/>
                    </a:cxn>
                    <a:cxn ang="0">
                      <a:pos x="178" y="0"/>
                    </a:cxn>
                    <a:cxn ang="0">
                      <a:pos x="177" y="3"/>
                    </a:cxn>
                    <a:cxn ang="0">
                      <a:pos x="173" y="4"/>
                    </a:cxn>
                    <a:cxn ang="0">
                      <a:pos x="169" y="5"/>
                    </a:cxn>
                    <a:cxn ang="0">
                      <a:pos x="162" y="6"/>
                    </a:cxn>
                    <a:cxn ang="0">
                      <a:pos x="153" y="7"/>
                    </a:cxn>
                    <a:cxn ang="0">
                      <a:pos x="143" y="8"/>
                    </a:cxn>
                    <a:cxn ang="0">
                      <a:pos x="132" y="9"/>
                    </a:cxn>
                    <a:cxn ang="0">
                      <a:pos x="119" y="10"/>
                    </a:cxn>
                    <a:cxn ang="0">
                      <a:pos x="105" y="10"/>
                    </a:cxn>
                    <a:cxn ang="0">
                      <a:pos x="89" y="11"/>
                    </a:cxn>
                    <a:cxn ang="0">
                      <a:pos x="72" y="13"/>
                    </a:cxn>
                    <a:cxn ang="0">
                      <a:pos x="55" y="13"/>
                    </a:cxn>
                    <a:cxn ang="0">
                      <a:pos x="37" y="13"/>
                    </a:cxn>
                    <a:cxn ang="0">
                      <a:pos x="19" y="13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1" h="14">
                      <a:moveTo>
                        <a:pt x="0" y="14"/>
                      </a:moveTo>
                      <a:lnTo>
                        <a:pt x="19" y="14"/>
                      </a:lnTo>
                      <a:lnTo>
                        <a:pt x="38" y="14"/>
                      </a:lnTo>
                      <a:lnTo>
                        <a:pt x="56" y="13"/>
                      </a:lnTo>
                      <a:lnTo>
                        <a:pt x="74" y="13"/>
                      </a:lnTo>
                      <a:lnTo>
                        <a:pt x="90" y="11"/>
                      </a:lnTo>
                      <a:lnTo>
                        <a:pt x="107" y="11"/>
                      </a:lnTo>
                      <a:lnTo>
                        <a:pt x="121" y="10"/>
                      </a:lnTo>
                      <a:lnTo>
                        <a:pt x="135" y="9"/>
                      </a:lnTo>
                      <a:lnTo>
                        <a:pt x="147" y="8"/>
                      </a:lnTo>
                      <a:lnTo>
                        <a:pt x="157" y="7"/>
                      </a:lnTo>
                      <a:lnTo>
                        <a:pt x="166" y="6"/>
                      </a:lnTo>
                      <a:lnTo>
                        <a:pt x="172" y="5"/>
                      </a:lnTo>
                      <a:lnTo>
                        <a:pt x="177" y="4"/>
                      </a:lnTo>
                      <a:lnTo>
                        <a:pt x="180" y="3"/>
                      </a:lnTo>
                      <a:lnTo>
                        <a:pt x="181" y="0"/>
                      </a:lnTo>
                      <a:lnTo>
                        <a:pt x="178" y="0"/>
                      </a:lnTo>
                      <a:lnTo>
                        <a:pt x="177" y="3"/>
                      </a:lnTo>
                      <a:lnTo>
                        <a:pt x="173" y="4"/>
                      </a:lnTo>
                      <a:lnTo>
                        <a:pt x="169" y="5"/>
                      </a:lnTo>
                      <a:lnTo>
                        <a:pt x="162" y="6"/>
                      </a:lnTo>
                      <a:lnTo>
                        <a:pt x="153" y="7"/>
                      </a:lnTo>
                      <a:lnTo>
                        <a:pt x="143" y="8"/>
                      </a:lnTo>
                      <a:lnTo>
                        <a:pt x="132" y="9"/>
                      </a:lnTo>
                      <a:lnTo>
                        <a:pt x="119" y="10"/>
                      </a:lnTo>
                      <a:lnTo>
                        <a:pt x="105" y="10"/>
                      </a:lnTo>
                      <a:lnTo>
                        <a:pt x="89" y="11"/>
                      </a:lnTo>
                      <a:lnTo>
                        <a:pt x="72" y="13"/>
                      </a:lnTo>
                      <a:lnTo>
                        <a:pt x="55" y="13"/>
                      </a:lnTo>
                      <a:lnTo>
                        <a:pt x="37" y="13"/>
                      </a:lnTo>
                      <a:lnTo>
                        <a:pt x="19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1" name="Freeform 2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3"/>
                    </a:cxn>
                    <a:cxn ang="0">
                      <a:pos x="37" y="13"/>
                    </a:cxn>
                    <a:cxn ang="0">
                      <a:pos x="55" y="13"/>
                    </a:cxn>
                    <a:cxn ang="0">
                      <a:pos x="72" y="13"/>
                    </a:cxn>
                    <a:cxn ang="0">
                      <a:pos x="89" y="11"/>
                    </a:cxn>
                    <a:cxn ang="0">
                      <a:pos x="105" y="10"/>
                    </a:cxn>
                    <a:cxn ang="0">
                      <a:pos x="119" y="10"/>
                    </a:cxn>
                    <a:cxn ang="0">
                      <a:pos x="132" y="9"/>
                    </a:cxn>
                    <a:cxn ang="0">
                      <a:pos x="143" y="8"/>
                    </a:cxn>
                    <a:cxn ang="0">
                      <a:pos x="153" y="7"/>
                    </a:cxn>
                    <a:cxn ang="0">
                      <a:pos x="162" y="6"/>
                    </a:cxn>
                    <a:cxn ang="0">
                      <a:pos x="169" y="5"/>
                    </a:cxn>
                    <a:cxn ang="0">
                      <a:pos x="173" y="4"/>
                    </a:cxn>
                    <a:cxn ang="0">
                      <a:pos x="177" y="3"/>
                    </a:cxn>
                    <a:cxn ang="0">
                      <a:pos x="178" y="0"/>
                    </a:cxn>
                    <a:cxn ang="0">
                      <a:pos x="174" y="0"/>
                    </a:cxn>
                    <a:cxn ang="0">
                      <a:pos x="173" y="3"/>
                    </a:cxn>
                    <a:cxn ang="0">
                      <a:pos x="170" y="4"/>
                    </a:cxn>
                    <a:cxn ang="0">
                      <a:pos x="164" y="5"/>
                    </a:cxn>
                    <a:cxn ang="0">
                      <a:pos x="157" y="6"/>
                    </a:cxn>
                    <a:cxn ang="0">
                      <a:pos x="148" y="7"/>
                    </a:cxn>
                    <a:cxn ang="0">
                      <a:pos x="137" y="8"/>
                    </a:cxn>
                    <a:cxn ang="0">
                      <a:pos x="123" y="9"/>
                    </a:cxn>
                    <a:cxn ang="0">
                      <a:pos x="109" y="10"/>
                    </a:cxn>
                    <a:cxn ang="0">
                      <a:pos x="94" y="11"/>
                    </a:cxn>
                    <a:cxn ang="0">
                      <a:pos x="76" y="11"/>
                    </a:cxn>
                    <a:cxn ang="0">
                      <a:pos x="58" y="13"/>
                    </a:cxn>
                    <a:cxn ang="0">
                      <a:pos x="39" y="13"/>
                    </a:cxn>
                    <a:cxn ang="0">
                      <a:pos x="20" y="13"/>
                    </a:cxn>
                    <a:cxn ang="0">
                      <a:pos x="0" y="13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78" h="14">
                      <a:moveTo>
                        <a:pt x="0" y="14"/>
                      </a:moveTo>
                      <a:lnTo>
                        <a:pt x="19" y="13"/>
                      </a:lnTo>
                      <a:lnTo>
                        <a:pt x="37" y="13"/>
                      </a:lnTo>
                      <a:lnTo>
                        <a:pt x="55" y="13"/>
                      </a:lnTo>
                      <a:lnTo>
                        <a:pt x="72" y="13"/>
                      </a:lnTo>
                      <a:lnTo>
                        <a:pt x="89" y="11"/>
                      </a:lnTo>
                      <a:lnTo>
                        <a:pt x="105" y="10"/>
                      </a:lnTo>
                      <a:lnTo>
                        <a:pt x="119" y="10"/>
                      </a:lnTo>
                      <a:lnTo>
                        <a:pt x="132" y="9"/>
                      </a:lnTo>
                      <a:lnTo>
                        <a:pt x="143" y="8"/>
                      </a:lnTo>
                      <a:lnTo>
                        <a:pt x="153" y="7"/>
                      </a:lnTo>
                      <a:lnTo>
                        <a:pt x="162" y="6"/>
                      </a:lnTo>
                      <a:lnTo>
                        <a:pt x="169" y="5"/>
                      </a:lnTo>
                      <a:lnTo>
                        <a:pt x="173" y="4"/>
                      </a:lnTo>
                      <a:lnTo>
                        <a:pt x="177" y="3"/>
                      </a:lnTo>
                      <a:lnTo>
                        <a:pt x="178" y="0"/>
                      </a:lnTo>
                      <a:lnTo>
                        <a:pt x="174" y="0"/>
                      </a:lnTo>
                      <a:lnTo>
                        <a:pt x="173" y="3"/>
                      </a:lnTo>
                      <a:lnTo>
                        <a:pt x="170" y="4"/>
                      </a:lnTo>
                      <a:lnTo>
                        <a:pt x="164" y="5"/>
                      </a:lnTo>
                      <a:lnTo>
                        <a:pt x="157" y="6"/>
                      </a:lnTo>
                      <a:lnTo>
                        <a:pt x="148" y="7"/>
                      </a:lnTo>
                      <a:lnTo>
                        <a:pt x="137" y="8"/>
                      </a:lnTo>
                      <a:lnTo>
                        <a:pt x="123" y="9"/>
                      </a:lnTo>
                      <a:lnTo>
                        <a:pt x="109" y="10"/>
                      </a:lnTo>
                      <a:lnTo>
                        <a:pt x="94" y="11"/>
                      </a:lnTo>
                      <a:lnTo>
                        <a:pt x="76" y="11"/>
                      </a:lnTo>
                      <a:lnTo>
                        <a:pt x="58" y="13"/>
                      </a:lnTo>
                      <a:lnTo>
                        <a:pt x="39" y="13"/>
                      </a:lnTo>
                      <a:lnTo>
                        <a:pt x="2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2" name="Freeform 2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4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0" y="13"/>
                    </a:cxn>
                    <a:cxn ang="0">
                      <a:pos x="39" y="13"/>
                    </a:cxn>
                    <a:cxn ang="0">
                      <a:pos x="58" y="13"/>
                    </a:cxn>
                    <a:cxn ang="0">
                      <a:pos x="76" y="11"/>
                    </a:cxn>
                    <a:cxn ang="0">
                      <a:pos x="94" y="11"/>
                    </a:cxn>
                    <a:cxn ang="0">
                      <a:pos x="109" y="10"/>
                    </a:cxn>
                    <a:cxn ang="0">
                      <a:pos x="123" y="9"/>
                    </a:cxn>
                    <a:cxn ang="0">
                      <a:pos x="137" y="8"/>
                    </a:cxn>
                    <a:cxn ang="0">
                      <a:pos x="148" y="7"/>
                    </a:cxn>
                    <a:cxn ang="0">
                      <a:pos x="157" y="6"/>
                    </a:cxn>
                    <a:cxn ang="0">
                      <a:pos x="164" y="5"/>
                    </a:cxn>
                    <a:cxn ang="0">
                      <a:pos x="170" y="4"/>
                    </a:cxn>
                    <a:cxn ang="0">
                      <a:pos x="173" y="3"/>
                    </a:cxn>
                    <a:cxn ang="0">
                      <a:pos x="174" y="0"/>
                    </a:cxn>
                    <a:cxn ang="0">
                      <a:pos x="171" y="0"/>
                    </a:cxn>
                    <a:cxn ang="0">
                      <a:pos x="170" y="3"/>
                    </a:cxn>
                    <a:cxn ang="0">
                      <a:pos x="167" y="4"/>
                    </a:cxn>
                    <a:cxn ang="0">
                      <a:pos x="161" y="5"/>
                    </a:cxn>
                    <a:cxn ang="0">
                      <a:pos x="154" y="6"/>
                    </a:cxn>
                    <a:cxn ang="0">
                      <a:pos x="145" y="7"/>
                    </a:cxn>
                    <a:cxn ang="0">
                      <a:pos x="133" y="8"/>
                    </a:cxn>
                    <a:cxn ang="0">
                      <a:pos x="121" y="9"/>
                    </a:cxn>
                    <a:cxn ang="0">
                      <a:pos x="107" y="10"/>
                    </a:cxn>
                    <a:cxn ang="0">
                      <a:pos x="91" y="10"/>
                    </a:cxn>
                    <a:cxn ang="0">
                      <a:pos x="75" y="11"/>
                    </a:cxn>
                    <a:cxn ang="0">
                      <a:pos x="57" y="13"/>
                    </a:cxn>
                    <a:cxn ang="0">
                      <a:pos x="38" y="13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4" h="13">
                      <a:moveTo>
                        <a:pt x="0" y="13"/>
                      </a:moveTo>
                      <a:lnTo>
                        <a:pt x="20" y="13"/>
                      </a:lnTo>
                      <a:lnTo>
                        <a:pt x="39" y="13"/>
                      </a:lnTo>
                      <a:lnTo>
                        <a:pt x="58" y="13"/>
                      </a:lnTo>
                      <a:lnTo>
                        <a:pt x="76" y="11"/>
                      </a:lnTo>
                      <a:lnTo>
                        <a:pt x="94" y="11"/>
                      </a:lnTo>
                      <a:lnTo>
                        <a:pt x="109" y="10"/>
                      </a:lnTo>
                      <a:lnTo>
                        <a:pt x="123" y="9"/>
                      </a:lnTo>
                      <a:lnTo>
                        <a:pt x="137" y="8"/>
                      </a:lnTo>
                      <a:lnTo>
                        <a:pt x="148" y="7"/>
                      </a:lnTo>
                      <a:lnTo>
                        <a:pt x="157" y="6"/>
                      </a:lnTo>
                      <a:lnTo>
                        <a:pt x="164" y="5"/>
                      </a:lnTo>
                      <a:lnTo>
                        <a:pt x="170" y="4"/>
                      </a:lnTo>
                      <a:lnTo>
                        <a:pt x="173" y="3"/>
                      </a:lnTo>
                      <a:lnTo>
                        <a:pt x="174" y="0"/>
                      </a:lnTo>
                      <a:lnTo>
                        <a:pt x="171" y="0"/>
                      </a:lnTo>
                      <a:lnTo>
                        <a:pt x="170" y="3"/>
                      </a:lnTo>
                      <a:lnTo>
                        <a:pt x="167" y="4"/>
                      </a:lnTo>
                      <a:lnTo>
                        <a:pt x="161" y="5"/>
                      </a:lnTo>
                      <a:lnTo>
                        <a:pt x="154" y="6"/>
                      </a:lnTo>
                      <a:lnTo>
                        <a:pt x="145" y="7"/>
                      </a:lnTo>
                      <a:lnTo>
                        <a:pt x="133" y="8"/>
                      </a:lnTo>
                      <a:lnTo>
                        <a:pt x="121" y="9"/>
                      </a:lnTo>
                      <a:lnTo>
                        <a:pt x="107" y="10"/>
                      </a:lnTo>
                      <a:lnTo>
                        <a:pt x="91" y="10"/>
                      </a:lnTo>
                      <a:lnTo>
                        <a:pt x="75" y="11"/>
                      </a:lnTo>
                      <a:lnTo>
                        <a:pt x="57" y="13"/>
                      </a:lnTo>
                      <a:lnTo>
                        <a:pt x="38" y="13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3" name="Freeform 2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8" y="13"/>
                    </a:cxn>
                    <a:cxn ang="0">
                      <a:pos x="57" y="13"/>
                    </a:cxn>
                    <a:cxn ang="0">
                      <a:pos x="75" y="11"/>
                    </a:cxn>
                    <a:cxn ang="0">
                      <a:pos x="91" y="10"/>
                    </a:cxn>
                    <a:cxn ang="0">
                      <a:pos x="107" y="10"/>
                    </a:cxn>
                    <a:cxn ang="0">
                      <a:pos x="121" y="9"/>
                    </a:cxn>
                    <a:cxn ang="0">
                      <a:pos x="133" y="8"/>
                    </a:cxn>
                    <a:cxn ang="0">
                      <a:pos x="145" y="7"/>
                    </a:cxn>
                    <a:cxn ang="0">
                      <a:pos x="154" y="6"/>
                    </a:cxn>
                    <a:cxn ang="0">
                      <a:pos x="161" y="5"/>
                    </a:cxn>
                    <a:cxn ang="0">
                      <a:pos x="167" y="4"/>
                    </a:cxn>
                    <a:cxn ang="0">
                      <a:pos x="170" y="3"/>
                    </a:cxn>
                    <a:cxn ang="0">
                      <a:pos x="171" y="0"/>
                    </a:cxn>
                    <a:cxn ang="0">
                      <a:pos x="168" y="0"/>
                    </a:cxn>
                    <a:cxn ang="0">
                      <a:pos x="167" y="3"/>
                    </a:cxn>
                    <a:cxn ang="0">
                      <a:pos x="163" y="4"/>
                    </a:cxn>
                    <a:cxn ang="0">
                      <a:pos x="158" y="5"/>
                    </a:cxn>
                    <a:cxn ang="0">
                      <a:pos x="151" y="6"/>
                    </a:cxn>
                    <a:cxn ang="0">
                      <a:pos x="142" y="7"/>
                    </a:cxn>
                    <a:cxn ang="0">
                      <a:pos x="131" y="8"/>
                    </a:cxn>
                    <a:cxn ang="0">
                      <a:pos x="119" y="9"/>
                    </a:cxn>
                    <a:cxn ang="0">
                      <a:pos x="105" y="10"/>
                    </a:cxn>
                    <a:cxn ang="0">
                      <a:pos x="89" y="10"/>
                    </a:cxn>
                    <a:cxn ang="0">
                      <a:pos x="74" y="11"/>
                    </a:cxn>
                    <a:cxn ang="0">
                      <a:pos x="56" y="11"/>
                    </a:cxn>
                    <a:cxn ang="0">
                      <a:pos x="38" y="13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1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8" y="13"/>
                      </a:lnTo>
                      <a:lnTo>
                        <a:pt x="57" y="13"/>
                      </a:lnTo>
                      <a:lnTo>
                        <a:pt x="75" y="11"/>
                      </a:lnTo>
                      <a:lnTo>
                        <a:pt x="91" y="10"/>
                      </a:lnTo>
                      <a:lnTo>
                        <a:pt x="107" y="10"/>
                      </a:lnTo>
                      <a:lnTo>
                        <a:pt x="121" y="9"/>
                      </a:lnTo>
                      <a:lnTo>
                        <a:pt x="133" y="8"/>
                      </a:lnTo>
                      <a:lnTo>
                        <a:pt x="145" y="7"/>
                      </a:lnTo>
                      <a:lnTo>
                        <a:pt x="154" y="6"/>
                      </a:lnTo>
                      <a:lnTo>
                        <a:pt x="161" y="5"/>
                      </a:lnTo>
                      <a:lnTo>
                        <a:pt x="167" y="4"/>
                      </a:lnTo>
                      <a:lnTo>
                        <a:pt x="170" y="3"/>
                      </a:lnTo>
                      <a:lnTo>
                        <a:pt x="171" y="0"/>
                      </a:lnTo>
                      <a:lnTo>
                        <a:pt x="168" y="0"/>
                      </a:lnTo>
                      <a:lnTo>
                        <a:pt x="167" y="3"/>
                      </a:lnTo>
                      <a:lnTo>
                        <a:pt x="163" y="4"/>
                      </a:lnTo>
                      <a:lnTo>
                        <a:pt x="158" y="5"/>
                      </a:lnTo>
                      <a:lnTo>
                        <a:pt x="151" y="6"/>
                      </a:lnTo>
                      <a:lnTo>
                        <a:pt x="142" y="7"/>
                      </a:lnTo>
                      <a:lnTo>
                        <a:pt x="131" y="8"/>
                      </a:lnTo>
                      <a:lnTo>
                        <a:pt x="119" y="9"/>
                      </a:lnTo>
                      <a:lnTo>
                        <a:pt x="105" y="10"/>
                      </a:lnTo>
                      <a:lnTo>
                        <a:pt x="89" y="10"/>
                      </a:lnTo>
                      <a:lnTo>
                        <a:pt x="74" y="11"/>
                      </a:lnTo>
                      <a:lnTo>
                        <a:pt x="56" y="11"/>
                      </a:lnTo>
                      <a:lnTo>
                        <a:pt x="38" y="13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4" name="Freeform 2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8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8" y="13"/>
                    </a:cxn>
                    <a:cxn ang="0">
                      <a:pos x="56" y="11"/>
                    </a:cxn>
                    <a:cxn ang="0">
                      <a:pos x="74" y="11"/>
                    </a:cxn>
                    <a:cxn ang="0">
                      <a:pos x="89" y="10"/>
                    </a:cxn>
                    <a:cxn ang="0">
                      <a:pos x="105" y="10"/>
                    </a:cxn>
                    <a:cxn ang="0">
                      <a:pos x="119" y="9"/>
                    </a:cxn>
                    <a:cxn ang="0">
                      <a:pos x="131" y="8"/>
                    </a:cxn>
                    <a:cxn ang="0">
                      <a:pos x="142" y="7"/>
                    </a:cxn>
                    <a:cxn ang="0">
                      <a:pos x="151" y="6"/>
                    </a:cxn>
                    <a:cxn ang="0">
                      <a:pos x="158" y="5"/>
                    </a:cxn>
                    <a:cxn ang="0">
                      <a:pos x="163" y="4"/>
                    </a:cxn>
                    <a:cxn ang="0">
                      <a:pos x="167" y="3"/>
                    </a:cxn>
                    <a:cxn ang="0">
                      <a:pos x="168" y="0"/>
                    </a:cxn>
                    <a:cxn ang="0">
                      <a:pos x="164" y="0"/>
                    </a:cxn>
                    <a:cxn ang="0">
                      <a:pos x="163" y="3"/>
                    </a:cxn>
                    <a:cxn ang="0">
                      <a:pos x="160" y="4"/>
                    </a:cxn>
                    <a:cxn ang="0">
                      <a:pos x="156" y="5"/>
                    </a:cxn>
                    <a:cxn ang="0">
                      <a:pos x="148" y="6"/>
                    </a:cxn>
                    <a:cxn ang="0">
                      <a:pos x="139" y="7"/>
                    </a:cxn>
                    <a:cxn ang="0">
                      <a:pos x="129" y="8"/>
                    </a:cxn>
                    <a:cxn ang="0">
                      <a:pos x="117" y="9"/>
                    </a:cxn>
                    <a:cxn ang="0">
                      <a:pos x="102" y="9"/>
                    </a:cxn>
                    <a:cxn ang="0">
                      <a:pos x="88" y="10"/>
                    </a:cxn>
                    <a:cxn ang="0">
                      <a:pos x="71" y="11"/>
                    </a:cxn>
                    <a:cxn ang="0">
                      <a:pos x="55" y="11"/>
                    </a:cxn>
                    <a:cxn ang="0">
                      <a:pos x="37" y="11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8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8" y="13"/>
                      </a:lnTo>
                      <a:lnTo>
                        <a:pt x="56" y="11"/>
                      </a:lnTo>
                      <a:lnTo>
                        <a:pt x="74" y="11"/>
                      </a:lnTo>
                      <a:lnTo>
                        <a:pt x="89" y="10"/>
                      </a:lnTo>
                      <a:lnTo>
                        <a:pt x="105" y="10"/>
                      </a:lnTo>
                      <a:lnTo>
                        <a:pt x="119" y="9"/>
                      </a:lnTo>
                      <a:lnTo>
                        <a:pt x="131" y="8"/>
                      </a:lnTo>
                      <a:lnTo>
                        <a:pt x="142" y="7"/>
                      </a:lnTo>
                      <a:lnTo>
                        <a:pt x="151" y="6"/>
                      </a:lnTo>
                      <a:lnTo>
                        <a:pt x="158" y="5"/>
                      </a:lnTo>
                      <a:lnTo>
                        <a:pt x="163" y="4"/>
                      </a:lnTo>
                      <a:lnTo>
                        <a:pt x="167" y="3"/>
                      </a:lnTo>
                      <a:lnTo>
                        <a:pt x="168" y="0"/>
                      </a:lnTo>
                      <a:lnTo>
                        <a:pt x="164" y="0"/>
                      </a:lnTo>
                      <a:lnTo>
                        <a:pt x="163" y="3"/>
                      </a:lnTo>
                      <a:lnTo>
                        <a:pt x="160" y="4"/>
                      </a:lnTo>
                      <a:lnTo>
                        <a:pt x="156" y="5"/>
                      </a:lnTo>
                      <a:lnTo>
                        <a:pt x="148" y="6"/>
                      </a:lnTo>
                      <a:lnTo>
                        <a:pt x="139" y="7"/>
                      </a:lnTo>
                      <a:lnTo>
                        <a:pt x="129" y="8"/>
                      </a:lnTo>
                      <a:lnTo>
                        <a:pt x="117" y="9"/>
                      </a:lnTo>
                      <a:lnTo>
                        <a:pt x="102" y="9"/>
                      </a:lnTo>
                      <a:lnTo>
                        <a:pt x="88" y="10"/>
                      </a:lnTo>
                      <a:lnTo>
                        <a:pt x="71" y="11"/>
                      </a:lnTo>
                      <a:lnTo>
                        <a:pt x="55" y="11"/>
                      </a:lnTo>
                      <a:lnTo>
                        <a:pt x="37" y="11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5" name="Freeform 2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4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7" y="11"/>
                    </a:cxn>
                    <a:cxn ang="0">
                      <a:pos x="55" y="11"/>
                    </a:cxn>
                    <a:cxn ang="0">
                      <a:pos x="71" y="11"/>
                    </a:cxn>
                    <a:cxn ang="0">
                      <a:pos x="88" y="10"/>
                    </a:cxn>
                    <a:cxn ang="0">
                      <a:pos x="102" y="9"/>
                    </a:cxn>
                    <a:cxn ang="0">
                      <a:pos x="117" y="9"/>
                    </a:cxn>
                    <a:cxn ang="0">
                      <a:pos x="129" y="8"/>
                    </a:cxn>
                    <a:cxn ang="0">
                      <a:pos x="139" y="7"/>
                    </a:cxn>
                    <a:cxn ang="0">
                      <a:pos x="148" y="6"/>
                    </a:cxn>
                    <a:cxn ang="0">
                      <a:pos x="156" y="5"/>
                    </a:cxn>
                    <a:cxn ang="0">
                      <a:pos x="160" y="4"/>
                    </a:cxn>
                    <a:cxn ang="0">
                      <a:pos x="163" y="3"/>
                    </a:cxn>
                    <a:cxn ang="0">
                      <a:pos x="164" y="0"/>
                    </a:cxn>
                    <a:cxn ang="0">
                      <a:pos x="161" y="0"/>
                    </a:cxn>
                    <a:cxn ang="0">
                      <a:pos x="160" y="3"/>
                    </a:cxn>
                    <a:cxn ang="0">
                      <a:pos x="157" y="4"/>
                    </a:cxn>
                    <a:cxn ang="0">
                      <a:pos x="152" y="5"/>
                    </a:cxn>
                    <a:cxn ang="0">
                      <a:pos x="145" y="6"/>
                    </a:cxn>
                    <a:cxn ang="0">
                      <a:pos x="137" y="7"/>
                    </a:cxn>
                    <a:cxn ang="0">
                      <a:pos x="126" y="8"/>
                    </a:cxn>
                    <a:cxn ang="0">
                      <a:pos x="113" y="9"/>
                    </a:cxn>
                    <a:cxn ang="0">
                      <a:pos x="100" y="9"/>
                    </a:cxn>
                    <a:cxn ang="0">
                      <a:pos x="86" y="10"/>
                    </a:cxn>
                    <a:cxn ang="0">
                      <a:pos x="70" y="11"/>
                    </a:cxn>
                    <a:cxn ang="0">
                      <a:pos x="54" y="11"/>
                    </a:cxn>
                    <a:cxn ang="0">
                      <a:pos x="36" y="11"/>
                    </a:cxn>
                    <a:cxn ang="0">
                      <a:pos x="18" y="11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4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7" y="11"/>
                      </a:lnTo>
                      <a:lnTo>
                        <a:pt x="55" y="11"/>
                      </a:lnTo>
                      <a:lnTo>
                        <a:pt x="71" y="11"/>
                      </a:lnTo>
                      <a:lnTo>
                        <a:pt x="88" y="10"/>
                      </a:lnTo>
                      <a:lnTo>
                        <a:pt x="102" y="9"/>
                      </a:lnTo>
                      <a:lnTo>
                        <a:pt x="117" y="9"/>
                      </a:lnTo>
                      <a:lnTo>
                        <a:pt x="129" y="8"/>
                      </a:lnTo>
                      <a:lnTo>
                        <a:pt x="139" y="7"/>
                      </a:lnTo>
                      <a:lnTo>
                        <a:pt x="148" y="6"/>
                      </a:lnTo>
                      <a:lnTo>
                        <a:pt x="156" y="5"/>
                      </a:lnTo>
                      <a:lnTo>
                        <a:pt x="160" y="4"/>
                      </a:lnTo>
                      <a:lnTo>
                        <a:pt x="163" y="3"/>
                      </a:lnTo>
                      <a:lnTo>
                        <a:pt x="164" y="0"/>
                      </a:lnTo>
                      <a:lnTo>
                        <a:pt x="161" y="0"/>
                      </a:lnTo>
                      <a:lnTo>
                        <a:pt x="160" y="3"/>
                      </a:lnTo>
                      <a:lnTo>
                        <a:pt x="157" y="4"/>
                      </a:lnTo>
                      <a:lnTo>
                        <a:pt x="152" y="5"/>
                      </a:lnTo>
                      <a:lnTo>
                        <a:pt x="145" y="6"/>
                      </a:lnTo>
                      <a:lnTo>
                        <a:pt x="137" y="7"/>
                      </a:lnTo>
                      <a:lnTo>
                        <a:pt x="126" y="8"/>
                      </a:lnTo>
                      <a:lnTo>
                        <a:pt x="113" y="9"/>
                      </a:lnTo>
                      <a:lnTo>
                        <a:pt x="100" y="9"/>
                      </a:lnTo>
                      <a:lnTo>
                        <a:pt x="86" y="10"/>
                      </a:lnTo>
                      <a:lnTo>
                        <a:pt x="70" y="11"/>
                      </a:lnTo>
                      <a:lnTo>
                        <a:pt x="54" y="11"/>
                      </a:lnTo>
                      <a:lnTo>
                        <a:pt x="36" y="11"/>
                      </a:lnTo>
                      <a:lnTo>
                        <a:pt x="18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6" name="Freeform 2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11"/>
                    </a:cxn>
                    <a:cxn ang="0">
                      <a:pos x="36" y="11"/>
                    </a:cxn>
                    <a:cxn ang="0">
                      <a:pos x="54" y="11"/>
                    </a:cxn>
                    <a:cxn ang="0">
                      <a:pos x="70" y="11"/>
                    </a:cxn>
                    <a:cxn ang="0">
                      <a:pos x="86" y="10"/>
                    </a:cxn>
                    <a:cxn ang="0">
                      <a:pos x="100" y="9"/>
                    </a:cxn>
                    <a:cxn ang="0">
                      <a:pos x="113" y="9"/>
                    </a:cxn>
                    <a:cxn ang="0">
                      <a:pos x="126" y="8"/>
                    </a:cxn>
                    <a:cxn ang="0">
                      <a:pos x="137" y="7"/>
                    </a:cxn>
                    <a:cxn ang="0">
                      <a:pos x="145" y="6"/>
                    </a:cxn>
                    <a:cxn ang="0">
                      <a:pos x="152" y="5"/>
                    </a:cxn>
                    <a:cxn ang="0">
                      <a:pos x="157" y="4"/>
                    </a:cxn>
                    <a:cxn ang="0">
                      <a:pos x="160" y="3"/>
                    </a:cxn>
                    <a:cxn ang="0">
                      <a:pos x="161" y="0"/>
                    </a:cxn>
                    <a:cxn ang="0">
                      <a:pos x="158" y="0"/>
                    </a:cxn>
                    <a:cxn ang="0">
                      <a:pos x="157" y="3"/>
                    </a:cxn>
                    <a:cxn ang="0">
                      <a:pos x="153" y="4"/>
                    </a:cxn>
                    <a:cxn ang="0">
                      <a:pos x="149" y="5"/>
                    </a:cxn>
                    <a:cxn ang="0">
                      <a:pos x="142" y="6"/>
                    </a:cxn>
                    <a:cxn ang="0">
                      <a:pos x="133" y="7"/>
                    </a:cxn>
                    <a:cxn ang="0">
                      <a:pos x="123" y="8"/>
                    </a:cxn>
                    <a:cxn ang="0">
                      <a:pos x="111" y="8"/>
                    </a:cxn>
                    <a:cxn ang="0">
                      <a:pos x="98" y="9"/>
                    </a:cxn>
                    <a:cxn ang="0">
                      <a:pos x="84" y="10"/>
                    </a:cxn>
                    <a:cxn ang="0">
                      <a:pos x="69" y="10"/>
                    </a:cxn>
                    <a:cxn ang="0">
                      <a:pos x="53" y="11"/>
                    </a:cxn>
                    <a:cxn ang="0">
                      <a:pos x="36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1" h="13">
                      <a:moveTo>
                        <a:pt x="0" y="13"/>
                      </a:moveTo>
                      <a:lnTo>
                        <a:pt x="18" y="11"/>
                      </a:lnTo>
                      <a:lnTo>
                        <a:pt x="36" y="11"/>
                      </a:lnTo>
                      <a:lnTo>
                        <a:pt x="54" y="11"/>
                      </a:lnTo>
                      <a:lnTo>
                        <a:pt x="70" y="11"/>
                      </a:lnTo>
                      <a:lnTo>
                        <a:pt x="86" y="10"/>
                      </a:lnTo>
                      <a:lnTo>
                        <a:pt x="100" y="9"/>
                      </a:lnTo>
                      <a:lnTo>
                        <a:pt x="113" y="9"/>
                      </a:lnTo>
                      <a:lnTo>
                        <a:pt x="126" y="8"/>
                      </a:lnTo>
                      <a:lnTo>
                        <a:pt x="137" y="7"/>
                      </a:lnTo>
                      <a:lnTo>
                        <a:pt x="145" y="6"/>
                      </a:lnTo>
                      <a:lnTo>
                        <a:pt x="152" y="5"/>
                      </a:lnTo>
                      <a:lnTo>
                        <a:pt x="157" y="4"/>
                      </a:lnTo>
                      <a:lnTo>
                        <a:pt x="160" y="3"/>
                      </a:lnTo>
                      <a:lnTo>
                        <a:pt x="161" y="0"/>
                      </a:lnTo>
                      <a:lnTo>
                        <a:pt x="158" y="0"/>
                      </a:lnTo>
                      <a:lnTo>
                        <a:pt x="157" y="3"/>
                      </a:lnTo>
                      <a:lnTo>
                        <a:pt x="153" y="4"/>
                      </a:lnTo>
                      <a:lnTo>
                        <a:pt x="149" y="5"/>
                      </a:lnTo>
                      <a:lnTo>
                        <a:pt x="142" y="6"/>
                      </a:lnTo>
                      <a:lnTo>
                        <a:pt x="133" y="7"/>
                      </a:lnTo>
                      <a:lnTo>
                        <a:pt x="123" y="8"/>
                      </a:lnTo>
                      <a:lnTo>
                        <a:pt x="111" y="8"/>
                      </a:lnTo>
                      <a:lnTo>
                        <a:pt x="98" y="9"/>
                      </a:lnTo>
                      <a:lnTo>
                        <a:pt x="84" y="10"/>
                      </a:lnTo>
                      <a:lnTo>
                        <a:pt x="69" y="10"/>
                      </a:lnTo>
                      <a:lnTo>
                        <a:pt x="53" y="11"/>
                      </a:lnTo>
                      <a:lnTo>
                        <a:pt x="36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7" name="Freeform 2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8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6" y="11"/>
                    </a:cxn>
                    <a:cxn ang="0">
                      <a:pos x="53" y="11"/>
                    </a:cxn>
                    <a:cxn ang="0">
                      <a:pos x="69" y="10"/>
                    </a:cxn>
                    <a:cxn ang="0">
                      <a:pos x="84" y="10"/>
                    </a:cxn>
                    <a:cxn ang="0">
                      <a:pos x="98" y="9"/>
                    </a:cxn>
                    <a:cxn ang="0">
                      <a:pos x="111" y="8"/>
                    </a:cxn>
                    <a:cxn ang="0">
                      <a:pos x="123" y="8"/>
                    </a:cxn>
                    <a:cxn ang="0">
                      <a:pos x="133" y="7"/>
                    </a:cxn>
                    <a:cxn ang="0">
                      <a:pos x="142" y="6"/>
                    </a:cxn>
                    <a:cxn ang="0">
                      <a:pos x="149" y="5"/>
                    </a:cxn>
                    <a:cxn ang="0">
                      <a:pos x="153" y="4"/>
                    </a:cxn>
                    <a:cxn ang="0">
                      <a:pos x="157" y="3"/>
                    </a:cxn>
                    <a:cxn ang="0">
                      <a:pos x="158" y="0"/>
                    </a:cxn>
                    <a:cxn ang="0">
                      <a:pos x="154" y="0"/>
                    </a:cxn>
                    <a:cxn ang="0">
                      <a:pos x="153" y="3"/>
                    </a:cxn>
                    <a:cxn ang="0">
                      <a:pos x="150" y="4"/>
                    </a:cxn>
                    <a:cxn ang="0">
                      <a:pos x="146" y="5"/>
                    </a:cxn>
                    <a:cxn ang="0">
                      <a:pos x="139" y="6"/>
                    </a:cxn>
                    <a:cxn ang="0">
                      <a:pos x="131" y="7"/>
                    </a:cxn>
                    <a:cxn ang="0">
                      <a:pos x="121" y="7"/>
                    </a:cxn>
                    <a:cxn ang="0">
                      <a:pos x="109" y="8"/>
                    </a:cxn>
                    <a:cxn ang="0">
                      <a:pos x="97" y="9"/>
                    </a:cxn>
                    <a:cxn ang="0">
                      <a:pos x="82" y="10"/>
                    </a:cxn>
                    <a:cxn ang="0">
                      <a:pos x="67" y="10"/>
                    </a:cxn>
                    <a:cxn ang="0">
                      <a:pos x="51" y="11"/>
                    </a:cxn>
                    <a:cxn ang="0">
                      <a:pos x="35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8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6" y="11"/>
                      </a:lnTo>
                      <a:lnTo>
                        <a:pt x="53" y="11"/>
                      </a:lnTo>
                      <a:lnTo>
                        <a:pt x="69" y="10"/>
                      </a:lnTo>
                      <a:lnTo>
                        <a:pt x="84" y="10"/>
                      </a:lnTo>
                      <a:lnTo>
                        <a:pt x="98" y="9"/>
                      </a:lnTo>
                      <a:lnTo>
                        <a:pt x="111" y="8"/>
                      </a:lnTo>
                      <a:lnTo>
                        <a:pt x="123" y="8"/>
                      </a:lnTo>
                      <a:lnTo>
                        <a:pt x="133" y="7"/>
                      </a:lnTo>
                      <a:lnTo>
                        <a:pt x="142" y="6"/>
                      </a:lnTo>
                      <a:lnTo>
                        <a:pt x="149" y="5"/>
                      </a:lnTo>
                      <a:lnTo>
                        <a:pt x="153" y="4"/>
                      </a:lnTo>
                      <a:lnTo>
                        <a:pt x="157" y="3"/>
                      </a:lnTo>
                      <a:lnTo>
                        <a:pt x="158" y="0"/>
                      </a:lnTo>
                      <a:lnTo>
                        <a:pt x="154" y="0"/>
                      </a:lnTo>
                      <a:lnTo>
                        <a:pt x="153" y="3"/>
                      </a:lnTo>
                      <a:lnTo>
                        <a:pt x="150" y="4"/>
                      </a:lnTo>
                      <a:lnTo>
                        <a:pt x="146" y="5"/>
                      </a:lnTo>
                      <a:lnTo>
                        <a:pt x="139" y="6"/>
                      </a:lnTo>
                      <a:lnTo>
                        <a:pt x="131" y="7"/>
                      </a:lnTo>
                      <a:lnTo>
                        <a:pt x="121" y="7"/>
                      </a:lnTo>
                      <a:lnTo>
                        <a:pt x="109" y="8"/>
                      </a:lnTo>
                      <a:lnTo>
                        <a:pt x="97" y="9"/>
                      </a:lnTo>
                      <a:lnTo>
                        <a:pt x="82" y="10"/>
                      </a:lnTo>
                      <a:lnTo>
                        <a:pt x="67" y="10"/>
                      </a:lnTo>
                      <a:lnTo>
                        <a:pt x="51" y="11"/>
                      </a:lnTo>
                      <a:lnTo>
                        <a:pt x="35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8" name="Freeform 2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4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5" y="11"/>
                    </a:cxn>
                    <a:cxn ang="0">
                      <a:pos x="51" y="11"/>
                    </a:cxn>
                    <a:cxn ang="0">
                      <a:pos x="67" y="10"/>
                    </a:cxn>
                    <a:cxn ang="0">
                      <a:pos x="82" y="10"/>
                    </a:cxn>
                    <a:cxn ang="0">
                      <a:pos x="97" y="9"/>
                    </a:cxn>
                    <a:cxn ang="0">
                      <a:pos x="109" y="8"/>
                    </a:cxn>
                    <a:cxn ang="0">
                      <a:pos x="121" y="7"/>
                    </a:cxn>
                    <a:cxn ang="0">
                      <a:pos x="131" y="7"/>
                    </a:cxn>
                    <a:cxn ang="0">
                      <a:pos x="139" y="6"/>
                    </a:cxn>
                    <a:cxn ang="0">
                      <a:pos x="146" y="5"/>
                    </a:cxn>
                    <a:cxn ang="0">
                      <a:pos x="150" y="4"/>
                    </a:cxn>
                    <a:cxn ang="0">
                      <a:pos x="153" y="3"/>
                    </a:cxn>
                    <a:cxn ang="0">
                      <a:pos x="154" y="0"/>
                    </a:cxn>
                    <a:cxn ang="0">
                      <a:pos x="151" y="0"/>
                    </a:cxn>
                    <a:cxn ang="0">
                      <a:pos x="150" y="3"/>
                    </a:cxn>
                    <a:cxn ang="0">
                      <a:pos x="147" y="4"/>
                    </a:cxn>
                    <a:cxn ang="0">
                      <a:pos x="141" y="5"/>
                    </a:cxn>
                    <a:cxn ang="0">
                      <a:pos x="133" y="6"/>
                    </a:cxn>
                    <a:cxn ang="0">
                      <a:pos x="125" y="7"/>
                    </a:cxn>
                    <a:cxn ang="0">
                      <a:pos x="113" y="8"/>
                    </a:cxn>
                    <a:cxn ang="0">
                      <a:pos x="100" y="9"/>
                    </a:cxn>
                    <a:cxn ang="0">
                      <a:pos x="86" y="9"/>
                    </a:cxn>
                    <a:cxn ang="0">
                      <a:pos x="70" y="10"/>
                    </a:cxn>
                    <a:cxn ang="0">
                      <a:pos x="54" y="10"/>
                    </a:cxn>
                    <a:cxn ang="0">
                      <a:pos x="37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4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5" y="11"/>
                      </a:lnTo>
                      <a:lnTo>
                        <a:pt x="51" y="11"/>
                      </a:lnTo>
                      <a:lnTo>
                        <a:pt x="67" y="10"/>
                      </a:lnTo>
                      <a:lnTo>
                        <a:pt x="82" y="10"/>
                      </a:lnTo>
                      <a:lnTo>
                        <a:pt x="97" y="9"/>
                      </a:lnTo>
                      <a:lnTo>
                        <a:pt x="109" y="8"/>
                      </a:lnTo>
                      <a:lnTo>
                        <a:pt x="121" y="7"/>
                      </a:lnTo>
                      <a:lnTo>
                        <a:pt x="131" y="7"/>
                      </a:lnTo>
                      <a:lnTo>
                        <a:pt x="139" y="6"/>
                      </a:lnTo>
                      <a:lnTo>
                        <a:pt x="146" y="5"/>
                      </a:lnTo>
                      <a:lnTo>
                        <a:pt x="150" y="4"/>
                      </a:lnTo>
                      <a:lnTo>
                        <a:pt x="153" y="3"/>
                      </a:lnTo>
                      <a:lnTo>
                        <a:pt x="154" y="0"/>
                      </a:lnTo>
                      <a:lnTo>
                        <a:pt x="151" y="0"/>
                      </a:lnTo>
                      <a:lnTo>
                        <a:pt x="150" y="3"/>
                      </a:lnTo>
                      <a:lnTo>
                        <a:pt x="147" y="4"/>
                      </a:lnTo>
                      <a:lnTo>
                        <a:pt x="141" y="5"/>
                      </a:lnTo>
                      <a:lnTo>
                        <a:pt x="133" y="6"/>
                      </a:lnTo>
                      <a:lnTo>
                        <a:pt x="125" y="7"/>
                      </a:lnTo>
                      <a:lnTo>
                        <a:pt x="113" y="8"/>
                      </a:lnTo>
                      <a:lnTo>
                        <a:pt x="100" y="9"/>
                      </a:lnTo>
                      <a:lnTo>
                        <a:pt x="86" y="9"/>
                      </a:lnTo>
                      <a:lnTo>
                        <a:pt x="70" y="10"/>
                      </a:lnTo>
                      <a:lnTo>
                        <a:pt x="54" y="10"/>
                      </a:lnTo>
                      <a:lnTo>
                        <a:pt x="37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9" name="Freeform 2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1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7" y="11"/>
                    </a:cxn>
                    <a:cxn ang="0">
                      <a:pos x="54" y="10"/>
                    </a:cxn>
                    <a:cxn ang="0">
                      <a:pos x="70" y="10"/>
                    </a:cxn>
                    <a:cxn ang="0">
                      <a:pos x="86" y="9"/>
                    </a:cxn>
                    <a:cxn ang="0">
                      <a:pos x="100" y="9"/>
                    </a:cxn>
                    <a:cxn ang="0">
                      <a:pos x="113" y="8"/>
                    </a:cxn>
                    <a:cxn ang="0">
                      <a:pos x="125" y="7"/>
                    </a:cxn>
                    <a:cxn ang="0">
                      <a:pos x="133" y="6"/>
                    </a:cxn>
                    <a:cxn ang="0">
                      <a:pos x="141" y="5"/>
                    </a:cxn>
                    <a:cxn ang="0">
                      <a:pos x="147" y="4"/>
                    </a:cxn>
                    <a:cxn ang="0">
                      <a:pos x="150" y="3"/>
                    </a:cxn>
                    <a:cxn ang="0">
                      <a:pos x="151" y="0"/>
                    </a:cxn>
                    <a:cxn ang="0">
                      <a:pos x="148" y="0"/>
                    </a:cxn>
                    <a:cxn ang="0">
                      <a:pos x="147" y="3"/>
                    </a:cxn>
                    <a:cxn ang="0">
                      <a:pos x="143" y="4"/>
                    </a:cxn>
                    <a:cxn ang="0">
                      <a:pos x="138" y="5"/>
                    </a:cxn>
                    <a:cxn ang="0">
                      <a:pos x="131" y="6"/>
                    </a:cxn>
                    <a:cxn ang="0">
                      <a:pos x="121" y="7"/>
                    </a:cxn>
                    <a:cxn ang="0">
                      <a:pos x="110" y="8"/>
                    </a:cxn>
                    <a:cxn ang="0">
                      <a:pos x="98" y="8"/>
                    </a:cxn>
                    <a:cxn ang="0">
                      <a:pos x="84" y="9"/>
                    </a:cxn>
                    <a:cxn ang="0">
                      <a:pos x="69" y="10"/>
                    </a:cxn>
                    <a:cxn ang="0">
                      <a:pos x="53" y="10"/>
                    </a:cxn>
                    <a:cxn ang="0">
                      <a:pos x="36" y="10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1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7" y="11"/>
                      </a:lnTo>
                      <a:lnTo>
                        <a:pt x="54" y="10"/>
                      </a:lnTo>
                      <a:lnTo>
                        <a:pt x="70" y="10"/>
                      </a:lnTo>
                      <a:lnTo>
                        <a:pt x="86" y="9"/>
                      </a:lnTo>
                      <a:lnTo>
                        <a:pt x="100" y="9"/>
                      </a:lnTo>
                      <a:lnTo>
                        <a:pt x="113" y="8"/>
                      </a:lnTo>
                      <a:lnTo>
                        <a:pt x="125" y="7"/>
                      </a:lnTo>
                      <a:lnTo>
                        <a:pt x="133" y="6"/>
                      </a:lnTo>
                      <a:lnTo>
                        <a:pt x="141" y="5"/>
                      </a:lnTo>
                      <a:lnTo>
                        <a:pt x="147" y="4"/>
                      </a:lnTo>
                      <a:lnTo>
                        <a:pt x="150" y="3"/>
                      </a:lnTo>
                      <a:lnTo>
                        <a:pt x="151" y="0"/>
                      </a:lnTo>
                      <a:lnTo>
                        <a:pt x="148" y="0"/>
                      </a:lnTo>
                      <a:lnTo>
                        <a:pt x="147" y="3"/>
                      </a:lnTo>
                      <a:lnTo>
                        <a:pt x="143" y="4"/>
                      </a:lnTo>
                      <a:lnTo>
                        <a:pt x="138" y="5"/>
                      </a:lnTo>
                      <a:lnTo>
                        <a:pt x="131" y="6"/>
                      </a:lnTo>
                      <a:lnTo>
                        <a:pt x="121" y="7"/>
                      </a:lnTo>
                      <a:lnTo>
                        <a:pt x="110" y="8"/>
                      </a:lnTo>
                      <a:lnTo>
                        <a:pt x="98" y="8"/>
                      </a:lnTo>
                      <a:lnTo>
                        <a:pt x="84" y="9"/>
                      </a:lnTo>
                      <a:lnTo>
                        <a:pt x="69" y="10"/>
                      </a:lnTo>
                      <a:lnTo>
                        <a:pt x="53" y="10"/>
                      </a:lnTo>
                      <a:lnTo>
                        <a:pt x="36" y="10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0" name="Freeform 3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8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6" y="10"/>
                    </a:cxn>
                    <a:cxn ang="0">
                      <a:pos x="53" y="10"/>
                    </a:cxn>
                    <a:cxn ang="0">
                      <a:pos x="69" y="10"/>
                    </a:cxn>
                    <a:cxn ang="0">
                      <a:pos x="84" y="9"/>
                    </a:cxn>
                    <a:cxn ang="0">
                      <a:pos x="98" y="8"/>
                    </a:cxn>
                    <a:cxn ang="0">
                      <a:pos x="110" y="8"/>
                    </a:cxn>
                    <a:cxn ang="0">
                      <a:pos x="121" y="7"/>
                    </a:cxn>
                    <a:cxn ang="0">
                      <a:pos x="131" y="6"/>
                    </a:cxn>
                    <a:cxn ang="0">
                      <a:pos x="138" y="5"/>
                    </a:cxn>
                    <a:cxn ang="0">
                      <a:pos x="143" y="4"/>
                    </a:cxn>
                    <a:cxn ang="0">
                      <a:pos x="147" y="3"/>
                    </a:cxn>
                    <a:cxn ang="0">
                      <a:pos x="148" y="0"/>
                    </a:cxn>
                    <a:cxn ang="0">
                      <a:pos x="145" y="0"/>
                    </a:cxn>
                    <a:cxn ang="0">
                      <a:pos x="143" y="3"/>
                    </a:cxn>
                    <a:cxn ang="0">
                      <a:pos x="140" y="4"/>
                    </a:cxn>
                    <a:cxn ang="0">
                      <a:pos x="135" y="5"/>
                    </a:cxn>
                    <a:cxn ang="0">
                      <a:pos x="128" y="6"/>
                    </a:cxn>
                    <a:cxn ang="0">
                      <a:pos x="119" y="7"/>
                    </a:cxn>
                    <a:cxn ang="0">
                      <a:pos x="108" y="7"/>
                    </a:cxn>
                    <a:cxn ang="0">
                      <a:pos x="96" y="8"/>
                    </a:cxn>
                    <a:cxn ang="0">
                      <a:pos x="82" y="9"/>
                    </a:cxn>
                    <a:cxn ang="0">
                      <a:pos x="67" y="9"/>
                    </a:cxn>
                    <a:cxn ang="0">
                      <a:pos x="51" y="10"/>
                    </a:cxn>
                    <a:cxn ang="0">
                      <a:pos x="35" y="10"/>
                    </a:cxn>
                    <a:cxn ang="0">
                      <a:pos x="18" y="10"/>
                    </a:cxn>
                    <a:cxn ang="0">
                      <a:pos x="0" y="1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48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6" y="10"/>
                      </a:lnTo>
                      <a:lnTo>
                        <a:pt x="53" y="10"/>
                      </a:lnTo>
                      <a:lnTo>
                        <a:pt x="69" y="10"/>
                      </a:lnTo>
                      <a:lnTo>
                        <a:pt x="84" y="9"/>
                      </a:lnTo>
                      <a:lnTo>
                        <a:pt x="98" y="8"/>
                      </a:lnTo>
                      <a:lnTo>
                        <a:pt x="110" y="8"/>
                      </a:lnTo>
                      <a:lnTo>
                        <a:pt x="121" y="7"/>
                      </a:lnTo>
                      <a:lnTo>
                        <a:pt x="131" y="6"/>
                      </a:lnTo>
                      <a:lnTo>
                        <a:pt x="138" y="5"/>
                      </a:lnTo>
                      <a:lnTo>
                        <a:pt x="143" y="4"/>
                      </a:lnTo>
                      <a:lnTo>
                        <a:pt x="147" y="3"/>
                      </a:lnTo>
                      <a:lnTo>
                        <a:pt x="148" y="0"/>
                      </a:lnTo>
                      <a:lnTo>
                        <a:pt x="145" y="0"/>
                      </a:lnTo>
                      <a:lnTo>
                        <a:pt x="143" y="3"/>
                      </a:lnTo>
                      <a:lnTo>
                        <a:pt x="140" y="4"/>
                      </a:lnTo>
                      <a:lnTo>
                        <a:pt x="135" y="5"/>
                      </a:lnTo>
                      <a:lnTo>
                        <a:pt x="128" y="6"/>
                      </a:lnTo>
                      <a:lnTo>
                        <a:pt x="119" y="7"/>
                      </a:lnTo>
                      <a:lnTo>
                        <a:pt x="108" y="7"/>
                      </a:lnTo>
                      <a:lnTo>
                        <a:pt x="96" y="8"/>
                      </a:lnTo>
                      <a:lnTo>
                        <a:pt x="82" y="9"/>
                      </a:lnTo>
                      <a:lnTo>
                        <a:pt x="67" y="9"/>
                      </a:lnTo>
                      <a:lnTo>
                        <a:pt x="51" y="10"/>
                      </a:lnTo>
                      <a:lnTo>
                        <a:pt x="35" y="10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1" name="Freeform 3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5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8" y="10"/>
                    </a:cxn>
                    <a:cxn ang="0">
                      <a:pos x="35" y="10"/>
                    </a:cxn>
                    <a:cxn ang="0">
                      <a:pos x="51" y="10"/>
                    </a:cxn>
                    <a:cxn ang="0">
                      <a:pos x="67" y="9"/>
                    </a:cxn>
                    <a:cxn ang="0">
                      <a:pos x="82" y="9"/>
                    </a:cxn>
                    <a:cxn ang="0">
                      <a:pos x="96" y="8"/>
                    </a:cxn>
                    <a:cxn ang="0">
                      <a:pos x="108" y="7"/>
                    </a:cxn>
                    <a:cxn ang="0">
                      <a:pos x="119" y="7"/>
                    </a:cxn>
                    <a:cxn ang="0">
                      <a:pos x="128" y="6"/>
                    </a:cxn>
                    <a:cxn ang="0">
                      <a:pos x="135" y="5"/>
                    </a:cxn>
                    <a:cxn ang="0">
                      <a:pos x="140" y="4"/>
                    </a:cxn>
                    <a:cxn ang="0">
                      <a:pos x="143" y="3"/>
                    </a:cxn>
                    <a:cxn ang="0">
                      <a:pos x="145" y="0"/>
                    </a:cxn>
                    <a:cxn ang="0">
                      <a:pos x="141" y="0"/>
                    </a:cxn>
                    <a:cxn ang="0">
                      <a:pos x="140" y="3"/>
                    </a:cxn>
                    <a:cxn ang="0">
                      <a:pos x="137" y="4"/>
                    </a:cxn>
                    <a:cxn ang="0">
                      <a:pos x="131" y="5"/>
                    </a:cxn>
                    <a:cxn ang="0">
                      <a:pos x="125" y="6"/>
                    </a:cxn>
                    <a:cxn ang="0">
                      <a:pos x="116" y="6"/>
                    </a:cxn>
                    <a:cxn ang="0">
                      <a:pos x="106" y="7"/>
                    </a:cxn>
                    <a:cxn ang="0">
                      <a:pos x="94" y="8"/>
                    </a:cxn>
                    <a:cxn ang="0">
                      <a:pos x="80" y="9"/>
                    </a:cxn>
                    <a:cxn ang="0">
                      <a:pos x="66" y="9"/>
                    </a:cxn>
                    <a:cxn ang="0">
                      <a:pos x="50" y="10"/>
                    </a:cxn>
                    <a:cxn ang="0">
                      <a:pos x="34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45" h="10">
                      <a:moveTo>
                        <a:pt x="0" y="10"/>
                      </a:moveTo>
                      <a:lnTo>
                        <a:pt x="18" y="10"/>
                      </a:lnTo>
                      <a:lnTo>
                        <a:pt x="35" y="10"/>
                      </a:lnTo>
                      <a:lnTo>
                        <a:pt x="51" y="10"/>
                      </a:lnTo>
                      <a:lnTo>
                        <a:pt x="67" y="9"/>
                      </a:lnTo>
                      <a:lnTo>
                        <a:pt x="82" y="9"/>
                      </a:lnTo>
                      <a:lnTo>
                        <a:pt x="96" y="8"/>
                      </a:lnTo>
                      <a:lnTo>
                        <a:pt x="108" y="7"/>
                      </a:lnTo>
                      <a:lnTo>
                        <a:pt x="119" y="7"/>
                      </a:lnTo>
                      <a:lnTo>
                        <a:pt x="128" y="6"/>
                      </a:lnTo>
                      <a:lnTo>
                        <a:pt x="135" y="5"/>
                      </a:lnTo>
                      <a:lnTo>
                        <a:pt x="140" y="4"/>
                      </a:lnTo>
                      <a:lnTo>
                        <a:pt x="143" y="3"/>
                      </a:lnTo>
                      <a:lnTo>
                        <a:pt x="145" y="0"/>
                      </a:lnTo>
                      <a:lnTo>
                        <a:pt x="141" y="0"/>
                      </a:lnTo>
                      <a:lnTo>
                        <a:pt x="140" y="3"/>
                      </a:lnTo>
                      <a:lnTo>
                        <a:pt x="137" y="4"/>
                      </a:lnTo>
                      <a:lnTo>
                        <a:pt x="131" y="5"/>
                      </a:lnTo>
                      <a:lnTo>
                        <a:pt x="125" y="6"/>
                      </a:lnTo>
                      <a:lnTo>
                        <a:pt x="116" y="6"/>
                      </a:lnTo>
                      <a:lnTo>
                        <a:pt x="106" y="7"/>
                      </a:lnTo>
                      <a:lnTo>
                        <a:pt x="94" y="8"/>
                      </a:lnTo>
                      <a:lnTo>
                        <a:pt x="80" y="9"/>
                      </a:lnTo>
                      <a:lnTo>
                        <a:pt x="66" y="9"/>
                      </a:lnTo>
                      <a:lnTo>
                        <a:pt x="50" y="10"/>
                      </a:lnTo>
                      <a:lnTo>
                        <a:pt x="34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2" name="Freeform 3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4" y="10"/>
                    </a:cxn>
                    <a:cxn ang="0">
                      <a:pos x="50" y="10"/>
                    </a:cxn>
                    <a:cxn ang="0">
                      <a:pos x="66" y="9"/>
                    </a:cxn>
                    <a:cxn ang="0">
                      <a:pos x="80" y="9"/>
                    </a:cxn>
                    <a:cxn ang="0">
                      <a:pos x="94" y="8"/>
                    </a:cxn>
                    <a:cxn ang="0">
                      <a:pos x="106" y="7"/>
                    </a:cxn>
                    <a:cxn ang="0">
                      <a:pos x="116" y="6"/>
                    </a:cxn>
                    <a:cxn ang="0">
                      <a:pos x="125" y="6"/>
                    </a:cxn>
                    <a:cxn ang="0">
                      <a:pos x="131" y="5"/>
                    </a:cxn>
                    <a:cxn ang="0">
                      <a:pos x="137" y="4"/>
                    </a:cxn>
                    <a:cxn ang="0">
                      <a:pos x="140" y="3"/>
                    </a:cxn>
                    <a:cxn ang="0">
                      <a:pos x="141" y="0"/>
                    </a:cxn>
                    <a:cxn ang="0">
                      <a:pos x="138" y="0"/>
                    </a:cxn>
                    <a:cxn ang="0">
                      <a:pos x="137" y="1"/>
                    </a:cxn>
                    <a:cxn ang="0">
                      <a:pos x="133" y="4"/>
                    </a:cxn>
                    <a:cxn ang="0">
                      <a:pos x="129" y="5"/>
                    </a:cxn>
                    <a:cxn ang="0">
                      <a:pos x="122" y="5"/>
                    </a:cxn>
                    <a:cxn ang="0">
                      <a:pos x="113" y="6"/>
                    </a:cxn>
                    <a:cxn ang="0">
                      <a:pos x="104" y="7"/>
                    </a:cxn>
                    <a:cxn ang="0">
                      <a:pos x="91" y="8"/>
                    </a:cxn>
                    <a:cxn ang="0">
                      <a:pos x="78" y="9"/>
                    </a:cxn>
                    <a:cxn ang="0">
                      <a:pos x="65" y="9"/>
                    </a:cxn>
                    <a:cxn ang="0">
                      <a:pos x="49" y="9"/>
                    </a:cxn>
                    <a:cxn ang="0">
                      <a:pos x="34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41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4" y="10"/>
                      </a:lnTo>
                      <a:lnTo>
                        <a:pt x="50" y="10"/>
                      </a:lnTo>
                      <a:lnTo>
                        <a:pt x="66" y="9"/>
                      </a:lnTo>
                      <a:lnTo>
                        <a:pt x="80" y="9"/>
                      </a:lnTo>
                      <a:lnTo>
                        <a:pt x="94" y="8"/>
                      </a:lnTo>
                      <a:lnTo>
                        <a:pt x="106" y="7"/>
                      </a:lnTo>
                      <a:lnTo>
                        <a:pt x="116" y="6"/>
                      </a:lnTo>
                      <a:lnTo>
                        <a:pt x="125" y="6"/>
                      </a:lnTo>
                      <a:lnTo>
                        <a:pt x="131" y="5"/>
                      </a:lnTo>
                      <a:lnTo>
                        <a:pt x="137" y="4"/>
                      </a:lnTo>
                      <a:lnTo>
                        <a:pt x="140" y="3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7" y="1"/>
                      </a:lnTo>
                      <a:lnTo>
                        <a:pt x="133" y="4"/>
                      </a:lnTo>
                      <a:lnTo>
                        <a:pt x="129" y="5"/>
                      </a:lnTo>
                      <a:lnTo>
                        <a:pt x="122" y="5"/>
                      </a:lnTo>
                      <a:lnTo>
                        <a:pt x="113" y="6"/>
                      </a:lnTo>
                      <a:lnTo>
                        <a:pt x="104" y="7"/>
                      </a:lnTo>
                      <a:lnTo>
                        <a:pt x="91" y="8"/>
                      </a:lnTo>
                      <a:lnTo>
                        <a:pt x="78" y="9"/>
                      </a:lnTo>
                      <a:lnTo>
                        <a:pt x="65" y="9"/>
                      </a:lnTo>
                      <a:lnTo>
                        <a:pt x="49" y="9"/>
                      </a:lnTo>
                      <a:lnTo>
                        <a:pt x="34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3" name="Freeform 3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8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4" y="10"/>
                    </a:cxn>
                    <a:cxn ang="0">
                      <a:pos x="49" y="9"/>
                    </a:cxn>
                    <a:cxn ang="0">
                      <a:pos x="65" y="9"/>
                    </a:cxn>
                    <a:cxn ang="0">
                      <a:pos x="78" y="9"/>
                    </a:cxn>
                    <a:cxn ang="0">
                      <a:pos x="91" y="8"/>
                    </a:cxn>
                    <a:cxn ang="0">
                      <a:pos x="104" y="7"/>
                    </a:cxn>
                    <a:cxn ang="0">
                      <a:pos x="113" y="6"/>
                    </a:cxn>
                    <a:cxn ang="0">
                      <a:pos x="122" y="5"/>
                    </a:cxn>
                    <a:cxn ang="0">
                      <a:pos x="129" y="5"/>
                    </a:cxn>
                    <a:cxn ang="0">
                      <a:pos x="133" y="4"/>
                    </a:cxn>
                    <a:cxn ang="0">
                      <a:pos x="137" y="1"/>
                    </a:cxn>
                    <a:cxn ang="0">
                      <a:pos x="138" y="0"/>
                    </a:cxn>
                    <a:cxn ang="0">
                      <a:pos x="135" y="0"/>
                    </a:cxn>
                    <a:cxn ang="0">
                      <a:pos x="133" y="1"/>
                    </a:cxn>
                    <a:cxn ang="0">
                      <a:pos x="130" y="3"/>
                    </a:cxn>
                    <a:cxn ang="0">
                      <a:pos x="126" y="4"/>
                    </a:cxn>
                    <a:cxn ang="0">
                      <a:pos x="119" y="5"/>
                    </a:cxn>
                    <a:cxn ang="0">
                      <a:pos x="110" y="6"/>
                    </a:cxn>
                    <a:cxn ang="0">
                      <a:pos x="100" y="7"/>
                    </a:cxn>
                    <a:cxn ang="0">
                      <a:pos x="89" y="8"/>
                    </a:cxn>
                    <a:cxn ang="0">
                      <a:pos x="77" y="8"/>
                    </a:cxn>
                    <a:cxn ang="0">
                      <a:pos x="63" y="9"/>
                    </a:cxn>
                    <a:cxn ang="0">
                      <a:pos x="48" y="9"/>
                    </a:cxn>
                    <a:cxn ang="0">
                      <a:pos x="33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8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4" y="10"/>
                      </a:lnTo>
                      <a:lnTo>
                        <a:pt x="49" y="9"/>
                      </a:lnTo>
                      <a:lnTo>
                        <a:pt x="65" y="9"/>
                      </a:lnTo>
                      <a:lnTo>
                        <a:pt x="78" y="9"/>
                      </a:lnTo>
                      <a:lnTo>
                        <a:pt x="91" y="8"/>
                      </a:lnTo>
                      <a:lnTo>
                        <a:pt x="104" y="7"/>
                      </a:lnTo>
                      <a:lnTo>
                        <a:pt x="113" y="6"/>
                      </a:lnTo>
                      <a:lnTo>
                        <a:pt x="122" y="5"/>
                      </a:lnTo>
                      <a:lnTo>
                        <a:pt x="129" y="5"/>
                      </a:lnTo>
                      <a:lnTo>
                        <a:pt x="133" y="4"/>
                      </a:lnTo>
                      <a:lnTo>
                        <a:pt x="137" y="1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3" y="1"/>
                      </a:lnTo>
                      <a:lnTo>
                        <a:pt x="130" y="3"/>
                      </a:lnTo>
                      <a:lnTo>
                        <a:pt x="126" y="4"/>
                      </a:lnTo>
                      <a:lnTo>
                        <a:pt x="119" y="5"/>
                      </a:lnTo>
                      <a:lnTo>
                        <a:pt x="110" y="6"/>
                      </a:lnTo>
                      <a:lnTo>
                        <a:pt x="100" y="7"/>
                      </a:lnTo>
                      <a:lnTo>
                        <a:pt x="89" y="8"/>
                      </a:lnTo>
                      <a:lnTo>
                        <a:pt x="77" y="8"/>
                      </a:lnTo>
                      <a:lnTo>
                        <a:pt x="63" y="9"/>
                      </a:lnTo>
                      <a:lnTo>
                        <a:pt x="48" y="9"/>
                      </a:lnTo>
                      <a:lnTo>
                        <a:pt x="33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Freeform 3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5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3" y="10"/>
                    </a:cxn>
                    <a:cxn ang="0">
                      <a:pos x="48" y="9"/>
                    </a:cxn>
                    <a:cxn ang="0">
                      <a:pos x="63" y="9"/>
                    </a:cxn>
                    <a:cxn ang="0">
                      <a:pos x="77" y="8"/>
                    </a:cxn>
                    <a:cxn ang="0">
                      <a:pos x="89" y="8"/>
                    </a:cxn>
                    <a:cxn ang="0">
                      <a:pos x="100" y="7"/>
                    </a:cxn>
                    <a:cxn ang="0">
                      <a:pos x="110" y="6"/>
                    </a:cxn>
                    <a:cxn ang="0">
                      <a:pos x="119" y="5"/>
                    </a:cxn>
                    <a:cxn ang="0">
                      <a:pos x="126" y="4"/>
                    </a:cxn>
                    <a:cxn ang="0">
                      <a:pos x="130" y="3"/>
                    </a:cxn>
                    <a:cxn ang="0">
                      <a:pos x="133" y="1"/>
                    </a:cxn>
                    <a:cxn ang="0">
                      <a:pos x="135" y="0"/>
                    </a:cxn>
                    <a:cxn ang="0">
                      <a:pos x="131" y="0"/>
                    </a:cxn>
                    <a:cxn ang="0">
                      <a:pos x="130" y="1"/>
                    </a:cxn>
                    <a:cxn ang="0">
                      <a:pos x="127" y="3"/>
                    </a:cxn>
                    <a:cxn ang="0">
                      <a:pos x="122" y="4"/>
                    </a:cxn>
                    <a:cxn ang="0">
                      <a:pos x="116" y="5"/>
                    </a:cxn>
                    <a:cxn ang="0">
                      <a:pos x="108" y="6"/>
                    </a:cxn>
                    <a:cxn ang="0">
                      <a:pos x="98" y="7"/>
                    </a:cxn>
                    <a:cxn ang="0">
                      <a:pos x="87" y="8"/>
                    </a:cxn>
                    <a:cxn ang="0">
                      <a:pos x="75" y="8"/>
                    </a:cxn>
                    <a:cxn ang="0">
                      <a:pos x="61" y="9"/>
                    </a:cxn>
                    <a:cxn ang="0">
                      <a:pos x="47" y="9"/>
                    </a:cxn>
                    <a:cxn ang="0">
                      <a:pos x="32" y="9"/>
                    </a:cxn>
                    <a:cxn ang="0">
                      <a:pos x="16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5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3" y="10"/>
                      </a:lnTo>
                      <a:lnTo>
                        <a:pt x="48" y="9"/>
                      </a:lnTo>
                      <a:lnTo>
                        <a:pt x="63" y="9"/>
                      </a:lnTo>
                      <a:lnTo>
                        <a:pt x="77" y="8"/>
                      </a:lnTo>
                      <a:lnTo>
                        <a:pt x="89" y="8"/>
                      </a:lnTo>
                      <a:lnTo>
                        <a:pt x="100" y="7"/>
                      </a:lnTo>
                      <a:lnTo>
                        <a:pt x="110" y="6"/>
                      </a:lnTo>
                      <a:lnTo>
                        <a:pt x="119" y="5"/>
                      </a:lnTo>
                      <a:lnTo>
                        <a:pt x="126" y="4"/>
                      </a:lnTo>
                      <a:lnTo>
                        <a:pt x="130" y="3"/>
                      </a:lnTo>
                      <a:lnTo>
                        <a:pt x="133" y="1"/>
                      </a:lnTo>
                      <a:lnTo>
                        <a:pt x="135" y="0"/>
                      </a:lnTo>
                      <a:lnTo>
                        <a:pt x="131" y="0"/>
                      </a:lnTo>
                      <a:lnTo>
                        <a:pt x="130" y="1"/>
                      </a:lnTo>
                      <a:lnTo>
                        <a:pt x="127" y="3"/>
                      </a:lnTo>
                      <a:lnTo>
                        <a:pt x="122" y="4"/>
                      </a:lnTo>
                      <a:lnTo>
                        <a:pt x="116" y="5"/>
                      </a:lnTo>
                      <a:lnTo>
                        <a:pt x="108" y="6"/>
                      </a:lnTo>
                      <a:lnTo>
                        <a:pt x="98" y="7"/>
                      </a:lnTo>
                      <a:lnTo>
                        <a:pt x="87" y="8"/>
                      </a:lnTo>
                      <a:lnTo>
                        <a:pt x="75" y="8"/>
                      </a:lnTo>
                      <a:lnTo>
                        <a:pt x="61" y="9"/>
                      </a:lnTo>
                      <a:lnTo>
                        <a:pt x="47" y="9"/>
                      </a:lnTo>
                      <a:lnTo>
                        <a:pt x="32" y="9"/>
                      </a:lnTo>
                      <a:lnTo>
                        <a:pt x="16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5" name="Freeform 3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10"/>
                    </a:cxn>
                    <a:cxn ang="0">
                      <a:pos x="32" y="9"/>
                    </a:cxn>
                    <a:cxn ang="0">
                      <a:pos x="47" y="9"/>
                    </a:cxn>
                    <a:cxn ang="0">
                      <a:pos x="61" y="9"/>
                    </a:cxn>
                    <a:cxn ang="0">
                      <a:pos x="75" y="8"/>
                    </a:cxn>
                    <a:cxn ang="0">
                      <a:pos x="87" y="8"/>
                    </a:cxn>
                    <a:cxn ang="0">
                      <a:pos x="98" y="7"/>
                    </a:cxn>
                    <a:cxn ang="0">
                      <a:pos x="108" y="6"/>
                    </a:cxn>
                    <a:cxn ang="0">
                      <a:pos x="116" y="5"/>
                    </a:cxn>
                    <a:cxn ang="0">
                      <a:pos x="122" y="4"/>
                    </a:cxn>
                    <a:cxn ang="0">
                      <a:pos x="127" y="3"/>
                    </a:cxn>
                    <a:cxn ang="0">
                      <a:pos x="130" y="1"/>
                    </a:cxn>
                    <a:cxn ang="0">
                      <a:pos x="131" y="0"/>
                    </a:cxn>
                    <a:cxn ang="0">
                      <a:pos x="128" y="0"/>
                    </a:cxn>
                    <a:cxn ang="0">
                      <a:pos x="127" y="1"/>
                    </a:cxn>
                    <a:cxn ang="0">
                      <a:pos x="123" y="4"/>
                    </a:cxn>
                    <a:cxn ang="0">
                      <a:pos x="118" y="5"/>
                    </a:cxn>
                    <a:cxn ang="0">
                      <a:pos x="110" y="5"/>
                    </a:cxn>
                    <a:cxn ang="0">
                      <a:pos x="101" y="6"/>
                    </a:cxn>
                    <a:cxn ang="0">
                      <a:pos x="90" y="7"/>
                    </a:cxn>
                    <a:cxn ang="0">
                      <a:pos x="78" y="8"/>
                    </a:cxn>
                    <a:cxn ang="0">
                      <a:pos x="64" y="8"/>
                    </a:cxn>
                    <a:cxn ang="0">
                      <a:pos x="49" y="9"/>
                    </a:cxn>
                    <a:cxn ang="0">
                      <a:pos x="34" y="9"/>
                    </a:cxn>
                    <a:cxn ang="0">
                      <a:pos x="17" y="9"/>
                    </a:cxn>
                    <a:cxn ang="0">
                      <a:pos x="0" y="9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1" h="10">
                      <a:moveTo>
                        <a:pt x="0" y="10"/>
                      </a:moveTo>
                      <a:lnTo>
                        <a:pt x="16" y="10"/>
                      </a:lnTo>
                      <a:lnTo>
                        <a:pt x="32" y="9"/>
                      </a:lnTo>
                      <a:lnTo>
                        <a:pt x="47" y="9"/>
                      </a:lnTo>
                      <a:lnTo>
                        <a:pt x="61" y="9"/>
                      </a:lnTo>
                      <a:lnTo>
                        <a:pt x="75" y="8"/>
                      </a:lnTo>
                      <a:lnTo>
                        <a:pt x="87" y="8"/>
                      </a:lnTo>
                      <a:lnTo>
                        <a:pt x="98" y="7"/>
                      </a:lnTo>
                      <a:lnTo>
                        <a:pt x="108" y="6"/>
                      </a:lnTo>
                      <a:lnTo>
                        <a:pt x="116" y="5"/>
                      </a:lnTo>
                      <a:lnTo>
                        <a:pt x="122" y="4"/>
                      </a:lnTo>
                      <a:lnTo>
                        <a:pt x="127" y="3"/>
                      </a:lnTo>
                      <a:lnTo>
                        <a:pt x="130" y="1"/>
                      </a:lnTo>
                      <a:lnTo>
                        <a:pt x="131" y="0"/>
                      </a:lnTo>
                      <a:lnTo>
                        <a:pt x="128" y="0"/>
                      </a:lnTo>
                      <a:lnTo>
                        <a:pt x="127" y="1"/>
                      </a:lnTo>
                      <a:lnTo>
                        <a:pt x="123" y="4"/>
                      </a:lnTo>
                      <a:lnTo>
                        <a:pt x="118" y="5"/>
                      </a:lnTo>
                      <a:lnTo>
                        <a:pt x="110" y="5"/>
                      </a:lnTo>
                      <a:lnTo>
                        <a:pt x="101" y="6"/>
                      </a:lnTo>
                      <a:lnTo>
                        <a:pt x="90" y="7"/>
                      </a:lnTo>
                      <a:lnTo>
                        <a:pt x="78" y="8"/>
                      </a:lnTo>
                      <a:lnTo>
                        <a:pt x="64" y="8"/>
                      </a:lnTo>
                      <a:lnTo>
                        <a:pt x="49" y="9"/>
                      </a:lnTo>
                      <a:lnTo>
                        <a:pt x="34" y="9"/>
                      </a:lnTo>
                      <a:lnTo>
                        <a:pt x="17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6" name="Freeform 3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8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7" y="9"/>
                    </a:cxn>
                    <a:cxn ang="0">
                      <a:pos x="34" y="9"/>
                    </a:cxn>
                    <a:cxn ang="0">
                      <a:pos x="49" y="9"/>
                    </a:cxn>
                    <a:cxn ang="0">
                      <a:pos x="64" y="8"/>
                    </a:cxn>
                    <a:cxn ang="0">
                      <a:pos x="78" y="8"/>
                    </a:cxn>
                    <a:cxn ang="0">
                      <a:pos x="90" y="7"/>
                    </a:cxn>
                    <a:cxn ang="0">
                      <a:pos x="101" y="6"/>
                    </a:cxn>
                    <a:cxn ang="0">
                      <a:pos x="110" y="5"/>
                    </a:cxn>
                    <a:cxn ang="0">
                      <a:pos x="118" y="5"/>
                    </a:cxn>
                    <a:cxn ang="0">
                      <a:pos x="123" y="4"/>
                    </a:cxn>
                    <a:cxn ang="0">
                      <a:pos x="127" y="1"/>
                    </a:cxn>
                    <a:cxn ang="0">
                      <a:pos x="128" y="0"/>
                    </a:cxn>
                    <a:cxn ang="0">
                      <a:pos x="125" y="0"/>
                    </a:cxn>
                    <a:cxn ang="0">
                      <a:pos x="123" y="1"/>
                    </a:cxn>
                    <a:cxn ang="0">
                      <a:pos x="120" y="3"/>
                    </a:cxn>
                    <a:cxn ang="0">
                      <a:pos x="115" y="4"/>
                    </a:cxn>
                    <a:cxn ang="0">
                      <a:pos x="108" y="5"/>
                    </a:cxn>
                    <a:cxn ang="0">
                      <a:pos x="99" y="6"/>
                    </a:cxn>
                    <a:cxn ang="0">
                      <a:pos x="88" y="7"/>
                    </a:cxn>
                    <a:cxn ang="0">
                      <a:pos x="76" y="8"/>
                    </a:cxn>
                    <a:cxn ang="0">
                      <a:pos x="63" y="8"/>
                    </a:cxn>
                    <a:cxn ang="0">
                      <a:pos x="48" y="9"/>
                    </a:cxn>
                    <a:cxn ang="0">
                      <a:pos x="33" y="9"/>
                    </a:cxn>
                    <a:cxn ang="0">
                      <a:pos x="17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8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4" y="9"/>
                      </a:lnTo>
                      <a:lnTo>
                        <a:pt x="49" y="9"/>
                      </a:lnTo>
                      <a:lnTo>
                        <a:pt x="64" y="8"/>
                      </a:lnTo>
                      <a:lnTo>
                        <a:pt x="78" y="8"/>
                      </a:lnTo>
                      <a:lnTo>
                        <a:pt x="90" y="7"/>
                      </a:lnTo>
                      <a:lnTo>
                        <a:pt x="101" y="6"/>
                      </a:lnTo>
                      <a:lnTo>
                        <a:pt x="110" y="5"/>
                      </a:lnTo>
                      <a:lnTo>
                        <a:pt x="118" y="5"/>
                      </a:lnTo>
                      <a:lnTo>
                        <a:pt x="123" y="4"/>
                      </a:lnTo>
                      <a:lnTo>
                        <a:pt x="127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23" y="1"/>
                      </a:lnTo>
                      <a:lnTo>
                        <a:pt x="120" y="3"/>
                      </a:lnTo>
                      <a:lnTo>
                        <a:pt x="115" y="4"/>
                      </a:lnTo>
                      <a:lnTo>
                        <a:pt x="108" y="5"/>
                      </a:lnTo>
                      <a:lnTo>
                        <a:pt x="99" y="6"/>
                      </a:lnTo>
                      <a:lnTo>
                        <a:pt x="88" y="7"/>
                      </a:lnTo>
                      <a:lnTo>
                        <a:pt x="76" y="8"/>
                      </a:lnTo>
                      <a:lnTo>
                        <a:pt x="63" y="8"/>
                      </a:lnTo>
                      <a:lnTo>
                        <a:pt x="48" y="9"/>
                      </a:lnTo>
                      <a:lnTo>
                        <a:pt x="33" y="9"/>
                      </a:lnTo>
                      <a:lnTo>
                        <a:pt x="17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7" name="Freeform 3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5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7" y="9"/>
                    </a:cxn>
                    <a:cxn ang="0">
                      <a:pos x="33" y="9"/>
                    </a:cxn>
                    <a:cxn ang="0">
                      <a:pos x="48" y="9"/>
                    </a:cxn>
                    <a:cxn ang="0">
                      <a:pos x="63" y="8"/>
                    </a:cxn>
                    <a:cxn ang="0">
                      <a:pos x="76" y="8"/>
                    </a:cxn>
                    <a:cxn ang="0">
                      <a:pos x="88" y="7"/>
                    </a:cxn>
                    <a:cxn ang="0">
                      <a:pos x="99" y="6"/>
                    </a:cxn>
                    <a:cxn ang="0">
                      <a:pos x="108" y="5"/>
                    </a:cxn>
                    <a:cxn ang="0">
                      <a:pos x="115" y="4"/>
                    </a:cxn>
                    <a:cxn ang="0">
                      <a:pos x="120" y="3"/>
                    </a:cxn>
                    <a:cxn ang="0">
                      <a:pos x="123" y="1"/>
                    </a:cxn>
                    <a:cxn ang="0">
                      <a:pos x="125" y="0"/>
                    </a:cxn>
                    <a:cxn ang="0">
                      <a:pos x="121" y="0"/>
                    </a:cxn>
                    <a:cxn ang="0">
                      <a:pos x="120" y="1"/>
                    </a:cxn>
                    <a:cxn ang="0">
                      <a:pos x="117" y="3"/>
                    </a:cxn>
                    <a:cxn ang="0">
                      <a:pos x="111" y="4"/>
                    </a:cxn>
                    <a:cxn ang="0">
                      <a:pos x="105" y="5"/>
                    </a:cxn>
                    <a:cxn ang="0">
                      <a:pos x="96" y="6"/>
                    </a:cxn>
                    <a:cxn ang="0">
                      <a:pos x="86" y="7"/>
                    </a:cxn>
                    <a:cxn ang="0">
                      <a:pos x="74" y="7"/>
                    </a:cxn>
                    <a:cxn ang="0">
                      <a:pos x="60" y="8"/>
                    </a:cxn>
                    <a:cxn ang="0">
                      <a:pos x="47" y="8"/>
                    </a:cxn>
                    <a:cxn ang="0">
                      <a:pos x="32" y="9"/>
                    </a:cxn>
                    <a:cxn ang="0">
                      <a:pos x="16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5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3" y="9"/>
                      </a:lnTo>
                      <a:lnTo>
                        <a:pt x="48" y="9"/>
                      </a:lnTo>
                      <a:lnTo>
                        <a:pt x="63" y="8"/>
                      </a:lnTo>
                      <a:lnTo>
                        <a:pt x="76" y="8"/>
                      </a:lnTo>
                      <a:lnTo>
                        <a:pt x="88" y="7"/>
                      </a:lnTo>
                      <a:lnTo>
                        <a:pt x="99" y="6"/>
                      </a:lnTo>
                      <a:lnTo>
                        <a:pt x="108" y="5"/>
                      </a:lnTo>
                      <a:lnTo>
                        <a:pt x="115" y="4"/>
                      </a:lnTo>
                      <a:lnTo>
                        <a:pt x="120" y="3"/>
                      </a:lnTo>
                      <a:lnTo>
                        <a:pt x="123" y="1"/>
                      </a:lnTo>
                      <a:lnTo>
                        <a:pt x="125" y="0"/>
                      </a:lnTo>
                      <a:lnTo>
                        <a:pt x="121" y="0"/>
                      </a:lnTo>
                      <a:lnTo>
                        <a:pt x="120" y="1"/>
                      </a:lnTo>
                      <a:lnTo>
                        <a:pt x="117" y="3"/>
                      </a:lnTo>
                      <a:lnTo>
                        <a:pt x="111" y="4"/>
                      </a:lnTo>
                      <a:lnTo>
                        <a:pt x="105" y="5"/>
                      </a:lnTo>
                      <a:lnTo>
                        <a:pt x="96" y="6"/>
                      </a:lnTo>
                      <a:lnTo>
                        <a:pt x="86" y="7"/>
                      </a:lnTo>
                      <a:lnTo>
                        <a:pt x="74" y="7"/>
                      </a:lnTo>
                      <a:lnTo>
                        <a:pt x="60" y="8"/>
                      </a:lnTo>
                      <a:lnTo>
                        <a:pt x="47" y="8"/>
                      </a:lnTo>
                      <a:lnTo>
                        <a:pt x="32" y="9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8" name="Freeform 3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1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9"/>
                    </a:cxn>
                    <a:cxn ang="0">
                      <a:pos x="32" y="9"/>
                    </a:cxn>
                    <a:cxn ang="0">
                      <a:pos x="47" y="8"/>
                    </a:cxn>
                    <a:cxn ang="0">
                      <a:pos x="60" y="8"/>
                    </a:cxn>
                    <a:cxn ang="0">
                      <a:pos x="74" y="7"/>
                    </a:cxn>
                    <a:cxn ang="0">
                      <a:pos x="86" y="7"/>
                    </a:cxn>
                    <a:cxn ang="0">
                      <a:pos x="96" y="6"/>
                    </a:cxn>
                    <a:cxn ang="0">
                      <a:pos x="105" y="5"/>
                    </a:cxn>
                    <a:cxn ang="0">
                      <a:pos x="111" y="4"/>
                    </a:cxn>
                    <a:cxn ang="0">
                      <a:pos x="117" y="3"/>
                    </a:cxn>
                    <a:cxn ang="0">
                      <a:pos x="120" y="1"/>
                    </a:cxn>
                    <a:cxn ang="0">
                      <a:pos x="121" y="0"/>
                    </a:cxn>
                    <a:cxn ang="0">
                      <a:pos x="118" y="0"/>
                    </a:cxn>
                    <a:cxn ang="0">
                      <a:pos x="117" y="1"/>
                    </a:cxn>
                    <a:cxn ang="0">
                      <a:pos x="113" y="3"/>
                    </a:cxn>
                    <a:cxn ang="0">
                      <a:pos x="109" y="4"/>
                    </a:cxn>
                    <a:cxn ang="0">
                      <a:pos x="101" y="5"/>
                    </a:cxn>
                    <a:cxn ang="0">
                      <a:pos x="94" y="6"/>
                    </a:cxn>
                    <a:cxn ang="0">
                      <a:pos x="84" y="7"/>
                    </a:cxn>
                    <a:cxn ang="0">
                      <a:pos x="71" y="7"/>
                    </a:cxn>
                    <a:cxn ang="0">
                      <a:pos x="59" y="8"/>
                    </a:cxn>
                    <a:cxn ang="0">
                      <a:pos x="45" y="8"/>
                    </a:cxn>
                    <a:cxn ang="0">
                      <a:pos x="30" y="9"/>
                    </a:cxn>
                    <a:cxn ang="0">
                      <a:pos x="16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1" h="9">
                      <a:moveTo>
                        <a:pt x="0" y="9"/>
                      </a:moveTo>
                      <a:lnTo>
                        <a:pt x="16" y="9"/>
                      </a:lnTo>
                      <a:lnTo>
                        <a:pt x="32" y="9"/>
                      </a:lnTo>
                      <a:lnTo>
                        <a:pt x="47" y="8"/>
                      </a:lnTo>
                      <a:lnTo>
                        <a:pt x="60" y="8"/>
                      </a:lnTo>
                      <a:lnTo>
                        <a:pt x="74" y="7"/>
                      </a:lnTo>
                      <a:lnTo>
                        <a:pt x="86" y="7"/>
                      </a:lnTo>
                      <a:lnTo>
                        <a:pt x="96" y="6"/>
                      </a:lnTo>
                      <a:lnTo>
                        <a:pt x="105" y="5"/>
                      </a:lnTo>
                      <a:lnTo>
                        <a:pt x="111" y="4"/>
                      </a:lnTo>
                      <a:lnTo>
                        <a:pt x="117" y="3"/>
                      </a:lnTo>
                      <a:lnTo>
                        <a:pt x="120" y="1"/>
                      </a:lnTo>
                      <a:lnTo>
                        <a:pt x="121" y="0"/>
                      </a:lnTo>
                      <a:lnTo>
                        <a:pt x="118" y="0"/>
                      </a:lnTo>
                      <a:lnTo>
                        <a:pt x="117" y="1"/>
                      </a:lnTo>
                      <a:lnTo>
                        <a:pt x="113" y="3"/>
                      </a:lnTo>
                      <a:lnTo>
                        <a:pt x="109" y="4"/>
                      </a:lnTo>
                      <a:lnTo>
                        <a:pt x="101" y="5"/>
                      </a:lnTo>
                      <a:lnTo>
                        <a:pt x="94" y="6"/>
                      </a:lnTo>
                      <a:lnTo>
                        <a:pt x="84" y="7"/>
                      </a:lnTo>
                      <a:lnTo>
                        <a:pt x="71" y="7"/>
                      </a:lnTo>
                      <a:lnTo>
                        <a:pt x="59" y="8"/>
                      </a:lnTo>
                      <a:lnTo>
                        <a:pt x="45" y="8"/>
                      </a:lnTo>
                      <a:lnTo>
                        <a:pt x="30" y="9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9" name="Freeform 3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8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9"/>
                    </a:cxn>
                    <a:cxn ang="0">
                      <a:pos x="30" y="9"/>
                    </a:cxn>
                    <a:cxn ang="0">
                      <a:pos x="45" y="8"/>
                    </a:cxn>
                    <a:cxn ang="0">
                      <a:pos x="59" y="8"/>
                    </a:cxn>
                    <a:cxn ang="0">
                      <a:pos x="71" y="7"/>
                    </a:cxn>
                    <a:cxn ang="0">
                      <a:pos x="84" y="7"/>
                    </a:cxn>
                    <a:cxn ang="0">
                      <a:pos x="94" y="6"/>
                    </a:cxn>
                    <a:cxn ang="0">
                      <a:pos x="101" y="5"/>
                    </a:cxn>
                    <a:cxn ang="0">
                      <a:pos x="109" y="4"/>
                    </a:cxn>
                    <a:cxn ang="0">
                      <a:pos x="113" y="3"/>
                    </a:cxn>
                    <a:cxn ang="0">
                      <a:pos x="117" y="1"/>
                    </a:cxn>
                    <a:cxn ang="0">
                      <a:pos x="118" y="0"/>
                    </a:cxn>
                    <a:cxn ang="0">
                      <a:pos x="115" y="0"/>
                    </a:cxn>
                    <a:cxn ang="0">
                      <a:pos x="113" y="1"/>
                    </a:cxn>
                    <a:cxn ang="0">
                      <a:pos x="110" y="3"/>
                    </a:cxn>
                    <a:cxn ang="0">
                      <a:pos x="106" y="4"/>
                    </a:cxn>
                    <a:cxn ang="0">
                      <a:pos x="99" y="5"/>
                    </a:cxn>
                    <a:cxn ang="0">
                      <a:pos x="90" y="6"/>
                    </a:cxn>
                    <a:cxn ang="0">
                      <a:pos x="81" y="6"/>
                    </a:cxn>
                    <a:cxn ang="0">
                      <a:pos x="70" y="7"/>
                    </a:cxn>
                    <a:cxn ang="0">
                      <a:pos x="57" y="8"/>
                    </a:cxn>
                    <a:cxn ang="0">
                      <a:pos x="44" y="8"/>
                    </a:cxn>
                    <a:cxn ang="0">
                      <a:pos x="30" y="8"/>
                    </a:cxn>
                    <a:cxn ang="0">
                      <a:pos x="15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8" h="9">
                      <a:moveTo>
                        <a:pt x="0" y="9"/>
                      </a:moveTo>
                      <a:lnTo>
                        <a:pt x="16" y="9"/>
                      </a:lnTo>
                      <a:lnTo>
                        <a:pt x="30" y="9"/>
                      </a:lnTo>
                      <a:lnTo>
                        <a:pt x="45" y="8"/>
                      </a:lnTo>
                      <a:lnTo>
                        <a:pt x="59" y="8"/>
                      </a:lnTo>
                      <a:lnTo>
                        <a:pt x="71" y="7"/>
                      </a:lnTo>
                      <a:lnTo>
                        <a:pt x="84" y="7"/>
                      </a:lnTo>
                      <a:lnTo>
                        <a:pt x="94" y="6"/>
                      </a:lnTo>
                      <a:lnTo>
                        <a:pt x="101" y="5"/>
                      </a:lnTo>
                      <a:lnTo>
                        <a:pt x="109" y="4"/>
                      </a:lnTo>
                      <a:lnTo>
                        <a:pt x="113" y="3"/>
                      </a:lnTo>
                      <a:lnTo>
                        <a:pt x="117" y="1"/>
                      </a:lnTo>
                      <a:lnTo>
                        <a:pt x="118" y="0"/>
                      </a:lnTo>
                      <a:lnTo>
                        <a:pt x="115" y="0"/>
                      </a:lnTo>
                      <a:lnTo>
                        <a:pt x="113" y="1"/>
                      </a:lnTo>
                      <a:lnTo>
                        <a:pt x="110" y="3"/>
                      </a:lnTo>
                      <a:lnTo>
                        <a:pt x="106" y="4"/>
                      </a:lnTo>
                      <a:lnTo>
                        <a:pt x="99" y="5"/>
                      </a:lnTo>
                      <a:lnTo>
                        <a:pt x="90" y="6"/>
                      </a:lnTo>
                      <a:lnTo>
                        <a:pt x="81" y="6"/>
                      </a:lnTo>
                      <a:lnTo>
                        <a:pt x="70" y="7"/>
                      </a:lnTo>
                      <a:lnTo>
                        <a:pt x="57" y="8"/>
                      </a:lnTo>
                      <a:lnTo>
                        <a:pt x="44" y="8"/>
                      </a:lnTo>
                      <a:lnTo>
                        <a:pt x="30" y="8"/>
                      </a:lnTo>
                      <a:lnTo>
                        <a:pt x="15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0" name="Freeform 4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5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5" y="9"/>
                    </a:cxn>
                    <a:cxn ang="0">
                      <a:pos x="30" y="8"/>
                    </a:cxn>
                    <a:cxn ang="0">
                      <a:pos x="44" y="8"/>
                    </a:cxn>
                    <a:cxn ang="0">
                      <a:pos x="57" y="8"/>
                    </a:cxn>
                    <a:cxn ang="0">
                      <a:pos x="70" y="7"/>
                    </a:cxn>
                    <a:cxn ang="0">
                      <a:pos x="81" y="6"/>
                    </a:cxn>
                    <a:cxn ang="0">
                      <a:pos x="90" y="6"/>
                    </a:cxn>
                    <a:cxn ang="0">
                      <a:pos x="99" y="5"/>
                    </a:cxn>
                    <a:cxn ang="0">
                      <a:pos x="106" y="4"/>
                    </a:cxn>
                    <a:cxn ang="0">
                      <a:pos x="110" y="3"/>
                    </a:cxn>
                    <a:cxn ang="0">
                      <a:pos x="113" y="1"/>
                    </a:cxn>
                    <a:cxn ang="0">
                      <a:pos x="115" y="0"/>
                    </a:cxn>
                    <a:cxn ang="0">
                      <a:pos x="111" y="0"/>
                    </a:cxn>
                    <a:cxn ang="0">
                      <a:pos x="110" y="1"/>
                    </a:cxn>
                    <a:cxn ang="0">
                      <a:pos x="107" y="3"/>
                    </a:cxn>
                    <a:cxn ang="0">
                      <a:pos x="102" y="4"/>
                    </a:cxn>
                    <a:cxn ang="0">
                      <a:pos x="96" y="5"/>
                    </a:cxn>
                    <a:cxn ang="0">
                      <a:pos x="88" y="6"/>
                    </a:cxn>
                    <a:cxn ang="0">
                      <a:pos x="78" y="6"/>
                    </a:cxn>
                    <a:cxn ang="0">
                      <a:pos x="68" y="7"/>
                    </a:cxn>
                    <a:cxn ang="0">
                      <a:pos x="56" y="7"/>
                    </a:cxn>
                    <a:cxn ang="0">
                      <a:pos x="43" y="8"/>
                    </a:cxn>
                    <a:cxn ang="0">
                      <a:pos x="29" y="8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5" h="9">
                      <a:moveTo>
                        <a:pt x="0" y="9"/>
                      </a:moveTo>
                      <a:lnTo>
                        <a:pt x="15" y="9"/>
                      </a:lnTo>
                      <a:lnTo>
                        <a:pt x="30" y="8"/>
                      </a:lnTo>
                      <a:lnTo>
                        <a:pt x="44" y="8"/>
                      </a:lnTo>
                      <a:lnTo>
                        <a:pt x="57" y="8"/>
                      </a:lnTo>
                      <a:lnTo>
                        <a:pt x="70" y="7"/>
                      </a:lnTo>
                      <a:lnTo>
                        <a:pt x="81" y="6"/>
                      </a:lnTo>
                      <a:lnTo>
                        <a:pt x="90" y="6"/>
                      </a:lnTo>
                      <a:lnTo>
                        <a:pt x="99" y="5"/>
                      </a:lnTo>
                      <a:lnTo>
                        <a:pt x="106" y="4"/>
                      </a:lnTo>
                      <a:lnTo>
                        <a:pt x="110" y="3"/>
                      </a:lnTo>
                      <a:lnTo>
                        <a:pt x="113" y="1"/>
                      </a:lnTo>
                      <a:lnTo>
                        <a:pt x="115" y="0"/>
                      </a:lnTo>
                      <a:lnTo>
                        <a:pt x="111" y="0"/>
                      </a:lnTo>
                      <a:lnTo>
                        <a:pt x="110" y="1"/>
                      </a:lnTo>
                      <a:lnTo>
                        <a:pt x="107" y="3"/>
                      </a:lnTo>
                      <a:lnTo>
                        <a:pt x="102" y="4"/>
                      </a:lnTo>
                      <a:lnTo>
                        <a:pt x="96" y="5"/>
                      </a:lnTo>
                      <a:lnTo>
                        <a:pt x="88" y="6"/>
                      </a:lnTo>
                      <a:lnTo>
                        <a:pt x="78" y="6"/>
                      </a:lnTo>
                      <a:lnTo>
                        <a:pt x="68" y="7"/>
                      </a:lnTo>
                      <a:lnTo>
                        <a:pt x="56" y="7"/>
                      </a:lnTo>
                      <a:lnTo>
                        <a:pt x="43" y="8"/>
                      </a:lnTo>
                      <a:lnTo>
                        <a:pt x="29" y="8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1" name="Freeform 4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8"/>
                    </a:cxn>
                    <a:cxn ang="0">
                      <a:pos x="43" y="8"/>
                    </a:cxn>
                    <a:cxn ang="0">
                      <a:pos x="56" y="7"/>
                    </a:cxn>
                    <a:cxn ang="0">
                      <a:pos x="68" y="7"/>
                    </a:cxn>
                    <a:cxn ang="0">
                      <a:pos x="78" y="6"/>
                    </a:cxn>
                    <a:cxn ang="0">
                      <a:pos x="88" y="6"/>
                    </a:cxn>
                    <a:cxn ang="0">
                      <a:pos x="96" y="5"/>
                    </a:cxn>
                    <a:cxn ang="0">
                      <a:pos x="102" y="4"/>
                    </a:cxn>
                    <a:cxn ang="0">
                      <a:pos x="107" y="3"/>
                    </a:cxn>
                    <a:cxn ang="0">
                      <a:pos x="110" y="1"/>
                    </a:cxn>
                    <a:cxn ang="0">
                      <a:pos x="111" y="0"/>
                    </a:cxn>
                    <a:cxn ang="0">
                      <a:pos x="108" y="0"/>
                    </a:cxn>
                    <a:cxn ang="0">
                      <a:pos x="107" y="1"/>
                    </a:cxn>
                    <a:cxn ang="0">
                      <a:pos x="104" y="3"/>
                    </a:cxn>
                    <a:cxn ang="0">
                      <a:pos x="98" y="4"/>
                    </a:cxn>
                    <a:cxn ang="0">
                      <a:pos x="90" y="5"/>
                    </a:cxn>
                    <a:cxn ang="0">
                      <a:pos x="81" y="6"/>
                    </a:cxn>
                    <a:cxn ang="0">
                      <a:pos x="70" y="7"/>
                    </a:cxn>
                    <a:cxn ang="0">
                      <a:pos x="58" y="7"/>
                    </a:cxn>
                    <a:cxn ang="0">
                      <a:pos x="45" y="8"/>
                    </a:cxn>
                    <a:cxn ang="0">
                      <a:pos x="30" y="8"/>
                    </a:cxn>
                    <a:cxn ang="0">
                      <a:pos x="16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11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8"/>
                      </a:lnTo>
                      <a:lnTo>
                        <a:pt x="43" y="8"/>
                      </a:lnTo>
                      <a:lnTo>
                        <a:pt x="56" y="7"/>
                      </a:lnTo>
                      <a:lnTo>
                        <a:pt x="68" y="7"/>
                      </a:lnTo>
                      <a:lnTo>
                        <a:pt x="78" y="6"/>
                      </a:lnTo>
                      <a:lnTo>
                        <a:pt x="88" y="6"/>
                      </a:lnTo>
                      <a:lnTo>
                        <a:pt x="96" y="5"/>
                      </a:lnTo>
                      <a:lnTo>
                        <a:pt x="102" y="4"/>
                      </a:lnTo>
                      <a:lnTo>
                        <a:pt x="107" y="3"/>
                      </a:lnTo>
                      <a:lnTo>
                        <a:pt x="110" y="1"/>
                      </a:lnTo>
                      <a:lnTo>
                        <a:pt x="111" y="0"/>
                      </a:lnTo>
                      <a:lnTo>
                        <a:pt x="108" y="0"/>
                      </a:lnTo>
                      <a:lnTo>
                        <a:pt x="107" y="1"/>
                      </a:lnTo>
                      <a:lnTo>
                        <a:pt x="104" y="3"/>
                      </a:lnTo>
                      <a:lnTo>
                        <a:pt x="98" y="4"/>
                      </a:lnTo>
                      <a:lnTo>
                        <a:pt x="90" y="5"/>
                      </a:lnTo>
                      <a:lnTo>
                        <a:pt x="81" y="6"/>
                      </a:lnTo>
                      <a:lnTo>
                        <a:pt x="70" y="7"/>
                      </a:lnTo>
                      <a:lnTo>
                        <a:pt x="58" y="7"/>
                      </a:lnTo>
                      <a:lnTo>
                        <a:pt x="45" y="8"/>
                      </a:lnTo>
                      <a:lnTo>
                        <a:pt x="30" y="8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2" name="Freeform 4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8"/>
                    </a:cxn>
                    <a:cxn ang="0">
                      <a:pos x="30" y="8"/>
                    </a:cxn>
                    <a:cxn ang="0">
                      <a:pos x="45" y="8"/>
                    </a:cxn>
                    <a:cxn ang="0">
                      <a:pos x="58" y="7"/>
                    </a:cxn>
                    <a:cxn ang="0">
                      <a:pos x="70" y="7"/>
                    </a:cxn>
                    <a:cxn ang="0">
                      <a:pos x="81" y="6"/>
                    </a:cxn>
                    <a:cxn ang="0">
                      <a:pos x="90" y="5"/>
                    </a:cxn>
                    <a:cxn ang="0">
                      <a:pos x="98" y="4"/>
                    </a:cxn>
                    <a:cxn ang="0">
                      <a:pos x="104" y="3"/>
                    </a:cxn>
                    <a:cxn ang="0">
                      <a:pos x="107" y="1"/>
                    </a:cxn>
                    <a:cxn ang="0">
                      <a:pos x="108" y="0"/>
                    </a:cxn>
                    <a:cxn ang="0">
                      <a:pos x="105" y="0"/>
                    </a:cxn>
                    <a:cxn ang="0">
                      <a:pos x="104" y="1"/>
                    </a:cxn>
                    <a:cxn ang="0">
                      <a:pos x="100" y="3"/>
                    </a:cxn>
                    <a:cxn ang="0">
                      <a:pos x="95" y="4"/>
                    </a:cxn>
                    <a:cxn ang="0">
                      <a:pos x="88" y="5"/>
                    </a:cxn>
                    <a:cxn ang="0">
                      <a:pos x="79" y="6"/>
                    </a:cxn>
                    <a:cxn ang="0">
                      <a:pos x="68" y="6"/>
                    </a:cxn>
                    <a:cxn ang="0">
                      <a:pos x="57" y="7"/>
                    </a:cxn>
                    <a:cxn ang="0">
                      <a:pos x="44" y="7"/>
                    </a:cxn>
                    <a:cxn ang="0">
                      <a:pos x="29" y="8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8" h="8">
                      <a:moveTo>
                        <a:pt x="0" y="8"/>
                      </a:moveTo>
                      <a:lnTo>
                        <a:pt x="16" y="8"/>
                      </a:lnTo>
                      <a:lnTo>
                        <a:pt x="30" y="8"/>
                      </a:lnTo>
                      <a:lnTo>
                        <a:pt x="45" y="8"/>
                      </a:lnTo>
                      <a:lnTo>
                        <a:pt x="58" y="7"/>
                      </a:lnTo>
                      <a:lnTo>
                        <a:pt x="70" y="7"/>
                      </a:lnTo>
                      <a:lnTo>
                        <a:pt x="81" y="6"/>
                      </a:lnTo>
                      <a:lnTo>
                        <a:pt x="90" y="5"/>
                      </a:lnTo>
                      <a:lnTo>
                        <a:pt x="98" y="4"/>
                      </a:lnTo>
                      <a:lnTo>
                        <a:pt x="104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0" y="3"/>
                      </a:lnTo>
                      <a:lnTo>
                        <a:pt x="95" y="4"/>
                      </a:lnTo>
                      <a:lnTo>
                        <a:pt x="88" y="5"/>
                      </a:lnTo>
                      <a:lnTo>
                        <a:pt x="79" y="6"/>
                      </a:lnTo>
                      <a:lnTo>
                        <a:pt x="68" y="6"/>
                      </a:lnTo>
                      <a:lnTo>
                        <a:pt x="57" y="7"/>
                      </a:lnTo>
                      <a:lnTo>
                        <a:pt x="44" y="7"/>
                      </a:lnTo>
                      <a:lnTo>
                        <a:pt x="29" y="8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3" name="Freeform 4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5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8"/>
                    </a:cxn>
                    <a:cxn ang="0">
                      <a:pos x="44" y="7"/>
                    </a:cxn>
                    <a:cxn ang="0">
                      <a:pos x="57" y="7"/>
                    </a:cxn>
                    <a:cxn ang="0">
                      <a:pos x="68" y="6"/>
                    </a:cxn>
                    <a:cxn ang="0">
                      <a:pos x="79" y="6"/>
                    </a:cxn>
                    <a:cxn ang="0">
                      <a:pos x="88" y="5"/>
                    </a:cxn>
                    <a:cxn ang="0">
                      <a:pos x="95" y="4"/>
                    </a:cxn>
                    <a:cxn ang="0">
                      <a:pos x="100" y="3"/>
                    </a:cxn>
                    <a:cxn ang="0">
                      <a:pos x="104" y="1"/>
                    </a:cxn>
                    <a:cxn ang="0">
                      <a:pos x="105" y="0"/>
                    </a:cxn>
                    <a:cxn ang="0">
                      <a:pos x="101" y="0"/>
                    </a:cxn>
                    <a:cxn ang="0">
                      <a:pos x="100" y="1"/>
                    </a:cxn>
                    <a:cxn ang="0">
                      <a:pos x="97" y="3"/>
                    </a:cxn>
                    <a:cxn ang="0">
                      <a:pos x="91" y="4"/>
                    </a:cxn>
                    <a:cxn ang="0">
                      <a:pos x="85" y="5"/>
                    </a:cxn>
                    <a:cxn ang="0">
                      <a:pos x="76" y="6"/>
                    </a:cxn>
                    <a:cxn ang="0">
                      <a:pos x="66" y="6"/>
                    </a:cxn>
                    <a:cxn ang="0">
                      <a:pos x="55" y="7"/>
                    </a:cxn>
                    <a:cxn ang="0">
                      <a:pos x="43" y="7"/>
                    </a:cxn>
                    <a:cxn ang="0">
                      <a:pos x="29" y="7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5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8"/>
                      </a:lnTo>
                      <a:lnTo>
                        <a:pt x="44" y="7"/>
                      </a:lnTo>
                      <a:lnTo>
                        <a:pt x="57" y="7"/>
                      </a:lnTo>
                      <a:lnTo>
                        <a:pt x="68" y="6"/>
                      </a:lnTo>
                      <a:lnTo>
                        <a:pt x="79" y="6"/>
                      </a:lnTo>
                      <a:lnTo>
                        <a:pt x="88" y="5"/>
                      </a:lnTo>
                      <a:lnTo>
                        <a:pt x="95" y="4"/>
                      </a:lnTo>
                      <a:lnTo>
                        <a:pt x="100" y="3"/>
                      </a:lnTo>
                      <a:lnTo>
                        <a:pt x="104" y="1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100" y="1"/>
                      </a:lnTo>
                      <a:lnTo>
                        <a:pt x="97" y="3"/>
                      </a:lnTo>
                      <a:lnTo>
                        <a:pt x="91" y="4"/>
                      </a:lnTo>
                      <a:lnTo>
                        <a:pt x="85" y="5"/>
                      </a:lnTo>
                      <a:lnTo>
                        <a:pt x="76" y="6"/>
                      </a:lnTo>
                      <a:lnTo>
                        <a:pt x="66" y="6"/>
                      </a:lnTo>
                      <a:lnTo>
                        <a:pt x="55" y="7"/>
                      </a:lnTo>
                      <a:lnTo>
                        <a:pt x="43" y="7"/>
                      </a:lnTo>
                      <a:lnTo>
                        <a:pt x="29" y="7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4" name="Freeform 4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7"/>
                    </a:cxn>
                    <a:cxn ang="0">
                      <a:pos x="43" y="7"/>
                    </a:cxn>
                    <a:cxn ang="0">
                      <a:pos x="55" y="7"/>
                    </a:cxn>
                    <a:cxn ang="0">
                      <a:pos x="66" y="6"/>
                    </a:cxn>
                    <a:cxn ang="0">
                      <a:pos x="76" y="6"/>
                    </a:cxn>
                    <a:cxn ang="0">
                      <a:pos x="85" y="5"/>
                    </a:cxn>
                    <a:cxn ang="0">
                      <a:pos x="91" y="4"/>
                    </a:cxn>
                    <a:cxn ang="0">
                      <a:pos x="97" y="3"/>
                    </a:cxn>
                    <a:cxn ang="0">
                      <a:pos x="100" y="1"/>
                    </a:cxn>
                    <a:cxn ang="0">
                      <a:pos x="101" y="0"/>
                    </a:cxn>
                    <a:cxn ang="0">
                      <a:pos x="98" y="0"/>
                    </a:cxn>
                    <a:cxn ang="0">
                      <a:pos x="97" y="1"/>
                    </a:cxn>
                    <a:cxn ang="0">
                      <a:pos x="94" y="3"/>
                    </a:cxn>
                    <a:cxn ang="0">
                      <a:pos x="89" y="4"/>
                    </a:cxn>
                    <a:cxn ang="0">
                      <a:pos x="82" y="5"/>
                    </a:cxn>
                    <a:cxn ang="0">
                      <a:pos x="74" y="5"/>
                    </a:cxn>
                    <a:cxn ang="0">
                      <a:pos x="64" y="6"/>
                    </a:cxn>
                    <a:cxn ang="0">
                      <a:pos x="53" y="7"/>
                    </a:cxn>
                    <a:cxn ang="0">
                      <a:pos x="40" y="7"/>
                    </a:cxn>
                    <a:cxn ang="0">
                      <a:pos x="28" y="7"/>
                    </a:cxn>
                    <a:cxn ang="0">
                      <a:pos x="15" y="7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1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7"/>
                      </a:lnTo>
                      <a:lnTo>
                        <a:pt x="43" y="7"/>
                      </a:lnTo>
                      <a:lnTo>
                        <a:pt x="55" y="7"/>
                      </a:lnTo>
                      <a:lnTo>
                        <a:pt x="66" y="6"/>
                      </a:lnTo>
                      <a:lnTo>
                        <a:pt x="76" y="6"/>
                      </a:lnTo>
                      <a:lnTo>
                        <a:pt x="85" y="5"/>
                      </a:lnTo>
                      <a:lnTo>
                        <a:pt x="91" y="4"/>
                      </a:lnTo>
                      <a:lnTo>
                        <a:pt x="97" y="3"/>
                      </a:lnTo>
                      <a:lnTo>
                        <a:pt x="100" y="1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7" y="1"/>
                      </a:lnTo>
                      <a:lnTo>
                        <a:pt x="94" y="3"/>
                      </a:lnTo>
                      <a:lnTo>
                        <a:pt x="89" y="4"/>
                      </a:lnTo>
                      <a:lnTo>
                        <a:pt x="82" y="5"/>
                      </a:lnTo>
                      <a:lnTo>
                        <a:pt x="74" y="5"/>
                      </a:lnTo>
                      <a:lnTo>
                        <a:pt x="64" y="6"/>
                      </a:lnTo>
                      <a:lnTo>
                        <a:pt x="53" y="7"/>
                      </a:lnTo>
                      <a:lnTo>
                        <a:pt x="40" y="7"/>
                      </a:lnTo>
                      <a:lnTo>
                        <a:pt x="28" y="7"/>
                      </a:lnTo>
                      <a:lnTo>
                        <a:pt x="15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5" name="Freeform 4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7"/>
                    </a:cxn>
                    <a:cxn ang="0">
                      <a:pos x="28" y="7"/>
                    </a:cxn>
                    <a:cxn ang="0">
                      <a:pos x="40" y="7"/>
                    </a:cxn>
                    <a:cxn ang="0">
                      <a:pos x="53" y="7"/>
                    </a:cxn>
                    <a:cxn ang="0">
                      <a:pos x="64" y="6"/>
                    </a:cxn>
                    <a:cxn ang="0">
                      <a:pos x="74" y="5"/>
                    </a:cxn>
                    <a:cxn ang="0">
                      <a:pos x="82" y="5"/>
                    </a:cxn>
                    <a:cxn ang="0">
                      <a:pos x="89" y="4"/>
                    </a:cxn>
                    <a:cxn ang="0">
                      <a:pos x="94" y="3"/>
                    </a:cxn>
                    <a:cxn ang="0">
                      <a:pos x="97" y="1"/>
                    </a:cxn>
                    <a:cxn ang="0">
                      <a:pos x="98" y="0"/>
                    </a:cxn>
                    <a:cxn ang="0">
                      <a:pos x="95" y="0"/>
                    </a:cxn>
                    <a:cxn ang="0">
                      <a:pos x="94" y="1"/>
                    </a:cxn>
                    <a:cxn ang="0">
                      <a:pos x="90" y="3"/>
                    </a:cxn>
                    <a:cxn ang="0">
                      <a:pos x="86" y="4"/>
                    </a:cxn>
                    <a:cxn ang="0">
                      <a:pos x="79" y="5"/>
                    </a:cxn>
                    <a:cxn ang="0">
                      <a:pos x="71" y="5"/>
                    </a:cxn>
                    <a:cxn ang="0">
                      <a:pos x="61" y="6"/>
                    </a:cxn>
                    <a:cxn ang="0">
                      <a:pos x="51" y="6"/>
                    </a:cxn>
                    <a:cxn ang="0">
                      <a:pos x="39" y="7"/>
                    </a:cxn>
                    <a:cxn ang="0">
                      <a:pos x="27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98" h="8">
                      <a:moveTo>
                        <a:pt x="0" y="8"/>
                      </a:moveTo>
                      <a:lnTo>
                        <a:pt x="15" y="7"/>
                      </a:lnTo>
                      <a:lnTo>
                        <a:pt x="28" y="7"/>
                      </a:lnTo>
                      <a:lnTo>
                        <a:pt x="40" y="7"/>
                      </a:lnTo>
                      <a:lnTo>
                        <a:pt x="53" y="7"/>
                      </a:lnTo>
                      <a:lnTo>
                        <a:pt x="64" y="6"/>
                      </a:lnTo>
                      <a:lnTo>
                        <a:pt x="74" y="5"/>
                      </a:lnTo>
                      <a:lnTo>
                        <a:pt x="82" y="5"/>
                      </a:lnTo>
                      <a:lnTo>
                        <a:pt x="89" y="4"/>
                      </a:lnTo>
                      <a:lnTo>
                        <a:pt x="94" y="3"/>
                      </a:lnTo>
                      <a:lnTo>
                        <a:pt x="97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4" y="1"/>
                      </a:lnTo>
                      <a:lnTo>
                        <a:pt x="90" y="3"/>
                      </a:lnTo>
                      <a:lnTo>
                        <a:pt x="86" y="4"/>
                      </a:lnTo>
                      <a:lnTo>
                        <a:pt x="79" y="5"/>
                      </a:lnTo>
                      <a:lnTo>
                        <a:pt x="71" y="5"/>
                      </a:lnTo>
                      <a:lnTo>
                        <a:pt x="61" y="6"/>
                      </a:lnTo>
                      <a:lnTo>
                        <a:pt x="51" y="6"/>
                      </a:lnTo>
                      <a:lnTo>
                        <a:pt x="39" y="7"/>
                      </a:lnTo>
                      <a:lnTo>
                        <a:pt x="27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6" name="Freeform 4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5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7" y="7"/>
                    </a:cxn>
                    <a:cxn ang="0">
                      <a:pos x="39" y="7"/>
                    </a:cxn>
                    <a:cxn ang="0">
                      <a:pos x="51" y="6"/>
                    </a:cxn>
                    <a:cxn ang="0">
                      <a:pos x="61" y="6"/>
                    </a:cxn>
                    <a:cxn ang="0">
                      <a:pos x="71" y="5"/>
                    </a:cxn>
                    <a:cxn ang="0">
                      <a:pos x="79" y="5"/>
                    </a:cxn>
                    <a:cxn ang="0">
                      <a:pos x="86" y="4"/>
                    </a:cxn>
                    <a:cxn ang="0">
                      <a:pos x="90" y="3"/>
                    </a:cxn>
                    <a:cxn ang="0">
                      <a:pos x="94" y="1"/>
                    </a:cxn>
                    <a:cxn ang="0">
                      <a:pos x="95" y="0"/>
                    </a:cxn>
                    <a:cxn ang="0">
                      <a:pos x="90" y="0"/>
                    </a:cxn>
                    <a:cxn ang="0">
                      <a:pos x="90" y="1"/>
                    </a:cxn>
                    <a:cxn ang="0">
                      <a:pos x="87" y="3"/>
                    </a:cxn>
                    <a:cxn ang="0">
                      <a:pos x="82" y="4"/>
                    </a:cxn>
                    <a:cxn ang="0">
                      <a:pos x="77" y="5"/>
                    </a:cxn>
                    <a:cxn ang="0">
                      <a:pos x="69" y="5"/>
                    </a:cxn>
                    <a:cxn ang="0">
                      <a:pos x="59" y="6"/>
                    </a:cxn>
                    <a:cxn ang="0">
                      <a:pos x="49" y="6"/>
                    </a:cxn>
                    <a:cxn ang="0">
                      <a:pos x="38" y="7"/>
                    </a:cxn>
                    <a:cxn ang="0">
                      <a:pos x="26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5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7" y="7"/>
                      </a:lnTo>
                      <a:lnTo>
                        <a:pt x="39" y="7"/>
                      </a:lnTo>
                      <a:lnTo>
                        <a:pt x="51" y="6"/>
                      </a:lnTo>
                      <a:lnTo>
                        <a:pt x="61" y="6"/>
                      </a:lnTo>
                      <a:lnTo>
                        <a:pt x="71" y="5"/>
                      </a:lnTo>
                      <a:lnTo>
                        <a:pt x="79" y="5"/>
                      </a:lnTo>
                      <a:lnTo>
                        <a:pt x="86" y="4"/>
                      </a:lnTo>
                      <a:lnTo>
                        <a:pt x="90" y="3"/>
                      </a:lnTo>
                      <a:lnTo>
                        <a:pt x="94" y="1"/>
                      </a:lnTo>
                      <a:lnTo>
                        <a:pt x="95" y="0"/>
                      </a:lnTo>
                      <a:lnTo>
                        <a:pt x="90" y="0"/>
                      </a:lnTo>
                      <a:lnTo>
                        <a:pt x="90" y="1"/>
                      </a:lnTo>
                      <a:lnTo>
                        <a:pt x="87" y="3"/>
                      </a:lnTo>
                      <a:lnTo>
                        <a:pt x="82" y="4"/>
                      </a:lnTo>
                      <a:lnTo>
                        <a:pt x="77" y="5"/>
                      </a:lnTo>
                      <a:lnTo>
                        <a:pt x="69" y="5"/>
                      </a:lnTo>
                      <a:lnTo>
                        <a:pt x="59" y="6"/>
                      </a:lnTo>
                      <a:lnTo>
                        <a:pt x="49" y="6"/>
                      </a:lnTo>
                      <a:lnTo>
                        <a:pt x="38" y="7"/>
                      </a:lnTo>
                      <a:lnTo>
                        <a:pt x="26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7" name="Freeform 4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0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6" y="7"/>
                    </a:cxn>
                    <a:cxn ang="0">
                      <a:pos x="38" y="7"/>
                    </a:cxn>
                    <a:cxn ang="0">
                      <a:pos x="49" y="6"/>
                    </a:cxn>
                    <a:cxn ang="0">
                      <a:pos x="59" y="6"/>
                    </a:cxn>
                    <a:cxn ang="0">
                      <a:pos x="69" y="5"/>
                    </a:cxn>
                    <a:cxn ang="0">
                      <a:pos x="77" y="5"/>
                    </a:cxn>
                    <a:cxn ang="0">
                      <a:pos x="82" y="4"/>
                    </a:cxn>
                    <a:cxn ang="0">
                      <a:pos x="87" y="3"/>
                    </a:cxn>
                    <a:cxn ang="0">
                      <a:pos x="90" y="1"/>
                    </a:cxn>
                    <a:cxn ang="0">
                      <a:pos x="90" y="0"/>
                    </a:cxn>
                    <a:cxn ang="0">
                      <a:pos x="87" y="0"/>
                    </a:cxn>
                    <a:cxn ang="0">
                      <a:pos x="87" y="1"/>
                    </a:cxn>
                    <a:cxn ang="0">
                      <a:pos x="84" y="3"/>
                    </a:cxn>
                    <a:cxn ang="0">
                      <a:pos x="78" y="4"/>
                    </a:cxn>
                    <a:cxn ang="0">
                      <a:pos x="71" y="5"/>
                    </a:cxn>
                    <a:cxn ang="0">
                      <a:pos x="63" y="5"/>
                    </a:cxn>
                    <a:cxn ang="0">
                      <a:pos x="51" y="6"/>
                    </a:cxn>
                    <a:cxn ang="0">
                      <a:pos x="40" y="6"/>
                    </a:cxn>
                    <a:cxn ang="0">
                      <a:pos x="27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0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6" y="7"/>
                      </a:lnTo>
                      <a:lnTo>
                        <a:pt x="38" y="7"/>
                      </a:lnTo>
                      <a:lnTo>
                        <a:pt x="49" y="6"/>
                      </a:lnTo>
                      <a:lnTo>
                        <a:pt x="59" y="6"/>
                      </a:lnTo>
                      <a:lnTo>
                        <a:pt x="69" y="5"/>
                      </a:lnTo>
                      <a:lnTo>
                        <a:pt x="77" y="5"/>
                      </a:lnTo>
                      <a:lnTo>
                        <a:pt x="82" y="4"/>
                      </a:lnTo>
                      <a:lnTo>
                        <a:pt x="87" y="3"/>
                      </a:lnTo>
                      <a:lnTo>
                        <a:pt x="90" y="1"/>
                      </a:lnTo>
                      <a:lnTo>
                        <a:pt x="90" y="0"/>
                      </a:ln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4" y="3"/>
                      </a:lnTo>
                      <a:lnTo>
                        <a:pt x="78" y="4"/>
                      </a:lnTo>
                      <a:lnTo>
                        <a:pt x="71" y="5"/>
                      </a:lnTo>
                      <a:lnTo>
                        <a:pt x="63" y="5"/>
                      </a:lnTo>
                      <a:lnTo>
                        <a:pt x="51" y="6"/>
                      </a:lnTo>
                      <a:lnTo>
                        <a:pt x="40" y="6"/>
                      </a:lnTo>
                      <a:lnTo>
                        <a:pt x="27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8" name="Freeform 4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7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7" y="7"/>
                    </a:cxn>
                    <a:cxn ang="0">
                      <a:pos x="40" y="6"/>
                    </a:cxn>
                    <a:cxn ang="0">
                      <a:pos x="51" y="6"/>
                    </a:cxn>
                    <a:cxn ang="0">
                      <a:pos x="63" y="5"/>
                    </a:cxn>
                    <a:cxn ang="0">
                      <a:pos x="71" y="5"/>
                    </a:cxn>
                    <a:cxn ang="0">
                      <a:pos x="78" y="4"/>
                    </a:cxn>
                    <a:cxn ang="0">
                      <a:pos x="84" y="3"/>
                    </a:cxn>
                    <a:cxn ang="0">
                      <a:pos x="87" y="1"/>
                    </a:cxn>
                    <a:cxn ang="0">
                      <a:pos x="87" y="0"/>
                    </a:cxn>
                    <a:cxn ang="0">
                      <a:pos x="84" y="0"/>
                    </a:cxn>
                    <a:cxn ang="0">
                      <a:pos x="84" y="1"/>
                    </a:cxn>
                    <a:cxn ang="0">
                      <a:pos x="80" y="3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59" y="5"/>
                    </a:cxn>
                    <a:cxn ang="0">
                      <a:pos x="49" y="6"/>
                    </a:cxn>
                    <a:cxn ang="0">
                      <a:pos x="38" y="6"/>
                    </a:cxn>
                    <a:cxn ang="0">
                      <a:pos x="26" y="6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87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7" y="7"/>
                      </a:lnTo>
                      <a:lnTo>
                        <a:pt x="40" y="6"/>
                      </a:lnTo>
                      <a:lnTo>
                        <a:pt x="51" y="6"/>
                      </a:lnTo>
                      <a:lnTo>
                        <a:pt x="63" y="5"/>
                      </a:lnTo>
                      <a:lnTo>
                        <a:pt x="71" y="5"/>
                      </a:lnTo>
                      <a:lnTo>
                        <a:pt x="78" y="4"/>
                      </a:lnTo>
                      <a:lnTo>
                        <a:pt x="84" y="3"/>
                      </a:lnTo>
                      <a:lnTo>
                        <a:pt x="87" y="1"/>
                      </a:lnTo>
                      <a:lnTo>
                        <a:pt x="87" y="0"/>
                      </a:lnTo>
                      <a:lnTo>
                        <a:pt x="84" y="0"/>
                      </a:lnTo>
                      <a:lnTo>
                        <a:pt x="84" y="1"/>
                      </a:lnTo>
                      <a:lnTo>
                        <a:pt x="80" y="3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59" y="5"/>
                      </a:lnTo>
                      <a:lnTo>
                        <a:pt x="49" y="6"/>
                      </a:lnTo>
                      <a:lnTo>
                        <a:pt x="38" y="6"/>
                      </a:lnTo>
                      <a:lnTo>
                        <a:pt x="26" y="6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9" name="Freeform 4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4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6" y="6"/>
                    </a:cxn>
                    <a:cxn ang="0">
                      <a:pos x="38" y="6"/>
                    </a:cxn>
                    <a:cxn ang="0">
                      <a:pos x="49" y="6"/>
                    </a:cxn>
                    <a:cxn ang="0">
                      <a:pos x="59" y="5"/>
                    </a:cxn>
                    <a:cxn ang="0">
                      <a:pos x="68" y="5"/>
                    </a:cxn>
                    <a:cxn ang="0">
                      <a:pos x="75" y="4"/>
                    </a:cxn>
                    <a:cxn ang="0">
                      <a:pos x="80" y="3"/>
                    </a:cxn>
                    <a:cxn ang="0">
                      <a:pos x="84" y="1"/>
                    </a:cxn>
                    <a:cxn ang="0">
                      <a:pos x="84" y="0"/>
                    </a:cxn>
                    <a:cxn ang="0">
                      <a:pos x="80" y="0"/>
                    </a:cxn>
                    <a:cxn ang="0">
                      <a:pos x="80" y="1"/>
                    </a:cxn>
                    <a:cxn ang="0">
                      <a:pos x="77" y="3"/>
                    </a:cxn>
                    <a:cxn ang="0">
                      <a:pos x="72" y="4"/>
                    </a:cxn>
                    <a:cxn ang="0">
                      <a:pos x="66" y="4"/>
                    </a:cxn>
                    <a:cxn ang="0">
                      <a:pos x="57" y="5"/>
                    </a:cxn>
                    <a:cxn ang="0">
                      <a:pos x="48" y="6"/>
                    </a:cxn>
                    <a:cxn ang="0">
                      <a:pos x="37" y="6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84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6" y="6"/>
                      </a:lnTo>
                      <a:lnTo>
                        <a:pt x="38" y="6"/>
                      </a:lnTo>
                      <a:lnTo>
                        <a:pt x="49" y="6"/>
                      </a:lnTo>
                      <a:lnTo>
                        <a:pt x="59" y="5"/>
                      </a:lnTo>
                      <a:lnTo>
                        <a:pt x="68" y="5"/>
                      </a:lnTo>
                      <a:lnTo>
                        <a:pt x="75" y="4"/>
                      </a:lnTo>
                      <a:lnTo>
                        <a:pt x="80" y="3"/>
                      </a:lnTo>
                      <a:lnTo>
                        <a:pt x="84" y="1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0" y="1"/>
                      </a:lnTo>
                      <a:lnTo>
                        <a:pt x="77" y="3"/>
                      </a:lnTo>
                      <a:lnTo>
                        <a:pt x="72" y="4"/>
                      </a:lnTo>
                      <a:lnTo>
                        <a:pt x="66" y="4"/>
                      </a:lnTo>
                      <a:lnTo>
                        <a:pt x="57" y="5"/>
                      </a:lnTo>
                      <a:lnTo>
                        <a:pt x="48" y="6"/>
                      </a:lnTo>
                      <a:lnTo>
                        <a:pt x="37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0" name="Freeform 5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0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7" y="6"/>
                    </a:cxn>
                    <a:cxn ang="0">
                      <a:pos x="48" y="6"/>
                    </a:cxn>
                    <a:cxn ang="0">
                      <a:pos x="57" y="5"/>
                    </a:cxn>
                    <a:cxn ang="0">
                      <a:pos x="66" y="4"/>
                    </a:cxn>
                    <a:cxn ang="0">
                      <a:pos x="72" y="4"/>
                    </a:cxn>
                    <a:cxn ang="0">
                      <a:pos x="77" y="3"/>
                    </a:cxn>
                    <a:cxn ang="0">
                      <a:pos x="80" y="1"/>
                    </a:cxn>
                    <a:cxn ang="0">
                      <a:pos x="80" y="0"/>
                    </a:cxn>
                    <a:cxn ang="0">
                      <a:pos x="77" y="0"/>
                    </a:cxn>
                    <a:cxn ang="0">
                      <a:pos x="77" y="1"/>
                    </a:cxn>
                    <a:cxn ang="0">
                      <a:pos x="74" y="3"/>
                    </a:cxn>
                    <a:cxn ang="0">
                      <a:pos x="69" y="4"/>
                    </a:cxn>
                    <a:cxn ang="0">
                      <a:pos x="63" y="4"/>
                    </a:cxn>
                    <a:cxn ang="0">
                      <a:pos x="55" y="5"/>
                    </a:cxn>
                    <a:cxn ang="0">
                      <a:pos x="46" y="5"/>
                    </a:cxn>
                    <a:cxn ang="0">
                      <a:pos x="36" y="6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0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7" y="6"/>
                      </a:lnTo>
                      <a:lnTo>
                        <a:pt x="48" y="6"/>
                      </a:lnTo>
                      <a:lnTo>
                        <a:pt x="57" y="5"/>
                      </a:lnTo>
                      <a:lnTo>
                        <a:pt x="66" y="4"/>
                      </a:lnTo>
                      <a:lnTo>
                        <a:pt x="72" y="4"/>
                      </a:lnTo>
                      <a:lnTo>
                        <a:pt x="77" y="3"/>
                      </a:lnTo>
                      <a:lnTo>
                        <a:pt x="80" y="1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7" y="1"/>
                      </a:lnTo>
                      <a:lnTo>
                        <a:pt x="74" y="3"/>
                      </a:lnTo>
                      <a:lnTo>
                        <a:pt x="69" y="4"/>
                      </a:lnTo>
                      <a:lnTo>
                        <a:pt x="63" y="4"/>
                      </a:lnTo>
                      <a:lnTo>
                        <a:pt x="55" y="5"/>
                      </a:lnTo>
                      <a:lnTo>
                        <a:pt x="46" y="5"/>
                      </a:lnTo>
                      <a:lnTo>
                        <a:pt x="36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1" name="Freeform 5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7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6" y="6"/>
                    </a:cxn>
                    <a:cxn ang="0">
                      <a:pos x="46" y="5"/>
                    </a:cxn>
                    <a:cxn ang="0">
                      <a:pos x="55" y="5"/>
                    </a:cxn>
                    <a:cxn ang="0">
                      <a:pos x="63" y="4"/>
                    </a:cxn>
                    <a:cxn ang="0">
                      <a:pos x="69" y="4"/>
                    </a:cxn>
                    <a:cxn ang="0">
                      <a:pos x="74" y="3"/>
                    </a:cxn>
                    <a:cxn ang="0">
                      <a:pos x="77" y="1"/>
                    </a:cxn>
                    <a:cxn ang="0">
                      <a:pos x="77" y="0"/>
                    </a:cxn>
                    <a:cxn ang="0">
                      <a:pos x="74" y="0"/>
                    </a:cxn>
                    <a:cxn ang="0">
                      <a:pos x="74" y="1"/>
                    </a:cxn>
                    <a:cxn ang="0">
                      <a:pos x="70" y="3"/>
                    </a:cxn>
                    <a:cxn ang="0">
                      <a:pos x="66" y="4"/>
                    </a:cxn>
                    <a:cxn ang="0">
                      <a:pos x="60" y="4"/>
                    </a:cxn>
                    <a:cxn ang="0">
                      <a:pos x="53" y="5"/>
                    </a:cxn>
                    <a:cxn ang="0">
                      <a:pos x="44" y="5"/>
                    </a:cxn>
                    <a:cxn ang="0">
                      <a:pos x="34" y="6"/>
                    </a:cxn>
                    <a:cxn ang="0">
                      <a:pos x="24" y="6"/>
                    </a:cxn>
                    <a:cxn ang="0">
                      <a:pos x="12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7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6" y="6"/>
                      </a:lnTo>
                      <a:lnTo>
                        <a:pt x="46" y="5"/>
                      </a:lnTo>
                      <a:lnTo>
                        <a:pt x="55" y="5"/>
                      </a:lnTo>
                      <a:lnTo>
                        <a:pt x="63" y="4"/>
                      </a:lnTo>
                      <a:lnTo>
                        <a:pt x="69" y="4"/>
                      </a:lnTo>
                      <a:lnTo>
                        <a:pt x="74" y="3"/>
                      </a:lnTo>
                      <a:lnTo>
                        <a:pt x="77" y="1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66" y="4"/>
                      </a:lnTo>
                      <a:lnTo>
                        <a:pt x="60" y="4"/>
                      </a:lnTo>
                      <a:lnTo>
                        <a:pt x="53" y="5"/>
                      </a:lnTo>
                      <a:lnTo>
                        <a:pt x="44" y="5"/>
                      </a:lnTo>
                      <a:lnTo>
                        <a:pt x="34" y="6"/>
                      </a:lnTo>
                      <a:lnTo>
                        <a:pt x="24" y="6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2" name="Freeform 5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4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" y="6"/>
                    </a:cxn>
                    <a:cxn ang="0">
                      <a:pos x="24" y="6"/>
                    </a:cxn>
                    <a:cxn ang="0">
                      <a:pos x="34" y="6"/>
                    </a:cxn>
                    <a:cxn ang="0">
                      <a:pos x="44" y="5"/>
                    </a:cxn>
                    <a:cxn ang="0">
                      <a:pos x="53" y="5"/>
                    </a:cxn>
                    <a:cxn ang="0">
                      <a:pos x="60" y="4"/>
                    </a:cxn>
                    <a:cxn ang="0">
                      <a:pos x="66" y="4"/>
                    </a:cxn>
                    <a:cxn ang="0">
                      <a:pos x="70" y="3"/>
                    </a:cxn>
                    <a:cxn ang="0">
                      <a:pos x="74" y="1"/>
                    </a:cxn>
                    <a:cxn ang="0">
                      <a:pos x="74" y="0"/>
                    </a:cxn>
                    <a:cxn ang="0">
                      <a:pos x="70" y="0"/>
                    </a:cxn>
                    <a:cxn ang="0">
                      <a:pos x="69" y="1"/>
                    </a:cxn>
                    <a:cxn ang="0">
                      <a:pos x="67" y="3"/>
                    </a:cxn>
                    <a:cxn ang="0">
                      <a:pos x="61" y="4"/>
                    </a:cxn>
                    <a:cxn ang="0">
                      <a:pos x="55" y="4"/>
                    </a:cxn>
                    <a:cxn ang="0">
                      <a:pos x="46" y="5"/>
                    </a:cxn>
                    <a:cxn ang="0">
                      <a:pos x="36" y="5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4" h="6">
                      <a:moveTo>
                        <a:pt x="0" y="6"/>
                      </a:moveTo>
                      <a:lnTo>
                        <a:pt x="12" y="6"/>
                      </a:lnTo>
                      <a:lnTo>
                        <a:pt x="24" y="6"/>
                      </a:lnTo>
                      <a:lnTo>
                        <a:pt x="34" y="6"/>
                      </a:lnTo>
                      <a:lnTo>
                        <a:pt x="44" y="5"/>
                      </a:lnTo>
                      <a:lnTo>
                        <a:pt x="53" y="5"/>
                      </a:lnTo>
                      <a:lnTo>
                        <a:pt x="60" y="4"/>
                      </a:lnTo>
                      <a:lnTo>
                        <a:pt x="66" y="4"/>
                      </a:lnTo>
                      <a:lnTo>
                        <a:pt x="70" y="3"/>
                      </a:lnTo>
                      <a:lnTo>
                        <a:pt x="74" y="1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9" y="1"/>
                      </a:lnTo>
                      <a:lnTo>
                        <a:pt x="67" y="3"/>
                      </a:lnTo>
                      <a:lnTo>
                        <a:pt x="61" y="4"/>
                      </a:lnTo>
                      <a:lnTo>
                        <a:pt x="55" y="4"/>
                      </a:lnTo>
                      <a:lnTo>
                        <a:pt x="46" y="5"/>
                      </a:lnTo>
                      <a:lnTo>
                        <a:pt x="36" y="5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3" name="Freeform 5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0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6" y="5"/>
                    </a:cxn>
                    <a:cxn ang="0">
                      <a:pos x="46" y="5"/>
                    </a:cxn>
                    <a:cxn ang="0">
                      <a:pos x="55" y="4"/>
                    </a:cxn>
                    <a:cxn ang="0">
                      <a:pos x="61" y="4"/>
                    </a:cxn>
                    <a:cxn ang="0">
                      <a:pos x="67" y="3"/>
                    </a:cxn>
                    <a:cxn ang="0">
                      <a:pos x="69" y="1"/>
                    </a:cxn>
                    <a:cxn ang="0">
                      <a:pos x="70" y="0"/>
                    </a:cxn>
                    <a:cxn ang="0">
                      <a:pos x="67" y="0"/>
                    </a:cxn>
                    <a:cxn ang="0">
                      <a:pos x="66" y="1"/>
                    </a:cxn>
                    <a:cxn ang="0">
                      <a:pos x="64" y="3"/>
                    </a:cxn>
                    <a:cxn ang="0">
                      <a:pos x="58" y="4"/>
                    </a:cxn>
                    <a:cxn ang="0">
                      <a:pos x="51" y="4"/>
                    </a:cxn>
                    <a:cxn ang="0">
                      <a:pos x="44" y="5"/>
                    </a:cxn>
                    <a:cxn ang="0">
                      <a:pos x="34" y="5"/>
                    </a:cxn>
                    <a:cxn ang="0">
                      <a:pos x="24" y="5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0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6" y="5"/>
                      </a:lnTo>
                      <a:lnTo>
                        <a:pt x="46" y="5"/>
                      </a:lnTo>
                      <a:lnTo>
                        <a:pt x="55" y="4"/>
                      </a:lnTo>
                      <a:lnTo>
                        <a:pt x="61" y="4"/>
                      </a:lnTo>
                      <a:lnTo>
                        <a:pt x="67" y="3"/>
                      </a:lnTo>
                      <a:lnTo>
                        <a:pt x="69" y="1"/>
                      </a:lnTo>
                      <a:lnTo>
                        <a:pt x="70" y="0"/>
                      </a:lnTo>
                      <a:lnTo>
                        <a:pt x="67" y="0"/>
                      </a:lnTo>
                      <a:lnTo>
                        <a:pt x="66" y="1"/>
                      </a:lnTo>
                      <a:lnTo>
                        <a:pt x="64" y="3"/>
                      </a:lnTo>
                      <a:lnTo>
                        <a:pt x="58" y="4"/>
                      </a:lnTo>
                      <a:lnTo>
                        <a:pt x="51" y="4"/>
                      </a:lnTo>
                      <a:lnTo>
                        <a:pt x="44" y="5"/>
                      </a:lnTo>
                      <a:lnTo>
                        <a:pt x="34" y="5"/>
                      </a:lnTo>
                      <a:lnTo>
                        <a:pt x="24" y="5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4" name="Freeform 5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7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4" y="5"/>
                    </a:cxn>
                    <a:cxn ang="0">
                      <a:pos x="34" y="5"/>
                    </a:cxn>
                    <a:cxn ang="0">
                      <a:pos x="44" y="5"/>
                    </a:cxn>
                    <a:cxn ang="0">
                      <a:pos x="51" y="4"/>
                    </a:cxn>
                    <a:cxn ang="0">
                      <a:pos x="58" y="4"/>
                    </a:cxn>
                    <a:cxn ang="0">
                      <a:pos x="64" y="3"/>
                    </a:cxn>
                    <a:cxn ang="0">
                      <a:pos x="66" y="1"/>
                    </a:cxn>
                    <a:cxn ang="0">
                      <a:pos x="67" y="0"/>
                    </a:cxn>
                    <a:cxn ang="0">
                      <a:pos x="64" y="0"/>
                    </a:cxn>
                    <a:cxn ang="0">
                      <a:pos x="64" y="1"/>
                    </a:cxn>
                    <a:cxn ang="0">
                      <a:pos x="60" y="3"/>
                    </a:cxn>
                    <a:cxn ang="0">
                      <a:pos x="56" y="3"/>
                    </a:cxn>
                    <a:cxn ang="0">
                      <a:pos x="49" y="4"/>
                    </a:cxn>
                    <a:cxn ang="0">
                      <a:pos x="41" y="5"/>
                    </a:cxn>
                    <a:cxn ang="0">
                      <a:pos x="33" y="5"/>
                    </a:cxn>
                    <a:cxn ang="0">
                      <a:pos x="23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7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4" y="5"/>
                      </a:lnTo>
                      <a:lnTo>
                        <a:pt x="34" y="5"/>
                      </a:lnTo>
                      <a:lnTo>
                        <a:pt x="44" y="5"/>
                      </a:lnTo>
                      <a:lnTo>
                        <a:pt x="51" y="4"/>
                      </a:lnTo>
                      <a:lnTo>
                        <a:pt x="58" y="4"/>
                      </a:lnTo>
                      <a:lnTo>
                        <a:pt x="64" y="3"/>
                      </a:lnTo>
                      <a:lnTo>
                        <a:pt x="66" y="1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64" y="1"/>
                      </a:lnTo>
                      <a:lnTo>
                        <a:pt x="60" y="3"/>
                      </a:lnTo>
                      <a:lnTo>
                        <a:pt x="56" y="3"/>
                      </a:lnTo>
                      <a:lnTo>
                        <a:pt x="49" y="4"/>
                      </a:lnTo>
                      <a:lnTo>
                        <a:pt x="41" y="5"/>
                      </a:lnTo>
                      <a:lnTo>
                        <a:pt x="33" y="5"/>
                      </a:lnTo>
                      <a:lnTo>
                        <a:pt x="23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5" name="Freeform 5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4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3" y="5"/>
                    </a:cxn>
                    <a:cxn ang="0">
                      <a:pos x="33" y="5"/>
                    </a:cxn>
                    <a:cxn ang="0">
                      <a:pos x="41" y="5"/>
                    </a:cxn>
                    <a:cxn ang="0">
                      <a:pos x="49" y="4"/>
                    </a:cxn>
                    <a:cxn ang="0">
                      <a:pos x="56" y="3"/>
                    </a:cxn>
                    <a:cxn ang="0">
                      <a:pos x="60" y="3"/>
                    </a:cxn>
                    <a:cxn ang="0">
                      <a:pos x="64" y="1"/>
                    </a:cxn>
                    <a:cxn ang="0">
                      <a:pos x="64" y="0"/>
                    </a:cxn>
                    <a:cxn ang="0">
                      <a:pos x="60" y="0"/>
                    </a:cxn>
                    <a:cxn ang="0">
                      <a:pos x="60" y="1"/>
                    </a:cxn>
                    <a:cxn ang="0">
                      <a:pos x="57" y="3"/>
                    </a:cxn>
                    <a:cxn ang="0">
                      <a:pos x="53" y="3"/>
                    </a:cxn>
                    <a:cxn ang="0">
                      <a:pos x="47" y="4"/>
                    </a:cxn>
                    <a:cxn ang="0">
                      <a:pos x="39" y="4"/>
                    </a:cxn>
                    <a:cxn ang="0">
                      <a:pos x="30" y="5"/>
                    </a:cxn>
                    <a:cxn ang="0">
                      <a:pos x="22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4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3" y="5"/>
                      </a:lnTo>
                      <a:lnTo>
                        <a:pt x="33" y="5"/>
                      </a:lnTo>
                      <a:lnTo>
                        <a:pt x="41" y="5"/>
                      </a:lnTo>
                      <a:lnTo>
                        <a:pt x="49" y="4"/>
                      </a:lnTo>
                      <a:lnTo>
                        <a:pt x="56" y="3"/>
                      </a:lnTo>
                      <a:lnTo>
                        <a:pt x="60" y="3"/>
                      </a:lnTo>
                      <a:lnTo>
                        <a:pt x="64" y="1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60" y="1"/>
                      </a:lnTo>
                      <a:lnTo>
                        <a:pt x="57" y="3"/>
                      </a:lnTo>
                      <a:lnTo>
                        <a:pt x="53" y="3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0" y="5"/>
                      </a:lnTo>
                      <a:lnTo>
                        <a:pt x="22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6" name="Freeform 5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0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2" y="5"/>
                    </a:cxn>
                    <a:cxn ang="0">
                      <a:pos x="30" y="5"/>
                    </a:cxn>
                    <a:cxn ang="0">
                      <a:pos x="39" y="4"/>
                    </a:cxn>
                    <a:cxn ang="0">
                      <a:pos x="47" y="4"/>
                    </a:cxn>
                    <a:cxn ang="0">
                      <a:pos x="53" y="3"/>
                    </a:cxn>
                    <a:cxn ang="0">
                      <a:pos x="57" y="3"/>
                    </a:cxn>
                    <a:cxn ang="0">
                      <a:pos x="60" y="1"/>
                    </a:cxn>
                    <a:cxn ang="0">
                      <a:pos x="60" y="0"/>
                    </a:cxn>
                    <a:cxn ang="0">
                      <a:pos x="57" y="0"/>
                    </a:cxn>
                    <a:cxn ang="0">
                      <a:pos x="56" y="1"/>
                    </a:cxn>
                    <a:cxn ang="0">
                      <a:pos x="53" y="3"/>
                    </a:cxn>
                    <a:cxn ang="0">
                      <a:pos x="48" y="3"/>
                    </a:cxn>
                    <a:cxn ang="0">
                      <a:pos x="40" y="4"/>
                    </a:cxn>
                    <a:cxn ang="0">
                      <a:pos x="33" y="4"/>
                    </a:cxn>
                    <a:cxn ang="0">
                      <a:pos x="23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0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2" y="5"/>
                      </a:lnTo>
                      <a:lnTo>
                        <a:pt x="30" y="5"/>
                      </a:lnTo>
                      <a:lnTo>
                        <a:pt x="39" y="4"/>
                      </a:lnTo>
                      <a:lnTo>
                        <a:pt x="47" y="4"/>
                      </a:lnTo>
                      <a:lnTo>
                        <a:pt x="53" y="3"/>
                      </a:lnTo>
                      <a:lnTo>
                        <a:pt x="57" y="3"/>
                      </a:lnTo>
                      <a:lnTo>
                        <a:pt x="60" y="1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1"/>
                      </a:lnTo>
                      <a:lnTo>
                        <a:pt x="53" y="3"/>
                      </a:lnTo>
                      <a:lnTo>
                        <a:pt x="48" y="3"/>
                      </a:lnTo>
                      <a:lnTo>
                        <a:pt x="40" y="4"/>
                      </a:lnTo>
                      <a:lnTo>
                        <a:pt x="33" y="4"/>
                      </a:lnTo>
                      <a:lnTo>
                        <a:pt x="23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7" name="Freeform 5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3" y="5"/>
                    </a:cxn>
                    <a:cxn ang="0">
                      <a:pos x="33" y="4"/>
                    </a:cxn>
                    <a:cxn ang="0">
                      <a:pos x="40" y="4"/>
                    </a:cxn>
                    <a:cxn ang="0">
                      <a:pos x="48" y="3"/>
                    </a:cxn>
                    <a:cxn ang="0">
                      <a:pos x="53" y="3"/>
                    </a:cxn>
                    <a:cxn ang="0">
                      <a:pos x="56" y="1"/>
                    </a:cxn>
                    <a:cxn ang="0">
                      <a:pos x="57" y="0"/>
                    </a:cxn>
                    <a:cxn ang="0">
                      <a:pos x="54" y="0"/>
                    </a:cxn>
                    <a:cxn ang="0">
                      <a:pos x="53" y="1"/>
                    </a:cxn>
                    <a:cxn ang="0">
                      <a:pos x="50" y="3"/>
                    </a:cxn>
                    <a:cxn ang="0">
                      <a:pos x="45" y="3"/>
                    </a:cxn>
                    <a:cxn ang="0">
                      <a:pos x="38" y="4"/>
                    </a:cxn>
                    <a:cxn ang="0">
                      <a:pos x="30" y="4"/>
                    </a:cxn>
                    <a:cxn ang="0">
                      <a:pos x="22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7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3" y="5"/>
                      </a:lnTo>
                      <a:lnTo>
                        <a:pt x="33" y="4"/>
                      </a:lnTo>
                      <a:lnTo>
                        <a:pt x="40" y="4"/>
                      </a:lnTo>
                      <a:lnTo>
                        <a:pt x="48" y="3"/>
                      </a:lnTo>
                      <a:lnTo>
                        <a:pt x="53" y="3"/>
                      </a:lnTo>
                      <a:lnTo>
                        <a:pt x="56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0" y="3"/>
                      </a:lnTo>
                      <a:lnTo>
                        <a:pt x="45" y="3"/>
                      </a:lnTo>
                      <a:lnTo>
                        <a:pt x="38" y="4"/>
                      </a:lnTo>
                      <a:lnTo>
                        <a:pt x="30" y="4"/>
                      </a:lnTo>
                      <a:lnTo>
                        <a:pt x="22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8" name="Freeform 5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4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2" y="5"/>
                    </a:cxn>
                    <a:cxn ang="0">
                      <a:pos x="30" y="4"/>
                    </a:cxn>
                    <a:cxn ang="0">
                      <a:pos x="38" y="4"/>
                    </a:cxn>
                    <a:cxn ang="0">
                      <a:pos x="45" y="3"/>
                    </a:cxn>
                    <a:cxn ang="0">
                      <a:pos x="50" y="3"/>
                    </a:cxn>
                    <a:cxn ang="0">
                      <a:pos x="53" y="1"/>
                    </a:cxn>
                    <a:cxn ang="0">
                      <a:pos x="54" y="0"/>
                    </a:cxn>
                    <a:cxn ang="0">
                      <a:pos x="50" y="0"/>
                    </a:cxn>
                    <a:cxn ang="0">
                      <a:pos x="49" y="1"/>
                    </a:cxn>
                    <a:cxn ang="0">
                      <a:pos x="47" y="3"/>
                    </a:cxn>
                    <a:cxn ang="0">
                      <a:pos x="43" y="3"/>
                    </a:cxn>
                    <a:cxn ang="0">
                      <a:pos x="36" y="4"/>
                    </a:cxn>
                    <a:cxn ang="0">
                      <a:pos x="28" y="4"/>
                    </a:cxn>
                    <a:cxn ang="0">
                      <a:pos x="19" y="4"/>
                    </a:cxn>
                    <a:cxn ang="0">
                      <a:pos x="10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2" y="5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5" y="3"/>
                      </a:lnTo>
                      <a:lnTo>
                        <a:pt x="50" y="3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9" y="1"/>
                      </a:lnTo>
                      <a:lnTo>
                        <a:pt x="47" y="3"/>
                      </a:lnTo>
                      <a:lnTo>
                        <a:pt x="43" y="3"/>
                      </a:lnTo>
                      <a:lnTo>
                        <a:pt x="36" y="4"/>
                      </a:lnTo>
                      <a:lnTo>
                        <a:pt x="28" y="4"/>
                      </a:lnTo>
                      <a:lnTo>
                        <a:pt x="19" y="4"/>
                      </a:lnTo>
                      <a:lnTo>
                        <a:pt x="1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9" name="Freeform 5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0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0" y="5"/>
                    </a:cxn>
                    <a:cxn ang="0">
                      <a:pos x="19" y="4"/>
                    </a:cxn>
                    <a:cxn ang="0">
                      <a:pos x="28" y="4"/>
                    </a:cxn>
                    <a:cxn ang="0">
                      <a:pos x="36" y="4"/>
                    </a:cxn>
                    <a:cxn ang="0">
                      <a:pos x="43" y="3"/>
                    </a:cxn>
                    <a:cxn ang="0">
                      <a:pos x="47" y="3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7" y="0"/>
                    </a:cxn>
                    <a:cxn ang="0">
                      <a:pos x="47" y="1"/>
                    </a:cxn>
                    <a:cxn ang="0">
                      <a:pos x="44" y="3"/>
                    </a:cxn>
                    <a:cxn ang="0">
                      <a:pos x="39" y="3"/>
                    </a:cxn>
                    <a:cxn ang="0">
                      <a:pos x="34" y="4"/>
                    </a:cxn>
                    <a:cxn ang="0">
                      <a:pos x="27" y="4"/>
                    </a:cxn>
                    <a:cxn ang="0">
                      <a:pos x="18" y="4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0" h="5">
                      <a:moveTo>
                        <a:pt x="0" y="5"/>
                      </a:moveTo>
                      <a:lnTo>
                        <a:pt x="10" y="5"/>
                      </a:lnTo>
                      <a:lnTo>
                        <a:pt x="19" y="4"/>
                      </a:lnTo>
                      <a:lnTo>
                        <a:pt x="28" y="4"/>
                      </a:lnTo>
                      <a:lnTo>
                        <a:pt x="36" y="4"/>
                      </a:lnTo>
                      <a:lnTo>
                        <a:pt x="43" y="3"/>
                      </a:lnTo>
                      <a:lnTo>
                        <a:pt x="47" y="3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44" y="3"/>
                      </a:lnTo>
                      <a:lnTo>
                        <a:pt x="39" y="3"/>
                      </a:lnTo>
                      <a:lnTo>
                        <a:pt x="34" y="4"/>
                      </a:lnTo>
                      <a:lnTo>
                        <a:pt x="27" y="4"/>
                      </a:lnTo>
                      <a:lnTo>
                        <a:pt x="18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0" name="Freeform 6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7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9" y="4"/>
                    </a:cxn>
                    <a:cxn ang="0">
                      <a:pos x="18" y="4"/>
                    </a:cxn>
                    <a:cxn ang="0">
                      <a:pos x="27" y="4"/>
                    </a:cxn>
                    <a:cxn ang="0">
                      <a:pos x="34" y="4"/>
                    </a:cxn>
                    <a:cxn ang="0">
                      <a:pos x="39" y="3"/>
                    </a:cxn>
                    <a:cxn ang="0">
                      <a:pos x="44" y="3"/>
                    </a:cxn>
                    <a:cxn ang="0">
                      <a:pos x="47" y="1"/>
                    </a:cxn>
                    <a:cxn ang="0">
                      <a:pos x="47" y="0"/>
                    </a:cxn>
                    <a:cxn ang="0">
                      <a:pos x="44" y="0"/>
                    </a:cxn>
                    <a:cxn ang="0">
                      <a:pos x="43" y="1"/>
                    </a:cxn>
                    <a:cxn ang="0">
                      <a:pos x="39" y="3"/>
                    </a:cxn>
                    <a:cxn ang="0">
                      <a:pos x="35" y="3"/>
                    </a:cxn>
                    <a:cxn ang="0">
                      <a:pos x="28" y="4"/>
                    </a:cxn>
                    <a:cxn ang="0">
                      <a:pos x="19" y="4"/>
                    </a:cxn>
                    <a:cxn ang="0">
                      <a:pos x="10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7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18" y="4"/>
                      </a:lnTo>
                      <a:lnTo>
                        <a:pt x="27" y="4"/>
                      </a:lnTo>
                      <a:lnTo>
                        <a:pt x="34" y="4"/>
                      </a:lnTo>
                      <a:lnTo>
                        <a:pt x="39" y="3"/>
                      </a:lnTo>
                      <a:lnTo>
                        <a:pt x="44" y="3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39" y="3"/>
                      </a:lnTo>
                      <a:lnTo>
                        <a:pt x="35" y="3"/>
                      </a:lnTo>
                      <a:lnTo>
                        <a:pt x="28" y="4"/>
                      </a:lnTo>
                      <a:lnTo>
                        <a:pt x="19" y="4"/>
                      </a:lnTo>
                      <a:lnTo>
                        <a:pt x="1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1" name="Freeform 6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" y="4"/>
                    </a:cxn>
                    <a:cxn ang="0">
                      <a:pos x="19" y="4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39" y="3"/>
                    </a:cxn>
                    <a:cxn ang="0">
                      <a:pos x="43" y="1"/>
                    </a:cxn>
                    <a:cxn ang="0">
                      <a:pos x="44" y="0"/>
                    </a:cxn>
                    <a:cxn ang="0">
                      <a:pos x="40" y="0"/>
                    </a:cxn>
                    <a:cxn ang="0">
                      <a:pos x="39" y="1"/>
                    </a:cxn>
                    <a:cxn ang="0">
                      <a:pos x="37" y="3"/>
                    </a:cxn>
                    <a:cxn ang="0">
                      <a:pos x="32" y="3"/>
                    </a:cxn>
                    <a:cxn ang="0">
                      <a:pos x="26" y="3"/>
                    </a:cxn>
                    <a:cxn ang="0">
                      <a:pos x="18" y="4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4" h="4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9" y="4"/>
                      </a:ln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39" y="3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2" y="3"/>
                      </a:lnTo>
                      <a:lnTo>
                        <a:pt x="26" y="3"/>
                      </a:lnTo>
                      <a:lnTo>
                        <a:pt x="18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2" name="Freeform 6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0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9" y="4"/>
                    </a:cxn>
                    <a:cxn ang="0">
                      <a:pos x="18" y="4"/>
                    </a:cxn>
                    <a:cxn ang="0">
                      <a:pos x="26" y="3"/>
                    </a:cxn>
                    <a:cxn ang="0">
                      <a:pos x="32" y="3"/>
                    </a:cxn>
                    <a:cxn ang="0">
                      <a:pos x="37" y="3"/>
                    </a:cxn>
                    <a:cxn ang="0">
                      <a:pos x="39" y="1"/>
                    </a:cxn>
                    <a:cxn ang="0">
                      <a:pos x="40" y="0"/>
                    </a:cxn>
                    <a:cxn ang="0">
                      <a:pos x="37" y="0"/>
                    </a:cxn>
                    <a:cxn ang="0">
                      <a:pos x="36" y="1"/>
                    </a:cxn>
                    <a:cxn ang="0">
                      <a:pos x="34" y="1"/>
                    </a:cxn>
                    <a:cxn ang="0">
                      <a:pos x="29" y="3"/>
                    </a:cxn>
                    <a:cxn ang="0">
                      <a:pos x="24" y="3"/>
                    </a:cxn>
                    <a:cxn ang="0">
                      <a:pos x="17" y="4"/>
                    </a:cxn>
                    <a:cxn ang="0">
                      <a:pos x="8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0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18" y="4"/>
                      </a:lnTo>
                      <a:lnTo>
                        <a:pt x="26" y="3"/>
                      </a:lnTo>
                      <a:lnTo>
                        <a:pt x="32" y="3"/>
                      </a:lnTo>
                      <a:lnTo>
                        <a:pt x="37" y="3"/>
                      </a:lnTo>
                      <a:lnTo>
                        <a:pt x="39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4" y="1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17" y="4"/>
                      </a:lnTo>
                      <a:lnTo>
                        <a:pt x="8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3" name="Freeform 6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7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8" y="4"/>
                    </a:cxn>
                    <a:cxn ang="0">
                      <a:pos x="17" y="4"/>
                    </a:cxn>
                    <a:cxn ang="0">
                      <a:pos x="24" y="3"/>
                    </a:cxn>
                    <a:cxn ang="0">
                      <a:pos x="29" y="3"/>
                    </a:cxn>
                    <a:cxn ang="0">
                      <a:pos x="34" y="1"/>
                    </a:cxn>
                    <a:cxn ang="0">
                      <a:pos x="36" y="1"/>
                    </a:cxn>
                    <a:cxn ang="0">
                      <a:pos x="37" y="0"/>
                    </a:cxn>
                    <a:cxn ang="0">
                      <a:pos x="34" y="0"/>
                    </a:cxn>
                    <a:cxn ang="0">
                      <a:pos x="34" y="1"/>
                    </a:cxn>
                    <a:cxn ang="0">
                      <a:pos x="30" y="1"/>
                    </a:cxn>
                    <a:cxn ang="0">
                      <a:pos x="27" y="3"/>
                    </a:cxn>
                    <a:cxn ang="0">
                      <a:pos x="22" y="3"/>
                    </a:cxn>
                    <a:cxn ang="0">
                      <a:pos x="15" y="3"/>
                    </a:cxn>
                    <a:cxn ang="0">
                      <a:pos x="8" y="3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7" h="4">
                      <a:moveTo>
                        <a:pt x="0" y="4"/>
                      </a:moveTo>
                      <a:lnTo>
                        <a:pt x="8" y="4"/>
                      </a:lnTo>
                      <a:lnTo>
                        <a:pt x="17" y="4"/>
                      </a:lnTo>
                      <a:lnTo>
                        <a:pt x="24" y="3"/>
                      </a:lnTo>
                      <a:lnTo>
                        <a:pt x="29" y="3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4" y="1"/>
                      </a:lnTo>
                      <a:lnTo>
                        <a:pt x="30" y="1"/>
                      </a:lnTo>
                      <a:lnTo>
                        <a:pt x="27" y="3"/>
                      </a:lnTo>
                      <a:lnTo>
                        <a:pt x="22" y="3"/>
                      </a:lnTo>
                      <a:lnTo>
                        <a:pt x="15" y="3"/>
                      </a:lnTo>
                      <a:lnTo>
                        <a:pt x="8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4" name="Freeform 6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8" y="3"/>
                    </a:cxn>
                    <a:cxn ang="0">
                      <a:pos x="15" y="3"/>
                    </a:cxn>
                    <a:cxn ang="0">
                      <a:pos x="22" y="3"/>
                    </a:cxn>
                    <a:cxn ang="0">
                      <a:pos x="27" y="3"/>
                    </a:cxn>
                    <a:cxn ang="0">
                      <a:pos x="30" y="1"/>
                    </a:cxn>
                    <a:cxn ang="0">
                      <a:pos x="34" y="1"/>
                    </a:cxn>
                    <a:cxn ang="0">
                      <a:pos x="34" y="0"/>
                    </a:cxn>
                    <a:cxn ang="0">
                      <a:pos x="30" y="0"/>
                    </a:cxn>
                    <a:cxn ang="0">
                      <a:pos x="29" y="1"/>
                    </a:cxn>
                    <a:cxn ang="0">
                      <a:pos x="27" y="1"/>
                    </a:cxn>
                    <a:cxn ang="0">
                      <a:pos x="22" y="3"/>
                    </a:cxn>
                    <a:cxn ang="0">
                      <a:pos x="16" y="3"/>
                    </a:cxn>
                    <a:cxn ang="0">
                      <a:pos x="8" y="3"/>
                    </a:cxn>
                    <a:cxn ang="0">
                      <a:pos x="0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4" h="4">
                      <a:moveTo>
                        <a:pt x="0" y="4"/>
                      </a:moveTo>
                      <a:lnTo>
                        <a:pt x="8" y="3"/>
                      </a:lnTo>
                      <a:lnTo>
                        <a:pt x="15" y="3"/>
                      </a:lnTo>
                      <a:lnTo>
                        <a:pt x="22" y="3"/>
                      </a:lnTo>
                      <a:lnTo>
                        <a:pt x="27" y="3"/>
                      </a:lnTo>
                      <a:lnTo>
                        <a:pt x="30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2" y="3"/>
                      </a:lnTo>
                      <a:lnTo>
                        <a:pt x="16" y="3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5" name="Freeform 6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" y="3"/>
                    </a:cxn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7" y="1"/>
                    </a:cxn>
                    <a:cxn ang="0">
                      <a:pos x="29" y="1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6" y="1"/>
                    </a:cxn>
                    <a:cxn ang="0">
                      <a:pos x="24" y="1"/>
                    </a:cxn>
                    <a:cxn ang="0">
                      <a:pos x="19" y="3"/>
                    </a:cxn>
                    <a:cxn ang="0">
                      <a:pos x="14" y="3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0" h="3">
                      <a:moveTo>
                        <a:pt x="0" y="3"/>
                      </a:moveTo>
                      <a:lnTo>
                        <a:pt x="8" y="3"/>
                      </a:lnTo>
                      <a:lnTo>
                        <a:pt x="16" y="3"/>
                      </a:lnTo>
                      <a:lnTo>
                        <a:pt x="22" y="3"/>
                      </a:lnTo>
                      <a:lnTo>
                        <a:pt x="27" y="1"/>
                      </a:lnTo>
                      <a:lnTo>
                        <a:pt x="29" y="1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19" y="3"/>
                      </a:lnTo>
                      <a:lnTo>
                        <a:pt x="14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6" name="Freeform 6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4" y="1"/>
                    </a:cxn>
                    <a:cxn ang="0">
                      <a:pos x="26" y="1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3" y="1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3" y="3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7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4" y="3"/>
                      </a:lnTo>
                      <a:lnTo>
                        <a:pt x="19" y="3"/>
                      </a:lnTo>
                      <a:lnTo>
                        <a:pt x="24" y="1"/>
                      </a:lnTo>
                      <a:lnTo>
                        <a:pt x="26" y="1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3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7" name="Freeform 6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4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3" y="3"/>
                    </a:cxn>
                    <a:cxn ang="0">
                      <a:pos x="17" y="1"/>
                    </a:cxn>
                    <a:cxn ang="0">
                      <a:pos x="20" y="1"/>
                    </a:cxn>
                    <a:cxn ang="0">
                      <a:pos x="23" y="1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3" y="1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4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3" y="3"/>
                      </a:lnTo>
                      <a:lnTo>
                        <a:pt x="17" y="1"/>
                      </a:lnTo>
                      <a:lnTo>
                        <a:pt x="20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8" name="Freeform 6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0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3" y="1"/>
                    </a:cxn>
                    <a:cxn ang="0">
                      <a:pos x="17" y="1"/>
                    </a:cxn>
                    <a:cxn ang="0">
                      <a:pos x="19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0" y="1"/>
                    </a:cxn>
                    <a:cxn ang="0">
                      <a:pos x="6" y="1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0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3" y="1"/>
                      </a:lnTo>
                      <a:lnTo>
                        <a:pt x="17" y="1"/>
                      </a:lnTo>
                      <a:lnTo>
                        <a:pt x="19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9" name="Freeform 6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4" y="1"/>
                    </a:cxn>
                    <a:cxn ang="0">
                      <a:pos x="16" y="1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3" y="1"/>
                    </a:cxn>
                    <a:cxn ang="0">
                      <a:pos x="10" y="1"/>
                    </a:cxn>
                    <a:cxn ang="0">
                      <a:pos x="6" y="1"/>
                    </a:cxn>
                    <a:cxn ang="0">
                      <a:pos x="0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7" h="3">
                      <a:moveTo>
                        <a:pt x="0" y="3"/>
                      </a:move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4" y="1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0" name="Freeform 7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5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1" name="Freeform 7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2" name="Freeform 7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4" y="1"/>
                    </a:cxn>
                    <a:cxn ang="0">
                      <a:pos x="6" y="1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3" name="Freeform 7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4" name="Freeform 7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188" y="0"/>
                    </a:cxn>
                    <a:cxn ang="0">
                      <a:pos x="0" y="0"/>
                    </a:cxn>
                    <a:cxn ang="0">
                      <a:pos x="3" y="4"/>
                    </a:cxn>
                    <a:cxn ang="0">
                      <a:pos x="8" y="6"/>
                    </a:cxn>
                    <a:cxn ang="0">
                      <a:pos x="17" y="8"/>
                    </a:cxn>
                    <a:cxn ang="0">
                      <a:pos x="30" y="10"/>
                    </a:cxn>
                    <a:cxn ang="0">
                      <a:pos x="46" y="13"/>
                    </a:cxn>
                    <a:cxn ang="0">
                      <a:pos x="64" y="14"/>
                    </a:cxn>
                    <a:cxn ang="0">
                      <a:pos x="82" y="14"/>
                    </a:cxn>
                    <a:cxn ang="0">
                      <a:pos x="102" y="14"/>
                    </a:cxn>
                    <a:cxn ang="0">
                      <a:pos x="122" y="14"/>
                    </a:cxn>
                    <a:cxn ang="0">
                      <a:pos x="140" y="13"/>
                    </a:cxn>
                    <a:cxn ang="0">
                      <a:pos x="157" y="10"/>
                    </a:cxn>
                    <a:cxn ang="0">
                      <a:pos x="170" y="9"/>
                    </a:cxn>
                    <a:cxn ang="0">
                      <a:pos x="179" y="6"/>
                    </a:cxn>
                    <a:cxn ang="0">
                      <a:pos x="185" y="4"/>
                    </a:cxn>
                    <a:cxn ang="0">
                      <a:pos x="188" y="1"/>
                    </a:cxn>
                    <a:cxn ang="0">
                      <a:pos x="188" y="0"/>
                    </a:cxn>
                  </a:cxnLst>
                  <a:rect l="0" t="0" r="r" b="b"/>
                  <a:pathLst>
                    <a:path w="188" h="14">
                      <a:moveTo>
                        <a:pt x="188" y="0"/>
                      </a:move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8" y="6"/>
                      </a:lnTo>
                      <a:lnTo>
                        <a:pt x="17" y="8"/>
                      </a:lnTo>
                      <a:lnTo>
                        <a:pt x="30" y="10"/>
                      </a:lnTo>
                      <a:lnTo>
                        <a:pt x="46" y="13"/>
                      </a:lnTo>
                      <a:lnTo>
                        <a:pt x="64" y="14"/>
                      </a:lnTo>
                      <a:lnTo>
                        <a:pt x="82" y="14"/>
                      </a:lnTo>
                      <a:lnTo>
                        <a:pt x="102" y="14"/>
                      </a:lnTo>
                      <a:lnTo>
                        <a:pt x="122" y="14"/>
                      </a:lnTo>
                      <a:lnTo>
                        <a:pt x="140" y="13"/>
                      </a:lnTo>
                      <a:lnTo>
                        <a:pt x="157" y="10"/>
                      </a:lnTo>
                      <a:lnTo>
                        <a:pt x="170" y="9"/>
                      </a:lnTo>
                      <a:lnTo>
                        <a:pt x="179" y="6"/>
                      </a:lnTo>
                      <a:lnTo>
                        <a:pt x="185" y="4"/>
                      </a:lnTo>
                      <a:lnTo>
                        <a:pt x="188" y="1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5" name="Freeform 7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14"/>
                    </a:cxn>
                    <a:cxn ang="0">
                      <a:pos x="39" y="14"/>
                    </a:cxn>
                    <a:cxn ang="0">
                      <a:pos x="58" y="14"/>
                    </a:cxn>
                    <a:cxn ang="0">
                      <a:pos x="77" y="13"/>
                    </a:cxn>
                    <a:cxn ang="0">
                      <a:pos x="95" y="13"/>
                    </a:cxn>
                    <a:cxn ang="0">
                      <a:pos x="110" y="11"/>
                    </a:cxn>
                    <a:cxn ang="0">
                      <a:pos x="126" y="10"/>
                    </a:cxn>
                    <a:cxn ang="0">
                      <a:pos x="140" y="9"/>
                    </a:cxn>
                    <a:cxn ang="0">
                      <a:pos x="152" y="8"/>
                    </a:cxn>
                    <a:cxn ang="0">
                      <a:pos x="162" y="7"/>
                    </a:cxn>
                    <a:cxn ang="0">
                      <a:pos x="171" y="6"/>
                    </a:cxn>
                    <a:cxn ang="0">
                      <a:pos x="179" y="5"/>
                    </a:cxn>
                    <a:cxn ang="0">
                      <a:pos x="183" y="4"/>
                    </a:cxn>
                    <a:cxn ang="0">
                      <a:pos x="187" y="3"/>
                    </a:cxn>
                    <a:cxn ang="0">
                      <a:pos x="188" y="0"/>
                    </a:cxn>
                    <a:cxn ang="0">
                      <a:pos x="188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8" h="14">
                      <a:moveTo>
                        <a:pt x="0" y="14"/>
                      </a:moveTo>
                      <a:lnTo>
                        <a:pt x="20" y="14"/>
                      </a:lnTo>
                      <a:lnTo>
                        <a:pt x="39" y="14"/>
                      </a:lnTo>
                      <a:lnTo>
                        <a:pt x="58" y="14"/>
                      </a:lnTo>
                      <a:lnTo>
                        <a:pt x="77" y="13"/>
                      </a:lnTo>
                      <a:lnTo>
                        <a:pt x="95" y="13"/>
                      </a:lnTo>
                      <a:lnTo>
                        <a:pt x="110" y="11"/>
                      </a:lnTo>
                      <a:lnTo>
                        <a:pt x="126" y="10"/>
                      </a:lnTo>
                      <a:lnTo>
                        <a:pt x="140" y="9"/>
                      </a:lnTo>
                      <a:lnTo>
                        <a:pt x="152" y="8"/>
                      </a:lnTo>
                      <a:lnTo>
                        <a:pt x="162" y="7"/>
                      </a:lnTo>
                      <a:lnTo>
                        <a:pt x="171" y="6"/>
                      </a:lnTo>
                      <a:lnTo>
                        <a:pt x="179" y="5"/>
                      </a:lnTo>
                      <a:lnTo>
                        <a:pt x="183" y="4"/>
                      </a:lnTo>
                      <a:lnTo>
                        <a:pt x="187" y="3"/>
                      </a:lnTo>
                      <a:lnTo>
                        <a:pt x="188" y="0"/>
                      </a:lnTo>
                      <a:lnTo>
                        <a:pt x="188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6" name="Freeform 7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14"/>
                    </a:cxn>
                    <a:cxn ang="0">
                      <a:pos x="39" y="14"/>
                    </a:cxn>
                    <a:cxn ang="0">
                      <a:pos x="58" y="14"/>
                    </a:cxn>
                    <a:cxn ang="0">
                      <a:pos x="77" y="13"/>
                    </a:cxn>
                    <a:cxn ang="0">
                      <a:pos x="95" y="13"/>
                    </a:cxn>
                    <a:cxn ang="0">
                      <a:pos x="110" y="11"/>
                    </a:cxn>
                    <a:cxn ang="0">
                      <a:pos x="126" y="10"/>
                    </a:cxn>
                    <a:cxn ang="0">
                      <a:pos x="140" y="9"/>
                    </a:cxn>
                    <a:cxn ang="0">
                      <a:pos x="152" y="8"/>
                    </a:cxn>
                    <a:cxn ang="0">
                      <a:pos x="162" y="7"/>
                    </a:cxn>
                    <a:cxn ang="0">
                      <a:pos x="171" y="6"/>
                    </a:cxn>
                    <a:cxn ang="0">
                      <a:pos x="179" y="5"/>
                    </a:cxn>
                    <a:cxn ang="0">
                      <a:pos x="183" y="4"/>
                    </a:cxn>
                    <a:cxn ang="0">
                      <a:pos x="187" y="3"/>
                    </a:cxn>
                    <a:cxn ang="0">
                      <a:pos x="188" y="0"/>
                    </a:cxn>
                    <a:cxn ang="0">
                      <a:pos x="184" y="0"/>
                    </a:cxn>
                    <a:cxn ang="0">
                      <a:pos x="183" y="3"/>
                    </a:cxn>
                    <a:cxn ang="0">
                      <a:pos x="180" y="4"/>
                    </a:cxn>
                    <a:cxn ang="0">
                      <a:pos x="176" y="5"/>
                    </a:cxn>
                    <a:cxn ang="0">
                      <a:pos x="169" y="6"/>
                    </a:cxn>
                    <a:cxn ang="0">
                      <a:pos x="160" y="7"/>
                    </a:cxn>
                    <a:cxn ang="0">
                      <a:pos x="149" y="8"/>
                    </a:cxn>
                    <a:cxn ang="0">
                      <a:pos x="137" y="9"/>
                    </a:cxn>
                    <a:cxn ang="0">
                      <a:pos x="123" y="10"/>
                    </a:cxn>
                    <a:cxn ang="0">
                      <a:pos x="109" y="11"/>
                    </a:cxn>
                    <a:cxn ang="0">
                      <a:pos x="92" y="11"/>
                    </a:cxn>
                    <a:cxn ang="0">
                      <a:pos x="76" y="13"/>
                    </a:cxn>
                    <a:cxn ang="0">
                      <a:pos x="57" y="13"/>
                    </a:cxn>
                    <a:cxn ang="0">
                      <a:pos x="39" y="14"/>
                    </a:cxn>
                    <a:cxn ang="0">
                      <a:pos x="19" y="14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8" h="14">
                      <a:moveTo>
                        <a:pt x="0" y="14"/>
                      </a:moveTo>
                      <a:lnTo>
                        <a:pt x="20" y="14"/>
                      </a:lnTo>
                      <a:lnTo>
                        <a:pt x="39" y="14"/>
                      </a:lnTo>
                      <a:lnTo>
                        <a:pt x="58" y="14"/>
                      </a:lnTo>
                      <a:lnTo>
                        <a:pt x="77" y="13"/>
                      </a:lnTo>
                      <a:lnTo>
                        <a:pt x="95" y="13"/>
                      </a:lnTo>
                      <a:lnTo>
                        <a:pt x="110" y="11"/>
                      </a:lnTo>
                      <a:lnTo>
                        <a:pt x="126" y="10"/>
                      </a:lnTo>
                      <a:lnTo>
                        <a:pt x="140" y="9"/>
                      </a:lnTo>
                      <a:lnTo>
                        <a:pt x="152" y="8"/>
                      </a:lnTo>
                      <a:lnTo>
                        <a:pt x="162" y="7"/>
                      </a:lnTo>
                      <a:lnTo>
                        <a:pt x="171" y="6"/>
                      </a:lnTo>
                      <a:lnTo>
                        <a:pt x="179" y="5"/>
                      </a:lnTo>
                      <a:lnTo>
                        <a:pt x="183" y="4"/>
                      </a:lnTo>
                      <a:lnTo>
                        <a:pt x="187" y="3"/>
                      </a:lnTo>
                      <a:lnTo>
                        <a:pt x="188" y="0"/>
                      </a:lnTo>
                      <a:lnTo>
                        <a:pt x="184" y="0"/>
                      </a:lnTo>
                      <a:lnTo>
                        <a:pt x="183" y="3"/>
                      </a:lnTo>
                      <a:lnTo>
                        <a:pt x="180" y="4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0" y="7"/>
                      </a:lnTo>
                      <a:lnTo>
                        <a:pt x="149" y="8"/>
                      </a:lnTo>
                      <a:lnTo>
                        <a:pt x="137" y="9"/>
                      </a:lnTo>
                      <a:lnTo>
                        <a:pt x="123" y="10"/>
                      </a:lnTo>
                      <a:lnTo>
                        <a:pt x="109" y="11"/>
                      </a:lnTo>
                      <a:lnTo>
                        <a:pt x="92" y="11"/>
                      </a:lnTo>
                      <a:lnTo>
                        <a:pt x="76" y="13"/>
                      </a:lnTo>
                      <a:lnTo>
                        <a:pt x="57" y="13"/>
                      </a:lnTo>
                      <a:lnTo>
                        <a:pt x="39" y="14"/>
                      </a:lnTo>
                      <a:lnTo>
                        <a:pt x="19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7" name="Freeform 7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4"/>
                    </a:cxn>
                    <a:cxn ang="0">
                      <a:pos x="39" y="14"/>
                    </a:cxn>
                    <a:cxn ang="0">
                      <a:pos x="57" y="13"/>
                    </a:cxn>
                    <a:cxn ang="0">
                      <a:pos x="76" y="13"/>
                    </a:cxn>
                    <a:cxn ang="0">
                      <a:pos x="92" y="11"/>
                    </a:cxn>
                    <a:cxn ang="0">
                      <a:pos x="109" y="11"/>
                    </a:cxn>
                    <a:cxn ang="0">
                      <a:pos x="123" y="10"/>
                    </a:cxn>
                    <a:cxn ang="0">
                      <a:pos x="137" y="9"/>
                    </a:cxn>
                    <a:cxn ang="0">
                      <a:pos x="149" y="8"/>
                    </a:cxn>
                    <a:cxn ang="0">
                      <a:pos x="160" y="7"/>
                    </a:cxn>
                    <a:cxn ang="0">
                      <a:pos x="169" y="6"/>
                    </a:cxn>
                    <a:cxn ang="0">
                      <a:pos x="176" y="5"/>
                    </a:cxn>
                    <a:cxn ang="0">
                      <a:pos x="180" y="4"/>
                    </a:cxn>
                    <a:cxn ang="0">
                      <a:pos x="183" y="3"/>
                    </a:cxn>
                    <a:cxn ang="0">
                      <a:pos x="184" y="0"/>
                    </a:cxn>
                    <a:cxn ang="0">
                      <a:pos x="181" y="0"/>
                    </a:cxn>
                    <a:cxn ang="0">
                      <a:pos x="180" y="3"/>
                    </a:cxn>
                    <a:cxn ang="0">
                      <a:pos x="177" y="4"/>
                    </a:cxn>
                    <a:cxn ang="0">
                      <a:pos x="172" y="5"/>
                    </a:cxn>
                    <a:cxn ang="0">
                      <a:pos x="166" y="6"/>
                    </a:cxn>
                    <a:cxn ang="0">
                      <a:pos x="157" y="7"/>
                    </a:cxn>
                    <a:cxn ang="0">
                      <a:pos x="147" y="8"/>
                    </a:cxn>
                    <a:cxn ang="0">
                      <a:pos x="135" y="9"/>
                    </a:cxn>
                    <a:cxn ang="0">
                      <a:pos x="121" y="10"/>
                    </a:cxn>
                    <a:cxn ang="0">
                      <a:pos x="107" y="11"/>
                    </a:cxn>
                    <a:cxn ang="0">
                      <a:pos x="90" y="11"/>
                    </a:cxn>
                    <a:cxn ang="0">
                      <a:pos x="74" y="13"/>
                    </a:cxn>
                    <a:cxn ang="0">
                      <a:pos x="56" y="13"/>
                    </a:cxn>
                    <a:cxn ang="0">
                      <a:pos x="38" y="14"/>
                    </a:cxn>
                    <a:cxn ang="0">
                      <a:pos x="19" y="14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4" h="14">
                      <a:moveTo>
                        <a:pt x="0" y="14"/>
                      </a:moveTo>
                      <a:lnTo>
                        <a:pt x="19" y="14"/>
                      </a:lnTo>
                      <a:lnTo>
                        <a:pt x="39" y="14"/>
                      </a:lnTo>
                      <a:lnTo>
                        <a:pt x="57" y="13"/>
                      </a:lnTo>
                      <a:lnTo>
                        <a:pt x="76" y="13"/>
                      </a:lnTo>
                      <a:lnTo>
                        <a:pt x="92" y="11"/>
                      </a:lnTo>
                      <a:lnTo>
                        <a:pt x="109" y="11"/>
                      </a:lnTo>
                      <a:lnTo>
                        <a:pt x="123" y="10"/>
                      </a:lnTo>
                      <a:lnTo>
                        <a:pt x="137" y="9"/>
                      </a:lnTo>
                      <a:lnTo>
                        <a:pt x="149" y="8"/>
                      </a:lnTo>
                      <a:lnTo>
                        <a:pt x="160" y="7"/>
                      </a:lnTo>
                      <a:lnTo>
                        <a:pt x="169" y="6"/>
                      </a:lnTo>
                      <a:lnTo>
                        <a:pt x="176" y="5"/>
                      </a:lnTo>
                      <a:lnTo>
                        <a:pt x="180" y="4"/>
                      </a:lnTo>
                      <a:lnTo>
                        <a:pt x="183" y="3"/>
                      </a:lnTo>
                      <a:lnTo>
                        <a:pt x="184" y="0"/>
                      </a:lnTo>
                      <a:lnTo>
                        <a:pt x="181" y="0"/>
                      </a:lnTo>
                      <a:lnTo>
                        <a:pt x="180" y="3"/>
                      </a:lnTo>
                      <a:lnTo>
                        <a:pt x="177" y="4"/>
                      </a:lnTo>
                      <a:lnTo>
                        <a:pt x="172" y="5"/>
                      </a:lnTo>
                      <a:lnTo>
                        <a:pt x="166" y="6"/>
                      </a:lnTo>
                      <a:lnTo>
                        <a:pt x="157" y="7"/>
                      </a:lnTo>
                      <a:lnTo>
                        <a:pt x="147" y="8"/>
                      </a:lnTo>
                      <a:lnTo>
                        <a:pt x="135" y="9"/>
                      </a:lnTo>
                      <a:lnTo>
                        <a:pt x="121" y="10"/>
                      </a:lnTo>
                      <a:lnTo>
                        <a:pt x="107" y="11"/>
                      </a:lnTo>
                      <a:lnTo>
                        <a:pt x="90" y="11"/>
                      </a:lnTo>
                      <a:lnTo>
                        <a:pt x="74" y="13"/>
                      </a:lnTo>
                      <a:lnTo>
                        <a:pt x="56" y="13"/>
                      </a:lnTo>
                      <a:lnTo>
                        <a:pt x="38" y="14"/>
                      </a:lnTo>
                      <a:lnTo>
                        <a:pt x="19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8" name="Freeform 7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1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4"/>
                    </a:cxn>
                    <a:cxn ang="0">
                      <a:pos x="38" y="14"/>
                    </a:cxn>
                    <a:cxn ang="0">
                      <a:pos x="56" y="13"/>
                    </a:cxn>
                    <a:cxn ang="0">
                      <a:pos x="74" y="13"/>
                    </a:cxn>
                    <a:cxn ang="0">
                      <a:pos x="90" y="11"/>
                    </a:cxn>
                    <a:cxn ang="0">
                      <a:pos x="107" y="11"/>
                    </a:cxn>
                    <a:cxn ang="0">
                      <a:pos x="121" y="10"/>
                    </a:cxn>
                    <a:cxn ang="0">
                      <a:pos x="135" y="9"/>
                    </a:cxn>
                    <a:cxn ang="0">
                      <a:pos x="147" y="8"/>
                    </a:cxn>
                    <a:cxn ang="0">
                      <a:pos x="157" y="7"/>
                    </a:cxn>
                    <a:cxn ang="0">
                      <a:pos x="166" y="6"/>
                    </a:cxn>
                    <a:cxn ang="0">
                      <a:pos x="172" y="5"/>
                    </a:cxn>
                    <a:cxn ang="0">
                      <a:pos x="177" y="4"/>
                    </a:cxn>
                    <a:cxn ang="0">
                      <a:pos x="180" y="3"/>
                    </a:cxn>
                    <a:cxn ang="0">
                      <a:pos x="181" y="0"/>
                    </a:cxn>
                    <a:cxn ang="0">
                      <a:pos x="178" y="0"/>
                    </a:cxn>
                    <a:cxn ang="0">
                      <a:pos x="177" y="3"/>
                    </a:cxn>
                    <a:cxn ang="0">
                      <a:pos x="173" y="4"/>
                    </a:cxn>
                    <a:cxn ang="0">
                      <a:pos x="169" y="5"/>
                    </a:cxn>
                    <a:cxn ang="0">
                      <a:pos x="162" y="6"/>
                    </a:cxn>
                    <a:cxn ang="0">
                      <a:pos x="153" y="7"/>
                    </a:cxn>
                    <a:cxn ang="0">
                      <a:pos x="143" y="8"/>
                    </a:cxn>
                    <a:cxn ang="0">
                      <a:pos x="132" y="9"/>
                    </a:cxn>
                    <a:cxn ang="0">
                      <a:pos x="119" y="10"/>
                    </a:cxn>
                    <a:cxn ang="0">
                      <a:pos x="105" y="10"/>
                    </a:cxn>
                    <a:cxn ang="0">
                      <a:pos x="89" y="11"/>
                    </a:cxn>
                    <a:cxn ang="0">
                      <a:pos x="72" y="13"/>
                    </a:cxn>
                    <a:cxn ang="0">
                      <a:pos x="55" y="13"/>
                    </a:cxn>
                    <a:cxn ang="0">
                      <a:pos x="37" y="13"/>
                    </a:cxn>
                    <a:cxn ang="0">
                      <a:pos x="19" y="13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1" h="14">
                      <a:moveTo>
                        <a:pt x="0" y="14"/>
                      </a:moveTo>
                      <a:lnTo>
                        <a:pt x="19" y="14"/>
                      </a:lnTo>
                      <a:lnTo>
                        <a:pt x="38" y="14"/>
                      </a:lnTo>
                      <a:lnTo>
                        <a:pt x="56" y="13"/>
                      </a:lnTo>
                      <a:lnTo>
                        <a:pt x="74" y="13"/>
                      </a:lnTo>
                      <a:lnTo>
                        <a:pt x="90" y="11"/>
                      </a:lnTo>
                      <a:lnTo>
                        <a:pt x="107" y="11"/>
                      </a:lnTo>
                      <a:lnTo>
                        <a:pt x="121" y="10"/>
                      </a:lnTo>
                      <a:lnTo>
                        <a:pt x="135" y="9"/>
                      </a:lnTo>
                      <a:lnTo>
                        <a:pt x="147" y="8"/>
                      </a:lnTo>
                      <a:lnTo>
                        <a:pt x="157" y="7"/>
                      </a:lnTo>
                      <a:lnTo>
                        <a:pt x="166" y="6"/>
                      </a:lnTo>
                      <a:lnTo>
                        <a:pt x="172" y="5"/>
                      </a:lnTo>
                      <a:lnTo>
                        <a:pt x="177" y="4"/>
                      </a:lnTo>
                      <a:lnTo>
                        <a:pt x="180" y="3"/>
                      </a:lnTo>
                      <a:lnTo>
                        <a:pt x="181" y="0"/>
                      </a:lnTo>
                      <a:lnTo>
                        <a:pt x="178" y="0"/>
                      </a:lnTo>
                      <a:lnTo>
                        <a:pt x="177" y="3"/>
                      </a:lnTo>
                      <a:lnTo>
                        <a:pt x="173" y="4"/>
                      </a:lnTo>
                      <a:lnTo>
                        <a:pt x="169" y="5"/>
                      </a:lnTo>
                      <a:lnTo>
                        <a:pt x="162" y="6"/>
                      </a:lnTo>
                      <a:lnTo>
                        <a:pt x="153" y="7"/>
                      </a:lnTo>
                      <a:lnTo>
                        <a:pt x="143" y="8"/>
                      </a:lnTo>
                      <a:lnTo>
                        <a:pt x="132" y="9"/>
                      </a:lnTo>
                      <a:lnTo>
                        <a:pt x="119" y="10"/>
                      </a:lnTo>
                      <a:lnTo>
                        <a:pt x="105" y="10"/>
                      </a:lnTo>
                      <a:lnTo>
                        <a:pt x="89" y="11"/>
                      </a:lnTo>
                      <a:lnTo>
                        <a:pt x="72" y="13"/>
                      </a:lnTo>
                      <a:lnTo>
                        <a:pt x="55" y="13"/>
                      </a:lnTo>
                      <a:lnTo>
                        <a:pt x="37" y="13"/>
                      </a:lnTo>
                      <a:lnTo>
                        <a:pt x="19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9" name="Freeform 7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3"/>
                    </a:cxn>
                    <a:cxn ang="0">
                      <a:pos x="37" y="13"/>
                    </a:cxn>
                    <a:cxn ang="0">
                      <a:pos x="55" y="13"/>
                    </a:cxn>
                    <a:cxn ang="0">
                      <a:pos x="72" y="13"/>
                    </a:cxn>
                    <a:cxn ang="0">
                      <a:pos x="89" y="11"/>
                    </a:cxn>
                    <a:cxn ang="0">
                      <a:pos x="105" y="10"/>
                    </a:cxn>
                    <a:cxn ang="0">
                      <a:pos x="119" y="10"/>
                    </a:cxn>
                    <a:cxn ang="0">
                      <a:pos x="132" y="9"/>
                    </a:cxn>
                    <a:cxn ang="0">
                      <a:pos x="143" y="8"/>
                    </a:cxn>
                    <a:cxn ang="0">
                      <a:pos x="153" y="7"/>
                    </a:cxn>
                    <a:cxn ang="0">
                      <a:pos x="162" y="6"/>
                    </a:cxn>
                    <a:cxn ang="0">
                      <a:pos x="169" y="5"/>
                    </a:cxn>
                    <a:cxn ang="0">
                      <a:pos x="173" y="4"/>
                    </a:cxn>
                    <a:cxn ang="0">
                      <a:pos x="177" y="3"/>
                    </a:cxn>
                    <a:cxn ang="0">
                      <a:pos x="178" y="0"/>
                    </a:cxn>
                    <a:cxn ang="0">
                      <a:pos x="174" y="0"/>
                    </a:cxn>
                    <a:cxn ang="0">
                      <a:pos x="173" y="3"/>
                    </a:cxn>
                    <a:cxn ang="0">
                      <a:pos x="170" y="4"/>
                    </a:cxn>
                    <a:cxn ang="0">
                      <a:pos x="164" y="5"/>
                    </a:cxn>
                    <a:cxn ang="0">
                      <a:pos x="157" y="6"/>
                    </a:cxn>
                    <a:cxn ang="0">
                      <a:pos x="148" y="7"/>
                    </a:cxn>
                    <a:cxn ang="0">
                      <a:pos x="137" y="8"/>
                    </a:cxn>
                    <a:cxn ang="0">
                      <a:pos x="123" y="9"/>
                    </a:cxn>
                    <a:cxn ang="0">
                      <a:pos x="109" y="10"/>
                    </a:cxn>
                    <a:cxn ang="0">
                      <a:pos x="94" y="11"/>
                    </a:cxn>
                    <a:cxn ang="0">
                      <a:pos x="76" y="11"/>
                    </a:cxn>
                    <a:cxn ang="0">
                      <a:pos x="58" y="13"/>
                    </a:cxn>
                    <a:cxn ang="0">
                      <a:pos x="39" y="13"/>
                    </a:cxn>
                    <a:cxn ang="0">
                      <a:pos x="20" y="13"/>
                    </a:cxn>
                    <a:cxn ang="0">
                      <a:pos x="0" y="13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78" h="14">
                      <a:moveTo>
                        <a:pt x="0" y="14"/>
                      </a:moveTo>
                      <a:lnTo>
                        <a:pt x="19" y="13"/>
                      </a:lnTo>
                      <a:lnTo>
                        <a:pt x="37" y="13"/>
                      </a:lnTo>
                      <a:lnTo>
                        <a:pt x="55" y="13"/>
                      </a:lnTo>
                      <a:lnTo>
                        <a:pt x="72" y="13"/>
                      </a:lnTo>
                      <a:lnTo>
                        <a:pt x="89" y="11"/>
                      </a:lnTo>
                      <a:lnTo>
                        <a:pt x="105" y="10"/>
                      </a:lnTo>
                      <a:lnTo>
                        <a:pt x="119" y="10"/>
                      </a:lnTo>
                      <a:lnTo>
                        <a:pt x="132" y="9"/>
                      </a:lnTo>
                      <a:lnTo>
                        <a:pt x="143" y="8"/>
                      </a:lnTo>
                      <a:lnTo>
                        <a:pt x="153" y="7"/>
                      </a:lnTo>
                      <a:lnTo>
                        <a:pt x="162" y="6"/>
                      </a:lnTo>
                      <a:lnTo>
                        <a:pt x="169" y="5"/>
                      </a:lnTo>
                      <a:lnTo>
                        <a:pt x="173" y="4"/>
                      </a:lnTo>
                      <a:lnTo>
                        <a:pt x="177" y="3"/>
                      </a:lnTo>
                      <a:lnTo>
                        <a:pt x="178" y="0"/>
                      </a:lnTo>
                      <a:lnTo>
                        <a:pt x="174" y="0"/>
                      </a:lnTo>
                      <a:lnTo>
                        <a:pt x="173" y="3"/>
                      </a:lnTo>
                      <a:lnTo>
                        <a:pt x="170" y="4"/>
                      </a:lnTo>
                      <a:lnTo>
                        <a:pt x="164" y="5"/>
                      </a:lnTo>
                      <a:lnTo>
                        <a:pt x="157" y="6"/>
                      </a:lnTo>
                      <a:lnTo>
                        <a:pt x="148" y="7"/>
                      </a:lnTo>
                      <a:lnTo>
                        <a:pt x="137" y="8"/>
                      </a:lnTo>
                      <a:lnTo>
                        <a:pt x="123" y="9"/>
                      </a:lnTo>
                      <a:lnTo>
                        <a:pt x="109" y="10"/>
                      </a:lnTo>
                      <a:lnTo>
                        <a:pt x="94" y="11"/>
                      </a:lnTo>
                      <a:lnTo>
                        <a:pt x="76" y="11"/>
                      </a:lnTo>
                      <a:lnTo>
                        <a:pt x="58" y="13"/>
                      </a:lnTo>
                      <a:lnTo>
                        <a:pt x="39" y="13"/>
                      </a:lnTo>
                      <a:lnTo>
                        <a:pt x="2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0" name="Freeform 8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4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0" y="13"/>
                    </a:cxn>
                    <a:cxn ang="0">
                      <a:pos x="39" y="13"/>
                    </a:cxn>
                    <a:cxn ang="0">
                      <a:pos x="58" y="13"/>
                    </a:cxn>
                    <a:cxn ang="0">
                      <a:pos x="76" y="11"/>
                    </a:cxn>
                    <a:cxn ang="0">
                      <a:pos x="94" y="11"/>
                    </a:cxn>
                    <a:cxn ang="0">
                      <a:pos x="109" y="10"/>
                    </a:cxn>
                    <a:cxn ang="0">
                      <a:pos x="123" y="9"/>
                    </a:cxn>
                    <a:cxn ang="0">
                      <a:pos x="137" y="8"/>
                    </a:cxn>
                    <a:cxn ang="0">
                      <a:pos x="148" y="7"/>
                    </a:cxn>
                    <a:cxn ang="0">
                      <a:pos x="157" y="6"/>
                    </a:cxn>
                    <a:cxn ang="0">
                      <a:pos x="164" y="5"/>
                    </a:cxn>
                    <a:cxn ang="0">
                      <a:pos x="170" y="4"/>
                    </a:cxn>
                    <a:cxn ang="0">
                      <a:pos x="173" y="3"/>
                    </a:cxn>
                    <a:cxn ang="0">
                      <a:pos x="174" y="0"/>
                    </a:cxn>
                    <a:cxn ang="0">
                      <a:pos x="171" y="0"/>
                    </a:cxn>
                    <a:cxn ang="0">
                      <a:pos x="170" y="3"/>
                    </a:cxn>
                    <a:cxn ang="0">
                      <a:pos x="167" y="4"/>
                    </a:cxn>
                    <a:cxn ang="0">
                      <a:pos x="161" y="5"/>
                    </a:cxn>
                    <a:cxn ang="0">
                      <a:pos x="154" y="6"/>
                    </a:cxn>
                    <a:cxn ang="0">
                      <a:pos x="145" y="7"/>
                    </a:cxn>
                    <a:cxn ang="0">
                      <a:pos x="133" y="8"/>
                    </a:cxn>
                    <a:cxn ang="0">
                      <a:pos x="121" y="9"/>
                    </a:cxn>
                    <a:cxn ang="0">
                      <a:pos x="107" y="10"/>
                    </a:cxn>
                    <a:cxn ang="0">
                      <a:pos x="91" y="10"/>
                    </a:cxn>
                    <a:cxn ang="0">
                      <a:pos x="75" y="11"/>
                    </a:cxn>
                    <a:cxn ang="0">
                      <a:pos x="57" y="13"/>
                    </a:cxn>
                    <a:cxn ang="0">
                      <a:pos x="38" y="13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4" h="13">
                      <a:moveTo>
                        <a:pt x="0" y="13"/>
                      </a:moveTo>
                      <a:lnTo>
                        <a:pt x="20" y="13"/>
                      </a:lnTo>
                      <a:lnTo>
                        <a:pt x="39" y="13"/>
                      </a:lnTo>
                      <a:lnTo>
                        <a:pt x="58" y="13"/>
                      </a:lnTo>
                      <a:lnTo>
                        <a:pt x="76" y="11"/>
                      </a:lnTo>
                      <a:lnTo>
                        <a:pt x="94" y="11"/>
                      </a:lnTo>
                      <a:lnTo>
                        <a:pt x="109" y="10"/>
                      </a:lnTo>
                      <a:lnTo>
                        <a:pt x="123" y="9"/>
                      </a:lnTo>
                      <a:lnTo>
                        <a:pt x="137" y="8"/>
                      </a:lnTo>
                      <a:lnTo>
                        <a:pt x="148" y="7"/>
                      </a:lnTo>
                      <a:lnTo>
                        <a:pt x="157" y="6"/>
                      </a:lnTo>
                      <a:lnTo>
                        <a:pt x="164" y="5"/>
                      </a:lnTo>
                      <a:lnTo>
                        <a:pt x="170" y="4"/>
                      </a:lnTo>
                      <a:lnTo>
                        <a:pt x="173" y="3"/>
                      </a:lnTo>
                      <a:lnTo>
                        <a:pt x="174" y="0"/>
                      </a:lnTo>
                      <a:lnTo>
                        <a:pt x="171" y="0"/>
                      </a:lnTo>
                      <a:lnTo>
                        <a:pt x="170" y="3"/>
                      </a:lnTo>
                      <a:lnTo>
                        <a:pt x="167" y="4"/>
                      </a:lnTo>
                      <a:lnTo>
                        <a:pt x="161" y="5"/>
                      </a:lnTo>
                      <a:lnTo>
                        <a:pt x="154" y="6"/>
                      </a:lnTo>
                      <a:lnTo>
                        <a:pt x="145" y="7"/>
                      </a:lnTo>
                      <a:lnTo>
                        <a:pt x="133" y="8"/>
                      </a:lnTo>
                      <a:lnTo>
                        <a:pt x="121" y="9"/>
                      </a:lnTo>
                      <a:lnTo>
                        <a:pt x="107" y="10"/>
                      </a:lnTo>
                      <a:lnTo>
                        <a:pt x="91" y="10"/>
                      </a:lnTo>
                      <a:lnTo>
                        <a:pt x="75" y="11"/>
                      </a:lnTo>
                      <a:lnTo>
                        <a:pt x="57" y="13"/>
                      </a:lnTo>
                      <a:lnTo>
                        <a:pt x="38" y="13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1" name="Freeform 8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8" y="13"/>
                    </a:cxn>
                    <a:cxn ang="0">
                      <a:pos x="57" y="13"/>
                    </a:cxn>
                    <a:cxn ang="0">
                      <a:pos x="75" y="11"/>
                    </a:cxn>
                    <a:cxn ang="0">
                      <a:pos x="91" y="10"/>
                    </a:cxn>
                    <a:cxn ang="0">
                      <a:pos x="107" y="10"/>
                    </a:cxn>
                    <a:cxn ang="0">
                      <a:pos x="121" y="9"/>
                    </a:cxn>
                    <a:cxn ang="0">
                      <a:pos x="133" y="8"/>
                    </a:cxn>
                    <a:cxn ang="0">
                      <a:pos x="145" y="7"/>
                    </a:cxn>
                    <a:cxn ang="0">
                      <a:pos x="154" y="6"/>
                    </a:cxn>
                    <a:cxn ang="0">
                      <a:pos x="161" y="5"/>
                    </a:cxn>
                    <a:cxn ang="0">
                      <a:pos x="167" y="4"/>
                    </a:cxn>
                    <a:cxn ang="0">
                      <a:pos x="170" y="3"/>
                    </a:cxn>
                    <a:cxn ang="0">
                      <a:pos x="171" y="0"/>
                    </a:cxn>
                    <a:cxn ang="0">
                      <a:pos x="168" y="0"/>
                    </a:cxn>
                    <a:cxn ang="0">
                      <a:pos x="167" y="3"/>
                    </a:cxn>
                    <a:cxn ang="0">
                      <a:pos x="163" y="4"/>
                    </a:cxn>
                    <a:cxn ang="0">
                      <a:pos x="158" y="5"/>
                    </a:cxn>
                    <a:cxn ang="0">
                      <a:pos x="151" y="6"/>
                    </a:cxn>
                    <a:cxn ang="0">
                      <a:pos x="142" y="7"/>
                    </a:cxn>
                    <a:cxn ang="0">
                      <a:pos x="131" y="8"/>
                    </a:cxn>
                    <a:cxn ang="0">
                      <a:pos x="119" y="9"/>
                    </a:cxn>
                    <a:cxn ang="0">
                      <a:pos x="105" y="10"/>
                    </a:cxn>
                    <a:cxn ang="0">
                      <a:pos x="89" y="10"/>
                    </a:cxn>
                    <a:cxn ang="0">
                      <a:pos x="74" y="11"/>
                    </a:cxn>
                    <a:cxn ang="0">
                      <a:pos x="56" y="11"/>
                    </a:cxn>
                    <a:cxn ang="0">
                      <a:pos x="38" y="13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1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8" y="13"/>
                      </a:lnTo>
                      <a:lnTo>
                        <a:pt x="57" y="13"/>
                      </a:lnTo>
                      <a:lnTo>
                        <a:pt x="75" y="11"/>
                      </a:lnTo>
                      <a:lnTo>
                        <a:pt x="91" y="10"/>
                      </a:lnTo>
                      <a:lnTo>
                        <a:pt x="107" y="10"/>
                      </a:lnTo>
                      <a:lnTo>
                        <a:pt x="121" y="9"/>
                      </a:lnTo>
                      <a:lnTo>
                        <a:pt x="133" y="8"/>
                      </a:lnTo>
                      <a:lnTo>
                        <a:pt x="145" y="7"/>
                      </a:lnTo>
                      <a:lnTo>
                        <a:pt x="154" y="6"/>
                      </a:lnTo>
                      <a:lnTo>
                        <a:pt x="161" y="5"/>
                      </a:lnTo>
                      <a:lnTo>
                        <a:pt x="167" y="4"/>
                      </a:lnTo>
                      <a:lnTo>
                        <a:pt x="170" y="3"/>
                      </a:lnTo>
                      <a:lnTo>
                        <a:pt x="171" y="0"/>
                      </a:lnTo>
                      <a:lnTo>
                        <a:pt x="168" y="0"/>
                      </a:lnTo>
                      <a:lnTo>
                        <a:pt x="167" y="3"/>
                      </a:lnTo>
                      <a:lnTo>
                        <a:pt x="163" y="4"/>
                      </a:lnTo>
                      <a:lnTo>
                        <a:pt x="158" y="5"/>
                      </a:lnTo>
                      <a:lnTo>
                        <a:pt x="151" y="6"/>
                      </a:lnTo>
                      <a:lnTo>
                        <a:pt x="142" y="7"/>
                      </a:lnTo>
                      <a:lnTo>
                        <a:pt x="131" y="8"/>
                      </a:lnTo>
                      <a:lnTo>
                        <a:pt x="119" y="9"/>
                      </a:lnTo>
                      <a:lnTo>
                        <a:pt x="105" y="10"/>
                      </a:lnTo>
                      <a:lnTo>
                        <a:pt x="89" y="10"/>
                      </a:lnTo>
                      <a:lnTo>
                        <a:pt x="74" y="11"/>
                      </a:lnTo>
                      <a:lnTo>
                        <a:pt x="56" y="11"/>
                      </a:lnTo>
                      <a:lnTo>
                        <a:pt x="38" y="13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2" name="Freeform 8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8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8" y="13"/>
                    </a:cxn>
                    <a:cxn ang="0">
                      <a:pos x="56" y="11"/>
                    </a:cxn>
                    <a:cxn ang="0">
                      <a:pos x="74" y="11"/>
                    </a:cxn>
                    <a:cxn ang="0">
                      <a:pos x="89" y="10"/>
                    </a:cxn>
                    <a:cxn ang="0">
                      <a:pos x="105" y="10"/>
                    </a:cxn>
                    <a:cxn ang="0">
                      <a:pos x="119" y="9"/>
                    </a:cxn>
                    <a:cxn ang="0">
                      <a:pos x="131" y="8"/>
                    </a:cxn>
                    <a:cxn ang="0">
                      <a:pos x="142" y="7"/>
                    </a:cxn>
                    <a:cxn ang="0">
                      <a:pos x="151" y="6"/>
                    </a:cxn>
                    <a:cxn ang="0">
                      <a:pos x="158" y="5"/>
                    </a:cxn>
                    <a:cxn ang="0">
                      <a:pos x="163" y="4"/>
                    </a:cxn>
                    <a:cxn ang="0">
                      <a:pos x="167" y="3"/>
                    </a:cxn>
                    <a:cxn ang="0">
                      <a:pos x="168" y="0"/>
                    </a:cxn>
                    <a:cxn ang="0">
                      <a:pos x="164" y="0"/>
                    </a:cxn>
                    <a:cxn ang="0">
                      <a:pos x="163" y="3"/>
                    </a:cxn>
                    <a:cxn ang="0">
                      <a:pos x="160" y="4"/>
                    </a:cxn>
                    <a:cxn ang="0">
                      <a:pos x="156" y="5"/>
                    </a:cxn>
                    <a:cxn ang="0">
                      <a:pos x="148" y="6"/>
                    </a:cxn>
                    <a:cxn ang="0">
                      <a:pos x="139" y="7"/>
                    </a:cxn>
                    <a:cxn ang="0">
                      <a:pos x="129" y="8"/>
                    </a:cxn>
                    <a:cxn ang="0">
                      <a:pos x="117" y="9"/>
                    </a:cxn>
                    <a:cxn ang="0">
                      <a:pos x="102" y="9"/>
                    </a:cxn>
                    <a:cxn ang="0">
                      <a:pos x="88" y="10"/>
                    </a:cxn>
                    <a:cxn ang="0">
                      <a:pos x="71" y="11"/>
                    </a:cxn>
                    <a:cxn ang="0">
                      <a:pos x="55" y="11"/>
                    </a:cxn>
                    <a:cxn ang="0">
                      <a:pos x="37" y="11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8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8" y="13"/>
                      </a:lnTo>
                      <a:lnTo>
                        <a:pt x="56" y="11"/>
                      </a:lnTo>
                      <a:lnTo>
                        <a:pt x="74" y="11"/>
                      </a:lnTo>
                      <a:lnTo>
                        <a:pt x="89" y="10"/>
                      </a:lnTo>
                      <a:lnTo>
                        <a:pt x="105" y="10"/>
                      </a:lnTo>
                      <a:lnTo>
                        <a:pt x="119" y="9"/>
                      </a:lnTo>
                      <a:lnTo>
                        <a:pt x="131" y="8"/>
                      </a:lnTo>
                      <a:lnTo>
                        <a:pt x="142" y="7"/>
                      </a:lnTo>
                      <a:lnTo>
                        <a:pt x="151" y="6"/>
                      </a:lnTo>
                      <a:lnTo>
                        <a:pt x="158" y="5"/>
                      </a:lnTo>
                      <a:lnTo>
                        <a:pt x="163" y="4"/>
                      </a:lnTo>
                      <a:lnTo>
                        <a:pt x="167" y="3"/>
                      </a:lnTo>
                      <a:lnTo>
                        <a:pt x="168" y="0"/>
                      </a:lnTo>
                      <a:lnTo>
                        <a:pt x="164" y="0"/>
                      </a:lnTo>
                      <a:lnTo>
                        <a:pt x="163" y="3"/>
                      </a:lnTo>
                      <a:lnTo>
                        <a:pt x="160" y="4"/>
                      </a:lnTo>
                      <a:lnTo>
                        <a:pt x="156" y="5"/>
                      </a:lnTo>
                      <a:lnTo>
                        <a:pt x="148" y="6"/>
                      </a:lnTo>
                      <a:lnTo>
                        <a:pt x="139" y="7"/>
                      </a:lnTo>
                      <a:lnTo>
                        <a:pt x="129" y="8"/>
                      </a:lnTo>
                      <a:lnTo>
                        <a:pt x="117" y="9"/>
                      </a:lnTo>
                      <a:lnTo>
                        <a:pt x="102" y="9"/>
                      </a:lnTo>
                      <a:lnTo>
                        <a:pt x="88" y="10"/>
                      </a:lnTo>
                      <a:lnTo>
                        <a:pt x="71" y="11"/>
                      </a:lnTo>
                      <a:lnTo>
                        <a:pt x="55" y="11"/>
                      </a:lnTo>
                      <a:lnTo>
                        <a:pt x="37" y="11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3" name="Freeform 8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4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7" y="11"/>
                    </a:cxn>
                    <a:cxn ang="0">
                      <a:pos x="55" y="11"/>
                    </a:cxn>
                    <a:cxn ang="0">
                      <a:pos x="71" y="11"/>
                    </a:cxn>
                    <a:cxn ang="0">
                      <a:pos x="88" y="10"/>
                    </a:cxn>
                    <a:cxn ang="0">
                      <a:pos x="102" y="9"/>
                    </a:cxn>
                    <a:cxn ang="0">
                      <a:pos x="117" y="9"/>
                    </a:cxn>
                    <a:cxn ang="0">
                      <a:pos x="129" y="8"/>
                    </a:cxn>
                    <a:cxn ang="0">
                      <a:pos x="139" y="7"/>
                    </a:cxn>
                    <a:cxn ang="0">
                      <a:pos x="148" y="6"/>
                    </a:cxn>
                    <a:cxn ang="0">
                      <a:pos x="156" y="5"/>
                    </a:cxn>
                    <a:cxn ang="0">
                      <a:pos x="160" y="4"/>
                    </a:cxn>
                    <a:cxn ang="0">
                      <a:pos x="163" y="3"/>
                    </a:cxn>
                    <a:cxn ang="0">
                      <a:pos x="164" y="0"/>
                    </a:cxn>
                    <a:cxn ang="0">
                      <a:pos x="161" y="0"/>
                    </a:cxn>
                    <a:cxn ang="0">
                      <a:pos x="160" y="3"/>
                    </a:cxn>
                    <a:cxn ang="0">
                      <a:pos x="157" y="4"/>
                    </a:cxn>
                    <a:cxn ang="0">
                      <a:pos x="152" y="5"/>
                    </a:cxn>
                    <a:cxn ang="0">
                      <a:pos x="145" y="6"/>
                    </a:cxn>
                    <a:cxn ang="0">
                      <a:pos x="137" y="7"/>
                    </a:cxn>
                    <a:cxn ang="0">
                      <a:pos x="126" y="8"/>
                    </a:cxn>
                    <a:cxn ang="0">
                      <a:pos x="113" y="9"/>
                    </a:cxn>
                    <a:cxn ang="0">
                      <a:pos x="100" y="9"/>
                    </a:cxn>
                    <a:cxn ang="0">
                      <a:pos x="86" y="10"/>
                    </a:cxn>
                    <a:cxn ang="0">
                      <a:pos x="70" y="11"/>
                    </a:cxn>
                    <a:cxn ang="0">
                      <a:pos x="54" y="11"/>
                    </a:cxn>
                    <a:cxn ang="0">
                      <a:pos x="36" y="11"/>
                    </a:cxn>
                    <a:cxn ang="0">
                      <a:pos x="18" y="11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4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7" y="11"/>
                      </a:lnTo>
                      <a:lnTo>
                        <a:pt x="55" y="11"/>
                      </a:lnTo>
                      <a:lnTo>
                        <a:pt x="71" y="11"/>
                      </a:lnTo>
                      <a:lnTo>
                        <a:pt x="88" y="10"/>
                      </a:lnTo>
                      <a:lnTo>
                        <a:pt x="102" y="9"/>
                      </a:lnTo>
                      <a:lnTo>
                        <a:pt x="117" y="9"/>
                      </a:lnTo>
                      <a:lnTo>
                        <a:pt x="129" y="8"/>
                      </a:lnTo>
                      <a:lnTo>
                        <a:pt x="139" y="7"/>
                      </a:lnTo>
                      <a:lnTo>
                        <a:pt x="148" y="6"/>
                      </a:lnTo>
                      <a:lnTo>
                        <a:pt x="156" y="5"/>
                      </a:lnTo>
                      <a:lnTo>
                        <a:pt x="160" y="4"/>
                      </a:lnTo>
                      <a:lnTo>
                        <a:pt x="163" y="3"/>
                      </a:lnTo>
                      <a:lnTo>
                        <a:pt x="164" y="0"/>
                      </a:lnTo>
                      <a:lnTo>
                        <a:pt x="161" y="0"/>
                      </a:lnTo>
                      <a:lnTo>
                        <a:pt x="160" y="3"/>
                      </a:lnTo>
                      <a:lnTo>
                        <a:pt x="157" y="4"/>
                      </a:lnTo>
                      <a:lnTo>
                        <a:pt x="152" y="5"/>
                      </a:lnTo>
                      <a:lnTo>
                        <a:pt x="145" y="6"/>
                      </a:lnTo>
                      <a:lnTo>
                        <a:pt x="137" y="7"/>
                      </a:lnTo>
                      <a:lnTo>
                        <a:pt x="126" y="8"/>
                      </a:lnTo>
                      <a:lnTo>
                        <a:pt x="113" y="9"/>
                      </a:lnTo>
                      <a:lnTo>
                        <a:pt x="100" y="9"/>
                      </a:lnTo>
                      <a:lnTo>
                        <a:pt x="86" y="10"/>
                      </a:lnTo>
                      <a:lnTo>
                        <a:pt x="70" y="11"/>
                      </a:lnTo>
                      <a:lnTo>
                        <a:pt x="54" y="11"/>
                      </a:lnTo>
                      <a:lnTo>
                        <a:pt x="36" y="11"/>
                      </a:lnTo>
                      <a:lnTo>
                        <a:pt x="18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4" name="Freeform 8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11"/>
                    </a:cxn>
                    <a:cxn ang="0">
                      <a:pos x="36" y="11"/>
                    </a:cxn>
                    <a:cxn ang="0">
                      <a:pos x="54" y="11"/>
                    </a:cxn>
                    <a:cxn ang="0">
                      <a:pos x="70" y="11"/>
                    </a:cxn>
                    <a:cxn ang="0">
                      <a:pos x="86" y="10"/>
                    </a:cxn>
                    <a:cxn ang="0">
                      <a:pos x="100" y="9"/>
                    </a:cxn>
                    <a:cxn ang="0">
                      <a:pos x="113" y="9"/>
                    </a:cxn>
                    <a:cxn ang="0">
                      <a:pos x="126" y="8"/>
                    </a:cxn>
                    <a:cxn ang="0">
                      <a:pos x="137" y="7"/>
                    </a:cxn>
                    <a:cxn ang="0">
                      <a:pos x="145" y="6"/>
                    </a:cxn>
                    <a:cxn ang="0">
                      <a:pos x="152" y="5"/>
                    </a:cxn>
                    <a:cxn ang="0">
                      <a:pos x="157" y="4"/>
                    </a:cxn>
                    <a:cxn ang="0">
                      <a:pos x="160" y="3"/>
                    </a:cxn>
                    <a:cxn ang="0">
                      <a:pos x="161" y="0"/>
                    </a:cxn>
                    <a:cxn ang="0">
                      <a:pos x="158" y="0"/>
                    </a:cxn>
                    <a:cxn ang="0">
                      <a:pos x="157" y="3"/>
                    </a:cxn>
                    <a:cxn ang="0">
                      <a:pos x="153" y="4"/>
                    </a:cxn>
                    <a:cxn ang="0">
                      <a:pos x="149" y="5"/>
                    </a:cxn>
                    <a:cxn ang="0">
                      <a:pos x="142" y="6"/>
                    </a:cxn>
                    <a:cxn ang="0">
                      <a:pos x="133" y="7"/>
                    </a:cxn>
                    <a:cxn ang="0">
                      <a:pos x="123" y="8"/>
                    </a:cxn>
                    <a:cxn ang="0">
                      <a:pos x="111" y="8"/>
                    </a:cxn>
                    <a:cxn ang="0">
                      <a:pos x="98" y="9"/>
                    </a:cxn>
                    <a:cxn ang="0">
                      <a:pos x="84" y="10"/>
                    </a:cxn>
                    <a:cxn ang="0">
                      <a:pos x="69" y="10"/>
                    </a:cxn>
                    <a:cxn ang="0">
                      <a:pos x="53" y="11"/>
                    </a:cxn>
                    <a:cxn ang="0">
                      <a:pos x="36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1" h="13">
                      <a:moveTo>
                        <a:pt x="0" y="13"/>
                      </a:moveTo>
                      <a:lnTo>
                        <a:pt x="18" y="11"/>
                      </a:lnTo>
                      <a:lnTo>
                        <a:pt x="36" y="11"/>
                      </a:lnTo>
                      <a:lnTo>
                        <a:pt x="54" y="11"/>
                      </a:lnTo>
                      <a:lnTo>
                        <a:pt x="70" y="11"/>
                      </a:lnTo>
                      <a:lnTo>
                        <a:pt x="86" y="10"/>
                      </a:lnTo>
                      <a:lnTo>
                        <a:pt x="100" y="9"/>
                      </a:lnTo>
                      <a:lnTo>
                        <a:pt x="113" y="9"/>
                      </a:lnTo>
                      <a:lnTo>
                        <a:pt x="126" y="8"/>
                      </a:lnTo>
                      <a:lnTo>
                        <a:pt x="137" y="7"/>
                      </a:lnTo>
                      <a:lnTo>
                        <a:pt x="145" y="6"/>
                      </a:lnTo>
                      <a:lnTo>
                        <a:pt x="152" y="5"/>
                      </a:lnTo>
                      <a:lnTo>
                        <a:pt x="157" y="4"/>
                      </a:lnTo>
                      <a:lnTo>
                        <a:pt x="160" y="3"/>
                      </a:lnTo>
                      <a:lnTo>
                        <a:pt x="161" y="0"/>
                      </a:lnTo>
                      <a:lnTo>
                        <a:pt x="158" y="0"/>
                      </a:lnTo>
                      <a:lnTo>
                        <a:pt x="157" y="3"/>
                      </a:lnTo>
                      <a:lnTo>
                        <a:pt x="153" y="4"/>
                      </a:lnTo>
                      <a:lnTo>
                        <a:pt x="149" y="5"/>
                      </a:lnTo>
                      <a:lnTo>
                        <a:pt x="142" y="6"/>
                      </a:lnTo>
                      <a:lnTo>
                        <a:pt x="133" y="7"/>
                      </a:lnTo>
                      <a:lnTo>
                        <a:pt x="123" y="8"/>
                      </a:lnTo>
                      <a:lnTo>
                        <a:pt x="111" y="8"/>
                      </a:lnTo>
                      <a:lnTo>
                        <a:pt x="98" y="9"/>
                      </a:lnTo>
                      <a:lnTo>
                        <a:pt x="84" y="10"/>
                      </a:lnTo>
                      <a:lnTo>
                        <a:pt x="69" y="10"/>
                      </a:lnTo>
                      <a:lnTo>
                        <a:pt x="53" y="11"/>
                      </a:lnTo>
                      <a:lnTo>
                        <a:pt x="36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5" name="Freeform 8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8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6" y="11"/>
                    </a:cxn>
                    <a:cxn ang="0">
                      <a:pos x="53" y="11"/>
                    </a:cxn>
                    <a:cxn ang="0">
                      <a:pos x="69" y="10"/>
                    </a:cxn>
                    <a:cxn ang="0">
                      <a:pos x="84" y="10"/>
                    </a:cxn>
                    <a:cxn ang="0">
                      <a:pos x="98" y="9"/>
                    </a:cxn>
                    <a:cxn ang="0">
                      <a:pos x="111" y="8"/>
                    </a:cxn>
                    <a:cxn ang="0">
                      <a:pos x="123" y="8"/>
                    </a:cxn>
                    <a:cxn ang="0">
                      <a:pos x="133" y="7"/>
                    </a:cxn>
                    <a:cxn ang="0">
                      <a:pos x="142" y="6"/>
                    </a:cxn>
                    <a:cxn ang="0">
                      <a:pos x="149" y="5"/>
                    </a:cxn>
                    <a:cxn ang="0">
                      <a:pos x="153" y="4"/>
                    </a:cxn>
                    <a:cxn ang="0">
                      <a:pos x="157" y="3"/>
                    </a:cxn>
                    <a:cxn ang="0">
                      <a:pos x="158" y="0"/>
                    </a:cxn>
                    <a:cxn ang="0">
                      <a:pos x="154" y="0"/>
                    </a:cxn>
                    <a:cxn ang="0">
                      <a:pos x="153" y="3"/>
                    </a:cxn>
                    <a:cxn ang="0">
                      <a:pos x="150" y="4"/>
                    </a:cxn>
                    <a:cxn ang="0">
                      <a:pos x="146" y="5"/>
                    </a:cxn>
                    <a:cxn ang="0">
                      <a:pos x="139" y="6"/>
                    </a:cxn>
                    <a:cxn ang="0">
                      <a:pos x="131" y="7"/>
                    </a:cxn>
                    <a:cxn ang="0">
                      <a:pos x="121" y="7"/>
                    </a:cxn>
                    <a:cxn ang="0">
                      <a:pos x="109" y="8"/>
                    </a:cxn>
                    <a:cxn ang="0">
                      <a:pos x="97" y="9"/>
                    </a:cxn>
                    <a:cxn ang="0">
                      <a:pos x="82" y="10"/>
                    </a:cxn>
                    <a:cxn ang="0">
                      <a:pos x="67" y="10"/>
                    </a:cxn>
                    <a:cxn ang="0">
                      <a:pos x="51" y="11"/>
                    </a:cxn>
                    <a:cxn ang="0">
                      <a:pos x="35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8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6" y="11"/>
                      </a:lnTo>
                      <a:lnTo>
                        <a:pt x="53" y="11"/>
                      </a:lnTo>
                      <a:lnTo>
                        <a:pt x="69" y="10"/>
                      </a:lnTo>
                      <a:lnTo>
                        <a:pt x="84" y="10"/>
                      </a:lnTo>
                      <a:lnTo>
                        <a:pt x="98" y="9"/>
                      </a:lnTo>
                      <a:lnTo>
                        <a:pt x="111" y="8"/>
                      </a:lnTo>
                      <a:lnTo>
                        <a:pt x="123" y="8"/>
                      </a:lnTo>
                      <a:lnTo>
                        <a:pt x="133" y="7"/>
                      </a:lnTo>
                      <a:lnTo>
                        <a:pt x="142" y="6"/>
                      </a:lnTo>
                      <a:lnTo>
                        <a:pt x="149" y="5"/>
                      </a:lnTo>
                      <a:lnTo>
                        <a:pt x="153" y="4"/>
                      </a:lnTo>
                      <a:lnTo>
                        <a:pt x="157" y="3"/>
                      </a:lnTo>
                      <a:lnTo>
                        <a:pt x="158" y="0"/>
                      </a:lnTo>
                      <a:lnTo>
                        <a:pt x="154" y="0"/>
                      </a:lnTo>
                      <a:lnTo>
                        <a:pt x="153" y="3"/>
                      </a:lnTo>
                      <a:lnTo>
                        <a:pt x="150" y="4"/>
                      </a:lnTo>
                      <a:lnTo>
                        <a:pt x="146" y="5"/>
                      </a:lnTo>
                      <a:lnTo>
                        <a:pt x="139" y="6"/>
                      </a:lnTo>
                      <a:lnTo>
                        <a:pt x="131" y="7"/>
                      </a:lnTo>
                      <a:lnTo>
                        <a:pt x="121" y="7"/>
                      </a:lnTo>
                      <a:lnTo>
                        <a:pt x="109" y="8"/>
                      </a:lnTo>
                      <a:lnTo>
                        <a:pt x="97" y="9"/>
                      </a:lnTo>
                      <a:lnTo>
                        <a:pt x="82" y="10"/>
                      </a:lnTo>
                      <a:lnTo>
                        <a:pt x="67" y="10"/>
                      </a:lnTo>
                      <a:lnTo>
                        <a:pt x="51" y="11"/>
                      </a:lnTo>
                      <a:lnTo>
                        <a:pt x="35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6" name="Freeform 8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4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5" y="11"/>
                    </a:cxn>
                    <a:cxn ang="0">
                      <a:pos x="51" y="11"/>
                    </a:cxn>
                    <a:cxn ang="0">
                      <a:pos x="67" y="10"/>
                    </a:cxn>
                    <a:cxn ang="0">
                      <a:pos x="82" y="10"/>
                    </a:cxn>
                    <a:cxn ang="0">
                      <a:pos x="97" y="9"/>
                    </a:cxn>
                    <a:cxn ang="0">
                      <a:pos x="109" y="8"/>
                    </a:cxn>
                    <a:cxn ang="0">
                      <a:pos x="121" y="7"/>
                    </a:cxn>
                    <a:cxn ang="0">
                      <a:pos x="131" y="7"/>
                    </a:cxn>
                    <a:cxn ang="0">
                      <a:pos x="139" y="6"/>
                    </a:cxn>
                    <a:cxn ang="0">
                      <a:pos x="146" y="5"/>
                    </a:cxn>
                    <a:cxn ang="0">
                      <a:pos x="150" y="4"/>
                    </a:cxn>
                    <a:cxn ang="0">
                      <a:pos x="153" y="3"/>
                    </a:cxn>
                    <a:cxn ang="0">
                      <a:pos x="154" y="0"/>
                    </a:cxn>
                    <a:cxn ang="0">
                      <a:pos x="151" y="0"/>
                    </a:cxn>
                    <a:cxn ang="0">
                      <a:pos x="150" y="3"/>
                    </a:cxn>
                    <a:cxn ang="0">
                      <a:pos x="147" y="4"/>
                    </a:cxn>
                    <a:cxn ang="0">
                      <a:pos x="141" y="5"/>
                    </a:cxn>
                    <a:cxn ang="0">
                      <a:pos x="133" y="6"/>
                    </a:cxn>
                    <a:cxn ang="0">
                      <a:pos x="125" y="7"/>
                    </a:cxn>
                    <a:cxn ang="0">
                      <a:pos x="113" y="8"/>
                    </a:cxn>
                    <a:cxn ang="0">
                      <a:pos x="100" y="9"/>
                    </a:cxn>
                    <a:cxn ang="0">
                      <a:pos x="86" y="9"/>
                    </a:cxn>
                    <a:cxn ang="0">
                      <a:pos x="70" y="10"/>
                    </a:cxn>
                    <a:cxn ang="0">
                      <a:pos x="54" y="10"/>
                    </a:cxn>
                    <a:cxn ang="0">
                      <a:pos x="37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4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5" y="11"/>
                      </a:lnTo>
                      <a:lnTo>
                        <a:pt x="51" y="11"/>
                      </a:lnTo>
                      <a:lnTo>
                        <a:pt x="67" y="10"/>
                      </a:lnTo>
                      <a:lnTo>
                        <a:pt x="82" y="10"/>
                      </a:lnTo>
                      <a:lnTo>
                        <a:pt x="97" y="9"/>
                      </a:lnTo>
                      <a:lnTo>
                        <a:pt x="109" y="8"/>
                      </a:lnTo>
                      <a:lnTo>
                        <a:pt x="121" y="7"/>
                      </a:lnTo>
                      <a:lnTo>
                        <a:pt x="131" y="7"/>
                      </a:lnTo>
                      <a:lnTo>
                        <a:pt x="139" y="6"/>
                      </a:lnTo>
                      <a:lnTo>
                        <a:pt x="146" y="5"/>
                      </a:lnTo>
                      <a:lnTo>
                        <a:pt x="150" y="4"/>
                      </a:lnTo>
                      <a:lnTo>
                        <a:pt x="153" y="3"/>
                      </a:lnTo>
                      <a:lnTo>
                        <a:pt x="154" y="0"/>
                      </a:lnTo>
                      <a:lnTo>
                        <a:pt x="151" y="0"/>
                      </a:lnTo>
                      <a:lnTo>
                        <a:pt x="150" y="3"/>
                      </a:lnTo>
                      <a:lnTo>
                        <a:pt x="147" y="4"/>
                      </a:lnTo>
                      <a:lnTo>
                        <a:pt x="141" y="5"/>
                      </a:lnTo>
                      <a:lnTo>
                        <a:pt x="133" y="6"/>
                      </a:lnTo>
                      <a:lnTo>
                        <a:pt x="125" y="7"/>
                      </a:lnTo>
                      <a:lnTo>
                        <a:pt x="113" y="8"/>
                      </a:lnTo>
                      <a:lnTo>
                        <a:pt x="100" y="9"/>
                      </a:lnTo>
                      <a:lnTo>
                        <a:pt x="86" y="9"/>
                      </a:lnTo>
                      <a:lnTo>
                        <a:pt x="70" y="10"/>
                      </a:lnTo>
                      <a:lnTo>
                        <a:pt x="54" y="10"/>
                      </a:lnTo>
                      <a:lnTo>
                        <a:pt x="37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7" name="Freeform 8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1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7" y="11"/>
                    </a:cxn>
                    <a:cxn ang="0">
                      <a:pos x="54" y="10"/>
                    </a:cxn>
                    <a:cxn ang="0">
                      <a:pos x="70" y="10"/>
                    </a:cxn>
                    <a:cxn ang="0">
                      <a:pos x="86" y="9"/>
                    </a:cxn>
                    <a:cxn ang="0">
                      <a:pos x="100" y="9"/>
                    </a:cxn>
                    <a:cxn ang="0">
                      <a:pos x="113" y="8"/>
                    </a:cxn>
                    <a:cxn ang="0">
                      <a:pos x="125" y="7"/>
                    </a:cxn>
                    <a:cxn ang="0">
                      <a:pos x="133" y="6"/>
                    </a:cxn>
                    <a:cxn ang="0">
                      <a:pos x="141" y="5"/>
                    </a:cxn>
                    <a:cxn ang="0">
                      <a:pos x="147" y="4"/>
                    </a:cxn>
                    <a:cxn ang="0">
                      <a:pos x="150" y="3"/>
                    </a:cxn>
                    <a:cxn ang="0">
                      <a:pos x="151" y="0"/>
                    </a:cxn>
                    <a:cxn ang="0">
                      <a:pos x="148" y="0"/>
                    </a:cxn>
                    <a:cxn ang="0">
                      <a:pos x="147" y="3"/>
                    </a:cxn>
                    <a:cxn ang="0">
                      <a:pos x="143" y="4"/>
                    </a:cxn>
                    <a:cxn ang="0">
                      <a:pos x="138" y="5"/>
                    </a:cxn>
                    <a:cxn ang="0">
                      <a:pos x="131" y="6"/>
                    </a:cxn>
                    <a:cxn ang="0">
                      <a:pos x="121" y="7"/>
                    </a:cxn>
                    <a:cxn ang="0">
                      <a:pos x="110" y="8"/>
                    </a:cxn>
                    <a:cxn ang="0">
                      <a:pos x="98" y="8"/>
                    </a:cxn>
                    <a:cxn ang="0">
                      <a:pos x="84" y="9"/>
                    </a:cxn>
                    <a:cxn ang="0">
                      <a:pos x="69" y="10"/>
                    </a:cxn>
                    <a:cxn ang="0">
                      <a:pos x="53" y="10"/>
                    </a:cxn>
                    <a:cxn ang="0">
                      <a:pos x="36" y="10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1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7" y="11"/>
                      </a:lnTo>
                      <a:lnTo>
                        <a:pt x="54" y="10"/>
                      </a:lnTo>
                      <a:lnTo>
                        <a:pt x="70" y="10"/>
                      </a:lnTo>
                      <a:lnTo>
                        <a:pt x="86" y="9"/>
                      </a:lnTo>
                      <a:lnTo>
                        <a:pt x="100" y="9"/>
                      </a:lnTo>
                      <a:lnTo>
                        <a:pt x="113" y="8"/>
                      </a:lnTo>
                      <a:lnTo>
                        <a:pt x="125" y="7"/>
                      </a:lnTo>
                      <a:lnTo>
                        <a:pt x="133" y="6"/>
                      </a:lnTo>
                      <a:lnTo>
                        <a:pt x="141" y="5"/>
                      </a:lnTo>
                      <a:lnTo>
                        <a:pt x="147" y="4"/>
                      </a:lnTo>
                      <a:lnTo>
                        <a:pt x="150" y="3"/>
                      </a:lnTo>
                      <a:lnTo>
                        <a:pt x="151" y="0"/>
                      </a:lnTo>
                      <a:lnTo>
                        <a:pt x="148" y="0"/>
                      </a:lnTo>
                      <a:lnTo>
                        <a:pt x="147" y="3"/>
                      </a:lnTo>
                      <a:lnTo>
                        <a:pt x="143" y="4"/>
                      </a:lnTo>
                      <a:lnTo>
                        <a:pt x="138" y="5"/>
                      </a:lnTo>
                      <a:lnTo>
                        <a:pt x="131" y="6"/>
                      </a:lnTo>
                      <a:lnTo>
                        <a:pt x="121" y="7"/>
                      </a:lnTo>
                      <a:lnTo>
                        <a:pt x="110" y="8"/>
                      </a:lnTo>
                      <a:lnTo>
                        <a:pt x="98" y="8"/>
                      </a:lnTo>
                      <a:lnTo>
                        <a:pt x="84" y="9"/>
                      </a:lnTo>
                      <a:lnTo>
                        <a:pt x="69" y="10"/>
                      </a:lnTo>
                      <a:lnTo>
                        <a:pt x="53" y="10"/>
                      </a:lnTo>
                      <a:lnTo>
                        <a:pt x="36" y="10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8" name="Freeform 8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8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6" y="10"/>
                    </a:cxn>
                    <a:cxn ang="0">
                      <a:pos x="53" y="10"/>
                    </a:cxn>
                    <a:cxn ang="0">
                      <a:pos x="69" y="10"/>
                    </a:cxn>
                    <a:cxn ang="0">
                      <a:pos x="84" y="9"/>
                    </a:cxn>
                    <a:cxn ang="0">
                      <a:pos x="98" y="8"/>
                    </a:cxn>
                    <a:cxn ang="0">
                      <a:pos x="110" y="8"/>
                    </a:cxn>
                    <a:cxn ang="0">
                      <a:pos x="121" y="7"/>
                    </a:cxn>
                    <a:cxn ang="0">
                      <a:pos x="131" y="6"/>
                    </a:cxn>
                    <a:cxn ang="0">
                      <a:pos x="138" y="5"/>
                    </a:cxn>
                    <a:cxn ang="0">
                      <a:pos x="143" y="4"/>
                    </a:cxn>
                    <a:cxn ang="0">
                      <a:pos x="147" y="3"/>
                    </a:cxn>
                    <a:cxn ang="0">
                      <a:pos x="148" y="0"/>
                    </a:cxn>
                    <a:cxn ang="0">
                      <a:pos x="145" y="0"/>
                    </a:cxn>
                    <a:cxn ang="0">
                      <a:pos x="143" y="3"/>
                    </a:cxn>
                    <a:cxn ang="0">
                      <a:pos x="140" y="4"/>
                    </a:cxn>
                    <a:cxn ang="0">
                      <a:pos x="135" y="5"/>
                    </a:cxn>
                    <a:cxn ang="0">
                      <a:pos x="128" y="6"/>
                    </a:cxn>
                    <a:cxn ang="0">
                      <a:pos x="119" y="7"/>
                    </a:cxn>
                    <a:cxn ang="0">
                      <a:pos x="108" y="7"/>
                    </a:cxn>
                    <a:cxn ang="0">
                      <a:pos x="96" y="8"/>
                    </a:cxn>
                    <a:cxn ang="0">
                      <a:pos x="82" y="9"/>
                    </a:cxn>
                    <a:cxn ang="0">
                      <a:pos x="67" y="9"/>
                    </a:cxn>
                    <a:cxn ang="0">
                      <a:pos x="51" y="10"/>
                    </a:cxn>
                    <a:cxn ang="0">
                      <a:pos x="35" y="10"/>
                    </a:cxn>
                    <a:cxn ang="0">
                      <a:pos x="18" y="10"/>
                    </a:cxn>
                    <a:cxn ang="0">
                      <a:pos x="0" y="1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48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6" y="10"/>
                      </a:lnTo>
                      <a:lnTo>
                        <a:pt x="53" y="10"/>
                      </a:lnTo>
                      <a:lnTo>
                        <a:pt x="69" y="10"/>
                      </a:lnTo>
                      <a:lnTo>
                        <a:pt x="84" y="9"/>
                      </a:lnTo>
                      <a:lnTo>
                        <a:pt x="98" y="8"/>
                      </a:lnTo>
                      <a:lnTo>
                        <a:pt x="110" y="8"/>
                      </a:lnTo>
                      <a:lnTo>
                        <a:pt x="121" y="7"/>
                      </a:lnTo>
                      <a:lnTo>
                        <a:pt x="131" y="6"/>
                      </a:lnTo>
                      <a:lnTo>
                        <a:pt x="138" y="5"/>
                      </a:lnTo>
                      <a:lnTo>
                        <a:pt x="143" y="4"/>
                      </a:lnTo>
                      <a:lnTo>
                        <a:pt x="147" y="3"/>
                      </a:lnTo>
                      <a:lnTo>
                        <a:pt x="148" y="0"/>
                      </a:lnTo>
                      <a:lnTo>
                        <a:pt x="145" y="0"/>
                      </a:lnTo>
                      <a:lnTo>
                        <a:pt x="143" y="3"/>
                      </a:lnTo>
                      <a:lnTo>
                        <a:pt x="140" y="4"/>
                      </a:lnTo>
                      <a:lnTo>
                        <a:pt x="135" y="5"/>
                      </a:lnTo>
                      <a:lnTo>
                        <a:pt x="128" y="6"/>
                      </a:lnTo>
                      <a:lnTo>
                        <a:pt x="119" y="7"/>
                      </a:lnTo>
                      <a:lnTo>
                        <a:pt x="108" y="7"/>
                      </a:lnTo>
                      <a:lnTo>
                        <a:pt x="96" y="8"/>
                      </a:lnTo>
                      <a:lnTo>
                        <a:pt x="82" y="9"/>
                      </a:lnTo>
                      <a:lnTo>
                        <a:pt x="67" y="9"/>
                      </a:lnTo>
                      <a:lnTo>
                        <a:pt x="51" y="10"/>
                      </a:lnTo>
                      <a:lnTo>
                        <a:pt x="35" y="10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9" name="Freeform 8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5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8" y="10"/>
                    </a:cxn>
                    <a:cxn ang="0">
                      <a:pos x="35" y="10"/>
                    </a:cxn>
                    <a:cxn ang="0">
                      <a:pos x="51" y="10"/>
                    </a:cxn>
                    <a:cxn ang="0">
                      <a:pos x="67" y="9"/>
                    </a:cxn>
                    <a:cxn ang="0">
                      <a:pos x="82" y="9"/>
                    </a:cxn>
                    <a:cxn ang="0">
                      <a:pos x="96" y="8"/>
                    </a:cxn>
                    <a:cxn ang="0">
                      <a:pos x="108" y="7"/>
                    </a:cxn>
                    <a:cxn ang="0">
                      <a:pos x="119" y="7"/>
                    </a:cxn>
                    <a:cxn ang="0">
                      <a:pos x="128" y="6"/>
                    </a:cxn>
                    <a:cxn ang="0">
                      <a:pos x="135" y="5"/>
                    </a:cxn>
                    <a:cxn ang="0">
                      <a:pos x="140" y="4"/>
                    </a:cxn>
                    <a:cxn ang="0">
                      <a:pos x="143" y="3"/>
                    </a:cxn>
                    <a:cxn ang="0">
                      <a:pos x="145" y="0"/>
                    </a:cxn>
                    <a:cxn ang="0">
                      <a:pos x="141" y="0"/>
                    </a:cxn>
                    <a:cxn ang="0">
                      <a:pos x="140" y="3"/>
                    </a:cxn>
                    <a:cxn ang="0">
                      <a:pos x="137" y="4"/>
                    </a:cxn>
                    <a:cxn ang="0">
                      <a:pos x="131" y="5"/>
                    </a:cxn>
                    <a:cxn ang="0">
                      <a:pos x="125" y="6"/>
                    </a:cxn>
                    <a:cxn ang="0">
                      <a:pos x="116" y="6"/>
                    </a:cxn>
                    <a:cxn ang="0">
                      <a:pos x="106" y="7"/>
                    </a:cxn>
                    <a:cxn ang="0">
                      <a:pos x="94" y="8"/>
                    </a:cxn>
                    <a:cxn ang="0">
                      <a:pos x="80" y="9"/>
                    </a:cxn>
                    <a:cxn ang="0">
                      <a:pos x="66" y="9"/>
                    </a:cxn>
                    <a:cxn ang="0">
                      <a:pos x="50" y="10"/>
                    </a:cxn>
                    <a:cxn ang="0">
                      <a:pos x="34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45" h="10">
                      <a:moveTo>
                        <a:pt x="0" y="10"/>
                      </a:moveTo>
                      <a:lnTo>
                        <a:pt x="18" y="10"/>
                      </a:lnTo>
                      <a:lnTo>
                        <a:pt x="35" y="10"/>
                      </a:lnTo>
                      <a:lnTo>
                        <a:pt x="51" y="10"/>
                      </a:lnTo>
                      <a:lnTo>
                        <a:pt x="67" y="9"/>
                      </a:lnTo>
                      <a:lnTo>
                        <a:pt x="82" y="9"/>
                      </a:lnTo>
                      <a:lnTo>
                        <a:pt x="96" y="8"/>
                      </a:lnTo>
                      <a:lnTo>
                        <a:pt x="108" y="7"/>
                      </a:lnTo>
                      <a:lnTo>
                        <a:pt x="119" y="7"/>
                      </a:lnTo>
                      <a:lnTo>
                        <a:pt x="128" y="6"/>
                      </a:lnTo>
                      <a:lnTo>
                        <a:pt x="135" y="5"/>
                      </a:lnTo>
                      <a:lnTo>
                        <a:pt x="140" y="4"/>
                      </a:lnTo>
                      <a:lnTo>
                        <a:pt x="143" y="3"/>
                      </a:lnTo>
                      <a:lnTo>
                        <a:pt x="145" y="0"/>
                      </a:lnTo>
                      <a:lnTo>
                        <a:pt x="141" y="0"/>
                      </a:lnTo>
                      <a:lnTo>
                        <a:pt x="140" y="3"/>
                      </a:lnTo>
                      <a:lnTo>
                        <a:pt x="137" y="4"/>
                      </a:lnTo>
                      <a:lnTo>
                        <a:pt x="131" y="5"/>
                      </a:lnTo>
                      <a:lnTo>
                        <a:pt x="125" y="6"/>
                      </a:lnTo>
                      <a:lnTo>
                        <a:pt x="116" y="6"/>
                      </a:lnTo>
                      <a:lnTo>
                        <a:pt x="106" y="7"/>
                      </a:lnTo>
                      <a:lnTo>
                        <a:pt x="94" y="8"/>
                      </a:lnTo>
                      <a:lnTo>
                        <a:pt x="80" y="9"/>
                      </a:lnTo>
                      <a:lnTo>
                        <a:pt x="66" y="9"/>
                      </a:lnTo>
                      <a:lnTo>
                        <a:pt x="50" y="10"/>
                      </a:lnTo>
                      <a:lnTo>
                        <a:pt x="34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0" name="Freeform 9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4" y="10"/>
                    </a:cxn>
                    <a:cxn ang="0">
                      <a:pos x="50" y="10"/>
                    </a:cxn>
                    <a:cxn ang="0">
                      <a:pos x="66" y="9"/>
                    </a:cxn>
                    <a:cxn ang="0">
                      <a:pos x="80" y="9"/>
                    </a:cxn>
                    <a:cxn ang="0">
                      <a:pos x="94" y="8"/>
                    </a:cxn>
                    <a:cxn ang="0">
                      <a:pos x="106" y="7"/>
                    </a:cxn>
                    <a:cxn ang="0">
                      <a:pos x="116" y="6"/>
                    </a:cxn>
                    <a:cxn ang="0">
                      <a:pos x="125" y="6"/>
                    </a:cxn>
                    <a:cxn ang="0">
                      <a:pos x="131" y="5"/>
                    </a:cxn>
                    <a:cxn ang="0">
                      <a:pos x="137" y="4"/>
                    </a:cxn>
                    <a:cxn ang="0">
                      <a:pos x="140" y="3"/>
                    </a:cxn>
                    <a:cxn ang="0">
                      <a:pos x="141" y="0"/>
                    </a:cxn>
                    <a:cxn ang="0">
                      <a:pos x="138" y="0"/>
                    </a:cxn>
                    <a:cxn ang="0">
                      <a:pos x="137" y="1"/>
                    </a:cxn>
                    <a:cxn ang="0">
                      <a:pos x="133" y="4"/>
                    </a:cxn>
                    <a:cxn ang="0">
                      <a:pos x="129" y="5"/>
                    </a:cxn>
                    <a:cxn ang="0">
                      <a:pos x="122" y="5"/>
                    </a:cxn>
                    <a:cxn ang="0">
                      <a:pos x="113" y="6"/>
                    </a:cxn>
                    <a:cxn ang="0">
                      <a:pos x="104" y="7"/>
                    </a:cxn>
                    <a:cxn ang="0">
                      <a:pos x="91" y="8"/>
                    </a:cxn>
                    <a:cxn ang="0">
                      <a:pos x="78" y="9"/>
                    </a:cxn>
                    <a:cxn ang="0">
                      <a:pos x="65" y="9"/>
                    </a:cxn>
                    <a:cxn ang="0">
                      <a:pos x="49" y="9"/>
                    </a:cxn>
                    <a:cxn ang="0">
                      <a:pos x="34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41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4" y="10"/>
                      </a:lnTo>
                      <a:lnTo>
                        <a:pt x="50" y="10"/>
                      </a:lnTo>
                      <a:lnTo>
                        <a:pt x="66" y="9"/>
                      </a:lnTo>
                      <a:lnTo>
                        <a:pt x="80" y="9"/>
                      </a:lnTo>
                      <a:lnTo>
                        <a:pt x="94" y="8"/>
                      </a:lnTo>
                      <a:lnTo>
                        <a:pt x="106" y="7"/>
                      </a:lnTo>
                      <a:lnTo>
                        <a:pt x="116" y="6"/>
                      </a:lnTo>
                      <a:lnTo>
                        <a:pt x="125" y="6"/>
                      </a:lnTo>
                      <a:lnTo>
                        <a:pt x="131" y="5"/>
                      </a:lnTo>
                      <a:lnTo>
                        <a:pt x="137" y="4"/>
                      </a:lnTo>
                      <a:lnTo>
                        <a:pt x="140" y="3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7" y="1"/>
                      </a:lnTo>
                      <a:lnTo>
                        <a:pt x="133" y="4"/>
                      </a:lnTo>
                      <a:lnTo>
                        <a:pt x="129" y="5"/>
                      </a:lnTo>
                      <a:lnTo>
                        <a:pt x="122" y="5"/>
                      </a:lnTo>
                      <a:lnTo>
                        <a:pt x="113" y="6"/>
                      </a:lnTo>
                      <a:lnTo>
                        <a:pt x="104" y="7"/>
                      </a:lnTo>
                      <a:lnTo>
                        <a:pt x="91" y="8"/>
                      </a:lnTo>
                      <a:lnTo>
                        <a:pt x="78" y="9"/>
                      </a:lnTo>
                      <a:lnTo>
                        <a:pt x="65" y="9"/>
                      </a:lnTo>
                      <a:lnTo>
                        <a:pt x="49" y="9"/>
                      </a:lnTo>
                      <a:lnTo>
                        <a:pt x="34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1" name="Freeform 9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8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4" y="10"/>
                    </a:cxn>
                    <a:cxn ang="0">
                      <a:pos x="49" y="9"/>
                    </a:cxn>
                    <a:cxn ang="0">
                      <a:pos x="65" y="9"/>
                    </a:cxn>
                    <a:cxn ang="0">
                      <a:pos x="78" y="9"/>
                    </a:cxn>
                    <a:cxn ang="0">
                      <a:pos x="91" y="8"/>
                    </a:cxn>
                    <a:cxn ang="0">
                      <a:pos x="104" y="7"/>
                    </a:cxn>
                    <a:cxn ang="0">
                      <a:pos x="113" y="6"/>
                    </a:cxn>
                    <a:cxn ang="0">
                      <a:pos x="122" y="5"/>
                    </a:cxn>
                    <a:cxn ang="0">
                      <a:pos x="129" y="5"/>
                    </a:cxn>
                    <a:cxn ang="0">
                      <a:pos x="133" y="4"/>
                    </a:cxn>
                    <a:cxn ang="0">
                      <a:pos x="137" y="1"/>
                    </a:cxn>
                    <a:cxn ang="0">
                      <a:pos x="138" y="0"/>
                    </a:cxn>
                    <a:cxn ang="0">
                      <a:pos x="135" y="0"/>
                    </a:cxn>
                    <a:cxn ang="0">
                      <a:pos x="133" y="1"/>
                    </a:cxn>
                    <a:cxn ang="0">
                      <a:pos x="130" y="3"/>
                    </a:cxn>
                    <a:cxn ang="0">
                      <a:pos x="126" y="4"/>
                    </a:cxn>
                    <a:cxn ang="0">
                      <a:pos x="119" y="5"/>
                    </a:cxn>
                    <a:cxn ang="0">
                      <a:pos x="110" y="6"/>
                    </a:cxn>
                    <a:cxn ang="0">
                      <a:pos x="100" y="7"/>
                    </a:cxn>
                    <a:cxn ang="0">
                      <a:pos x="89" y="8"/>
                    </a:cxn>
                    <a:cxn ang="0">
                      <a:pos x="77" y="8"/>
                    </a:cxn>
                    <a:cxn ang="0">
                      <a:pos x="63" y="9"/>
                    </a:cxn>
                    <a:cxn ang="0">
                      <a:pos x="48" y="9"/>
                    </a:cxn>
                    <a:cxn ang="0">
                      <a:pos x="33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8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4" y="10"/>
                      </a:lnTo>
                      <a:lnTo>
                        <a:pt x="49" y="9"/>
                      </a:lnTo>
                      <a:lnTo>
                        <a:pt x="65" y="9"/>
                      </a:lnTo>
                      <a:lnTo>
                        <a:pt x="78" y="9"/>
                      </a:lnTo>
                      <a:lnTo>
                        <a:pt x="91" y="8"/>
                      </a:lnTo>
                      <a:lnTo>
                        <a:pt x="104" y="7"/>
                      </a:lnTo>
                      <a:lnTo>
                        <a:pt x="113" y="6"/>
                      </a:lnTo>
                      <a:lnTo>
                        <a:pt x="122" y="5"/>
                      </a:lnTo>
                      <a:lnTo>
                        <a:pt x="129" y="5"/>
                      </a:lnTo>
                      <a:lnTo>
                        <a:pt x="133" y="4"/>
                      </a:lnTo>
                      <a:lnTo>
                        <a:pt x="137" y="1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3" y="1"/>
                      </a:lnTo>
                      <a:lnTo>
                        <a:pt x="130" y="3"/>
                      </a:lnTo>
                      <a:lnTo>
                        <a:pt x="126" y="4"/>
                      </a:lnTo>
                      <a:lnTo>
                        <a:pt x="119" y="5"/>
                      </a:lnTo>
                      <a:lnTo>
                        <a:pt x="110" y="6"/>
                      </a:lnTo>
                      <a:lnTo>
                        <a:pt x="100" y="7"/>
                      </a:lnTo>
                      <a:lnTo>
                        <a:pt x="89" y="8"/>
                      </a:lnTo>
                      <a:lnTo>
                        <a:pt x="77" y="8"/>
                      </a:lnTo>
                      <a:lnTo>
                        <a:pt x="63" y="9"/>
                      </a:lnTo>
                      <a:lnTo>
                        <a:pt x="48" y="9"/>
                      </a:lnTo>
                      <a:lnTo>
                        <a:pt x="33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2" name="Freeform 9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5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3" y="10"/>
                    </a:cxn>
                    <a:cxn ang="0">
                      <a:pos x="48" y="9"/>
                    </a:cxn>
                    <a:cxn ang="0">
                      <a:pos x="63" y="9"/>
                    </a:cxn>
                    <a:cxn ang="0">
                      <a:pos x="77" y="8"/>
                    </a:cxn>
                    <a:cxn ang="0">
                      <a:pos x="89" y="8"/>
                    </a:cxn>
                    <a:cxn ang="0">
                      <a:pos x="100" y="7"/>
                    </a:cxn>
                    <a:cxn ang="0">
                      <a:pos x="110" y="6"/>
                    </a:cxn>
                    <a:cxn ang="0">
                      <a:pos x="119" y="5"/>
                    </a:cxn>
                    <a:cxn ang="0">
                      <a:pos x="126" y="4"/>
                    </a:cxn>
                    <a:cxn ang="0">
                      <a:pos x="130" y="3"/>
                    </a:cxn>
                    <a:cxn ang="0">
                      <a:pos x="133" y="1"/>
                    </a:cxn>
                    <a:cxn ang="0">
                      <a:pos x="135" y="0"/>
                    </a:cxn>
                    <a:cxn ang="0">
                      <a:pos x="131" y="0"/>
                    </a:cxn>
                    <a:cxn ang="0">
                      <a:pos x="130" y="1"/>
                    </a:cxn>
                    <a:cxn ang="0">
                      <a:pos x="127" y="3"/>
                    </a:cxn>
                    <a:cxn ang="0">
                      <a:pos x="122" y="4"/>
                    </a:cxn>
                    <a:cxn ang="0">
                      <a:pos x="116" y="5"/>
                    </a:cxn>
                    <a:cxn ang="0">
                      <a:pos x="108" y="6"/>
                    </a:cxn>
                    <a:cxn ang="0">
                      <a:pos x="98" y="7"/>
                    </a:cxn>
                    <a:cxn ang="0">
                      <a:pos x="87" y="8"/>
                    </a:cxn>
                    <a:cxn ang="0">
                      <a:pos x="75" y="8"/>
                    </a:cxn>
                    <a:cxn ang="0">
                      <a:pos x="61" y="9"/>
                    </a:cxn>
                    <a:cxn ang="0">
                      <a:pos x="47" y="9"/>
                    </a:cxn>
                    <a:cxn ang="0">
                      <a:pos x="32" y="9"/>
                    </a:cxn>
                    <a:cxn ang="0">
                      <a:pos x="16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5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3" y="10"/>
                      </a:lnTo>
                      <a:lnTo>
                        <a:pt x="48" y="9"/>
                      </a:lnTo>
                      <a:lnTo>
                        <a:pt x="63" y="9"/>
                      </a:lnTo>
                      <a:lnTo>
                        <a:pt x="77" y="8"/>
                      </a:lnTo>
                      <a:lnTo>
                        <a:pt x="89" y="8"/>
                      </a:lnTo>
                      <a:lnTo>
                        <a:pt x="100" y="7"/>
                      </a:lnTo>
                      <a:lnTo>
                        <a:pt x="110" y="6"/>
                      </a:lnTo>
                      <a:lnTo>
                        <a:pt x="119" y="5"/>
                      </a:lnTo>
                      <a:lnTo>
                        <a:pt x="126" y="4"/>
                      </a:lnTo>
                      <a:lnTo>
                        <a:pt x="130" y="3"/>
                      </a:lnTo>
                      <a:lnTo>
                        <a:pt x="133" y="1"/>
                      </a:lnTo>
                      <a:lnTo>
                        <a:pt x="135" y="0"/>
                      </a:lnTo>
                      <a:lnTo>
                        <a:pt x="131" y="0"/>
                      </a:lnTo>
                      <a:lnTo>
                        <a:pt x="130" y="1"/>
                      </a:lnTo>
                      <a:lnTo>
                        <a:pt x="127" y="3"/>
                      </a:lnTo>
                      <a:lnTo>
                        <a:pt x="122" y="4"/>
                      </a:lnTo>
                      <a:lnTo>
                        <a:pt x="116" y="5"/>
                      </a:lnTo>
                      <a:lnTo>
                        <a:pt x="108" y="6"/>
                      </a:lnTo>
                      <a:lnTo>
                        <a:pt x="98" y="7"/>
                      </a:lnTo>
                      <a:lnTo>
                        <a:pt x="87" y="8"/>
                      </a:lnTo>
                      <a:lnTo>
                        <a:pt x="75" y="8"/>
                      </a:lnTo>
                      <a:lnTo>
                        <a:pt x="61" y="9"/>
                      </a:lnTo>
                      <a:lnTo>
                        <a:pt x="47" y="9"/>
                      </a:lnTo>
                      <a:lnTo>
                        <a:pt x="32" y="9"/>
                      </a:lnTo>
                      <a:lnTo>
                        <a:pt x="16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3" name="Freeform 9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10"/>
                    </a:cxn>
                    <a:cxn ang="0">
                      <a:pos x="32" y="9"/>
                    </a:cxn>
                    <a:cxn ang="0">
                      <a:pos x="47" y="9"/>
                    </a:cxn>
                    <a:cxn ang="0">
                      <a:pos x="61" y="9"/>
                    </a:cxn>
                    <a:cxn ang="0">
                      <a:pos x="75" y="8"/>
                    </a:cxn>
                    <a:cxn ang="0">
                      <a:pos x="87" y="8"/>
                    </a:cxn>
                    <a:cxn ang="0">
                      <a:pos x="98" y="7"/>
                    </a:cxn>
                    <a:cxn ang="0">
                      <a:pos x="108" y="6"/>
                    </a:cxn>
                    <a:cxn ang="0">
                      <a:pos x="116" y="5"/>
                    </a:cxn>
                    <a:cxn ang="0">
                      <a:pos x="122" y="4"/>
                    </a:cxn>
                    <a:cxn ang="0">
                      <a:pos x="127" y="3"/>
                    </a:cxn>
                    <a:cxn ang="0">
                      <a:pos x="130" y="1"/>
                    </a:cxn>
                    <a:cxn ang="0">
                      <a:pos x="131" y="0"/>
                    </a:cxn>
                    <a:cxn ang="0">
                      <a:pos x="128" y="0"/>
                    </a:cxn>
                    <a:cxn ang="0">
                      <a:pos x="127" y="1"/>
                    </a:cxn>
                    <a:cxn ang="0">
                      <a:pos x="123" y="4"/>
                    </a:cxn>
                    <a:cxn ang="0">
                      <a:pos x="118" y="5"/>
                    </a:cxn>
                    <a:cxn ang="0">
                      <a:pos x="110" y="5"/>
                    </a:cxn>
                    <a:cxn ang="0">
                      <a:pos x="101" y="6"/>
                    </a:cxn>
                    <a:cxn ang="0">
                      <a:pos x="90" y="7"/>
                    </a:cxn>
                    <a:cxn ang="0">
                      <a:pos x="78" y="8"/>
                    </a:cxn>
                    <a:cxn ang="0">
                      <a:pos x="64" y="8"/>
                    </a:cxn>
                    <a:cxn ang="0">
                      <a:pos x="49" y="9"/>
                    </a:cxn>
                    <a:cxn ang="0">
                      <a:pos x="34" y="9"/>
                    </a:cxn>
                    <a:cxn ang="0">
                      <a:pos x="17" y="9"/>
                    </a:cxn>
                    <a:cxn ang="0">
                      <a:pos x="0" y="9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1" h="10">
                      <a:moveTo>
                        <a:pt x="0" y="10"/>
                      </a:moveTo>
                      <a:lnTo>
                        <a:pt x="16" y="10"/>
                      </a:lnTo>
                      <a:lnTo>
                        <a:pt x="32" y="9"/>
                      </a:lnTo>
                      <a:lnTo>
                        <a:pt x="47" y="9"/>
                      </a:lnTo>
                      <a:lnTo>
                        <a:pt x="61" y="9"/>
                      </a:lnTo>
                      <a:lnTo>
                        <a:pt x="75" y="8"/>
                      </a:lnTo>
                      <a:lnTo>
                        <a:pt x="87" y="8"/>
                      </a:lnTo>
                      <a:lnTo>
                        <a:pt x="98" y="7"/>
                      </a:lnTo>
                      <a:lnTo>
                        <a:pt x="108" y="6"/>
                      </a:lnTo>
                      <a:lnTo>
                        <a:pt x="116" y="5"/>
                      </a:lnTo>
                      <a:lnTo>
                        <a:pt x="122" y="4"/>
                      </a:lnTo>
                      <a:lnTo>
                        <a:pt x="127" y="3"/>
                      </a:lnTo>
                      <a:lnTo>
                        <a:pt x="130" y="1"/>
                      </a:lnTo>
                      <a:lnTo>
                        <a:pt x="131" y="0"/>
                      </a:lnTo>
                      <a:lnTo>
                        <a:pt x="128" y="0"/>
                      </a:lnTo>
                      <a:lnTo>
                        <a:pt x="127" y="1"/>
                      </a:lnTo>
                      <a:lnTo>
                        <a:pt x="123" y="4"/>
                      </a:lnTo>
                      <a:lnTo>
                        <a:pt x="118" y="5"/>
                      </a:lnTo>
                      <a:lnTo>
                        <a:pt x="110" y="5"/>
                      </a:lnTo>
                      <a:lnTo>
                        <a:pt x="101" y="6"/>
                      </a:lnTo>
                      <a:lnTo>
                        <a:pt x="90" y="7"/>
                      </a:lnTo>
                      <a:lnTo>
                        <a:pt x="78" y="8"/>
                      </a:lnTo>
                      <a:lnTo>
                        <a:pt x="64" y="8"/>
                      </a:lnTo>
                      <a:lnTo>
                        <a:pt x="49" y="9"/>
                      </a:lnTo>
                      <a:lnTo>
                        <a:pt x="34" y="9"/>
                      </a:lnTo>
                      <a:lnTo>
                        <a:pt x="17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4" name="Freeform 9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8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7" y="9"/>
                    </a:cxn>
                    <a:cxn ang="0">
                      <a:pos x="34" y="9"/>
                    </a:cxn>
                    <a:cxn ang="0">
                      <a:pos x="49" y="9"/>
                    </a:cxn>
                    <a:cxn ang="0">
                      <a:pos x="64" y="8"/>
                    </a:cxn>
                    <a:cxn ang="0">
                      <a:pos x="78" y="8"/>
                    </a:cxn>
                    <a:cxn ang="0">
                      <a:pos x="90" y="7"/>
                    </a:cxn>
                    <a:cxn ang="0">
                      <a:pos x="101" y="6"/>
                    </a:cxn>
                    <a:cxn ang="0">
                      <a:pos x="110" y="5"/>
                    </a:cxn>
                    <a:cxn ang="0">
                      <a:pos x="118" y="5"/>
                    </a:cxn>
                    <a:cxn ang="0">
                      <a:pos x="123" y="4"/>
                    </a:cxn>
                    <a:cxn ang="0">
                      <a:pos x="127" y="1"/>
                    </a:cxn>
                    <a:cxn ang="0">
                      <a:pos x="128" y="0"/>
                    </a:cxn>
                    <a:cxn ang="0">
                      <a:pos x="125" y="0"/>
                    </a:cxn>
                    <a:cxn ang="0">
                      <a:pos x="123" y="1"/>
                    </a:cxn>
                    <a:cxn ang="0">
                      <a:pos x="120" y="3"/>
                    </a:cxn>
                    <a:cxn ang="0">
                      <a:pos x="115" y="4"/>
                    </a:cxn>
                    <a:cxn ang="0">
                      <a:pos x="108" y="5"/>
                    </a:cxn>
                    <a:cxn ang="0">
                      <a:pos x="99" y="6"/>
                    </a:cxn>
                    <a:cxn ang="0">
                      <a:pos x="88" y="7"/>
                    </a:cxn>
                    <a:cxn ang="0">
                      <a:pos x="76" y="8"/>
                    </a:cxn>
                    <a:cxn ang="0">
                      <a:pos x="63" y="8"/>
                    </a:cxn>
                    <a:cxn ang="0">
                      <a:pos x="48" y="9"/>
                    </a:cxn>
                    <a:cxn ang="0">
                      <a:pos x="33" y="9"/>
                    </a:cxn>
                    <a:cxn ang="0">
                      <a:pos x="17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8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4" y="9"/>
                      </a:lnTo>
                      <a:lnTo>
                        <a:pt x="49" y="9"/>
                      </a:lnTo>
                      <a:lnTo>
                        <a:pt x="64" y="8"/>
                      </a:lnTo>
                      <a:lnTo>
                        <a:pt x="78" y="8"/>
                      </a:lnTo>
                      <a:lnTo>
                        <a:pt x="90" y="7"/>
                      </a:lnTo>
                      <a:lnTo>
                        <a:pt x="101" y="6"/>
                      </a:lnTo>
                      <a:lnTo>
                        <a:pt x="110" y="5"/>
                      </a:lnTo>
                      <a:lnTo>
                        <a:pt x="118" y="5"/>
                      </a:lnTo>
                      <a:lnTo>
                        <a:pt x="123" y="4"/>
                      </a:lnTo>
                      <a:lnTo>
                        <a:pt x="127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23" y="1"/>
                      </a:lnTo>
                      <a:lnTo>
                        <a:pt x="120" y="3"/>
                      </a:lnTo>
                      <a:lnTo>
                        <a:pt x="115" y="4"/>
                      </a:lnTo>
                      <a:lnTo>
                        <a:pt x="108" y="5"/>
                      </a:lnTo>
                      <a:lnTo>
                        <a:pt x="99" y="6"/>
                      </a:lnTo>
                      <a:lnTo>
                        <a:pt x="88" y="7"/>
                      </a:lnTo>
                      <a:lnTo>
                        <a:pt x="76" y="8"/>
                      </a:lnTo>
                      <a:lnTo>
                        <a:pt x="63" y="8"/>
                      </a:lnTo>
                      <a:lnTo>
                        <a:pt x="48" y="9"/>
                      </a:lnTo>
                      <a:lnTo>
                        <a:pt x="33" y="9"/>
                      </a:lnTo>
                      <a:lnTo>
                        <a:pt x="17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5" name="Freeform 9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5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7" y="9"/>
                    </a:cxn>
                    <a:cxn ang="0">
                      <a:pos x="33" y="9"/>
                    </a:cxn>
                    <a:cxn ang="0">
                      <a:pos x="48" y="9"/>
                    </a:cxn>
                    <a:cxn ang="0">
                      <a:pos x="63" y="8"/>
                    </a:cxn>
                    <a:cxn ang="0">
                      <a:pos x="76" y="8"/>
                    </a:cxn>
                    <a:cxn ang="0">
                      <a:pos x="88" y="7"/>
                    </a:cxn>
                    <a:cxn ang="0">
                      <a:pos x="99" y="6"/>
                    </a:cxn>
                    <a:cxn ang="0">
                      <a:pos x="108" y="5"/>
                    </a:cxn>
                    <a:cxn ang="0">
                      <a:pos x="115" y="4"/>
                    </a:cxn>
                    <a:cxn ang="0">
                      <a:pos x="120" y="3"/>
                    </a:cxn>
                    <a:cxn ang="0">
                      <a:pos x="123" y="1"/>
                    </a:cxn>
                    <a:cxn ang="0">
                      <a:pos x="125" y="0"/>
                    </a:cxn>
                    <a:cxn ang="0">
                      <a:pos x="121" y="0"/>
                    </a:cxn>
                    <a:cxn ang="0">
                      <a:pos x="120" y="1"/>
                    </a:cxn>
                    <a:cxn ang="0">
                      <a:pos x="117" y="3"/>
                    </a:cxn>
                    <a:cxn ang="0">
                      <a:pos x="111" y="4"/>
                    </a:cxn>
                    <a:cxn ang="0">
                      <a:pos x="105" y="5"/>
                    </a:cxn>
                    <a:cxn ang="0">
                      <a:pos x="96" y="6"/>
                    </a:cxn>
                    <a:cxn ang="0">
                      <a:pos x="86" y="7"/>
                    </a:cxn>
                    <a:cxn ang="0">
                      <a:pos x="74" y="7"/>
                    </a:cxn>
                    <a:cxn ang="0">
                      <a:pos x="60" y="8"/>
                    </a:cxn>
                    <a:cxn ang="0">
                      <a:pos x="47" y="8"/>
                    </a:cxn>
                    <a:cxn ang="0">
                      <a:pos x="32" y="9"/>
                    </a:cxn>
                    <a:cxn ang="0">
                      <a:pos x="16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5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3" y="9"/>
                      </a:lnTo>
                      <a:lnTo>
                        <a:pt x="48" y="9"/>
                      </a:lnTo>
                      <a:lnTo>
                        <a:pt x="63" y="8"/>
                      </a:lnTo>
                      <a:lnTo>
                        <a:pt x="76" y="8"/>
                      </a:lnTo>
                      <a:lnTo>
                        <a:pt x="88" y="7"/>
                      </a:lnTo>
                      <a:lnTo>
                        <a:pt x="99" y="6"/>
                      </a:lnTo>
                      <a:lnTo>
                        <a:pt x="108" y="5"/>
                      </a:lnTo>
                      <a:lnTo>
                        <a:pt x="115" y="4"/>
                      </a:lnTo>
                      <a:lnTo>
                        <a:pt x="120" y="3"/>
                      </a:lnTo>
                      <a:lnTo>
                        <a:pt x="123" y="1"/>
                      </a:lnTo>
                      <a:lnTo>
                        <a:pt x="125" y="0"/>
                      </a:lnTo>
                      <a:lnTo>
                        <a:pt x="121" y="0"/>
                      </a:lnTo>
                      <a:lnTo>
                        <a:pt x="120" y="1"/>
                      </a:lnTo>
                      <a:lnTo>
                        <a:pt x="117" y="3"/>
                      </a:lnTo>
                      <a:lnTo>
                        <a:pt x="111" y="4"/>
                      </a:lnTo>
                      <a:lnTo>
                        <a:pt x="105" y="5"/>
                      </a:lnTo>
                      <a:lnTo>
                        <a:pt x="96" y="6"/>
                      </a:lnTo>
                      <a:lnTo>
                        <a:pt x="86" y="7"/>
                      </a:lnTo>
                      <a:lnTo>
                        <a:pt x="74" y="7"/>
                      </a:lnTo>
                      <a:lnTo>
                        <a:pt x="60" y="8"/>
                      </a:lnTo>
                      <a:lnTo>
                        <a:pt x="47" y="8"/>
                      </a:lnTo>
                      <a:lnTo>
                        <a:pt x="32" y="9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6" name="Freeform 9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1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9"/>
                    </a:cxn>
                    <a:cxn ang="0">
                      <a:pos x="32" y="9"/>
                    </a:cxn>
                    <a:cxn ang="0">
                      <a:pos x="47" y="8"/>
                    </a:cxn>
                    <a:cxn ang="0">
                      <a:pos x="60" y="8"/>
                    </a:cxn>
                    <a:cxn ang="0">
                      <a:pos x="74" y="7"/>
                    </a:cxn>
                    <a:cxn ang="0">
                      <a:pos x="86" y="7"/>
                    </a:cxn>
                    <a:cxn ang="0">
                      <a:pos x="96" y="6"/>
                    </a:cxn>
                    <a:cxn ang="0">
                      <a:pos x="105" y="5"/>
                    </a:cxn>
                    <a:cxn ang="0">
                      <a:pos x="111" y="4"/>
                    </a:cxn>
                    <a:cxn ang="0">
                      <a:pos x="117" y="3"/>
                    </a:cxn>
                    <a:cxn ang="0">
                      <a:pos x="120" y="1"/>
                    </a:cxn>
                    <a:cxn ang="0">
                      <a:pos x="121" y="0"/>
                    </a:cxn>
                    <a:cxn ang="0">
                      <a:pos x="118" y="0"/>
                    </a:cxn>
                    <a:cxn ang="0">
                      <a:pos x="117" y="1"/>
                    </a:cxn>
                    <a:cxn ang="0">
                      <a:pos x="113" y="3"/>
                    </a:cxn>
                    <a:cxn ang="0">
                      <a:pos x="109" y="4"/>
                    </a:cxn>
                    <a:cxn ang="0">
                      <a:pos x="101" y="5"/>
                    </a:cxn>
                    <a:cxn ang="0">
                      <a:pos x="94" y="6"/>
                    </a:cxn>
                    <a:cxn ang="0">
                      <a:pos x="84" y="7"/>
                    </a:cxn>
                    <a:cxn ang="0">
                      <a:pos x="71" y="7"/>
                    </a:cxn>
                    <a:cxn ang="0">
                      <a:pos x="59" y="8"/>
                    </a:cxn>
                    <a:cxn ang="0">
                      <a:pos x="45" y="8"/>
                    </a:cxn>
                    <a:cxn ang="0">
                      <a:pos x="30" y="9"/>
                    </a:cxn>
                    <a:cxn ang="0">
                      <a:pos x="16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1" h="9">
                      <a:moveTo>
                        <a:pt x="0" y="9"/>
                      </a:moveTo>
                      <a:lnTo>
                        <a:pt x="16" y="9"/>
                      </a:lnTo>
                      <a:lnTo>
                        <a:pt x="32" y="9"/>
                      </a:lnTo>
                      <a:lnTo>
                        <a:pt x="47" y="8"/>
                      </a:lnTo>
                      <a:lnTo>
                        <a:pt x="60" y="8"/>
                      </a:lnTo>
                      <a:lnTo>
                        <a:pt x="74" y="7"/>
                      </a:lnTo>
                      <a:lnTo>
                        <a:pt x="86" y="7"/>
                      </a:lnTo>
                      <a:lnTo>
                        <a:pt x="96" y="6"/>
                      </a:lnTo>
                      <a:lnTo>
                        <a:pt x="105" y="5"/>
                      </a:lnTo>
                      <a:lnTo>
                        <a:pt x="111" y="4"/>
                      </a:lnTo>
                      <a:lnTo>
                        <a:pt x="117" y="3"/>
                      </a:lnTo>
                      <a:lnTo>
                        <a:pt x="120" y="1"/>
                      </a:lnTo>
                      <a:lnTo>
                        <a:pt x="121" y="0"/>
                      </a:lnTo>
                      <a:lnTo>
                        <a:pt x="118" y="0"/>
                      </a:lnTo>
                      <a:lnTo>
                        <a:pt x="117" y="1"/>
                      </a:lnTo>
                      <a:lnTo>
                        <a:pt x="113" y="3"/>
                      </a:lnTo>
                      <a:lnTo>
                        <a:pt x="109" y="4"/>
                      </a:lnTo>
                      <a:lnTo>
                        <a:pt x="101" y="5"/>
                      </a:lnTo>
                      <a:lnTo>
                        <a:pt x="94" y="6"/>
                      </a:lnTo>
                      <a:lnTo>
                        <a:pt x="84" y="7"/>
                      </a:lnTo>
                      <a:lnTo>
                        <a:pt x="71" y="7"/>
                      </a:lnTo>
                      <a:lnTo>
                        <a:pt x="59" y="8"/>
                      </a:lnTo>
                      <a:lnTo>
                        <a:pt x="45" y="8"/>
                      </a:lnTo>
                      <a:lnTo>
                        <a:pt x="30" y="9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7" name="Freeform 9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8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9"/>
                    </a:cxn>
                    <a:cxn ang="0">
                      <a:pos x="30" y="9"/>
                    </a:cxn>
                    <a:cxn ang="0">
                      <a:pos x="45" y="8"/>
                    </a:cxn>
                    <a:cxn ang="0">
                      <a:pos x="59" y="8"/>
                    </a:cxn>
                    <a:cxn ang="0">
                      <a:pos x="71" y="7"/>
                    </a:cxn>
                    <a:cxn ang="0">
                      <a:pos x="84" y="7"/>
                    </a:cxn>
                    <a:cxn ang="0">
                      <a:pos x="94" y="6"/>
                    </a:cxn>
                    <a:cxn ang="0">
                      <a:pos x="101" y="5"/>
                    </a:cxn>
                    <a:cxn ang="0">
                      <a:pos x="109" y="4"/>
                    </a:cxn>
                    <a:cxn ang="0">
                      <a:pos x="113" y="3"/>
                    </a:cxn>
                    <a:cxn ang="0">
                      <a:pos x="117" y="1"/>
                    </a:cxn>
                    <a:cxn ang="0">
                      <a:pos x="118" y="0"/>
                    </a:cxn>
                    <a:cxn ang="0">
                      <a:pos x="115" y="0"/>
                    </a:cxn>
                    <a:cxn ang="0">
                      <a:pos x="113" y="1"/>
                    </a:cxn>
                    <a:cxn ang="0">
                      <a:pos x="110" y="3"/>
                    </a:cxn>
                    <a:cxn ang="0">
                      <a:pos x="106" y="4"/>
                    </a:cxn>
                    <a:cxn ang="0">
                      <a:pos x="99" y="5"/>
                    </a:cxn>
                    <a:cxn ang="0">
                      <a:pos x="90" y="6"/>
                    </a:cxn>
                    <a:cxn ang="0">
                      <a:pos x="81" y="6"/>
                    </a:cxn>
                    <a:cxn ang="0">
                      <a:pos x="70" y="7"/>
                    </a:cxn>
                    <a:cxn ang="0">
                      <a:pos x="57" y="8"/>
                    </a:cxn>
                    <a:cxn ang="0">
                      <a:pos x="44" y="8"/>
                    </a:cxn>
                    <a:cxn ang="0">
                      <a:pos x="30" y="8"/>
                    </a:cxn>
                    <a:cxn ang="0">
                      <a:pos x="15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8" h="9">
                      <a:moveTo>
                        <a:pt x="0" y="9"/>
                      </a:moveTo>
                      <a:lnTo>
                        <a:pt x="16" y="9"/>
                      </a:lnTo>
                      <a:lnTo>
                        <a:pt x="30" y="9"/>
                      </a:lnTo>
                      <a:lnTo>
                        <a:pt x="45" y="8"/>
                      </a:lnTo>
                      <a:lnTo>
                        <a:pt x="59" y="8"/>
                      </a:lnTo>
                      <a:lnTo>
                        <a:pt x="71" y="7"/>
                      </a:lnTo>
                      <a:lnTo>
                        <a:pt x="84" y="7"/>
                      </a:lnTo>
                      <a:lnTo>
                        <a:pt x="94" y="6"/>
                      </a:lnTo>
                      <a:lnTo>
                        <a:pt x="101" y="5"/>
                      </a:lnTo>
                      <a:lnTo>
                        <a:pt x="109" y="4"/>
                      </a:lnTo>
                      <a:lnTo>
                        <a:pt x="113" y="3"/>
                      </a:lnTo>
                      <a:lnTo>
                        <a:pt x="117" y="1"/>
                      </a:lnTo>
                      <a:lnTo>
                        <a:pt x="118" y="0"/>
                      </a:lnTo>
                      <a:lnTo>
                        <a:pt x="115" y="0"/>
                      </a:lnTo>
                      <a:lnTo>
                        <a:pt x="113" y="1"/>
                      </a:lnTo>
                      <a:lnTo>
                        <a:pt x="110" y="3"/>
                      </a:lnTo>
                      <a:lnTo>
                        <a:pt x="106" y="4"/>
                      </a:lnTo>
                      <a:lnTo>
                        <a:pt x="99" y="5"/>
                      </a:lnTo>
                      <a:lnTo>
                        <a:pt x="90" y="6"/>
                      </a:lnTo>
                      <a:lnTo>
                        <a:pt x="81" y="6"/>
                      </a:lnTo>
                      <a:lnTo>
                        <a:pt x="70" y="7"/>
                      </a:lnTo>
                      <a:lnTo>
                        <a:pt x="57" y="8"/>
                      </a:lnTo>
                      <a:lnTo>
                        <a:pt x="44" y="8"/>
                      </a:lnTo>
                      <a:lnTo>
                        <a:pt x="30" y="8"/>
                      </a:lnTo>
                      <a:lnTo>
                        <a:pt x="15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8" name="Freeform 9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5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5" y="9"/>
                    </a:cxn>
                    <a:cxn ang="0">
                      <a:pos x="30" y="8"/>
                    </a:cxn>
                    <a:cxn ang="0">
                      <a:pos x="44" y="8"/>
                    </a:cxn>
                    <a:cxn ang="0">
                      <a:pos x="57" y="8"/>
                    </a:cxn>
                    <a:cxn ang="0">
                      <a:pos x="70" y="7"/>
                    </a:cxn>
                    <a:cxn ang="0">
                      <a:pos x="81" y="6"/>
                    </a:cxn>
                    <a:cxn ang="0">
                      <a:pos x="90" y="6"/>
                    </a:cxn>
                    <a:cxn ang="0">
                      <a:pos x="99" y="5"/>
                    </a:cxn>
                    <a:cxn ang="0">
                      <a:pos x="106" y="4"/>
                    </a:cxn>
                    <a:cxn ang="0">
                      <a:pos x="110" y="3"/>
                    </a:cxn>
                    <a:cxn ang="0">
                      <a:pos x="113" y="1"/>
                    </a:cxn>
                    <a:cxn ang="0">
                      <a:pos x="115" y="0"/>
                    </a:cxn>
                    <a:cxn ang="0">
                      <a:pos x="111" y="0"/>
                    </a:cxn>
                    <a:cxn ang="0">
                      <a:pos x="110" y="1"/>
                    </a:cxn>
                    <a:cxn ang="0">
                      <a:pos x="107" y="3"/>
                    </a:cxn>
                    <a:cxn ang="0">
                      <a:pos x="102" y="4"/>
                    </a:cxn>
                    <a:cxn ang="0">
                      <a:pos x="96" y="5"/>
                    </a:cxn>
                    <a:cxn ang="0">
                      <a:pos x="88" y="6"/>
                    </a:cxn>
                    <a:cxn ang="0">
                      <a:pos x="78" y="6"/>
                    </a:cxn>
                    <a:cxn ang="0">
                      <a:pos x="68" y="7"/>
                    </a:cxn>
                    <a:cxn ang="0">
                      <a:pos x="56" y="7"/>
                    </a:cxn>
                    <a:cxn ang="0">
                      <a:pos x="43" y="8"/>
                    </a:cxn>
                    <a:cxn ang="0">
                      <a:pos x="29" y="8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5" h="9">
                      <a:moveTo>
                        <a:pt x="0" y="9"/>
                      </a:moveTo>
                      <a:lnTo>
                        <a:pt x="15" y="9"/>
                      </a:lnTo>
                      <a:lnTo>
                        <a:pt x="30" y="8"/>
                      </a:lnTo>
                      <a:lnTo>
                        <a:pt x="44" y="8"/>
                      </a:lnTo>
                      <a:lnTo>
                        <a:pt x="57" y="8"/>
                      </a:lnTo>
                      <a:lnTo>
                        <a:pt x="70" y="7"/>
                      </a:lnTo>
                      <a:lnTo>
                        <a:pt x="81" y="6"/>
                      </a:lnTo>
                      <a:lnTo>
                        <a:pt x="90" y="6"/>
                      </a:lnTo>
                      <a:lnTo>
                        <a:pt x="99" y="5"/>
                      </a:lnTo>
                      <a:lnTo>
                        <a:pt x="106" y="4"/>
                      </a:lnTo>
                      <a:lnTo>
                        <a:pt x="110" y="3"/>
                      </a:lnTo>
                      <a:lnTo>
                        <a:pt x="113" y="1"/>
                      </a:lnTo>
                      <a:lnTo>
                        <a:pt x="115" y="0"/>
                      </a:lnTo>
                      <a:lnTo>
                        <a:pt x="111" y="0"/>
                      </a:lnTo>
                      <a:lnTo>
                        <a:pt x="110" y="1"/>
                      </a:lnTo>
                      <a:lnTo>
                        <a:pt x="107" y="3"/>
                      </a:lnTo>
                      <a:lnTo>
                        <a:pt x="102" y="4"/>
                      </a:lnTo>
                      <a:lnTo>
                        <a:pt x="96" y="5"/>
                      </a:lnTo>
                      <a:lnTo>
                        <a:pt x="88" y="6"/>
                      </a:lnTo>
                      <a:lnTo>
                        <a:pt x="78" y="6"/>
                      </a:lnTo>
                      <a:lnTo>
                        <a:pt x="68" y="7"/>
                      </a:lnTo>
                      <a:lnTo>
                        <a:pt x="56" y="7"/>
                      </a:lnTo>
                      <a:lnTo>
                        <a:pt x="43" y="8"/>
                      </a:lnTo>
                      <a:lnTo>
                        <a:pt x="29" y="8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9" name="Freeform 9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8"/>
                    </a:cxn>
                    <a:cxn ang="0">
                      <a:pos x="43" y="8"/>
                    </a:cxn>
                    <a:cxn ang="0">
                      <a:pos x="56" y="7"/>
                    </a:cxn>
                    <a:cxn ang="0">
                      <a:pos x="68" y="7"/>
                    </a:cxn>
                    <a:cxn ang="0">
                      <a:pos x="78" y="6"/>
                    </a:cxn>
                    <a:cxn ang="0">
                      <a:pos x="88" y="6"/>
                    </a:cxn>
                    <a:cxn ang="0">
                      <a:pos x="96" y="5"/>
                    </a:cxn>
                    <a:cxn ang="0">
                      <a:pos x="102" y="4"/>
                    </a:cxn>
                    <a:cxn ang="0">
                      <a:pos x="107" y="3"/>
                    </a:cxn>
                    <a:cxn ang="0">
                      <a:pos x="110" y="1"/>
                    </a:cxn>
                    <a:cxn ang="0">
                      <a:pos x="111" y="0"/>
                    </a:cxn>
                    <a:cxn ang="0">
                      <a:pos x="108" y="0"/>
                    </a:cxn>
                    <a:cxn ang="0">
                      <a:pos x="107" y="1"/>
                    </a:cxn>
                    <a:cxn ang="0">
                      <a:pos x="104" y="3"/>
                    </a:cxn>
                    <a:cxn ang="0">
                      <a:pos x="98" y="4"/>
                    </a:cxn>
                    <a:cxn ang="0">
                      <a:pos x="90" y="5"/>
                    </a:cxn>
                    <a:cxn ang="0">
                      <a:pos x="81" y="6"/>
                    </a:cxn>
                    <a:cxn ang="0">
                      <a:pos x="70" y="7"/>
                    </a:cxn>
                    <a:cxn ang="0">
                      <a:pos x="58" y="7"/>
                    </a:cxn>
                    <a:cxn ang="0">
                      <a:pos x="45" y="8"/>
                    </a:cxn>
                    <a:cxn ang="0">
                      <a:pos x="30" y="8"/>
                    </a:cxn>
                    <a:cxn ang="0">
                      <a:pos x="16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11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8"/>
                      </a:lnTo>
                      <a:lnTo>
                        <a:pt x="43" y="8"/>
                      </a:lnTo>
                      <a:lnTo>
                        <a:pt x="56" y="7"/>
                      </a:lnTo>
                      <a:lnTo>
                        <a:pt x="68" y="7"/>
                      </a:lnTo>
                      <a:lnTo>
                        <a:pt x="78" y="6"/>
                      </a:lnTo>
                      <a:lnTo>
                        <a:pt x="88" y="6"/>
                      </a:lnTo>
                      <a:lnTo>
                        <a:pt x="96" y="5"/>
                      </a:lnTo>
                      <a:lnTo>
                        <a:pt x="102" y="4"/>
                      </a:lnTo>
                      <a:lnTo>
                        <a:pt x="107" y="3"/>
                      </a:lnTo>
                      <a:lnTo>
                        <a:pt x="110" y="1"/>
                      </a:lnTo>
                      <a:lnTo>
                        <a:pt x="111" y="0"/>
                      </a:lnTo>
                      <a:lnTo>
                        <a:pt x="108" y="0"/>
                      </a:lnTo>
                      <a:lnTo>
                        <a:pt x="107" y="1"/>
                      </a:lnTo>
                      <a:lnTo>
                        <a:pt x="104" y="3"/>
                      </a:lnTo>
                      <a:lnTo>
                        <a:pt x="98" y="4"/>
                      </a:lnTo>
                      <a:lnTo>
                        <a:pt x="90" y="5"/>
                      </a:lnTo>
                      <a:lnTo>
                        <a:pt x="81" y="6"/>
                      </a:lnTo>
                      <a:lnTo>
                        <a:pt x="70" y="7"/>
                      </a:lnTo>
                      <a:lnTo>
                        <a:pt x="58" y="7"/>
                      </a:lnTo>
                      <a:lnTo>
                        <a:pt x="45" y="8"/>
                      </a:lnTo>
                      <a:lnTo>
                        <a:pt x="30" y="8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0" name="Freeform 10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8"/>
                    </a:cxn>
                    <a:cxn ang="0">
                      <a:pos x="30" y="8"/>
                    </a:cxn>
                    <a:cxn ang="0">
                      <a:pos x="45" y="8"/>
                    </a:cxn>
                    <a:cxn ang="0">
                      <a:pos x="58" y="7"/>
                    </a:cxn>
                    <a:cxn ang="0">
                      <a:pos x="70" y="7"/>
                    </a:cxn>
                    <a:cxn ang="0">
                      <a:pos x="81" y="6"/>
                    </a:cxn>
                    <a:cxn ang="0">
                      <a:pos x="90" y="5"/>
                    </a:cxn>
                    <a:cxn ang="0">
                      <a:pos x="98" y="4"/>
                    </a:cxn>
                    <a:cxn ang="0">
                      <a:pos x="104" y="3"/>
                    </a:cxn>
                    <a:cxn ang="0">
                      <a:pos x="107" y="1"/>
                    </a:cxn>
                    <a:cxn ang="0">
                      <a:pos x="108" y="0"/>
                    </a:cxn>
                    <a:cxn ang="0">
                      <a:pos x="105" y="0"/>
                    </a:cxn>
                    <a:cxn ang="0">
                      <a:pos x="104" y="1"/>
                    </a:cxn>
                    <a:cxn ang="0">
                      <a:pos x="100" y="3"/>
                    </a:cxn>
                    <a:cxn ang="0">
                      <a:pos x="95" y="4"/>
                    </a:cxn>
                    <a:cxn ang="0">
                      <a:pos x="88" y="5"/>
                    </a:cxn>
                    <a:cxn ang="0">
                      <a:pos x="79" y="6"/>
                    </a:cxn>
                    <a:cxn ang="0">
                      <a:pos x="68" y="6"/>
                    </a:cxn>
                    <a:cxn ang="0">
                      <a:pos x="57" y="7"/>
                    </a:cxn>
                    <a:cxn ang="0">
                      <a:pos x="44" y="7"/>
                    </a:cxn>
                    <a:cxn ang="0">
                      <a:pos x="29" y="8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8" h="8">
                      <a:moveTo>
                        <a:pt x="0" y="8"/>
                      </a:moveTo>
                      <a:lnTo>
                        <a:pt x="16" y="8"/>
                      </a:lnTo>
                      <a:lnTo>
                        <a:pt x="30" y="8"/>
                      </a:lnTo>
                      <a:lnTo>
                        <a:pt x="45" y="8"/>
                      </a:lnTo>
                      <a:lnTo>
                        <a:pt x="58" y="7"/>
                      </a:lnTo>
                      <a:lnTo>
                        <a:pt x="70" y="7"/>
                      </a:lnTo>
                      <a:lnTo>
                        <a:pt x="81" y="6"/>
                      </a:lnTo>
                      <a:lnTo>
                        <a:pt x="90" y="5"/>
                      </a:lnTo>
                      <a:lnTo>
                        <a:pt x="98" y="4"/>
                      </a:lnTo>
                      <a:lnTo>
                        <a:pt x="104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0" y="3"/>
                      </a:lnTo>
                      <a:lnTo>
                        <a:pt x="95" y="4"/>
                      </a:lnTo>
                      <a:lnTo>
                        <a:pt x="88" y="5"/>
                      </a:lnTo>
                      <a:lnTo>
                        <a:pt x="79" y="6"/>
                      </a:lnTo>
                      <a:lnTo>
                        <a:pt x="68" y="6"/>
                      </a:lnTo>
                      <a:lnTo>
                        <a:pt x="57" y="7"/>
                      </a:lnTo>
                      <a:lnTo>
                        <a:pt x="44" y="7"/>
                      </a:lnTo>
                      <a:lnTo>
                        <a:pt x="29" y="8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1" name="Freeform 10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5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8"/>
                    </a:cxn>
                    <a:cxn ang="0">
                      <a:pos x="44" y="7"/>
                    </a:cxn>
                    <a:cxn ang="0">
                      <a:pos x="57" y="7"/>
                    </a:cxn>
                    <a:cxn ang="0">
                      <a:pos x="68" y="6"/>
                    </a:cxn>
                    <a:cxn ang="0">
                      <a:pos x="79" y="6"/>
                    </a:cxn>
                    <a:cxn ang="0">
                      <a:pos x="88" y="5"/>
                    </a:cxn>
                    <a:cxn ang="0">
                      <a:pos x="95" y="4"/>
                    </a:cxn>
                    <a:cxn ang="0">
                      <a:pos x="100" y="3"/>
                    </a:cxn>
                    <a:cxn ang="0">
                      <a:pos x="104" y="1"/>
                    </a:cxn>
                    <a:cxn ang="0">
                      <a:pos x="105" y="0"/>
                    </a:cxn>
                    <a:cxn ang="0">
                      <a:pos x="101" y="0"/>
                    </a:cxn>
                    <a:cxn ang="0">
                      <a:pos x="100" y="1"/>
                    </a:cxn>
                    <a:cxn ang="0">
                      <a:pos x="97" y="3"/>
                    </a:cxn>
                    <a:cxn ang="0">
                      <a:pos x="91" y="4"/>
                    </a:cxn>
                    <a:cxn ang="0">
                      <a:pos x="85" y="5"/>
                    </a:cxn>
                    <a:cxn ang="0">
                      <a:pos x="76" y="6"/>
                    </a:cxn>
                    <a:cxn ang="0">
                      <a:pos x="66" y="6"/>
                    </a:cxn>
                    <a:cxn ang="0">
                      <a:pos x="55" y="7"/>
                    </a:cxn>
                    <a:cxn ang="0">
                      <a:pos x="43" y="7"/>
                    </a:cxn>
                    <a:cxn ang="0">
                      <a:pos x="29" y="7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5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8"/>
                      </a:lnTo>
                      <a:lnTo>
                        <a:pt x="44" y="7"/>
                      </a:lnTo>
                      <a:lnTo>
                        <a:pt x="57" y="7"/>
                      </a:lnTo>
                      <a:lnTo>
                        <a:pt x="68" y="6"/>
                      </a:lnTo>
                      <a:lnTo>
                        <a:pt x="79" y="6"/>
                      </a:lnTo>
                      <a:lnTo>
                        <a:pt x="88" y="5"/>
                      </a:lnTo>
                      <a:lnTo>
                        <a:pt x="95" y="4"/>
                      </a:lnTo>
                      <a:lnTo>
                        <a:pt x="100" y="3"/>
                      </a:lnTo>
                      <a:lnTo>
                        <a:pt x="104" y="1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100" y="1"/>
                      </a:lnTo>
                      <a:lnTo>
                        <a:pt x="97" y="3"/>
                      </a:lnTo>
                      <a:lnTo>
                        <a:pt x="91" y="4"/>
                      </a:lnTo>
                      <a:lnTo>
                        <a:pt x="85" y="5"/>
                      </a:lnTo>
                      <a:lnTo>
                        <a:pt x="76" y="6"/>
                      </a:lnTo>
                      <a:lnTo>
                        <a:pt x="66" y="6"/>
                      </a:lnTo>
                      <a:lnTo>
                        <a:pt x="55" y="7"/>
                      </a:lnTo>
                      <a:lnTo>
                        <a:pt x="43" y="7"/>
                      </a:lnTo>
                      <a:lnTo>
                        <a:pt x="29" y="7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2" name="Freeform 10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7"/>
                    </a:cxn>
                    <a:cxn ang="0">
                      <a:pos x="43" y="7"/>
                    </a:cxn>
                    <a:cxn ang="0">
                      <a:pos x="55" y="7"/>
                    </a:cxn>
                    <a:cxn ang="0">
                      <a:pos x="66" y="6"/>
                    </a:cxn>
                    <a:cxn ang="0">
                      <a:pos x="76" y="6"/>
                    </a:cxn>
                    <a:cxn ang="0">
                      <a:pos x="85" y="5"/>
                    </a:cxn>
                    <a:cxn ang="0">
                      <a:pos x="91" y="4"/>
                    </a:cxn>
                    <a:cxn ang="0">
                      <a:pos x="97" y="3"/>
                    </a:cxn>
                    <a:cxn ang="0">
                      <a:pos x="100" y="1"/>
                    </a:cxn>
                    <a:cxn ang="0">
                      <a:pos x="101" y="0"/>
                    </a:cxn>
                    <a:cxn ang="0">
                      <a:pos x="98" y="0"/>
                    </a:cxn>
                    <a:cxn ang="0">
                      <a:pos x="97" y="1"/>
                    </a:cxn>
                    <a:cxn ang="0">
                      <a:pos x="94" y="3"/>
                    </a:cxn>
                    <a:cxn ang="0">
                      <a:pos x="89" y="4"/>
                    </a:cxn>
                    <a:cxn ang="0">
                      <a:pos x="82" y="5"/>
                    </a:cxn>
                    <a:cxn ang="0">
                      <a:pos x="74" y="5"/>
                    </a:cxn>
                    <a:cxn ang="0">
                      <a:pos x="64" y="6"/>
                    </a:cxn>
                    <a:cxn ang="0">
                      <a:pos x="53" y="7"/>
                    </a:cxn>
                    <a:cxn ang="0">
                      <a:pos x="40" y="7"/>
                    </a:cxn>
                    <a:cxn ang="0">
                      <a:pos x="28" y="7"/>
                    </a:cxn>
                    <a:cxn ang="0">
                      <a:pos x="15" y="7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1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7"/>
                      </a:lnTo>
                      <a:lnTo>
                        <a:pt x="43" y="7"/>
                      </a:lnTo>
                      <a:lnTo>
                        <a:pt x="55" y="7"/>
                      </a:lnTo>
                      <a:lnTo>
                        <a:pt x="66" y="6"/>
                      </a:lnTo>
                      <a:lnTo>
                        <a:pt x="76" y="6"/>
                      </a:lnTo>
                      <a:lnTo>
                        <a:pt x="85" y="5"/>
                      </a:lnTo>
                      <a:lnTo>
                        <a:pt x="91" y="4"/>
                      </a:lnTo>
                      <a:lnTo>
                        <a:pt x="97" y="3"/>
                      </a:lnTo>
                      <a:lnTo>
                        <a:pt x="100" y="1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7" y="1"/>
                      </a:lnTo>
                      <a:lnTo>
                        <a:pt x="94" y="3"/>
                      </a:lnTo>
                      <a:lnTo>
                        <a:pt x="89" y="4"/>
                      </a:lnTo>
                      <a:lnTo>
                        <a:pt x="82" y="5"/>
                      </a:lnTo>
                      <a:lnTo>
                        <a:pt x="74" y="5"/>
                      </a:lnTo>
                      <a:lnTo>
                        <a:pt x="64" y="6"/>
                      </a:lnTo>
                      <a:lnTo>
                        <a:pt x="53" y="7"/>
                      </a:lnTo>
                      <a:lnTo>
                        <a:pt x="40" y="7"/>
                      </a:lnTo>
                      <a:lnTo>
                        <a:pt x="28" y="7"/>
                      </a:lnTo>
                      <a:lnTo>
                        <a:pt x="15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3" name="Freeform 10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7"/>
                    </a:cxn>
                    <a:cxn ang="0">
                      <a:pos x="28" y="7"/>
                    </a:cxn>
                    <a:cxn ang="0">
                      <a:pos x="40" y="7"/>
                    </a:cxn>
                    <a:cxn ang="0">
                      <a:pos x="53" y="7"/>
                    </a:cxn>
                    <a:cxn ang="0">
                      <a:pos x="64" y="6"/>
                    </a:cxn>
                    <a:cxn ang="0">
                      <a:pos x="74" y="5"/>
                    </a:cxn>
                    <a:cxn ang="0">
                      <a:pos x="82" y="5"/>
                    </a:cxn>
                    <a:cxn ang="0">
                      <a:pos x="89" y="4"/>
                    </a:cxn>
                    <a:cxn ang="0">
                      <a:pos x="94" y="3"/>
                    </a:cxn>
                    <a:cxn ang="0">
                      <a:pos x="97" y="1"/>
                    </a:cxn>
                    <a:cxn ang="0">
                      <a:pos x="98" y="0"/>
                    </a:cxn>
                    <a:cxn ang="0">
                      <a:pos x="95" y="0"/>
                    </a:cxn>
                    <a:cxn ang="0">
                      <a:pos x="94" y="1"/>
                    </a:cxn>
                    <a:cxn ang="0">
                      <a:pos x="90" y="3"/>
                    </a:cxn>
                    <a:cxn ang="0">
                      <a:pos x="86" y="4"/>
                    </a:cxn>
                    <a:cxn ang="0">
                      <a:pos x="79" y="5"/>
                    </a:cxn>
                    <a:cxn ang="0">
                      <a:pos x="71" y="5"/>
                    </a:cxn>
                    <a:cxn ang="0">
                      <a:pos x="61" y="6"/>
                    </a:cxn>
                    <a:cxn ang="0">
                      <a:pos x="51" y="6"/>
                    </a:cxn>
                    <a:cxn ang="0">
                      <a:pos x="39" y="7"/>
                    </a:cxn>
                    <a:cxn ang="0">
                      <a:pos x="27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98" h="8">
                      <a:moveTo>
                        <a:pt x="0" y="8"/>
                      </a:moveTo>
                      <a:lnTo>
                        <a:pt x="15" y="7"/>
                      </a:lnTo>
                      <a:lnTo>
                        <a:pt x="28" y="7"/>
                      </a:lnTo>
                      <a:lnTo>
                        <a:pt x="40" y="7"/>
                      </a:lnTo>
                      <a:lnTo>
                        <a:pt x="53" y="7"/>
                      </a:lnTo>
                      <a:lnTo>
                        <a:pt x="64" y="6"/>
                      </a:lnTo>
                      <a:lnTo>
                        <a:pt x="74" y="5"/>
                      </a:lnTo>
                      <a:lnTo>
                        <a:pt x="82" y="5"/>
                      </a:lnTo>
                      <a:lnTo>
                        <a:pt x="89" y="4"/>
                      </a:lnTo>
                      <a:lnTo>
                        <a:pt x="94" y="3"/>
                      </a:lnTo>
                      <a:lnTo>
                        <a:pt x="97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4" y="1"/>
                      </a:lnTo>
                      <a:lnTo>
                        <a:pt x="90" y="3"/>
                      </a:lnTo>
                      <a:lnTo>
                        <a:pt x="86" y="4"/>
                      </a:lnTo>
                      <a:lnTo>
                        <a:pt x="79" y="5"/>
                      </a:lnTo>
                      <a:lnTo>
                        <a:pt x="71" y="5"/>
                      </a:lnTo>
                      <a:lnTo>
                        <a:pt x="61" y="6"/>
                      </a:lnTo>
                      <a:lnTo>
                        <a:pt x="51" y="6"/>
                      </a:lnTo>
                      <a:lnTo>
                        <a:pt x="39" y="7"/>
                      </a:lnTo>
                      <a:lnTo>
                        <a:pt x="27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4" name="Freeform 10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5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7" y="7"/>
                    </a:cxn>
                    <a:cxn ang="0">
                      <a:pos x="39" y="7"/>
                    </a:cxn>
                    <a:cxn ang="0">
                      <a:pos x="51" y="6"/>
                    </a:cxn>
                    <a:cxn ang="0">
                      <a:pos x="61" y="6"/>
                    </a:cxn>
                    <a:cxn ang="0">
                      <a:pos x="71" y="5"/>
                    </a:cxn>
                    <a:cxn ang="0">
                      <a:pos x="79" y="5"/>
                    </a:cxn>
                    <a:cxn ang="0">
                      <a:pos x="86" y="4"/>
                    </a:cxn>
                    <a:cxn ang="0">
                      <a:pos x="90" y="3"/>
                    </a:cxn>
                    <a:cxn ang="0">
                      <a:pos x="94" y="1"/>
                    </a:cxn>
                    <a:cxn ang="0">
                      <a:pos x="95" y="0"/>
                    </a:cxn>
                    <a:cxn ang="0">
                      <a:pos x="90" y="0"/>
                    </a:cxn>
                    <a:cxn ang="0">
                      <a:pos x="90" y="1"/>
                    </a:cxn>
                    <a:cxn ang="0">
                      <a:pos x="87" y="3"/>
                    </a:cxn>
                    <a:cxn ang="0">
                      <a:pos x="82" y="4"/>
                    </a:cxn>
                    <a:cxn ang="0">
                      <a:pos x="77" y="5"/>
                    </a:cxn>
                    <a:cxn ang="0">
                      <a:pos x="69" y="5"/>
                    </a:cxn>
                    <a:cxn ang="0">
                      <a:pos x="59" y="6"/>
                    </a:cxn>
                    <a:cxn ang="0">
                      <a:pos x="49" y="6"/>
                    </a:cxn>
                    <a:cxn ang="0">
                      <a:pos x="38" y="7"/>
                    </a:cxn>
                    <a:cxn ang="0">
                      <a:pos x="26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5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7" y="7"/>
                      </a:lnTo>
                      <a:lnTo>
                        <a:pt x="39" y="7"/>
                      </a:lnTo>
                      <a:lnTo>
                        <a:pt x="51" y="6"/>
                      </a:lnTo>
                      <a:lnTo>
                        <a:pt x="61" y="6"/>
                      </a:lnTo>
                      <a:lnTo>
                        <a:pt x="71" y="5"/>
                      </a:lnTo>
                      <a:lnTo>
                        <a:pt x="79" y="5"/>
                      </a:lnTo>
                      <a:lnTo>
                        <a:pt x="86" y="4"/>
                      </a:lnTo>
                      <a:lnTo>
                        <a:pt x="90" y="3"/>
                      </a:lnTo>
                      <a:lnTo>
                        <a:pt x="94" y="1"/>
                      </a:lnTo>
                      <a:lnTo>
                        <a:pt x="95" y="0"/>
                      </a:lnTo>
                      <a:lnTo>
                        <a:pt x="90" y="0"/>
                      </a:lnTo>
                      <a:lnTo>
                        <a:pt x="90" y="1"/>
                      </a:lnTo>
                      <a:lnTo>
                        <a:pt x="87" y="3"/>
                      </a:lnTo>
                      <a:lnTo>
                        <a:pt x="82" y="4"/>
                      </a:lnTo>
                      <a:lnTo>
                        <a:pt x="77" y="5"/>
                      </a:lnTo>
                      <a:lnTo>
                        <a:pt x="69" y="5"/>
                      </a:lnTo>
                      <a:lnTo>
                        <a:pt x="59" y="6"/>
                      </a:lnTo>
                      <a:lnTo>
                        <a:pt x="49" y="6"/>
                      </a:lnTo>
                      <a:lnTo>
                        <a:pt x="38" y="7"/>
                      </a:lnTo>
                      <a:lnTo>
                        <a:pt x="26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5" name="Freeform 10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0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6" y="7"/>
                    </a:cxn>
                    <a:cxn ang="0">
                      <a:pos x="38" y="7"/>
                    </a:cxn>
                    <a:cxn ang="0">
                      <a:pos x="49" y="6"/>
                    </a:cxn>
                    <a:cxn ang="0">
                      <a:pos x="59" y="6"/>
                    </a:cxn>
                    <a:cxn ang="0">
                      <a:pos x="69" y="5"/>
                    </a:cxn>
                    <a:cxn ang="0">
                      <a:pos x="77" y="5"/>
                    </a:cxn>
                    <a:cxn ang="0">
                      <a:pos x="82" y="4"/>
                    </a:cxn>
                    <a:cxn ang="0">
                      <a:pos x="87" y="3"/>
                    </a:cxn>
                    <a:cxn ang="0">
                      <a:pos x="90" y="1"/>
                    </a:cxn>
                    <a:cxn ang="0">
                      <a:pos x="90" y="0"/>
                    </a:cxn>
                    <a:cxn ang="0">
                      <a:pos x="87" y="0"/>
                    </a:cxn>
                    <a:cxn ang="0">
                      <a:pos x="87" y="1"/>
                    </a:cxn>
                    <a:cxn ang="0">
                      <a:pos x="84" y="3"/>
                    </a:cxn>
                    <a:cxn ang="0">
                      <a:pos x="78" y="4"/>
                    </a:cxn>
                    <a:cxn ang="0">
                      <a:pos x="71" y="5"/>
                    </a:cxn>
                    <a:cxn ang="0">
                      <a:pos x="63" y="5"/>
                    </a:cxn>
                    <a:cxn ang="0">
                      <a:pos x="51" y="6"/>
                    </a:cxn>
                    <a:cxn ang="0">
                      <a:pos x="40" y="6"/>
                    </a:cxn>
                    <a:cxn ang="0">
                      <a:pos x="27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0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6" y="7"/>
                      </a:lnTo>
                      <a:lnTo>
                        <a:pt x="38" y="7"/>
                      </a:lnTo>
                      <a:lnTo>
                        <a:pt x="49" y="6"/>
                      </a:lnTo>
                      <a:lnTo>
                        <a:pt x="59" y="6"/>
                      </a:lnTo>
                      <a:lnTo>
                        <a:pt x="69" y="5"/>
                      </a:lnTo>
                      <a:lnTo>
                        <a:pt x="77" y="5"/>
                      </a:lnTo>
                      <a:lnTo>
                        <a:pt x="82" y="4"/>
                      </a:lnTo>
                      <a:lnTo>
                        <a:pt x="87" y="3"/>
                      </a:lnTo>
                      <a:lnTo>
                        <a:pt x="90" y="1"/>
                      </a:lnTo>
                      <a:lnTo>
                        <a:pt x="90" y="0"/>
                      </a:ln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4" y="3"/>
                      </a:lnTo>
                      <a:lnTo>
                        <a:pt x="78" y="4"/>
                      </a:lnTo>
                      <a:lnTo>
                        <a:pt x="71" y="5"/>
                      </a:lnTo>
                      <a:lnTo>
                        <a:pt x="63" y="5"/>
                      </a:lnTo>
                      <a:lnTo>
                        <a:pt x="51" y="6"/>
                      </a:lnTo>
                      <a:lnTo>
                        <a:pt x="40" y="6"/>
                      </a:lnTo>
                      <a:lnTo>
                        <a:pt x="27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6" name="Freeform 10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7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7" y="7"/>
                    </a:cxn>
                    <a:cxn ang="0">
                      <a:pos x="40" y="6"/>
                    </a:cxn>
                    <a:cxn ang="0">
                      <a:pos x="51" y="6"/>
                    </a:cxn>
                    <a:cxn ang="0">
                      <a:pos x="63" y="5"/>
                    </a:cxn>
                    <a:cxn ang="0">
                      <a:pos x="71" y="5"/>
                    </a:cxn>
                    <a:cxn ang="0">
                      <a:pos x="78" y="4"/>
                    </a:cxn>
                    <a:cxn ang="0">
                      <a:pos x="84" y="3"/>
                    </a:cxn>
                    <a:cxn ang="0">
                      <a:pos x="87" y="1"/>
                    </a:cxn>
                    <a:cxn ang="0">
                      <a:pos x="87" y="0"/>
                    </a:cxn>
                    <a:cxn ang="0">
                      <a:pos x="84" y="0"/>
                    </a:cxn>
                    <a:cxn ang="0">
                      <a:pos x="84" y="1"/>
                    </a:cxn>
                    <a:cxn ang="0">
                      <a:pos x="80" y="3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59" y="5"/>
                    </a:cxn>
                    <a:cxn ang="0">
                      <a:pos x="49" y="6"/>
                    </a:cxn>
                    <a:cxn ang="0">
                      <a:pos x="38" y="6"/>
                    </a:cxn>
                    <a:cxn ang="0">
                      <a:pos x="26" y="6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87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7" y="7"/>
                      </a:lnTo>
                      <a:lnTo>
                        <a:pt x="40" y="6"/>
                      </a:lnTo>
                      <a:lnTo>
                        <a:pt x="51" y="6"/>
                      </a:lnTo>
                      <a:lnTo>
                        <a:pt x="63" y="5"/>
                      </a:lnTo>
                      <a:lnTo>
                        <a:pt x="71" y="5"/>
                      </a:lnTo>
                      <a:lnTo>
                        <a:pt x="78" y="4"/>
                      </a:lnTo>
                      <a:lnTo>
                        <a:pt x="84" y="3"/>
                      </a:lnTo>
                      <a:lnTo>
                        <a:pt x="87" y="1"/>
                      </a:lnTo>
                      <a:lnTo>
                        <a:pt x="87" y="0"/>
                      </a:lnTo>
                      <a:lnTo>
                        <a:pt x="84" y="0"/>
                      </a:lnTo>
                      <a:lnTo>
                        <a:pt x="84" y="1"/>
                      </a:lnTo>
                      <a:lnTo>
                        <a:pt x="80" y="3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59" y="5"/>
                      </a:lnTo>
                      <a:lnTo>
                        <a:pt x="49" y="6"/>
                      </a:lnTo>
                      <a:lnTo>
                        <a:pt x="38" y="6"/>
                      </a:lnTo>
                      <a:lnTo>
                        <a:pt x="26" y="6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7" name="Freeform 10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4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6" y="6"/>
                    </a:cxn>
                    <a:cxn ang="0">
                      <a:pos x="38" y="6"/>
                    </a:cxn>
                    <a:cxn ang="0">
                      <a:pos x="49" y="6"/>
                    </a:cxn>
                    <a:cxn ang="0">
                      <a:pos x="59" y="5"/>
                    </a:cxn>
                    <a:cxn ang="0">
                      <a:pos x="68" y="5"/>
                    </a:cxn>
                    <a:cxn ang="0">
                      <a:pos x="75" y="4"/>
                    </a:cxn>
                    <a:cxn ang="0">
                      <a:pos x="80" y="3"/>
                    </a:cxn>
                    <a:cxn ang="0">
                      <a:pos x="84" y="1"/>
                    </a:cxn>
                    <a:cxn ang="0">
                      <a:pos x="84" y="0"/>
                    </a:cxn>
                    <a:cxn ang="0">
                      <a:pos x="80" y="0"/>
                    </a:cxn>
                    <a:cxn ang="0">
                      <a:pos x="80" y="1"/>
                    </a:cxn>
                    <a:cxn ang="0">
                      <a:pos x="77" y="3"/>
                    </a:cxn>
                    <a:cxn ang="0">
                      <a:pos x="72" y="4"/>
                    </a:cxn>
                    <a:cxn ang="0">
                      <a:pos x="66" y="4"/>
                    </a:cxn>
                    <a:cxn ang="0">
                      <a:pos x="57" y="5"/>
                    </a:cxn>
                    <a:cxn ang="0">
                      <a:pos x="48" y="6"/>
                    </a:cxn>
                    <a:cxn ang="0">
                      <a:pos x="37" y="6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84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6" y="6"/>
                      </a:lnTo>
                      <a:lnTo>
                        <a:pt x="38" y="6"/>
                      </a:lnTo>
                      <a:lnTo>
                        <a:pt x="49" y="6"/>
                      </a:lnTo>
                      <a:lnTo>
                        <a:pt x="59" y="5"/>
                      </a:lnTo>
                      <a:lnTo>
                        <a:pt x="68" y="5"/>
                      </a:lnTo>
                      <a:lnTo>
                        <a:pt x="75" y="4"/>
                      </a:lnTo>
                      <a:lnTo>
                        <a:pt x="80" y="3"/>
                      </a:lnTo>
                      <a:lnTo>
                        <a:pt x="84" y="1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0" y="1"/>
                      </a:lnTo>
                      <a:lnTo>
                        <a:pt x="77" y="3"/>
                      </a:lnTo>
                      <a:lnTo>
                        <a:pt x="72" y="4"/>
                      </a:lnTo>
                      <a:lnTo>
                        <a:pt x="66" y="4"/>
                      </a:lnTo>
                      <a:lnTo>
                        <a:pt x="57" y="5"/>
                      </a:lnTo>
                      <a:lnTo>
                        <a:pt x="48" y="6"/>
                      </a:lnTo>
                      <a:lnTo>
                        <a:pt x="37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8" name="Freeform 10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0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7" y="6"/>
                    </a:cxn>
                    <a:cxn ang="0">
                      <a:pos x="48" y="6"/>
                    </a:cxn>
                    <a:cxn ang="0">
                      <a:pos x="57" y="5"/>
                    </a:cxn>
                    <a:cxn ang="0">
                      <a:pos x="66" y="4"/>
                    </a:cxn>
                    <a:cxn ang="0">
                      <a:pos x="72" y="4"/>
                    </a:cxn>
                    <a:cxn ang="0">
                      <a:pos x="77" y="3"/>
                    </a:cxn>
                    <a:cxn ang="0">
                      <a:pos x="80" y="1"/>
                    </a:cxn>
                    <a:cxn ang="0">
                      <a:pos x="80" y="0"/>
                    </a:cxn>
                    <a:cxn ang="0">
                      <a:pos x="77" y="0"/>
                    </a:cxn>
                    <a:cxn ang="0">
                      <a:pos x="77" y="1"/>
                    </a:cxn>
                    <a:cxn ang="0">
                      <a:pos x="74" y="3"/>
                    </a:cxn>
                    <a:cxn ang="0">
                      <a:pos x="69" y="4"/>
                    </a:cxn>
                    <a:cxn ang="0">
                      <a:pos x="63" y="4"/>
                    </a:cxn>
                    <a:cxn ang="0">
                      <a:pos x="55" y="5"/>
                    </a:cxn>
                    <a:cxn ang="0">
                      <a:pos x="46" y="5"/>
                    </a:cxn>
                    <a:cxn ang="0">
                      <a:pos x="36" y="6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0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7" y="6"/>
                      </a:lnTo>
                      <a:lnTo>
                        <a:pt x="48" y="6"/>
                      </a:lnTo>
                      <a:lnTo>
                        <a:pt x="57" y="5"/>
                      </a:lnTo>
                      <a:lnTo>
                        <a:pt x="66" y="4"/>
                      </a:lnTo>
                      <a:lnTo>
                        <a:pt x="72" y="4"/>
                      </a:lnTo>
                      <a:lnTo>
                        <a:pt x="77" y="3"/>
                      </a:lnTo>
                      <a:lnTo>
                        <a:pt x="80" y="1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7" y="1"/>
                      </a:lnTo>
                      <a:lnTo>
                        <a:pt x="74" y="3"/>
                      </a:lnTo>
                      <a:lnTo>
                        <a:pt x="69" y="4"/>
                      </a:lnTo>
                      <a:lnTo>
                        <a:pt x="63" y="4"/>
                      </a:lnTo>
                      <a:lnTo>
                        <a:pt x="55" y="5"/>
                      </a:lnTo>
                      <a:lnTo>
                        <a:pt x="46" y="5"/>
                      </a:lnTo>
                      <a:lnTo>
                        <a:pt x="36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9" name="Freeform 10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7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6" y="6"/>
                    </a:cxn>
                    <a:cxn ang="0">
                      <a:pos x="46" y="5"/>
                    </a:cxn>
                    <a:cxn ang="0">
                      <a:pos x="55" y="5"/>
                    </a:cxn>
                    <a:cxn ang="0">
                      <a:pos x="63" y="4"/>
                    </a:cxn>
                    <a:cxn ang="0">
                      <a:pos x="69" y="4"/>
                    </a:cxn>
                    <a:cxn ang="0">
                      <a:pos x="74" y="3"/>
                    </a:cxn>
                    <a:cxn ang="0">
                      <a:pos x="77" y="1"/>
                    </a:cxn>
                    <a:cxn ang="0">
                      <a:pos x="77" y="0"/>
                    </a:cxn>
                    <a:cxn ang="0">
                      <a:pos x="74" y="0"/>
                    </a:cxn>
                    <a:cxn ang="0">
                      <a:pos x="74" y="1"/>
                    </a:cxn>
                    <a:cxn ang="0">
                      <a:pos x="70" y="3"/>
                    </a:cxn>
                    <a:cxn ang="0">
                      <a:pos x="66" y="4"/>
                    </a:cxn>
                    <a:cxn ang="0">
                      <a:pos x="60" y="4"/>
                    </a:cxn>
                    <a:cxn ang="0">
                      <a:pos x="53" y="5"/>
                    </a:cxn>
                    <a:cxn ang="0">
                      <a:pos x="44" y="5"/>
                    </a:cxn>
                    <a:cxn ang="0">
                      <a:pos x="34" y="6"/>
                    </a:cxn>
                    <a:cxn ang="0">
                      <a:pos x="24" y="6"/>
                    </a:cxn>
                    <a:cxn ang="0">
                      <a:pos x="12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7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6" y="6"/>
                      </a:lnTo>
                      <a:lnTo>
                        <a:pt x="46" y="5"/>
                      </a:lnTo>
                      <a:lnTo>
                        <a:pt x="55" y="5"/>
                      </a:lnTo>
                      <a:lnTo>
                        <a:pt x="63" y="4"/>
                      </a:lnTo>
                      <a:lnTo>
                        <a:pt x="69" y="4"/>
                      </a:lnTo>
                      <a:lnTo>
                        <a:pt x="74" y="3"/>
                      </a:lnTo>
                      <a:lnTo>
                        <a:pt x="77" y="1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66" y="4"/>
                      </a:lnTo>
                      <a:lnTo>
                        <a:pt x="60" y="4"/>
                      </a:lnTo>
                      <a:lnTo>
                        <a:pt x="53" y="5"/>
                      </a:lnTo>
                      <a:lnTo>
                        <a:pt x="44" y="5"/>
                      </a:lnTo>
                      <a:lnTo>
                        <a:pt x="34" y="6"/>
                      </a:lnTo>
                      <a:lnTo>
                        <a:pt x="24" y="6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0" name="Freeform 11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4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" y="6"/>
                    </a:cxn>
                    <a:cxn ang="0">
                      <a:pos x="24" y="6"/>
                    </a:cxn>
                    <a:cxn ang="0">
                      <a:pos x="34" y="6"/>
                    </a:cxn>
                    <a:cxn ang="0">
                      <a:pos x="44" y="5"/>
                    </a:cxn>
                    <a:cxn ang="0">
                      <a:pos x="53" y="5"/>
                    </a:cxn>
                    <a:cxn ang="0">
                      <a:pos x="60" y="4"/>
                    </a:cxn>
                    <a:cxn ang="0">
                      <a:pos x="66" y="4"/>
                    </a:cxn>
                    <a:cxn ang="0">
                      <a:pos x="70" y="3"/>
                    </a:cxn>
                    <a:cxn ang="0">
                      <a:pos x="74" y="1"/>
                    </a:cxn>
                    <a:cxn ang="0">
                      <a:pos x="74" y="0"/>
                    </a:cxn>
                    <a:cxn ang="0">
                      <a:pos x="70" y="0"/>
                    </a:cxn>
                    <a:cxn ang="0">
                      <a:pos x="69" y="1"/>
                    </a:cxn>
                    <a:cxn ang="0">
                      <a:pos x="67" y="3"/>
                    </a:cxn>
                    <a:cxn ang="0">
                      <a:pos x="61" y="4"/>
                    </a:cxn>
                    <a:cxn ang="0">
                      <a:pos x="55" y="4"/>
                    </a:cxn>
                    <a:cxn ang="0">
                      <a:pos x="46" y="5"/>
                    </a:cxn>
                    <a:cxn ang="0">
                      <a:pos x="36" y="5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4" h="6">
                      <a:moveTo>
                        <a:pt x="0" y="6"/>
                      </a:moveTo>
                      <a:lnTo>
                        <a:pt x="12" y="6"/>
                      </a:lnTo>
                      <a:lnTo>
                        <a:pt x="24" y="6"/>
                      </a:lnTo>
                      <a:lnTo>
                        <a:pt x="34" y="6"/>
                      </a:lnTo>
                      <a:lnTo>
                        <a:pt x="44" y="5"/>
                      </a:lnTo>
                      <a:lnTo>
                        <a:pt x="53" y="5"/>
                      </a:lnTo>
                      <a:lnTo>
                        <a:pt x="60" y="4"/>
                      </a:lnTo>
                      <a:lnTo>
                        <a:pt x="66" y="4"/>
                      </a:lnTo>
                      <a:lnTo>
                        <a:pt x="70" y="3"/>
                      </a:lnTo>
                      <a:lnTo>
                        <a:pt x="74" y="1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9" y="1"/>
                      </a:lnTo>
                      <a:lnTo>
                        <a:pt x="67" y="3"/>
                      </a:lnTo>
                      <a:lnTo>
                        <a:pt x="61" y="4"/>
                      </a:lnTo>
                      <a:lnTo>
                        <a:pt x="55" y="4"/>
                      </a:lnTo>
                      <a:lnTo>
                        <a:pt x="46" y="5"/>
                      </a:lnTo>
                      <a:lnTo>
                        <a:pt x="36" y="5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1" name="Freeform 11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0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6" y="5"/>
                    </a:cxn>
                    <a:cxn ang="0">
                      <a:pos x="46" y="5"/>
                    </a:cxn>
                    <a:cxn ang="0">
                      <a:pos x="55" y="4"/>
                    </a:cxn>
                    <a:cxn ang="0">
                      <a:pos x="61" y="4"/>
                    </a:cxn>
                    <a:cxn ang="0">
                      <a:pos x="67" y="3"/>
                    </a:cxn>
                    <a:cxn ang="0">
                      <a:pos x="69" y="1"/>
                    </a:cxn>
                    <a:cxn ang="0">
                      <a:pos x="70" y="0"/>
                    </a:cxn>
                    <a:cxn ang="0">
                      <a:pos x="67" y="0"/>
                    </a:cxn>
                    <a:cxn ang="0">
                      <a:pos x="66" y="1"/>
                    </a:cxn>
                    <a:cxn ang="0">
                      <a:pos x="64" y="3"/>
                    </a:cxn>
                    <a:cxn ang="0">
                      <a:pos x="58" y="4"/>
                    </a:cxn>
                    <a:cxn ang="0">
                      <a:pos x="51" y="4"/>
                    </a:cxn>
                    <a:cxn ang="0">
                      <a:pos x="44" y="5"/>
                    </a:cxn>
                    <a:cxn ang="0">
                      <a:pos x="34" y="5"/>
                    </a:cxn>
                    <a:cxn ang="0">
                      <a:pos x="24" y="5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0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6" y="5"/>
                      </a:lnTo>
                      <a:lnTo>
                        <a:pt x="46" y="5"/>
                      </a:lnTo>
                      <a:lnTo>
                        <a:pt x="55" y="4"/>
                      </a:lnTo>
                      <a:lnTo>
                        <a:pt x="61" y="4"/>
                      </a:lnTo>
                      <a:lnTo>
                        <a:pt x="67" y="3"/>
                      </a:lnTo>
                      <a:lnTo>
                        <a:pt x="69" y="1"/>
                      </a:lnTo>
                      <a:lnTo>
                        <a:pt x="70" y="0"/>
                      </a:lnTo>
                      <a:lnTo>
                        <a:pt x="67" y="0"/>
                      </a:lnTo>
                      <a:lnTo>
                        <a:pt x="66" y="1"/>
                      </a:lnTo>
                      <a:lnTo>
                        <a:pt x="64" y="3"/>
                      </a:lnTo>
                      <a:lnTo>
                        <a:pt x="58" y="4"/>
                      </a:lnTo>
                      <a:lnTo>
                        <a:pt x="51" y="4"/>
                      </a:lnTo>
                      <a:lnTo>
                        <a:pt x="44" y="5"/>
                      </a:lnTo>
                      <a:lnTo>
                        <a:pt x="34" y="5"/>
                      </a:lnTo>
                      <a:lnTo>
                        <a:pt x="24" y="5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2" name="Freeform 11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7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4" y="5"/>
                    </a:cxn>
                    <a:cxn ang="0">
                      <a:pos x="34" y="5"/>
                    </a:cxn>
                    <a:cxn ang="0">
                      <a:pos x="44" y="5"/>
                    </a:cxn>
                    <a:cxn ang="0">
                      <a:pos x="51" y="4"/>
                    </a:cxn>
                    <a:cxn ang="0">
                      <a:pos x="58" y="4"/>
                    </a:cxn>
                    <a:cxn ang="0">
                      <a:pos x="64" y="3"/>
                    </a:cxn>
                    <a:cxn ang="0">
                      <a:pos x="66" y="1"/>
                    </a:cxn>
                    <a:cxn ang="0">
                      <a:pos x="67" y="0"/>
                    </a:cxn>
                    <a:cxn ang="0">
                      <a:pos x="64" y="0"/>
                    </a:cxn>
                    <a:cxn ang="0">
                      <a:pos x="64" y="1"/>
                    </a:cxn>
                    <a:cxn ang="0">
                      <a:pos x="60" y="3"/>
                    </a:cxn>
                    <a:cxn ang="0">
                      <a:pos x="56" y="3"/>
                    </a:cxn>
                    <a:cxn ang="0">
                      <a:pos x="49" y="4"/>
                    </a:cxn>
                    <a:cxn ang="0">
                      <a:pos x="41" y="5"/>
                    </a:cxn>
                    <a:cxn ang="0">
                      <a:pos x="33" y="5"/>
                    </a:cxn>
                    <a:cxn ang="0">
                      <a:pos x="23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7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4" y="5"/>
                      </a:lnTo>
                      <a:lnTo>
                        <a:pt x="34" y="5"/>
                      </a:lnTo>
                      <a:lnTo>
                        <a:pt x="44" y="5"/>
                      </a:lnTo>
                      <a:lnTo>
                        <a:pt x="51" y="4"/>
                      </a:lnTo>
                      <a:lnTo>
                        <a:pt x="58" y="4"/>
                      </a:lnTo>
                      <a:lnTo>
                        <a:pt x="64" y="3"/>
                      </a:lnTo>
                      <a:lnTo>
                        <a:pt x="66" y="1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64" y="1"/>
                      </a:lnTo>
                      <a:lnTo>
                        <a:pt x="60" y="3"/>
                      </a:lnTo>
                      <a:lnTo>
                        <a:pt x="56" y="3"/>
                      </a:lnTo>
                      <a:lnTo>
                        <a:pt x="49" y="4"/>
                      </a:lnTo>
                      <a:lnTo>
                        <a:pt x="41" y="5"/>
                      </a:lnTo>
                      <a:lnTo>
                        <a:pt x="33" y="5"/>
                      </a:lnTo>
                      <a:lnTo>
                        <a:pt x="23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3" name="Freeform 11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4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3" y="5"/>
                    </a:cxn>
                    <a:cxn ang="0">
                      <a:pos x="33" y="5"/>
                    </a:cxn>
                    <a:cxn ang="0">
                      <a:pos x="41" y="5"/>
                    </a:cxn>
                    <a:cxn ang="0">
                      <a:pos x="49" y="4"/>
                    </a:cxn>
                    <a:cxn ang="0">
                      <a:pos x="56" y="3"/>
                    </a:cxn>
                    <a:cxn ang="0">
                      <a:pos x="60" y="3"/>
                    </a:cxn>
                    <a:cxn ang="0">
                      <a:pos x="64" y="1"/>
                    </a:cxn>
                    <a:cxn ang="0">
                      <a:pos x="64" y="0"/>
                    </a:cxn>
                    <a:cxn ang="0">
                      <a:pos x="60" y="0"/>
                    </a:cxn>
                    <a:cxn ang="0">
                      <a:pos x="60" y="1"/>
                    </a:cxn>
                    <a:cxn ang="0">
                      <a:pos x="57" y="3"/>
                    </a:cxn>
                    <a:cxn ang="0">
                      <a:pos x="53" y="3"/>
                    </a:cxn>
                    <a:cxn ang="0">
                      <a:pos x="47" y="4"/>
                    </a:cxn>
                    <a:cxn ang="0">
                      <a:pos x="39" y="4"/>
                    </a:cxn>
                    <a:cxn ang="0">
                      <a:pos x="30" y="5"/>
                    </a:cxn>
                    <a:cxn ang="0">
                      <a:pos x="22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4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3" y="5"/>
                      </a:lnTo>
                      <a:lnTo>
                        <a:pt x="33" y="5"/>
                      </a:lnTo>
                      <a:lnTo>
                        <a:pt x="41" y="5"/>
                      </a:lnTo>
                      <a:lnTo>
                        <a:pt x="49" y="4"/>
                      </a:lnTo>
                      <a:lnTo>
                        <a:pt x="56" y="3"/>
                      </a:lnTo>
                      <a:lnTo>
                        <a:pt x="60" y="3"/>
                      </a:lnTo>
                      <a:lnTo>
                        <a:pt x="64" y="1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60" y="1"/>
                      </a:lnTo>
                      <a:lnTo>
                        <a:pt x="57" y="3"/>
                      </a:lnTo>
                      <a:lnTo>
                        <a:pt x="53" y="3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0" y="5"/>
                      </a:lnTo>
                      <a:lnTo>
                        <a:pt x="22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4" name="Freeform 11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0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2" y="5"/>
                    </a:cxn>
                    <a:cxn ang="0">
                      <a:pos x="30" y="5"/>
                    </a:cxn>
                    <a:cxn ang="0">
                      <a:pos x="39" y="4"/>
                    </a:cxn>
                    <a:cxn ang="0">
                      <a:pos x="47" y="4"/>
                    </a:cxn>
                    <a:cxn ang="0">
                      <a:pos x="53" y="3"/>
                    </a:cxn>
                    <a:cxn ang="0">
                      <a:pos x="57" y="3"/>
                    </a:cxn>
                    <a:cxn ang="0">
                      <a:pos x="60" y="1"/>
                    </a:cxn>
                    <a:cxn ang="0">
                      <a:pos x="60" y="0"/>
                    </a:cxn>
                    <a:cxn ang="0">
                      <a:pos x="57" y="0"/>
                    </a:cxn>
                    <a:cxn ang="0">
                      <a:pos x="56" y="1"/>
                    </a:cxn>
                    <a:cxn ang="0">
                      <a:pos x="53" y="3"/>
                    </a:cxn>
                    <a:cxn ang="0">
                      <a:pos x="48" y="3"/>
                    </a:cxn>
                    <a:cxn ang="0">
                      <a:pos x="40" y="4"/>
                    </a:cxn>
                    <a:cxn ang="0">
                      <a:pos x="33" y="4"/>
                    </a:cxn>
                    <a:cxn ang="0">
                      <a:pos x="23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0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2" y="5"/>
                      </a:lnTo>
                      <a:lnTo>
                        <a:pt x="30" y="5"/>
                      </a:lnTo>
                      <a:lnTo>
                        <a:pt x="39" y="4"/>
                      </a:lnTo>
                      <a:lnTo>
                        <a:pt x="47" y="4"/>
                      </a:lnTo>
                      <a:lnTo>
                        <a:pt x="53" y="3"/>
                      </a:lnTo>
                      <a:lnTo>
                        <a:pt x="57" y="3"/>
                      </a:lnTo>
                      <a:lnTo>
                        <a:pt x="60" y="1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1"/>
                      </a:lnTo>
                      <a:lnTo>
                        <a:pt x="53" y="3"/>
                      </a:lnTo>
                      <a:lnTo>
                        <a:pt x="48" y="3"/>
                      </a:lnTo>
                      <a:lnTo>
                        <a:pt x="40" y="4"/>
                      </a:lnTo>
                      <a:lnTo>
                        <a:pt x="33" y="4"/>
                      </a:lnTo>
                      <a:lnTo>
                        <a:pt x="23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5" name="Freeform 11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3" y="5"/>
                    </a:cxn>
                    <a:cxn ang="0">
                      <a:pos x="33" y="4"/>
                    </a:cxn>
                    <a:cxn ang="0">
                      <a:pos x="40" y="4"/>
                    </a:cxn>
                    <a:cxn ang="0">
                      <a:pos x="48" y="3"/>
                    </a:cxn>
                    <a:cxn ang="0">
                      <a:pos x="53" y="3"/>
                    </a:cxn>
                    <a:cxn ang="0">
                      <a:pos x="56" y="1"/>
                    </a:cxn>
                    <a:cxn ang="0">
                      <a:pos x="57" y="0"/>
                    </a:cxn>
                    <a:cxn ang="0">
                      <a:pos x="54" y="0"/>
                    </a:cxn>
                    <a:cxn ang="0">
                      <a:pos x="53" y="1"/>
                    </a:cxn>
                    <a:cxn ang="0">
                      <a:pos x="50" y="3"/>
                    </a:cxn>
                    <a:cxn ang="0">
                      <a:pos x="45" y="3"/>
                    </a:cxn>
                    <a:cxn ang="0">
                      <a:pos x="38" y="4"/>
                    </a:cxn>
                    <a:cxn ang="0">
                      <a:pos x="30" y="4"/>
                    </a:cxn>
                    <a:cxn ang="0">
                      <a:pos x="22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7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3" y="5"/>
                      </a:lnTo>
                      <a:lnTo>
                        <a:pt x="33" y="4"/>
                      </a:lnTo>
                      <a:lnTo>
                        <a:pt x="40" y="4"/>
                      </a:lnTo>
                      <a:lnTo>
                        <a:pt x="48" y="3"/>
                      </a:lnTo>
                      <a:lnTo>
                        <a:pt x="53" y="3"/>
                      </a:lnTo>
                      <a:lnTo>
                        <a:pt x="56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0" y="3"/>
                      </a:lnTo>
                      <a:lnTo>
                        <a:pt x="45" y="3"/>
                      </a:lnTo>
                      <a:lnTo>
                        <a:pt x="38" y="4"/>
                      </a:lnTo>
                      <a:lnTo>
                        <a:pt x="30" y="4"/>
                      </a:lnTo>
                      <a:lnTo>
                        <a:pt x="22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6" name="Freeform 11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4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2" y="5"/>
                    </a:cxn>
                    <a:cxn ang="0">
                      <a:pos x="30" y="4"/>
                    </a:cxn>
                    <a:cxn ang="0">
                      <a:pos x="38" y="4"/>
                    </a:cxn>
                    <a:cxn ang="0">
                      <a:pos x="45" y="3"/>
                    </a:cxn>
                    <a:cxn ang="0">
                      <a:pos x="50" y="3"/>
                    </a:cxn>
                    <a:cxn ang="0">
                      <a:pos x="53" y="1"/>
                    </a:cxn>
                    <a:cxn ang="0">
                      <a:pos x="54" y="0"/>
                    </a:cxn>
                    <a:cxn ang="0">
                      <a:pos x="50" y="0"/>
                    </a:cxn>
                    <a:cxn ang="0">
                      <a:pos x="49" y="1"/>
                    </a:cxn>
                    <a:cxn ang="0">
                      <a:pos x="47" y="3"/>
                    </a:cxn>
                    <a:cxn ang="0">
                      <a:pos x="43" y="3"/>
                    </a:cxn>
                    <a:cxn ang="0">
                      <a:pos x="36" y="4"/>
                    </a:cxn>
                    <a:cxn ang="0">
                      <a:pos x="28" y="4"/>
                    </a:cxn>
                    <a:cxn ang="0">
                      <a:pos x="19" y="4"/>
                    </a:cxn>
                    <a:cxn ang="0">
                      <a:pos x="10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2" y="5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5" y="3"/>
                      </a:lnTo>
                      <a:lnTo>
                        <a:pt x="50" y="3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9" y="1"/>
                      </a:lnTo>
                      <a:lnTo>
                        <a:pt x="47" y="3"/>
                      </a:lnTo>
                      <a:lnTo>
                        <a:pt x="43" y="3"/>
                      </a:lnTo>
                      <a:lnTo>
                        <a:pt x="36" y="4"/>
                      </a:lnTo>
                      <a:lnTo>
                        <a:pt x="28" y="4"/>
                      </a:lnTo>
                      <a:lnTo>
                        <a:pt x="19" y="4"/>
                      </a:lnTo>
                      <a:lnTo>
                        <a:pt x="1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7" name="Freeform 11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0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0" y="5"/>
                    </a:cxn>
                    <a:cxn ang="0">
                      <a:pos x="19" y="4"/>
                    </a:cxn>
                    <a:cxn ang="0">
                      <a:pos x="28" y="4"/>
                    </a:cxn>
                    <a:cxn ang="0">
                      <a:pos x="36" y="4"/>
                    </a:cxn>
                    <a:cxn ang="0">
                      <a:pos x="43" y="3"/>
                    </a:cxn>
                    <a:cxn ang="0">
                      <a:pos x="47" y="3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7" y="0"/>
                    </a:cxn>
                    <a:cxn ang="0">
                      <a:pos x="47" y="1"/>
                    </a:cxn>
                    <a:cxn ang="0">
                      <a:pos x="44" y="3"/>
                    </a:cxn>
                    <a:cxn ang="0">
                      <a:pos x="39" y="3"/>
                    </a:cxn>
                    <a:cxn ang="0">
                      <a:pos x="34" y="4"/>
                    </a:cxn>
                    <a:cxn ang="0">
                      <a:pos x="27" y="4"/>
                    </a:cxn>
                    <a:cxn ang="0">
                      <a:pos x="18" y="4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0" h="5">
                      <a:moveTo>
                        <a:pt x="0" y="5"/>
                      </a:moveTo>
                      <a:lnTo>
                        <a:pt x="10" y="5"/>
                      </a:lnTo>
                      <a:lnTo>
                        <a:pt x="19" y="4"/>
                      </a:lnTo>
                      <a:lnTo>
                        <a:pt x="28" y="4"/>
                      </a:lnTo>
                      <a:lnTo>
                        <a:pt x="36" y="4"/>
                      </a:lnTo>
                      <a:lnTo>
                        <a:pt x="43" y="3"/>
                      </a:lnTo>
                      <a:lnTo>
                        <a:pt x="47" y="3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44" y="3"/>
                      </a:lnTo>
                      <a:lnTo>
                        <a:pt x="39" y="3"/>
                      </a:lnTo>
                      <a:lnTo>
                        <a:pt x="34" y="4"/>
                      </a:lnTo>
                      <a:lnTo>
                        <a:pt x="27" y="4"/>
                      </a:lnTo>
                      <a:lnTo>
                        <a:pt x="18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8" name="Freeform 11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7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9" y="4"/>
                    </a:cxn>
                    <a:cxn ang="0">
                      <a:pos x="18" y="4"/>
                    </a:cxn>
                    <a:cxn ang="0">
                      <a:pos x="27" y="4"/>
                    </a:cxn>
                    <a:cxn ang="0">
                      <a:pos x="34" y="4"/>
                    </a:cxn>
                    <a:cxn ang="0">
                      <a:pos x="39" y="3"/>
                    </a:cxn>
                    <a:cxn ang="0">
                      <a:pos x="44" y="3"/>
                    </a:cxn>
                    <a:cxn ang="0">
                      <a:pos x="47" y="1"/>
                    </a:cxn>
                    <a:cxn ang="0">
                      <a:pos x="47" y="0"/>
                    </a:cxn>
                    <a:cxn ang="0">
                      <a:pos x="44" y="0"/>
                    </a:cxn>
                    <a:cxn ang="0">
                      <a:pos x="43" y="1"/>
                    </a:cxn>
                    <a:cxn ang="0">
                      <a:pos x="39" y="3"/>
                    </a:cxn>
                    <a:cxn ang="0">
                      <a:pos x="35" y="3"/>
                    </a:cxn>
                    <a:cxn ang="0">
                      <a:pos x="28" y="4"/>
                    </a:cxn>
                    <a:cxn ang="0">
                      <a:pos x="19" y="4"/>
                    </a:cxn>
                    <a:cxn ang="0">
                      <a:pos x="10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7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18" y="4"/>
                      </a:lnTo>
                      <a:lnTo>
                        <a:pt x="27" y="4"/>
                      </a:lnTo>
                      <a:lnTo>
                        <a:pt x="34" y="4"/>
                      </a:lnTo>
                      <a:lnTo>
                        <a:pt x="39" y="3"/>
                      </a:lnTo>
                      <a:lnTo>
                        <a:pt x="44" y="3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39" y="3"/>
                      </a:lnTo>
                      <a:lnTo>
                        <a:pt x="35" y="3"/>
                      </a:lnTo>
                      <a:lnTo>
                        <a:pt x="28" y="4"/>
                      </a:lnTo>
                      <a:lnTo>
                        <a:pt x="19" y="4"/>
                      </a:lnTo>
                      <a:lnTo>
                        <a:pt x="1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9" name="Freeform 11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" y="4"/>
                    </a:cxn>
                    <a:cxn ang="0">
                      <a:pos x="19" y="4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39" y="3"/>
                    </a:cxn>
                    <a:cxn ang="0">
                      <a:pos x="43" y="1"/>
                    </a:cxn>
                    <a:cxn ang="0">
                      <a:pos x="44" y="0"/>
                    </a:cxn>
                    <a:cxn ang="0">
                      <a:pos x="40" y="0"/>
                    </a:cxn>
                    <a:cxn ang="0">
                      <a:pos x="39" y="1"/>
                    </a:cxn>
                    <a:cxn ang="0">
                      <a:pos x="37" y="3"/>
                    </a:cxn>
                    <a:cxn ang="0">
                      <a:pos x="32" y="3"/>
                    </a:cxn>
                    <a:cxn ang="0">
                      <a:pos x="26" y="3"/>
                    </a:cxn>
                    <a:cxn ang="0">
                      <a:pos x="18" y="4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4" h="4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9" y="4"/>
                      </a:ln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39" y="3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2" y="3"/>
                      </a:lnTo>
                      <a:lnTo>
                        <a:pt x="26" y="3"/>
                      </a:lnTo>
                      <a:lnTo>
                        <a:pt x="18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0" name="Freeform 12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0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9" y="4"/>
                    </a:cxn>
                    <a:cxn ang="0">
                      <a:pos x="18" y="4"/>
                    </a:cxn>
                    <a:cxn ang="0">
                      <a:pos x="26" y="3"/>
                    </a:cxn>
                    <a:cxn ang="0">
                      <a:pos x="32" y="3"/>
                    </a:cxn>
                    <a:cxn ang="0">
                      <a:pos x="37" y="3"/>
                    </a:cxn>
                    <a:cxn ang="0">
                      <a:pos x="39" y="1"/>
                    </a:cxn>
                    <a:cxn ang="0">
                      <a:pos x="40" y="0"/>
                    </a:cxn>
                    <a:cxn ang="0">
                      <a:pos x="37" y="0"/>
                    </a:cxn>
                    <a:cxn ang="0">
                      <a:pos x="36" y="1"/>
                    </a:cxn>
                    <a:cxn ang="0">
                      <a:pos x="34" y="1"/>
                    </a:cxn>
                    <a:cxn ang="0">
                      <a:pos x="29" y="3"/>
                    </a:cxn>
                    <a:cxn ang="0">
                      <a:pos x="24" y="3"/>
                    </a:cxn>
                    <a:cxn ang="0">
                      <a:pos x="17" y="4"/>
                    </a:cxn>
                    <a:cxn ang="0">
                      <a:pos x="8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0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18" y="4"/>
                      </a:lnTo>
                      <a:lnTo>
                        <a:pt x="26" y="3"/>
                      </a:lnTo>
                      <a:lnTo>
                        <a:pt x="32" y="3"/>
                      </a:lnTo>
                      <a:lnTo>
                        <a:pt x="37" y="3"/>
                      </a:lnTo>
                      <a:lnTo>
                        <a:pt x="39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4" y="1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17" y="4"/>
                      </a:lnTo>
                      <a:lnTo>
                        <a:pt x="8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1" name="Freeform 12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7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8" y="4"/>
                    </a:cxn>
                    <a:cxn ang="0">
                      <a:pos x="17" y="4"/>
                    </a:cxn>
                    <a:cxn ang="0">
                      <a:pos x="24" y="3"/>
                    </a:cxn>
                    <a:cxn ang="0">
                      <a:pos x="29" y="3"/>
                    </a:cxn>
                    <a:cxn ang="0">
                      <a:pos x="34" y="1"/>
                    </a:cxn>
                    <a:cxn ang="0">
                      <a:pos x="36" y="1"/>
                    </a:cxn>
                    <a:cxn ang="0">
                      <a:pos x="37" y="0"/>
                    </a:cxn>
                    <a:cxn ang="0">
                      <a:pos x="34" y="0"/>
                    </a:cxn>
                    <a:cxn ang="0">
                      <a:pos x="34" y="1"/>
                    </a:cxn>
                    <a:cxn ang="0">
                      <a:pos x="30" y="1"/>
                    </a:cxn>
                    <a:cxn ang="0">
                      <a:pos x="27" y="3"/>
                    </a:cxn>
                    <a:cxn ang="0">
                      <a:pos x="22" y="3"/>
                    </a:cxn>
                    <a:cxn ang="0">
                      <a:pos x="15" y="3"/>
                    </a:cxn>
                    <a:cxn ang="0">
                      <a:pos x="8" y="3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7" h="4">
                      <a:moveTo>
                        <a:pt x="0" y="4"/>
                      </a:moveTo>
                      <a:lnTo>
                        <a:pt x="8" y="4"/>
                      </a:lnTo>
                      <a:lnTo>
                        <a:pt x="17" y="4"/>
                      </a:lnTo>
                      <a:lnTo>
                        <a:pt x="24" y="3"/>
                      </a:lnTo>
                      <a:lnTo>
                        <a:pt x="29" y="3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4" y="1"/>
                      </a:lnTo>
                      <a:lnTo>
                        <a:pt x="30" y="1"/>
                      </a:lnTo>
                      <a:lnTo>
                        <a:pt x="27" y="3"/>
                      </a:lnTo>
                      <a:lnTo>
                        <a:pt x="22" y="3"/>
                      </a:lnTo>
                      <a:lnTo>
                        <a:pt x="15" y="3"/>
                      </a:lnTo>
                      <a:lnTo>
                        <a:pt x="8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2" name="Freeform 12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8" y="3"/>
                    </a:cxn>
                    <a:cxn ang="0">
                      <a:pos x="15" y="3"/>
                    </a:cxn>
                    <a:cxn ang="0">
                      <a:pos x="22" y="3"/>
                    </a:cxn>
                    <a:cxn ang="0">
                      <a:pos x="27" y="3"/>
                    </a:cxn>
                    <a:cxn ang="0">
                      <a:pos x="30" y="1"/>
                    </a:cxn>
                    <a:cxn ang="0">
                      <a:pos x="34" y="1"/>
                    </a:cxn>
                    <a:cxn ang="0">
                      <a:pos x="34" y="0"/>
                    </a:cxn>
                    <a:cxn ang="0">
                      <a:pos x="30" y="0"/>
                    </a:cxn>
                    <a:cxn ang="0">
                      <a:pos x="29" y="1"/>
                    </a:cxn>
                    <a:cxn ang="0">
                      <a:pos x="27" y="1"/>
                    </a:cxn>
                    <a:cxn ang="0">
                      <a:pos x="22" y="3"/>
                    </a:cxn>
                    <a:cxn ang="0">
                      <a:pos x="16" y="3"/>
                    </a:cxn>
                    <a:cxn ang="0">
                      <a:pos x="8" y="3"/>
                    </a:cxn>
                    <a:cxn ang="0">
                      <a:pos x="0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4" h="4">
                      <a:moveTo>
                        <a:pt x="0" y="4"/>
                      </a:moveTo>
                      <a:lnTo>
                        <a:pt x="8" y="3"/>
                      </a:lnTo>
                      <a:lnTo>
                        <a:pt x="15" y="3"/>
                      </a:lnTo>
                      <a:lnTo>
                        <a:pt x="22" y="3"/>
                      </a:lnTo>
                      <a:lnTo>
                        <a:pt x="27" y="3"/>
                      </a:lnTo>
                      <a:lnTo>
                        <a:pt x="30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2" y="3"/>
                      </a:lnTo>
                      <a:lnTo>
                        <a:pt x="16" y="3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3" name="Freeform 12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" y="3"/>
                    </a:cxn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7" y="1"/>
                    </a:cxn>
                    <a:cxn ang="0">
                      <a:pos x="29" y="1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6" y="1"/>
                    </a:cxn>
                    <a:cxn ang="0">
                      <a:pos x="24" y="1"/>
                    </a:cxn>
                    <a:cxn ang="0">
                      <a:pos x="19" y="3"/>
                    </a:cxn>
                    <a:cxn ang="0">
                      <a:pos x="14" y="3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0" h="3">
                      <a:moveTo>
                        <a:pt x="0" y="3"/>
                      </a:moveTo>
                      <a:lnTo>
                        <a:pt x="8" y="3"/>
                      </a:lnTo>
                      <a:lnTo>
                        <a:pt x="16" y="3"/>
                      </a:lnTo>
                      <a:lnTo>
                        <a:pt x="22" y="3"/>
                      </a:lnTo>
                      <a:lnTo>
                        <a:pt x="27" y="1"/>
                      </a:lnTo>
                      <a:lnTo>
                        <a:pt x="29" y="1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19" y="3"/>
                      </a:lnTo>
                      <a:lnTo>
                        <a:pt x="14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4" name="Freeform 12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4" y="1"/>
                    </a:cxn>
                    <a:cxn ang="0">
                      <a:pos x="26" y="1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3" y="1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3" y="3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7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4" y="3"/>
                      </a:lnTo>
                      <a:lnTo>
                        <a:pt x="19" y="3"/>
                      </a:lnTo>
                      <a:lnTo>
                        <a:pt x="24" y="1"/>
                      </a:lnTo>
                      <a:lnTo>
                        <a:pt x="26" y="1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3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5" name="Freeform 12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4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3" y="3"/>
                    </a:cxn>
                    <a:cxn ang="0">
                      <a:pos x="17" y="1"/>
                    </a:cxn>
                    <a:cxn ang="0">
                      <a:pos x="20" y="1"/>
                    </a:cxn>
                    <a:cxn ang="0">
                      <a:pos x="23" y="1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3" y="1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4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3" y="3"/>
                      </a:lnTo>
                      <a:lnTo>
                        <a:pt x="17" y="1"/>
                      </a:lnTo>
                      <a:lnTo>
                        <a:pt x="20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6" name="Freeform 12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0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3" y="1"/>
                    </a:cxn>
                    <a:cxn ang="0">
                      <a:pos x="17" y="1"/>
                    </a:cxn>
                    <a:cxn ang="0">
                      <a:pos x="19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0" y="1"/>
                    </a:cxn>
                    <a:cxn ang="0">
                      <a:pos x="6" y="1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0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3" y="1"/>
                      </a:lnTo>
                      <a:lnTo>
                        <a:pt x="17" y="1"/>
                      </a:lnTo>
                      <a:lnTo>
                        <a:pt x="19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7" name="Freeform 12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4" y="1"/>
                    </a:cxn>
                    <a:cxn ang="0">
                      <a:pos x="16" y="1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3" y="1"/>
                    </a:cxn>
                    <a:cxn ang="0">
                      <a:pos x="10" y="1"/>
                    </a:cxn>
                    <a:cxn ang="0">
                      <a:pos x="6" y="1"/>
                    </a:cxn>
                    <a:cxn ang="0">
                      <a:pos x="0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7" h="3">
                      <a:moveTo>
                        <a:pt x="0" y="3"/>
                      </a:move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4" y="1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8" name="Freeform 12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5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9" name="Freeform 12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0" name="Freeform 13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4" y="1"/>
                    </a:cxn>
                    <a:cxn ang="0">
                      <a:pos x="6" y="1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1" name="Freeform 13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2" name="Freeform 132"/>
                <p:cNvSpPr>
                  <a:spLocks/>
                </p:cNvSpPr>
                <p:nvPr/>
              </p:nvSpPr>
              <p:spPr bwMode="auto">
                <a:xfrm>
                  <a:off x="920" y="2101"/>
                  <a:ext cx="41" cy="156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41" y="0"/>
                    </a:cxn>
                    <a:cxn ang="0">
                      <a:pos x="41" y="114"/>
                    </a:cxn>
                    <a:cxn ang="0">
                      <a:pos x="0" y="156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41" h="156">
                      <a:moveTo>
                        <a:pt x="0" y="42"/>
                      </a:moveTo>
                      <a:lnTo>
                        <a:pt x="41" y="0"/>
                      </a:lnTo>
                      <a:lnTo>
                        <a:pt x="41" y="114"/>
                      </a:lnTo>
                      <a:lnTo>
                        <a:pt x="0" y="15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3" name="Rectangle 133"/>
                <p:cNvSpPr>
                  <a:spLocks noChangeArrowheads="1"/>
                </p:cNvSpPr>
                <p:nvPr/>
              </p:nvSpPr>
              <p:spPr bwMode="auto">
                <a:xfrm>
                  <a:off x="587" y="2143"/>
                  <a:ext cx="333" cy="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4" name="Rectangle 134"/>
                <p:cNvSpPr>
                  <a:spLocks noChangeArrowheads="1"/>
                </p:cNvSpPr>
                <p:nvPr/>
              </p:nvSpPr>
              <p:spPr bwMode="auto">
                <a:xfrm>
                  <a:off x="587" y="2143"/>
                  <a:ext cx="333" cy="91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5" name="Freeform 135"/>
                <p:cNvSpPr>
                  <a:spLocks/>
                </p:cNvSpPr>
                <p:nvPr/>
              </p:nvSpPr>
              <p:spPr bwMode="auto">
                <a:xfrm>
                  <a:off x="690" y="2143"/>
                  <a:ext cx="6" cy="9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22"/>
                    </a:cxn>
                    <a:cxn ang="0">
                      <a:pos x="0" y="46"/>
                    </a:cxn>
                    <a:cxn ang="0">
                      <a:pos x="3" y="68"/>
                    </a:cxn>
                    <a:cxn ang="0">
                      <a:pos x="6" y="91"/>
                    </a:cxn>
                  </a:cxnLst>
                  <a:rect l="0" t="0" r="r" b="b"/>
                  <a:pathLst>
                    <a:path w="6" h="91">
                      <a:moveTo>
                        <a:pt x="6" y="0"/>
                      </a:moveTo>
                      <a:lnTo>
                        <a:pt x="3" y="22"/>
                      </a:lnTo>
                      <a:lnTo>
                        <a:pt x="0" y="46"/>
                      </a:lnTo>
                      <a:lnTo>
                        <a:pt x="3" y="68"/>
                      </a:lnTo>
                      <a:lnTo>
                        <a:pt x="6" y="91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6" name="Rectangle 136"/>
                <p:cNvSpPr>
                  <a:spLocks noChangeArrowheads="1"/>
                </p:cNvSpPr>
                <p:nvPr/>
              </p:nvSpPr>
              <p:spPr bwMode="auto">
                <a:xfrm>
                  <a:off x="587" y="2234"/>
                  <a:ext cx="333" cy="23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7" name="Rectangle 137"/>
                <p:cNvSpPr>
                  <a:spLocks noChangeArrowheads="1"/>
                </p:cNvSpPr>
                <p:nvPr/>
              </p:nvSpPr>
              <p:spPr bwMode="auto">
                <a:xfrm>
                  <a:off x="843" y="2171"/>
                  <a:ext cx="13" cy="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8" name="Freeform 138"/>
                <p:cNvSpPr>
                  <a:spLocks noEditPoints="1"/>
                </p:cNvSpPr>
                <p:nvPr/>
              </p:nvSpPr>
              <p:spPr bwMode="auto">
                <a:xfrm>
                  <a:off x="707" y="2163"/>
                  <a:ext cx="54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6" y="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23" y="6"/>
                    </a:cxn>
                    <a:cxn ang="0">
                      <a:pos x="31" y="6"/>
                    </a:cxn>
                    <a:cxn ang="0">
                      <a:pos x="31" y="0"/>
                    </a:cxn>
                    <a:cxn ang="0">
                      <a:pos x="23" y="0"/>
                    </a:cxn>
                    <a:cxn ang="0">
                      <a:pos x="23" y="6"/>
                    </a:cxn>
                    <a:cxn ang="0">
                      <a:pos x="39" y="6"/>
                    </a:cxn>
                    <a:cxn ang="0">
                      <a:pos x="54" y="6"/>
                    </a:cxn>
                    <a:cxn ang="0">
                      <a:pos x="54" y="0"/>
                    </a:cxn>
                    <a:cxn ang="0">
                      <a:pos x="39" y="0"/>
                    </a:cxn>
                    <a:cxn ang="0">
                      <a:pos x="39" y="6"/>
                    </a:cxn>
                  </a:cxnLst>
                  <a:rect l="0" t="0" r="r" b="b"/>
                  <a:pathLst>
                    <a:path w="54" h="6">
                      <a:moveTo>
                        <a:pt x="0" y="6"/>
                      </a:move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  <a:moveTo>
                        <a:pt x="23" y="6"/>
                      </a:moveTo>
                      <a:lnTo>
                        <a:pt x="31" y="6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23" y="6"/>
                      </a:lnTo>
                      <a:close/>
                      <a:moveTo>
                        <a:pt x="39" y="6"/>
                      </a:moveTo>
                      <a:lnTo>
                        <a:pt x="54" y="6"/>
                      </a:lnTo>
                      <a:lnTo>
                        <a:pt x="54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close/>
                    </a:path>
                  </a:pathLst>
                </a:custGeom>
                <a:noFill/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9" name="Freeform 139"/>
                <p:cNvSpPr>
                  <a:spLocks noEditPoints="1"/>
                </p:cNvSpPr>
                <p:nvPr/>
              </p:nvSpPr>
              <p:spPr bwMode="auto">
                <a:xfrm>
                  <a:off x="597" y="2152"/>
                  <a:ext cx="241" cy="35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31" y="35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35"/>
                    </a:cxn>
                    <a:cxn ang="0">
                      <a:pos x="213" y="25"/>
                    </a:cxn>
                    <a:cxn ang="0">
                      <a:pos x="241" y="25"/>
                    </a:cxn>
                    <a:cxn ang="0">
                      <a:pos x="241" y="8"/>
                    </a:cxn>
                    <a:cxn ang="0">
                      <a:pos x="213" y="8"/>
                    </a:cxn>
                    <a:cxn ang="0">
                      <a:pos x="213" y="25"/>
                    </a:cxn>
                  </a:cxnLst>
                  <a:rect l="0" t="0" r="r" b="b"/>
                  <a:pathLst>
                    <a:path w="241" h="35">
                      <a:moveTo>
                        <a:pt x="0" y="35"/>
                      </a:moveTo>
                      <a:lnTo>
                        <a:pt x="31" y="35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  <a:moveTo>
                        <a:pt x="213" y="25"/>
                      </a:moveTo>
                      <a:lnTo>
                        <a:pt x="241" y="25"/>
                      </a:lnTo>
                      <a:lnTo>
                        <a:pt x="241" y="8"/>
                      </a:lnTo>
                      <a:lnTo>
                        <a:pt x="213" y="8"/>
                      </a:lnTo>
                      <a:lnTo>
                        <a:pt x="213" y="2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0" name="Freeform 140"/>
                <p:cNvSpPr>
                  <a:spLocks noEditPoints="1"/>
                </p:cNvSpPr>
                <p:nvPr/>
              </p:nvSpPr>
              <p:spPr bwMode="auto">
                <a:xfrm>
                  <a:off x="590" y="2146"/>
                  <a:ext cx="326" cy="105"/>
                </a:xfrm>
                <a:custGeom>
                  <a:avLst/>
                  <a:gdLst/>
                  <a:ahLst/>
                  <a:cxnLst>
                    <a:cxn ang="0">
                      <a:pos x="113" y="84"/>
                    </a:cxn>
                    <a:cxn ang="0">
                      <a:pos x="325" y="84"/>
                    </a:cxn>
                    <a:cxn ang="0">
                      <a:pos x="325" y="0"/>
                    </a:cxn>
                    <a:cxn ang="0">
                      <a:pos x="113" y="0"/>
                    </a:cxn>
                    <a:cxn ang="0">
                      <a:pos x="109" y="21"/>
                    </a:cxn>
                    <a:cxn ang="0">
                      <a:pos x="107" y="43"/>
                    </a:cxn>
                    <a:cxn ang="0">
                      <a:pos x="109" y="63"/>
                    </a:cxn>
                    <a:cxn ang="0">
                      <a:pos x="113" y="84"/>
                    </a:cxn>
                    <a:cxn ang="0">
                      <a:pos x="192" y="74"/>
                    </a:cxn>
                    <a:cxn ang="0">
                      <a:pos x="314" y="74"/>
                    </a:cxn>
                    <a:cxn ang="0">
                      <a:pos x="314" y="11"/>
                    </a:cxn>
                    <a:cxn ang="0">
                      <a:pos x="192" y="11"/>
                    </a:cxn>
                    <a:cxn ang="0">
                      <a:pos x="192" y="74"/>
                    </a:cxn>
                    <a:cxn ang="0">
                      <a:pos x="295" y="105"/>
                    </a:cxn>
                    <a:cxn ang="0">
                      <a:pos x="322" y="105"/>
                    </a:cxn>
                    <a:cxn ang="0">
                      <a:pos x="325" y="104"/>
                    </a:cxn>
                    <a:cxn ang="0">
                      <a:pos x="326" y="99"/>
                    </a:cxn>
                    <a:cxn ang="0">
                      <a:pos x="325" y="96"/>
                    </a:cxn>
                    <a:cxn ang="0">
                      <a:pos x="322" y="95"/>
                    </a:cxn>
                    <a:cxn ang="0">
                      <a:pos x="295" y="95"/>
                    </a:cxn>
                    <a:cxn ang="0">
                      <a:pos x="295" y="105"/>
                    </a:cxn>
                    <a:cxn ang="0">
                      <a:pos x="31" y="105"/>
                    </a:cxn>
                    <a:cxn ang="0">
                      <a:pos x="5" y="105"/>
                    </a:cxn>
                    <a:cxn ang="0">
                      <a:pos x="1" y="104"/>
                    </a:cxn>
                    <a:cxn ang="0">
                      <a:pos x="0" y="99"/>
                    </a:cxn>
                    <a:cxn ang="0">
                      <a:pos x="1" y="96"/>
                    </a:cxn>
                    <a:cxn ang="0">
                      <a:pos x="5" y="95"/>
                    </a:cxn>
                    <a:cxn ang="0">
                      <a:pos x="31" y="95"/>
                    </a:cxn>
                    <a:cxn ang="0">
                      <a:pos x="31" y="105"/>
                    </a:cxn>
                    <a:cxn ang="0">
                      <a:pos x="117" y="23"/>
                    </a:cxn>
                    <a:cxn ang="0">
                      <a:pos x="171" y="23"/>
                    </a:cxn>
                    <a:cxn ang="0">
                      <a:pos x="171" y="17"/>
                    </a:cxn>
                    <a:cxn ang="0">
                      <a:pos x="117" y="17"/>
                    </a:cxn>
                    <a:cxn ang="0">
                      <a:pos x="117" y="23"/>
                    </a:cxn>
                  </a:cxnLst>
                  <a:rect l="0" t="0" r="r" b="b"/>
                  <a:pathLst>
                    <a:path w="326" h="105">
                      <a:moveTo>
                        <a:pt x="113" y="84"/>
                      </a:moveTo>
                      <a:lnTo>
                        <a:pt x="325" y="84"/>
                      </a:lnTo>
                      <a:lnTo>
                        <a:pt x="325" y="0"/>
                      </a:lnTo>
                      <a:lnTo>
                        <a:pt x="113" y="0"/>
                      </a:lnTo>
                      <a:lnTo>
                        <a:pt x="109" y="21"/>
                      </a:lnTo>
                      <a:lnTo>
                        <a:pt x="107" y="43"/>
                      </a:lnTo>
                      <a:lnTo>
                        <a:pt x="109" y="63"/>
                      </a:lnTo>
                      <a:lnTo>
                        <a:pt x="113" y="84"/>
                      </a:lnTo>
                      <a:close/>
                      <a:moveTo>
                        <a:pt x="192" y="74"/>
                      </a:moveTo>
                      <a:lnTo>
                        <a:pt x="314" y="74"/>
                      </a:lnTo>
                      <a:lnTo>
                        <a:pt x="314" y="11"/>
                      </a:lnTo>
                      <a:lnTo>
                        <a:pt x="192" y="11"/>
                      </a:lnTo>
                      <a:lnTo>
                        <a:pt x="192" y="74"/>
                      </a:lnTo>
                      <a:close/>
                      <a:moveTo>
                        <a:pt x="295" y="105"/>
                      </a:moveTo>
                      <a:lnTo>
                        <a:pt x="322" y="105"/>
                      </a:lnTo>
                      <a:lnTo>
                        <a:pt x="325" y="104"/>
                      </a:lnTo>
                      <a:lnTo>
                        <a:pt x="326" y="99"/>
                      </a:lnTo>
                      <a:lnTo>
                        <a:pt x="325" y="96"/>
                      </a:lnTo>
                      <a:lnTo>
                        <a:pt x="322" y="95"/>
                      </a:lnTo>
                      <a:lnTo>
                        <a:pt x="295" y="95"/>
                      </a:lnTo>
                      <a:lnTo>
                        <a:pt x="295" y="105"/>
                      </a:lnTo>
                      <a:close/>
                      <a:moveTo>
                        <a:pt x="31" y="105"/>
                      </a:moveTo>
                      <a:lnTo>
                        <a:pt x="5" y="105"/>
                      </a:lnTo>
                      <a:lnTo>
                        <a:pt x="1" y="104"/>
                      </a:lnTo>
                      <a:lnTo>
                        <a:pt x="0" y="99"/>
                      </a:lnTo>
                      <a:lnTo>
                        <a:pt x="1" y="96"/>
                      </a:lnTo>
                      <a:lnTo>
                        <a:pt x="5" y="95"/>
                      </a:lnTo>
                      <a:lnTo>
                        <a:pt x="31" y="95"/>
                      </a:lnTo>
                      <a:lnTo>
                        <a:pt x="31" y="105"/>
                      </a:lnTo>
                      <a:close/>
                      <a:moveTo>
                        <a:pt x="117" y="23"/>
                      </a:moveTo>
                      <a:lnTo>
                        <a:pt x="171" y="23"/>
                      </a:lnTo>
                      <a:lnTo>
                        <a:pt x="171" y="17"/>
                      </a:lnTo>
                      <a:lnTo>
                        <a:pt x="117" y="17"/>
                      </a:lnTo>
                      <a:lnTo>
                        <a:pt x="117" y="2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1" name="Freeform 141"/>
                <p:cNvSpPr>
                  <a:spLocks/>
                </p:cNvSpPr>
                <p:nvPr/>
              </p:nvSpPr>
              <p:spPr bwMode="auto">
                <a:xfrm>
                  <a:off x="697" y="2146"/>
                  <a:ext cx="218" cy="84"/>
                </a:xfrm>
                <a:custGeom>
                  <a:avLst/>
                  <a:gdLst/>
                  <a:ahLst/>
                  <a:cxnLst>
                    <a:cxn ang="0">
                      <a:pos x="6" y="84"/>
                    </a:cxn>
                    <a:cxn ang="0">
                      <a:pos x="218" y="84"/>
                    </a:cxn>
                    <a:cxn ang="0">
                      <a:pos x="218" y="0"/>
                    </a:cxn>
                    <a:cxn ang="0">
                      <a:pos x="6" y="0"/>
                    </a:cxn>
                    <a:cxn ang="0">
                      <a:pos x="2" y="21"/>
                    </a:cxn>
                    <a:cxn ang="0">
                      <a:pos x="0" y="43"/>
                    </a:cxn>
                    <a:cxn ang="0">
                      <a:pos x="2" y="63"/>
                    </a:cxn>
                    <a:cxn ang="0">
                      <a:pos x="6" y="84"/>
                    </a:cxn>
                  </a:cxnLst>
                  <a:rect l="0" t="0" r="r" b="b"/>
                  <a:pathLst>
                    <a:path w="218" h="84">
                      <a:moveTo>
                        <a:pt x="6" y="84"/>
                      </a:moveTo>
                      <a:lnTo>
                        <a:pt x="218" y="84"/>
                      </a:lnTo>
                      <a:lnTo>
                        <a:pt x="218" y="0"/>
                      </a:lnTo>
                      <a:lnTo>
                        <a:pt x="6" y="0"/>
                      </a:lnTo>
                      <a:lnTo>
                        <a:pt x="2" y="21"/>
                      </a:lnTo>
                      <a:lnTo>
                        <a:pt x="0" y="43"/>
                      </a:lnTo>
                      <a:lnTo>
                        <a:pt x="2" y="63"/>
                      </a:lnTo>
                      <a:lnTo>
                        <a:pt x="6" y="84"/>
                      </a:lnTo>
                    </a:path>
                  </a:pathLst>
                </a:custGeom>
                <a:noFill/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2" name="Line 142"/>
                <p:cNvSpPr>
                  <a:spLocks noChangeShapeType="1"/>
                </p:cNvSpPr>
                <p:nvPr/>
              </p:nvSpPr>
              <p:spPr bwMode="auto">
                <a:xfrm>
                  <a:off x="764" y="2147"/>
                  <a:ext cx="1" cy="83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3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698" y="2175"/>
                  <a:ext cx="66" cy="1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4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698" y="2202"/>
                  <a:ext cx="66" cy="1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5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2" y="2157"/>
                  <a:ext cx="122" cy="63"/>
                </a:xfrm>
                <a:prstGeom prst="rect">
                  <a:avLst/>
                </a:prstGeom>
                <a:noFill/>
                <a:ln w="1588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6" name="Line 146"/>
                <p:cNvSpPr>
                  <a:spLocks noChangeShapeType="1"/>
                </p:cNvSpPr>
                <p:nvPr/>
              </p:nvSpPr>
              <p:spPr bwMode="auto">
                <a:xfrm>
                  <a:off x="865" y="2157"/>
                  <a:ext cx="1" cy="24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7" name="Line 147"/>
                <p:cNvSpPr>
                  <a:spLocks noChangeShapeType="1"/>
                </p:cNvSpPr>
                <p:nvPr/>
              </p:nvSpPr>
              <p:spPr bwMode="auto">
                <a:xfrm>
                  <a:off x="782" y="2181"/>
                  <a:ext cx="122" cy="1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8" name="Freeform 148"/>
                <p:cNvSpPr>
                  <a:spLocks/>
                </p:cNvSpPr>
                <p:nvPr/>
              </p:nvSpPr>
              <p:spPr bwMode="auto">
                <a:xfrm>
                  <a:off x="885" y="2241"/>
                  <a:ext cx="3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7" y="10"/>
                    </a:cxn>
                    <a:cxn ang="0">
                      <a:pos x="30" y="9"/>
                    </a:cxn>
                    <a:cxn ang="0">
                      <a:pos x="31" y="4"/>
                    </a:cxn>
                    <a:cxn ang="0">
                      <a:pos x="30" y="1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1" h="10">
                      <a:moveTo>
                        <a:pt x="0" y="10"/>
                      </a:moveTo>
                      <a:lnTo>
                        <a:pt x="27" y="10"/>
                      </a:lnTo>
                      <a:lnTo>
                        <a:pt x="30" y="9"/>
                      </a:lnTo>
                      <a:lnTo>
                        <a:pt x="31" y="4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9" name="Freeform 149"/>
                <p:cNvSpPr>
                  <a:spLocks/>
                </p:cNvSpPr>
                <p:nvPr/>
              </p:nvSpPr>
              <p:spPr bwMode="auto">
                <a:xfrm>
                  <a:off x="590" y="2241"/>
                  <a:ext cx="31" cy="10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5" y="10"/>
                    </a:cxn>
                    <a:cxn ang="0">
                      <a:pos x="1" y="9"/>
                    </a:cxn>
                    <a:cxn ang="0">
                      <a:pos x="0" y="4"/>
                    </a:cxn>
                    <a:cxn ang="0">
                      <a:pos x="1" y="1"/>
                    </a:cxn>
                    <a:cxn ang="0">
                      <a:pos x="5" y="0"/>
                    </a:cxn>
                    <a:cxn ang="0">
                      <a:pos x="31" y="0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1" h="10">
                      <a:moveTo>
                        <a:pt x="31" y="10"/>
                      </a:moveTo>
                      <a:lnTo>
                        <a:pt x="5" y="10"/>
                      </a:lnTo>
                      <a:lnTo>
                        <a:pt x="1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31" y="0"/>
                      </a:lnTo>
                      <a:lnTo>
                        <a:pt x="31" y="10"/>
                      </a:lnTo>
                    </a:path>
                  </a:pathLst>
                </a:custGeom>
                <a:noFill/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0" name="Rectangle 150"/>
                <p:cNvSpPr>
                  <a:spLocks noChangeArrowheads="1"/>
                </p:cNvSpPr>
                <p:nvPr/>
              </p:nvSpPr>
              <p:spPr bwMode="auto">
                <a:xfrm>
                  <a:off x="707" y="2163"/>
                  <a:ext cx="54" cy="6"/>
                </a:xfrm>
                <a:prstGeom prst="rect">
                  <a:avLst/>
                </a:prstGeom>
                <a:noFill/>
                <a:ln w="1588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1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07" y="214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2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707" y="2230"/>
                  <a:ext cx="1" cy="4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3" name="Line 153"/>
                <p:cNvSpPr>
                  <a:spLocks noChangeShapeType="1"/>
                </p:cNvSpPr>
                <p:nvPr/>
              </p:nvSpPr>
              <p:spPr bwMode="auto">
                <a:xfrm>
                  <a:off x="708" y="2189"/>
                  <a:ext cx="6" cy="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4" name="Line 154"/>
                <p:cNvSpPr>
                  <a:spLocks noChangeShapeType="1"/>
                </p:cNvSpPr>
                <p:nvPr/>
              </p:nvSpPr>
              <p:spPr bwMode="auto">
                <a:xfrm>
                  <a:off x="708" y="2166"/>
                  <a:ext cx="6" cy="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5" name="Line 155"/>
                <p:cNvSpPr>
                  <a:spLocks noChangeShapeType="1"/>
                </p:cNvSpPr>
                <p:nvPr/>
              </p:nvSpPr>
              <p:spPr bwMode="auto">
                <a:xfrm>
                  <a:off x="747" y="2166"/>
                  <a:ext cx="5" cy="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6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2175"/>
                  <a:ext cx="4" cy="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7" name="Freeform 157"/>
                <p:cNvSpPr>
                  <a:spLocks/>
                </p:cNvSpPr>
                <p:nvPr/>
              </p:nvSpPr>
              <p:spPr bwMode="auto">
                <a:xfrm>
                  <a:off x="878" y="1882"/>
                  <a:ext cx="42" cy="244"/>
                </a:xfrm>
                <a:custGeom>
                  <a:avLst/>
                  <a:gdLst/>
                  <a:ahLst/>
                  <a:cxnLst>
                    <a:cxn ang="0">
                      <a:pos x="0" y="244"/>
                    </a:cxn>
                    <a:cxn ang="0">
                      <a:pos x="31" y="213"/>
                    </a:cxn>
                    <a:cxn ang="0">
                      <a:pos x="31" y="156"/>
                    </a:cxn>
                    <a:cxn ang="0">
                      <a:pos x="42" y="125"/>
                    </a:cxn>
                    <a:cxn ang="0">
                      <a:pos x="42" y="0"/>
                    </a:cxn>
                    <a:cxn ang="0">
                      <a:pos x="0" y="42"/>
                    </a:cxn>
                    <a:cxn ang="0">
                      <a:pos x="0" y="244"/>
                    </a:cxn>
                  </a:cxnLst>
                  <a:rect l="0" t="0" r="r" b="b"/>
                  <a:pathLst>
                    <a:path w="42" h="244">
                      <a:moveTo>
                        <a:pt x="0" y="244"/>
                      </a:moveTo>
                      <a:lnTo>
                        <a:pt x="31" y="213"/>
                      </a:lnTo>
                      <a:lnTo>
                        <a:pt x="31" y="156"/>
                      </a:lnTo>
                      <a:lnTo>
                        <a:pt x="42" y="125"/>
                      </a:lnTo>
                      <a:lnTo>
                        <a:pt x="42" y="0"/>
                      </a:lnTo>
                      <a:lnTo>
                        <a:pt x="0" y="42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8" name="Freeform 158"/>
                <p:cNvSpPr>
                  <a:spLocks/>
                </p:cNvSpPr>
                <p:nvPr/>
              </p:nvSpPr>
              <p:spPr bwMode="auto">
                <a:xfrm>
                  <a:off x="628" y="1882"/>
                  <a:ext cx="292" cy="42"/>
                </a:xfrm>
                <a:custGeom>
                  <a:avLst/>
                  <a:gdLst/>
                  <a:ahLst/>
                  <a:cxnLst>
                    <a:cxn ang="0">
                      <a:pos x="292" y="0"/>
                    </a:cxn>
                    <a:cxn ang="0">
                      <a:pos x="43" y="0"/>
                    </a:cxn>
                    <a:cxn ang="0">
                      <a:pos x="0" y="42"/>
                    </a:cxn>
                    <a:cxn ang="0">
                      <a:pos x="250" y="42"/>
                    </a:cxn>
                    <a:cxn ang="0">
                      <a:pos x="292" y="0"/>
                    </a:cxn>
                  </a:cxnLst>
                  <a:rect l="0" t="0" r="r" b="b"/>
                  <a:pathLst>
                    <a:path w="292" h="42">
                      <a:moveTo>
                        <a:pt x="292" y="0"/>
                      </a:moveTo>
                      <a:lnTo>
                        <a:pt x="43" y="0"/>
                      </a:lnTo>
                      <a:lnTo>
                        <a:pt x="0" y="42"/>
                      </a:lnTo>
                      <a:lnTo>
                        <a:pt x="250" y="42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9" name="Rectangle 159"/>
                <p:cNvSpPr>
                  <a:spLocks noChangeArrowheads="1"/>
                </p:cNvSpPr>
                <p:nvPr/>
              </p:nvSpPr>
              <p:spPr bwMode="auto">
                <a:xfrm>
                  <a:off x="628" y="1924"/>
                  <a:ext cx="250" cy="20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0" name="Rectangle 160"/>
                <p:cNvSpPr>
                  <a:spLocks noChangeArrowheads="1"/>
                </p:cNvSpPr>
                <p:nvPr/>
              </p:nvSpPr>
              <p:spPr bwMode="auto">
                <a:xfrm>
                  <a:off x="853" y="2101"/>
                  <a:ext cx="12" cy="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1" name="Freeform 16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6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6" y="0"/>
                    </a:cxn>
                    <a:cxn ang="0">
                      <a:pos x="176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4" y="0"/>
                    </a:cxn>
                    <a:cxn ang="0">
                      <a:pos x="174" y="122"/>
                    </a:cxn>
                    <a:cxn ang="0">
                      <a:pos x="0" y="1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6" h="125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25"/>
                      </a:lnTo>
                      <a:lnTo>
                        <a:pt x="0" y="12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2" name="Freeform 16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4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4" y="0"/>
                    </a:cxn>
                    <a:cxn ang="0">
                      <a:pos x="174" y="122"/>
                    </a:cxn>
                    <a:cxn ang="0">
                      <a:pos x="0" y="1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1" y="0"/>
                    </a:cxn>
                    <a:cxn ang="0">
                      <a:pos x="171" y="120"/>
                    </a:cxn>
                    <a:cxn ang="0">
                      <a:pos x="0" y="1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4" h="122"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71" y="0"/>
                      </a:lnTo>
                      <a:lnTo>
                        <a:pt x="171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3" name="Freeform 16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1" cy="1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1" y="0"/>
                    </a:cxn>
                    <a:cxn ang="0">
                      <a:pos x="171" y="120"/>
                    </a:cxn>
                    <a:cxn ang="0">
                      <a:pos x="0" y="1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18"/>
                    </a:cxn>
                    <a:cxn ang="0">
                      <a:pos x="0" y="1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1" h="120">
                      <a:moveTo>
                        <a:pt x="0" y="0"/>
                      </a:moveTo>
                      <a:lnTo>
                        <a:pt x="171" y="0"/>
                      </a:lnTo>
                      <a:lnTo>
                        <a:pt x="171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4" name="Freeform 16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7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18"/>
                    </a:cxn>
                    <a:cxn ang="0">
                      <a:pos x="0" y="1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4" y="0"/>
                    </a:cxn>
                    <a:cxn ang="0">
                      <a:pos x="164" y="116"/>
                    </a:cxn>
                    <a:cxn ang="0">
                      <a:pos x="0" y="1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7" h="118"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64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5" name="Freeform 16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4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4" y="0"/>
                    </a:cxn>
                    <a:cxn ang="0">
                      <a:pos x="164" y="116"/>
                    </a:cxn>
                    <a:cxn ang="0">
                      <a:pos x="0" y="1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1" y="0"/>
                    </a:cxn>
                    <a:cxn ang="0">
                      <a:pos x="161" y="113"/>
                    </a:cxn>
                    <a:cxn ang="0">
                      <a:pos x="0" y="1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4" h="116"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64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1" y="0"/>
                      </a:lnTo>
                      <a:lnTo>
                        <a:pt x="16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6" name="Freeform 16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1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1" y="0"/>
                    </a:cxn>
                    <a:cxn ang="0">
                      <a:pos x="161" y="113"/>
                    </a:cxn>
                    <a:cxn ang="0">
                      <a:pos x="0" y="1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8" y="0"/>
                    </a:cxn>
                    <a:cxn ang="0">
                      <a:pos x="158" y="111"/>
                    </a:cxn>
                    <a:cxn ang="0">
                      <a:pos x="0" y="1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1" h="113">
                      <a:moveTo>
                        <a:pt x="0" y="0"/>
                      </a:moveTo>
                      <a:lnTo>
                        <a:pt x="161" y="0"/>
                      </a:lnTo>
                      <a:lnTo>
                        <a:pt x="16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7" name="Freeform 16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8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8" y="0"/>
                    </a:cxn>
                    <a:cxn ang="0">
                      <a:pos x="158" y="111"/>
                    </a:cxn>
                    <a:cxn ang="0">
                      <a:pos x="0" y="1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5" y="0"/>
                    </a:cxn>
                    <a:cxn ang="0">
                      <a:pos x="155" y="109"/>
                    </a:cxn>
                    <a:cxn ang="0">
                      <a:pos x="0" y="10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111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8" name="Freeform 16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5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5" y="0"/>
                    </a:cxn>
                    <a:cxn ang="0">
                      <a:pos x="155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2" y="0"/>
                    </a:cxn>
                    <a:cxn ang="0">
                      <a:pos x="152" y="107"/>
                    </a:cxn>
                    <a:cxn ang="0">
                      <a:pos x="0" y="10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5" h="109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9" name="Freeform 16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2" cy="1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2" y="0"/>
                    </a:cxn>
                    <a:cxn ang="0">
                      <a:pos x="152" y="107"/>
                    </a:cxn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8" y="0"/>
                    </a:cxn>
                    <a:cxn ang="0">
                      <a:pos x="148" y="105"/>
                    </a:cxn>
                    <a:cxn ang="0">
                      <a:pos x="0" y="10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2" h="107"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0" name="Freeform 17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8" cy="1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8" y="0"/>
                    </a:cxn>
                    <a:cxn ang="0">
                      <a:pos x="148" y="105"/>
                    </a:cxn>
                    <a:cxn ang="0">
                      <a:pos x="0" y="10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5" y="0"/>
                    </a:cxn>
                    <a:cxn ang="0">
                      <a:pos x="145" y="103"/>
                    </a:cxn>
                    <a:cxn ang="0">
                      <a:pos x="0" y="10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8" h="105"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5" y="0"/>
                      </a:lnTo>
                      <a:lnTo>
                        <a:pt x="145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1" name="Freeform 17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5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5" y="0"/>
                    </a:cxn>
                    <a:cxn ang="0">
                      <a:pos x="145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3" y="0"/>
                    </a:cxn>
                    <a:cxn ang="0">
                      <a:pos x="143" y="101"/>
                    </a:cxn>
                    <a:cxn ang="0">
                      <a:pos x="0" y="1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5" h="103">
                      <a:moveTo>
                        <a:pt x="0" y="0"/>
                      </a:moveTo>
                      <a:lnTo>
                        <a:pt x="145" y="0"/>
                      </a:lnTo>
                      <a:lnTo>
                        <a:pt x="145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3" y="0"/>
                      </a:lnTo>
                      <a:lnTo>
                        <a:pt x="143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2" name="Freeform 17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3" cy="1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3" y="0"/>
                    </a:cxn>
                    <a:cxn ang="0">
                      <a:pos x="143" y="101"/>
                    </a:cxn>
                    <a:cxn ang="0">
                      <a:pos x="0" y="10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99"/>
                    </a:cxn>
                    <a:cxn ang="0">
                      <a:pos x="0" y="9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3" h="101">
                      <a:moveTo>
                        <a:pt x="0" y="0"/>
                      </a:moveTo>
                      <a:lnTo>
                        <a:pt x="143" y="0"/>
                      </a:lnTo>
                      <a:lnTo>
                        <a:pt x="143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3" name="Freeform 17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99"/>
                    </a:cxn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97"/>
                    </a:cxn>
                    <a:cxn ang="0">
                      <a:pos x="0" y="9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0" h="99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4" name="Freeform 17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6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97"/>
                    </a:cxn>
                    <a:cxn ang="0">
                      <a:pos x="0" y="9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5"/>
                    </a:cxn>
                    <a:cxn ang="0">
                      <a:pos x="0" y="9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6" h="97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5" name="Freeform 17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3" cy="9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5"/>
                    </a:cxn>
                    <a:cxn ang="0">
                      <a:pos x="0" y="9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131" y="92"/>
                    </a:cxn>
                    <a:cxn ang="0">
                      <a:pos x="0" y="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3" h="95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6" name="Freeform 17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1" cy="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131" y="92"/>
                    </a:cxn>
                    <a:cxn ang="0">
                      <a:pos x="0" y="9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0"/>
                    </a:cxn>
                    <a:cxn ang="0">
                      <a:pos x="0" y="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1" h="92"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7" name="Freeform 17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7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88"/>
                    </a:cxn>
                    <a:cxn ang="0">
                      <a:pos x="0" y="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7" h="90"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88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8" name="Freeform 17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4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88"/>
                    </a:cxn>
                    <a:cxn ang="0">
                      <a:pos x="0" y="8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86"/>
                    </a:cxn>
                    <a:cxn ang="0">
                      <a:pos x="0" y="8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4" h="88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88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86"/>
                      </a:lnTo>
                      <a:lnTo>
                        <a:pt x="0" y="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9" name="Freeform 17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1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86"/>
                    </a:cxn>
                    <a:cxn ang="0">
                      <a:pos x="0" y="8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3"/>
                    </a:cxn>
                    <a:cxn ang="0">
                      <a:pos x="0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86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86"/>
                      </a:lnTo>
                      <a:lnTo>
                        <a:pt x="0" y="8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0" name="Freeform 18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7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115" y="81"/>
                    </a:cxn>
                    <a:cxn ang="0">
                      <a:pos x="0" y="8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7" h="83"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5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1" name="Freeform 18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5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115" y="81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79"/>
                    </a:cxn>
                    <a:cxn ang="0">
                      <a:pos x="0" y="7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5" h="81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5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2" name="Freeform 18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2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79"/>
                    </a:cxn>
                    <a:cxn ang="0">
                      <a:pos x="0" y="7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77"/>
                    </a:cxn>
                    <a:cxn ang="0">
                      <a:pos x="0" y="7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2" h="79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3" name="Freeform 18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9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75"/>
                    </a:cxn>
                    <a:cxn ang="0">
                      <a:pos x="0" y="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9" h="77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75"/>
                      </a:lnTo>
                      <a:lnTo>
                        <a:pt x="0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4" name="Freeform 18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5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75"/>
                    </a:cxn>
                    <a:cxn ang="0">
                      <a:pos x="0" y="7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72"/>
                    </a:cxn>
                    <a:cxn ang="0">
                      <a:pos x="0" y="7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75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75"/>
                      </a:lnTo>
                      <a:lnTo>
                        <a:pt x="0" y="7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5" name="Freeform 18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2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72"/>
                    </a:cxn>
                    <a:cxn ang="0">
                      <a:pos x="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0"/>
                    </a:cxn>
                    <a:cxn ang="0">
                      <a:pos x="0" y="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2" h="72"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6" name="Freeform 18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0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0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68"/>
                    </a:cxn>
                    <a:cxn ang="0">
                      <a:pos x="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" h="7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7" name="Freeform 18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6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68"/>
                    </a:cxn>
                    <a:cxn ang="0">
                      <a:pos x="0" y="6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6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68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8" name="Freeform 18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3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6"/>
                    </a:cxn>
                    <a:cxn ang="0">
                      <a:pos x="0" y="6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3"/>
                    </a:cxn>
                    <a:cxn ang="0">
                      <a:pos x="0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" h="66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9" name="Freeform 18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0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6" y="0"/>
                    </a:cxn>
                    <a:cxn ang="0">
                      <a:pos x="86" y="61"/>
                    </a:cxn>
                    <a:cxn ang="0">
                      <a:pos x="0" y="6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63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0" name="Freeform 19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6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0"/>
                    </a:cxn>
                    <a:cxn ang="0">
                      <a:pos x="86" y="61"/>
                    </a:cxn>
                    <a:cxn ang="0">
                      <a:pos x="0" y="6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59"/>
                    </a:cxn>
                    <a:cxn ang="0">
                      <a:pos x="0" y="5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61"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1" name="Freeform 19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4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59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1" y="0"/>
                    </a:cxn>
                    <a:cxn ang="0">
                      <a:pos x="81" y="57"/>
                    </a:cxn>
                    <a:cxn ang="0">
                      <a:pos x="0" y="5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59"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2" name="Freeform 19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1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0"/>
                    </a:cxn>
                    <a:cxn ang="0">
                      <a:pos x="81" y="57"/>
                    </a:cxn>
                    <a:cxn ang="0">
                      <a:pos x="0" y="5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5"/>
                    </a:cxn>
                    <a:cxn ang="0">
                      <a:pos x="0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1" h="57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5"/>
                      </a:lnTo>
                      <a:lnTo>
                        <a:pt x="0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3" name="Freeform 19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8" cy="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5"/>
                    </a:cxn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2"/>
                    </a:cxn>
                    <a:cxn ang="0">
                      <a:pos x="0" y="5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5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5"/>
                      </a:lnTo>
                      <a:lnTo>
                        <a:pt x="0" y="5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4" name="Freeform 19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4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2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50"/>
                    </a:cxn>
                    <a:cxn ang="0">
                      <a:pos x="0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52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5" name="Freeform 19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1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50"/>
                    </a:cxn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48"/>
                    </a:cxn>
                    <a:cxn ang="0">
                      <a:pos x="0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5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6" name="Freeform 19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9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6"/>
                    </a:cxn>
                    <a:cxn ang="0">
                      <a:pos x="0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9" h="48"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7" name="Freeform 19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5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6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43"/>
                    </a:cxn>
                    <a:cxn ang="0">
                      <a:pos x="0" y="4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46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8" name="Freeform 19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59" y="41"/>
                    </a:cxn>
                    <a:cxn ang="0">
                      <a:pos x="0" y="4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43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9" name="Freeform 19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59" y="41"/>
                    </a:cxn>
                    <a:cxn ang="0">
                      <a:pos x="0" y="4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39"/>
                    </a:cxn>
                    <a:cxn ang="0">
                      <a:pos x="0" y="3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41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0" name="Freeform 20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5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7"/>
                    </a:cxn>
                    <a:cxn ang="0">
                      <a:pos x="0" y="3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39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1" name="Freeform 20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3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7"/>
                    </a:cxn>
                    <a:cxn ang="0">
                      <a:pos x="0" y="3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0" y="0"/>
                    </a:cxn>
                    <a:cxn ang="0">
                      <a:pos x="50" y="35"/>
                    </a:cxn>
                    <a:cxn ang="0">
                      <a:pos x="0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3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2" name="Freeform 20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0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0" y="0"/>
                    </a:cxn>
                    <a:cxn ang="0">
                      <a:pos x="50" y="35"/>
                    </a:cxn>
                    <a:cxn ang="0">
                      <a:pos x="0" y="3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2"/>
                    </a:cxn>
                    <a:cxn ang="0">
                      <a:pos x="0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35"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3" name="Freeform 20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7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43" y="30"/>
                    </a:cxn>
                    <a:cxn ang="0">
                      <a:pos x="0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" h="32"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4" name="Freeform 20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3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43" y="30"/>
                    </a:cxn>
                    <a:cxn ang="0">
                      <a:pos x="0" y="3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28"/>
                    </a:cxn>
                    <a:cxn ang="0">
                      <a:pos x="0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30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5" name="Freeform 20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0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28"/>
                    </a:cxn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26"/>
                    </a:cxn>
                    <a:cxn ang="0">
                      <a:pos x="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28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6" name="Freeform 20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3"/>
                    </a:cxn>
                    <a:cxn ang="0">
                      <a:pos x="0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6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7" name="Freeform 20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4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3"/>
                    </a:cxn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23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8" name="Freeform 20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0"/>
                    </a:cxn>
                    <a:cxn ang="0">
                      <a:pos x="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9" name="Freeform 20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0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20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0" name="Freeform 21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4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22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8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1" name="Freeform 21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22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6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2" name="Freeform 21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13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3" name="Freeform 21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2" y="9"/>
                    </a:cxn>
                    <a:cxn ang="0">
                      <a:pos x="0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4" name="Freeform 21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2" y="9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5" name="Freeform 21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7"/>
                    </a:cxn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6" name="Freeform 21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5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7" name="Freeform 21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8" name="Rectangle 218"/>
                <p:cNvSpPr>
                  <a:spLocks noChangeArrowheads="1"/>
                </p:cNvSpPr>
                <p:nvPr/>
              </p:nvSpPr>
              <p:spPr bwMode="auto">
                <a:xfrm>
                  <a:off x="665" y="1955"/>
                  <a:ext cx="176" cy="1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9" name="Freeform 21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6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6" y="0"/>
                    </a:cxn>
                    <a:cxn ang="0">
                      <a:pos x="176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4" y="0"/>
                    </a:cxn>
                    <a:cxn ang="0">
                      <a:pos x="174" y="122"/>
                    </a:cxn>
                    <a:cxn ang="0">
                      <a:pos x="0" y="1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6" h="125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25"/>
                      </a:lnTo>
                      <a:lnTo>
                        <a:pt x="0" y="12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0" name="Freeform 22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4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4" y="0"/>
                    </a:cxn>
                    <a:cxn ang="0">
                      <a:pos x="174" y="122"/>
                    </a:cxn>
                    <a:cxn ang="0">
                      <a:pos x="0" y="1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1" y="0"/>
                    </a:cxn>
                    <a:cxn ang="0">
                      <a:pos x="171" y="120"/>
                    </a:cxn>
                    <a:cxn ang="0">
                      <a:pos x="0" y="1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4" h="122"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71" y="0"/>
                      </a:lnTo>
                      <a:lnTo>
                        <a:pt x="171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1" name="Freeform 22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1" cy="1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1" y="0"/>
                    </a:cxn>
                    <a:cxn ang="0">
                      <a:pos x="171" y="120"/>
                    </a:cxn>
                    <a:cxn ang="0">
                      <a:pos x="0" y="1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18"/>
                    </a:cxn>
                    <a:cxn ang="0">
                      <a:pos x="0" y="1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1" h="120">
                      <a:moveTo>
                        <a:pt x="0" y="0"/>
                      </a:moveTo>
                      <a:lnTo>
                        <a:pt x="171" y="0"/>
                      </a:lnTo>
                      <a:lnTo>
                        <a:pt x="171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2" name="Freeform 22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7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18"/>
                    </a:cxn>
                    <a:cxn ang="0">
                      <a:pos x="0" y="1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4" y="0"/>
                    </a:cxn>
                    <a:cxn ang="0">
                      <a:pos x="164" y="116"/>
                    </a:cxn>
                    <a:cxn ang="0">
                      <a:pos x="0" y="1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7" h="118"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64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3" name="Freeform 22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4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4" y="0"/>
                    </a:cxn>
                    <a:cxn ang="0">
                      <a:pos x="164" y="116"/>
                    </a:cxn>
                    <a:cxn ang="0">
                      <a:pos x="0" y="1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1" y="0"/>
                    </a:cxn>
                    <a:cxn ang="0">
                      <a:pos x="161" y="113"/>
                    </a:cxn>
                    <a:cxn ang="0">
                      <a:pos x="0" y="1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4" h="116"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64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1" y="0"/>
                      </a:lnTo>
                      <a:lnTo>
                        <a:pt x="16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4" name="Freeform 22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1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1" y="0"/>
                    </a:cxn>
                    <a:cxn ang="0">
                      <a:pos x="161" y="113"/>
                    </a:cxn>
                    <a:cxn ang="0">
                      <a:pos x="0" y="1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8" y="0"/>
                    </a:cxn>
                    <a:cxn ang="0">
                      <a:pos x="158" y="111"/>
                    </a:cxn>
                    <a:cxn ang="0">
                      <a:pos x="0" y="1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1" h="113">
                      <a:moveTo>
                        <a:pt x="0" y="0"/>
                      </a:moveTo>
                      <a:lnTo>
                        <a:pt x="161" y="0"/>
                      </a:lnTo>
                      <a:lnTo>
                        <a:pt x="16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5" name="Freeform 22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8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8" y="0"/>
                    </a:cxn>
                    <a:cxn ang="0">
                      <a:pos x="158" y="111"/>
                    </a:cxn>
                    <a:cxn ang="0">
                      <a:pos x="0" y="1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5" y="0"/>
                    </a:cxn>
                    <a:cxn ang="0">
                      <a:pos x="155" y="109"/>
                    </a:cxn>
                    <a:cxn ang="0">
                      <a:pos x="0" y="10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111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6" name="Freeform 22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5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5" y="0"/>
                    </a:cxn>
                    <a:cxn ang="0">
                      <a:pos x="155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2" y="0"/>
                    </a:cxn>
                    <a:cxn ang="0">
                      <a:pos x="152" y="107"/>
                    </a:cxn>
                    <a:cxn ang="0">
                      <a:pos x="0" y="10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5" h="109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7" name="Freeform 22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2" cy="1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2" y="0"/>
                    </a:cxn>
                    <a:cxn ang="0">
                      <a:pos x="152" y="107"/>
                    </a:cxn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8" y="0"/>
                    </a:cxn>
                    <a:cxn ang="0">
                      <a:pos x="148" y="105"/>
                    </a:cxn>
                    <a:cxn ang="0">
                      <a:pos x="0" y="10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2" h="107"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8" name="Freeform 22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8" cy="1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8" y="0"/>
                    </a:cxn>
                    <a:cxn ang="0">
                      <a:pos x="148" y="105"/>
                    </a:cxn>
                    <a:cxn ang="0">
                      <a:pos x="0" y="10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5" y="0"/>
                    </a:cxn>
                    <a:cxn ang="0">
                      <a:pos x="145" y="103"/>
                    </a:cxn>
                    <a:cxn ang="0">
                      <a:pos x="0" y="10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8" h="105"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5" y="0"/>
                      </a:lnTo>
                      <a:lnTo>
                        <a:pt x="145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9" name="Freeform 22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5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5" y="0"/>
                    </a:cxn>
                    <a:cxn ang="0">
                      <a:pos x="145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3" y="0"/>
                    </a:cxn>
                    <a:cxn ang="0">
                      <a:pos x="143" y="101"/>
                    </a:cxn>
                    <a:cxn ang="0">
                      <a:pos x="0" y="1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5" h="103">
                      <a:moveTo>
                        <a:pt x="0" y="0"/>
                      </a:moveTo>
                      <a:lnTo>
                        <a:pt x="145" y="0"/>
                      </a:lnTo>
                      <a:lnTo>
                        <a:pt x="145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3" y="0"/>
                      </a:lnTo>
                      <a:lnTo>
                        <a:pt x="143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0" name="Freeform 23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3" cy="1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3" y="0"/>
                    </a:cxn>
                    <a:cxn ang="0">
                      <a:pos x="143" y="101"/>
                    </a:cxn>
                    <a:cxn ang="0">
                      <a:pos x="0" y="10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99"/>
                    </a:cxn>
                    <a:cxn ang="0">
                      <a:pos x="0" y="9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3" h="101">
                      <a:moveTo>
                        <a:pt x="0" y="0"/>
                      </a:moveTo>
                      <a:lnTo>
                        <a:pt x="143" y="0"/>
                      </a:lnTo>
                      <a:lnTo>
                        <a:pt x="143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1" name="Freeform 23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99"/>
                    </a:cxn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97"/>
                    </a:cxn>
                    <a:cxn ang="0">
                      <a:pos x="0" y="9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0" h="99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2" name="Freeform 23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6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97"/>
                    </a:cxn>
                    <a:cxn ang="0">
                      <a:pos x="0" y="9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5"/>
                    </a:cxn>
                    <a:cxn ang="0">
                      <a:pos x="0" y="9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6" h="97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3" name="Freeform 23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3" cy="9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5"/>
                    </a:cxn>
                    <a:cxn ang="0">
                      <a:pos x="0" y="9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131" y="92"/>
                    </a:cxn>
                    <a:cxn ang="0">
                      <a:pos x="0" y="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3" h="95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4" name="Freeform 23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1" cy="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131" y="92"/>
                    </a:cxn>
                    <a:cxn ang="0">
                      <a:pos x="0" y="9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0"/>
                    </a:cxn>
                    <a:cxn ang="0">
                      <a:pos x="0" y="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1" h="92"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5" name="Freeform 23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7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88"/>
                    </a:cxn>
                    <a:cxn ang="0">
                      <a:pos x="0" y="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7" h="90"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88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6" name="Freeform 23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4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88"/>
                    </a:cxn>
                    <a:cxn ang="0">
                      <a:pos x="0" y="8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86"/>
                    </a:cxn>
                    <a:cxn ang="0">
                      <a:pos x="0" y="8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4" h="88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88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86"/>
                      </a:lnTo>
                      <a:lnTo>
                        <a:pt x="0" y="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7" name="Freeform 23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1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86"/>
                    </a:cxn>
                    <a:cxn ang="0">
                      <a:pos x="0" y="8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3"/>
                    </a:cxn>
                    <a:cxn ang="0">
                      <a:pos x="0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86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86"/>
                      </a:lnTo>
                      <a:lnTo>
                        <a:pt x="0" y="8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8" name="Freeform 23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7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115" y="81"/>
                    </a:cxn>
                    <a:cxn ang="0">
                      <a:pos x="0" y="8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7" h="83"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5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9" name="Freeform 23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5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115" y="81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79"/>
                    </a:cxn>
                    <a:cxn ang="0">
                      <a:pos x="0" y="7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5" h="81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5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0" name="Freeform 24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2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79"/>
                    </a:cxn>
                    <a:cxn ang="0">
                      <a:pos x="0" y="7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77"/>
                    </a:cxn>
                    <a:cxn ang="0">
                      <a:pos x="0" y="7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2" h="79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1" name="Freeform 24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9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75"/>
                    </a:cxn>
                    <a:cxn ang="0">
                      <a:pos x="0" y="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9" h="77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75"/>
                      </a:lnTo>
                      <a:lnTo>
                        <a:pt x="0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2" name="Freeform 24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5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75"/>
                    </a:cxn>
                    <a:cxn ang="0">
                      <a:pos x="0" y="7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72"/>
                    </a:cxn>
                    <a:cxn ang="0">
                      <a:pos x="0" y="7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75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75"/>
                      </a:lnTo>
                      <a:lnTo>
                        <a:pt x="0" y="7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3" name="Freeform 24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2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72"/>
                    </a:cxn>
                    <a:cxn ang="0">
                      <a:pos x="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0"/>
                    </a:cxn>
                    <a:cxn ang="0">
                      <a:pos x="0" y="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2" h="72"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4" name="Freeform 24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0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0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68"/>
                    </a:cxn>
                    <a:cxn ang="0">
                      <a:pos x="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" h="7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5" name="Freeform 24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6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68"/>
                    </a:cxn>
                    <a:cxn ang="0">
                      <a:pos x="0" y="6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6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68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6" name="Freeform 24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3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6"/>
                    </a:cxn>
                    <a:cxn ang="0">
                      <a:pos x="0" y="6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3"/>
                    </a:cxn>
                    <a:cxn ang="0">
                      <a:pos x="0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" h="66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7" name="Freeform 24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0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6" y="0"/>
                    </a:cxn>
                    <a:cxn ang="0">
                      <a:pos x="86" y="61"/>
                    </a:cxn>
                    <a:cxn ang="0">
                      <a:pos x="0" y="6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63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8" name="Freeform 24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6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0"/>
                    </a:cxn>
                    <a:cxn ang="0">
                      <a:pos x="86" y="61"/>
                    </a:cxn>
                    <a:cxn ang="0">
                      <a:pos x="0" y="6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59"/>
                    </a:cxn>
                    <a:cxn ang="0">
                      <a:pos x="0" y="5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61"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9" name="Freeform 24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4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59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1" y="0"/>
                    </a:cxn>
                    <a:cxn ang="0">
                      <a:pos x="81" y="57"/>
                    </a:cxn>
                    <a:cxn ang="0">
                      <a:pos x="0" y="5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59"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0" name="Freeform 25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1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0"/>
                    </a:cxn>
                    <a:cxn ang="0">
                      <a:pos x="81" y="57"/>
                    </a:cxn>
                    <a:cxn ang="0">
                      <a:pos x="0" y="5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5"/>
                    </a:cxn>
                    <a:cxn ang="0">
                      <a:pos x="0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1" h="57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5"/>
                      </a:lnTo>
                      <a:lnTo>
                        <a:pt x="0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1" name="Freeform 25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8" cy="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5"/>
                    </a:cxn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2"/>
                    </a:cxn>
                    <a:cxn ang="0">
                      <a:pos x="0" y="5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5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5"/>
                      </a:lnTo>
                      <a:lnTo>
                        <a:pt x="0" y="5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2" name="Freeform 25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4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2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50"/>
                    </a:cxn>
                    <a:cxn ang="0">
                      <a:pos x="0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52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3" name="Freeform 25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1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50"/>
                    </a:cxn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48"/>
                    </a:cxn>
                    <a:cxn ang="0">
                      <a:pos x="0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5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4" name="Freeform 25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9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6"/>
                    </a:cxn>
                    <a:cxn ang="0">
                      <a:pos x="0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9" h="48"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5" name="Freeform 25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5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6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43"/>
                    </a:cxn>
                    <a:cxn ang="0">
                      <a:pos x="0" y="4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46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6" name="Freeform 25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59" y="41"/>
                    </a:cxn>
                    <a:cxn ang="0">
                      <a:pos x="0" y="4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43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7" name="Freeform 25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59" y="41"/>
                    </a:cxn>
                    <a:cxn ang="0">
                      <a:pos x="0" y="4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39"/>
                    </a:cxn>
                    <a:cxn ang="0">
                      <a:pos x="0" y="3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41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8" name="Freeform 25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5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7"/>
                    </a:cxn>
                    <a:cxn ang="0">
                      <a:pos x="0" y="3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39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9" name="Freeform 25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3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7"/>
                    </a:cxn>
                    <a:cxn ang="0">
                      <a:pos x="0" y="3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0" y="0"/>
                    </a:cxn>
                    <a:cxn ang="0">
                      <a:pos x="50" y="35"/>
                    </a:cxn>
                    <a:cxn ang="0">
                      <a:pos x="0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3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0" name="Freeform 26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0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0" y="0"/>
                    </a:cxn>
                    <a:cxn ang="0">
                      <a:pos x="50" y="35"/>
                    </a:cxn>
                    <a:cxn ang="0">
                      <a:pos x="0" y="3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2"/>
                    </a:cxn>
                    <a:cxn ang="0">
                      <a:pos x="0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35"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1" name="Freeform 26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7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43" y="30"/>
                    </a:cxn>
                    <a:cxn ang="0">
                      <a:pos x="0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" h="32"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2" name="Freeform 26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3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43" y="30"/>
                    </a:cxn>
                    <a:cxn ang="0">
                      <a:pos x="0" y="3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28"/>
                    </a:cxn>
                    <a:cxn ang="0">
                      <a:pos x="0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30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3" name="Freeform 26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0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28"/>
                    </a:cxn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26"/>
                    </a:cxn>
                    <a:cxn ang="0">
                      <a:pos x="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28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4" name="Freeform 26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3"/>
                    </a:cxn>
                    <a:cxn ang="0">
                      <a:pos x="0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6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5" name="Freeform 26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4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3"/>
                    </a:cxn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23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6" name="Freeform 26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0"/>
                    </a:cxn>
                    <a:cxn ang="0">
                      <a:pos x="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7" name="Freeform 26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0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20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8" name="Freeform 26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4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22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8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9" name="Freeform 26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22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6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0" name="Freeform 27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13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1" name="Freeform 27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2" y="9"/>
                    </a:cxn>
                    <a:cxn ang="0">
                      <a:pos x="0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2" name="Freeform 27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2" y="9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3" name="Freeform 27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7"/>
                    </a:cxn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4" name="Freeform 27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5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5" name="Freeform 27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6" name="Freeform 276"/>
                <p:cNvSpPr>
                  <a:spLocks noEditPoints="1"/>
                </p:cNvSpPr>
                <p:nvPr/>
              </p:nvSpPr>
              <p:spPr bwMode="auto">
                <a:xfrm>
                  <a:off x="652" y="1943"/>
                  <a:ext cx="202" cy="1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2" y="0"/>
                    </a:cxn>
                    <a:cxn ang="0">
                      <a:pos x="202" y="151"/>
                    </a:cxn>
                    <a:cxn ang="0">
                      <a:pos x="0" y="15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202" y="2"/>
                    </a:cxn>
                    <a:cxn ang="0">
                      <a:pos x="202" y="151"/>
                    </a:cxn>
                    <a:cxn ang="0">
                      <a:pos x="3" y="15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02" h="151">
                      <a:moveTo>
                        <a:pt x="0" y="0"/>
                      </a:moveTo>
                      <a:lnTo>
                        <a:pt x="202" y="0"/>
                      </a:lnTo>
                      <a:lnTo>
                        <a:pt x="202" y="151"/>
                      </a:lnTo>
                      <a:lnTo>
                        <a:pt x="0" y="15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202" y="2"/>
                      </a:lnTo>
                      <a:lnTo>
                        <a:pt x="202" y="151"/>
                      </a:lnTo>
                      <a:lnTo>
                        <a:pt x="3" y="15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7" name="Freeform 277"/>
                <p:cNvSpPr>
                  <a:spLocks noEditPoints="1"/>
                </p:cNvSpPr>
                <p:nvPr/>
              </p:nvSpPr>
              <p:spPr bwMode="auto">
                <a:xfrm>
                  <a:off x="655" y="1945"/>
                  <a:ext cx="199" cy="1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9" y="0"/>
                    </a:cxn>
                    <a:cxn ang="0">
                      <a:pos x="199" y="149"/>
                    </a:cxn>
                    <a:cxn ang="0">
                      <a:pos x="0" y="14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99" y="2"/>
                    </a:cxn>
                    <a:cxn ang="0">
                      <a:pos x="199" y="149"/>
                    </a:cxn>
                    <a:cxn ang="0">
                      <a:pos x="2" y="14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99" h="149">
                      <a:moveTo>
                        <a:pt x="0" y="0"/>
                      </a:moveTo>
                      <a:lnTo>
                        <a:pt x="199" y="0"/>
                      </a:lnTo>
                      <a:lnTo>
                        <a:pt x="199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99" y="2"/>
                      </a:lnTo>
                      <a:lnTo>
                        <a:pt x="199" y="149"/>
                      </a:lnTo>
                      <a:lnTo>
                        <a:pt x="2" y="14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8" name="Freeform 278"/>
                <p:cNvSpPr>
                  <a:spLocks noEditPoints="1"/>
                </p:cNvSpPr>
                <p:nvPr/>
              </p:nvSpPr>
              <p:spPr bwMode="auto">
                <a:xfrm>
                  <a:off x="657" y="1947"/>
                  <a:ext cx="197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7" y="0"/>
                    </a:cxn>
                    <a:cxn ang="0">
                      <a:pos x="197" y="147"/>
                    </a:cxn>
                    <a:cxn ang="0">
                      <a:pos x="0" y="147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197" y="3"/>
                    </a:cxn>
                    <a:cxn ang="0">
                      <a:pos x="197" y="147"/>
                    </a:cxn>
                    <a:cxn ang="0">
                      <a:pos x="4" y="147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197" h="147">
                      <a:moveTo>
                        <a:pt x="0" y="0"/>
                      </a:moveTo>
                      <a:lnTo>
                        <a:pt x="197" y="0"/>
                      </a:lnTo>
                      <a:lnTo>
                        <a:pt x="197" y="147"/>
                      </a:lnTo>
                      <a:lnTo>
                        <a:pt x="0" y="147"/>
                      </a:lnTo>
                      <a:lnTo>
                        <a:pt x="0" y="0"/>
                      </a:lnTo>
                      <a:close/>
                      <a:moveTo>
                        <a:pt x="4" y="3"/>
                      </a:moveTo>
                      <a:lnTo>
                        <a:pt x="197" y="3"/>
                      </a:lnTo>
                      <a:lnTo>
                        <a:pt x="197" y="147"/>
                      </a:lnTo>
                      <a:lnTo>
                        <a:pt x="4" y="147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9" name="Freeform 279"/>
                <p:cNvSpPr>
                  <a:spLocks noEditPoints="1"/>
                </p:cNvSpPr>
                <p:nvPr/>
              </p:nvSpPr>
              <p:spPr bwMode="auto">
                <a:xfrm>
                  <a:off x="661" y="1950"/>
                  <a:ext cx="193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3" y="0"/>
                    </a:cxn>
                    <a:cxn ang="0">
                      <a:pos x="193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93" y="2"/>
                    </a:cxn>
                    <a:cxn ang="0">
                      <a:pos x="193" y="144"/>
                    </a:cxn>
                    <a:cxn ang="0">
                      <a:pos x="2" y="14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93" h="144">
                      <a:moveTo>
                        <a:pt x="0" y="0"/>
                      </a:moveTo>
                      <a:lnTo>
                        <a:pt x="193" y="0"/>
                      </a:lnTo>
                      <a:lnTo>
                        <a:pt x="193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93" y="2"/>
                      </a:lnTo>
                      <a:lnTo>
                        <a:pt x="193" y="144"/>
                      </a:lnTo>
                      <a:lnTo>
                        <a:pt x="2" y="14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0" name="Freeform 280"/>
                <p:cNvSpPr>
                  <a:spLocks noEditPoints="1"/>
                </p:cNvSpPr>
                <p:nvPr/>
              </p:nvSpPr>
              <p:spPr bwMode="auto">
                <a:xfrm>
                  <a:off x="663" y="1952"/>
                  <a:ext cx="191" cy="1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142"/>
                    </a:cxn>
                    <a:cxn ang="0">
                      <a:pos x="0" y="14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91" y="1"/>
                    </a:cxn>
                    <a:cxn ang="0">
                      <a:pos x="191" y="142"/>
                    </a:cxn>
                    <a:cxn ang="0">
                      <a:pos x="2" y="14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91" h="142">
                      <a:moveTo>
                        <a:pt x="0" y="0"/>
                      </a:moveTo>
                      <a:lnTo>
                        <a:pt x="191" y="0"/>
                      </a:lnTo>
                      <a:lnTo>
                        <a:pt x="191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91" y="1"/>
                      </a:lnTo>
                      <a:lnTo>
                        <a:pt x="191" y="142"/>
                      </a:lnTo>
                      <a:lnTo>
                        <a:pt x="2" y="14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1" name="Freeform 281"/>
                <p:cNvSpPr>
                  <a:spLocks noEditPoints="1"/>
                </p:cNvSpPr>
                <p:nvPr/>
              </p:nvSpPr>
              <p:spPr bwMode="auto">
                <a:xfrm>
                  <a:off x="665" y="1953"/>
                  <a:ext cx="189" cy="1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9" y="0"/>
                    </a:cxn>
                    <a:cxn ang="0">
                      <a:pos x="189" y="141"/>
                    </a:cxn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9" y="2"/>
                    </a:cxn>
                    <a:cxn ang="0">
                      <a:pos x="189" y="141"/>
                    </a:cxn>
                    <a:cxn ang="0">
                      <a:pos x="3" y="14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9" h="141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9" y="141"/>
                      </a:lnTo>
                      <a:lnTo>
                        <a:pt x="0" y="14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9" y="2"/>
                      </a:lnTo>
                      <a:lnTo>
                        <a:pt x="189" y="141"/>
                      </a:lnTo>
                      <a:lnTo>
                        <a:pt x="3" y="14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2" name="Freeform 282"/>
                <p:cNvSpPr>
                  <a:spLocks noEditPoints="1"/>
                </p:cNvSpPr>
                <p:nvPr/>
              </p:nvSpPr>
              <p:spPr bwMode="auto">
                <a:xfrm>
                  <a:off x="668" y="1955"/>
                  <a:ext cx="186" cy="1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6" y="0"/>
                    </a:cxn>
                    <a:cxn ang="0">
                      <a:pos x="186" y="139"/>
                    </a:cxn>
                    <a:cxn ang="0">
                      <a:pos x="0" y="13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6" y="2"/>
                    </a:cxn>
                    <a:cxn ang="0">
                      <a:pos x="186" y="139"/>
                    </a:cxn>
                    <a:cxn ang="0">
                      <a:pos x="3" y="13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6" h="139">
                      <a:moveTo>
                        <a:pt x="0" y="0"/>
                      </a:moveTo>
                      <a:lnTo>
                        <a:pt x="186" y="0"/>
                      </a:lnTo>
                      <a:lnTo>
                        <a:pt x="186" y="139"/>
                      </a:lnTo>
                      <a:lnTo>
                        <a:pt x="0" y="13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6" y="2"/>
                      </a:lnTo>
                      <a:lnTo>
                        <a:pt x="186" y="139"/>
                      </a:lnTo>
                      <a:lnTo>
                        <a:pt x="3" y="13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3" name="Freeform 283"/>
                <p:cNvSpPr>
                  <a:spLocks noEditPoints="1"/>
                </p:cNvSpPr>
                <p:nvPr/>
              </p:nvSpPr>
              <p:spPr bwMode="auto">
                <a:xfrm>
                  <a:off x="671" y="1957"/>
                  <a:ext cx="18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3" y="0"/>
                    </a:cxn>
                    <a:cxn ang="0">
                      <a:pos x="183" y="137"/>
                    </a:cxn>
                    <a:cxn ang="0">
                      <a:pos x="0" y="13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83" y="3"/>
                    </a:cxn>
                    <a:cxn ang="0">
                      <a:pos x="183" y="137"/>
                    </a:cxn>
                    <a:cxn ang="0">
                      <a:pos x="3" y="13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83" h="137">
                      <a:moveTo>
                        <a:pt x="0" y="0"/>
                      </a:moveTo>
                      <a:lnTo>
                        <a:pt x="183" y="0"/>
                      </a:lnTo>
                      <a:lnTo>
                        <a:pt x="183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83" y="3"/>
                      </a:lnTo>
                      <a:lnTo>
                        <a:pt x="183" y="137"/>
                      </a:lnTo>
                      <a:lnTo>
                        <a:pt x="3" y="13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4" name="Freeform 284"/>
                <p:cNvSpPr>
                  <a:spLocks noEditPoints="1"/>
                </p:cNvSpPr>
                <p:nvPr/>
              </p:nvSpPr>
              <p:spPr bwMode="auto">
                <a:xfrm>
                  <a:off x="674" y="1960"/>
                  <a:ext cx="180" cy="1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0" y="0"/>
                    </a:cxn>
                    <a:cxn ang="0">
                      <a:pos x="180" y="134"/>
                    </a:cxn>
                    <a:cxn ang="0">
                      <a:pos x="0" y="13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80" y="2"/>
                    </a:cxn>
                    <a:cxn ang="0">
                      <a:pos x="180" y="134"/>
                    </a:cxn>
                    <a:cxn ang="0">
                      <a:pos x="2" y="13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80" h="134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34"/>
                      </a:lnTo>
                      <a:lnTo>
                        <a:pt x="0" y="13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80" y="2"/>
                      </a:lnTo>
                      <a:lnTo>
                        <a:pt x="180" y="134"/>
                      </a:lnTo>
                      <a:lnTo>
                        <a:pt x="2" y="13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5" name="Freeform 285"/>
                <p:cNvSpPr>
                  <a:spLocks noEditPoints="1"/>
                </p:cNvSpPr>
                <p:nvPr/>
              </p:nvSpPr>
              <p:spPr bwMode="auto">
                <a:xfrm>
                  <a:off x="676" y="1962"/>
                  <a:ext cx="178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8" y="0"/>
                    </a:cxn>
                    <a:cxn ang="0">
                      <a:pos x="178" y="132"/>
                    </a:cxn>
                    <a:cxn ang="0">
                      <a:pos x="0" y="13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78" y="1"/>
                    </a:cxn>
                    <a:cxn ang="0">
                      <a:pos x="178" y="132"/>
                    </a:cxn>
                    <a:cxn ang="0">
                      <a:pos x="2" y="13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78" h="132">
                      <a:moveTo>
                        <a:pt x="0" y="0"/>
                      </a:moveTo>
                      <a:lnTo>
                        <a:pt x="178" y="0"/>
                      </a:lnTo>
                      <a:lnTo>
                        <a:pt x="178" y="132"/>
                      </a:lnTo>
                      <a:lnTo>
                        <a:pt x="0" y="132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78" y="1"/>
                      </a:lnTo>
                      <a:lnTo>
                        <a:pt x="178" y="132"/>
                      </a:lnTo>
                      <a:lnTo>
                        <a:pt x="2" y="13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6" name="Freeform 286"/>
                <p:cNvSpPr>
                  <a:spLocks noEditPoints="1"/>
                </p:cNvSpPr>
                <p:nvPr/>
              </p:nvSpPr>
              <p:spPr bwMode="auto">
                <a:xfrm>
                  <a:off x="678" y="1963"/>
                  <a:ext cx="176" cy="1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6" y="0"/>
                    </a:cxn>
                    <a:cxn ang="0">
                      <a:pos x="176" y="131"/>
                    </a:cxn>
                    <a:cxn ang="0">
                      <a:pos x="0" y="131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76" y="2"/>
                    </a:cxn>
                    <a:cxn ang="0">
                      <a:pos x="176" y="131"/>
                    </a:cxn>
                    <a:cxn ang="0">
                      <a:pos x="4" y="131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176" h="131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31"/>
                      </a:lnTo>
                      <a:lnTo>
                        <a:pt x="0" y="131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176" y="2"/>
                      </a:lnTo>
                      <a:lnTo>
                        <a:pt x="176" y="131"/>
                      </a:lnTo>
                      <a:lnTo>
                        <a:pt x="4" y="131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7" name="Freeform 287"/>
                <p:cNvSpPr>
                  <a:spLocks noEditPoints="1"/>
                </p:cNvSpPr>
                <p:nvPr/>
              </p:nvSpPr>
              <p:spPr bwMode="auto">
                <a:xfrm>
                  <a:off x="682" y="1965"/>
                  <a:ext cx="172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2" y="0"/>
                    </a:cxn>
                    <a:cxn ang="0">
                      <a:pos x="172" y="129"/>
                    </a:cxn>
                    <a:cxn ang="0">
                      <a:pos x="0" y="12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72" y="2"/>
                    </a:cxn>
                    <a:cxn ang="0">
                      <a:pos x="172" y="129"/>
                    </a:cxn>
                    <a:cxn ang="0">
                      <a:pos x="2" y="12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72" h="129">
                      <a:moveTo>
                        <a:pt x="0" y="0"/>
                      </a:moveTo>
                      <a:lnTo>
                        <a:pt x="172" y="0"/>
                      </a:lnTo>
                      <a:lnTo>
                        <a:pt x="172" y="129"/>
                      </a:lnTo>
                      <a:lnTo>
                        <a:pt x="0" y="12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72" y="2"/>
                      </a:lnTo>
                      <a:lnTo>
                        <a:pt x="172" y="129"/>
                      </a:lnTo>
                      <a:lnTo>
                        <a:pt x="2" y="12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8" name="Freeform 288"/>
                <p:cNvSpPr>
                  <a:spLocks noEditPoints="1"/>
                </p:cNvSpPr>
                <p:nvPr/>
              </p:nvSpPr>
              <p:spPr bwMode="auto">
                <a:xfrm>
                  <a:off x="684" y="1967"/>
                  <a:ext cx="170" cy="1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127"/>
                    </a:cxn>
                    <a:cxn ang="0">
                      <a:pos x="0" y="12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70" y="3"/>
                    </a:cxn>
                    <a:cxn ang="0">
                      <a:pos x="170" y="127"/>
                    </a:cxn>
                    <a:cxn ang="0">
                      <a:pos x="3" y="12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70" h="127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127"/>
                      </a:lnTo>
                      <a:lnTo>
                        <a:pt x="0" y="12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70" y="3"/>
                      </a:lnTo>
                      <a:lnTo>
                        <a:pt x="170" y="127"/>
                      </a:lnTo>
                      <a:lnTo>
                        <a:pt x="3" y="12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9" name="Freeform 289"/>
                <p:cNvSpPr>
                  <a:spLocks noEditPoints="1"/>
                </p:cNvSpPr>
                <p:nvPr/>
              </p:nvSpPr>
              <p:spPr bwMode="auto">
                <a:xfrm>
                  <a:off x="687" y="1970"/>
                  <a:ext cx="167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24"/>
                    </a:cxn>
                    <a:cxn ang="0">
                      <a:pos x="0" y="12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67" y="2"/>
                    </a:cxn>
                    <a:cxn ang="0">
                      <a:pos x="167" y="124"/>
                    </a:cxn>
                    <a:cxn ang="0">
                      <a:pos x="2" y="12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67" h="124"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67" y="2"/>
                      </a:lnTo>
                      <a:lnTo>
                        <a:pt x="167" y="124"/>
                      </a:lnTo>
                      <a:lnTo>
                        <a:pt x="2" y="12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0" name="Freeform 290"/>
                <p:cNvSpPr>
                  <a:spLocks noEditPoints="1"/>
                </p:cNvSpPr>
                <p:nvPr/>
              </p:nvSpPr>
              <p:spPr bwMode="auto">
                <a:xfrm>
                  <a:off x="689" y="1972"/>
                  <a:ext cx="165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0"/>
                    </a:cxn>
                    <a:cxn ang="0">
                      <a:pos x="165" y="122"/>
                    </a:cxn>
                    <a:cxn ang="0">
                      <a:pos x="0" y="122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65" y="1"/>
                    </a:cxn>
                    <a:cxn ang="0">
                      <a:pos x="165" y="122"/>
                    </a:cxn>
                    <a:cxn ang="0">
                      <a:pos x="3" y="12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65" h="122">
                      <a:moveTo>
                        <a:pt x="0" y="0"/>
                      </a:moveTo>
                      <a:lnTo>
                        <a:pt x="165" y="0"/>
                      </a:lnTo>
                      <a:lnTo>
                        <a:pt x="165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65" y="1"/>
                      </a:lnTo>
                      <a:lnTo>
                        <a:pt x="165" y="122"/>
                      </a:lnTo>
                      <a:lnTo>
                        <a:pt x="3" y="12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1" name="Freeform 291"/>
                <p:cNvSpPr>
                  <a:spLocks noEditPoints="1"/>
                </p:cNvSpPr>
                <p:nvPr/>
              </p:nvSpPr>
              <p:spPr bwMode="auto">
                <a:xfrm>
                  <a:off x="692" y="1973"/>
                  <a:ext cx="162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162" y="121"/>
                    </a:cxn>
                    <a:cxn ang="0">
                      <a:pos x="0" y="12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62" y="2"/>
                    </a:cxn>
                    <a:cxn ang="0">
                      <a:pos x="162" y="121"/>
                    </a:cxn>
                    <a:cxn ang="0">
                      <a:pos x="3" y="12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62" h="121">
                      <a:moveTo>
                        <a:pt x="0" y="0"/>
                      </a:moveTo>
                      <a:lnTo>
                        <a:pt x="162" y="0"/>
                      </a:lnTo>
                      <a:lnTo>
                        <a:pt x="162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62" y="2"/>
                      </a:lnTo>
                      <a:lnTo>
                        <a:pt x="162" y="121"/>
                      </a:lnTo>
                      <a:lnTo>
                        <a:pt x="3" y="12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2" name="Freeform 292"/>
                <p:cNvSpPr>
                  <a:spLocks noEditPoints="1"/>
                </p:cNvSpPr>
                <p:nvPr/>
              </p:nvSpPr>
              <p:spPr bwMode="auto">
                <a:xfrm>
                  <a:off x="695" y="1975"/>
                  <a:ext cx="159" cy="1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0"/>
                    </a:cxn>
                    <a:cxn ang="0">
                      <a:pos x="159" y="11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59" y="2"/>
                    </a:cxn>
                    <a:cxn ang="0">
                      <a:pos x="159" y="119"/>
                    </a:cxn>
                    <a:cxn ang="0">
                      <a:pos x="2" y="11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59" h="119">
                      <a:moveTo>
                        <a:pt x="0" y="0"/>
                      </a:moveTo>
                      <a:lnTo>
                        <a:pt x="159" y="0"/>
                      </a:lnTo>
                      <a:lnTo>
                        <a:pt x="159" y="119"/>
                      </a:lnTo>
                      <a:lnTo>
                        <a:pt x="0" y="11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59" y="2"/>
                      </a:lnTo>
                      <a:lnTo>
                        <a:pt x="159" y="119"/>
                      </a:lnTo>
                      <a:lnTo>
                        <a:pt x="2" y="11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3" name="Freeform 293"/>
                <p:cNvSpPr>
                  <a:spLocks noEditPoints="1"/>
                </p:cNvSpPr>
                <p:nvPr/>
              </p:nvSpPr>
              <p:spPr bwMode="auto">
                <a:xfrm>
                  <a:off x="697" y="1977"/>
                  <a:ext cx="157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7" y="0"/>
                    </a:cxn>
                    <a:cxn ang="0">
                      <a:pos x="157" y="117"/>
                    </a:cxn>
                    <a:cxn ang="0">
                      <a:pos x="0" y="11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57" y="3"/>
                    </a:cxn>
                    <a:cxn ang="0">
                      <a:pos x="157" y="117"/>
                    </a:cxn>
                    <a:cxn ang="0">
                      <a:pos x="3" y="11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57" h="117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57" y="3"/>
                      </a:lnTo>
                      <a:lnTo>
                        <a:pt x="157" y="117"/>
                      </a:lnTo>
                      <a:lnTo>
                        <a:pt x="3" y="11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4" name="Freeform 294"/>
                <p:cNvSpPr>
                  <a:spLocks noEditPoints="1"/>
                </p:cNvSpPr>
                <p:nvPr/>
              </p:nvSpPr>
              <p:spPr bwMode="auto">
                <a:xfrm>
                  <a:off x="700" y="1980"/>
                  <a:ext cx="154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4" y="0"/>
                    </a:cxn>
                    <a:cxn ang="0">
                      <a:pos x="154" y="114"/>
                    </a:cxn>
                    <a:cxn ang="0">
                      <a:pos x="0" y="114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54" y="1"/>
                    </a:cxn>
                    <a:cxn ang="0">
                      <a:pos x="154" y="114"/>
                    </a:cxn>
                    <a:cxn ang="0">
                      <a:pos x="3" y="114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54" h="114">
                      <a:moveTo>
                        <a:pt x="0" y="0"/>
                      </a:moveTo>
                      <a:lnTo>
                        <a:pt x="154" y="0"/>
                      </a:lnTo>
                      <a:lnTo>
                        <a:pt x="154" y="114"/>
                      </a:lnTo>
                      <a:lnTo>
                        <a:pt x="0" y="114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54" y="1"/>
                      </a:lnTo>
                      <a:lnTo>
                        <a:pt x="154" y="114"/>
                      </a:lnTo>
                      <a:lnTo>
                        <a:pt x="3" y="11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5" name="Freeform 295"/>
                <p:cNvSpPr>
                  <a:spLocks noEditPoints="1"/>
                </p:cNvSpPr>
                <p:nvPr/>
              </p:nvSpPr>
              <p:spPr bwMode="auto">
                <a:xfrm>
                  <a:off x="703" y="1981"/>
                  <a:ext cx="151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1" y="0"/>
                    </a:cxn>
                    <a:cxn ang="0">
                      <a:pos x="151" y="113"/>
                    </a:cxn>
                    <a:cxn ang="0">
                      <a:pos x="0" y="113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51" y="2"/>
                    </a:cxn>
                    <a:cxn ang="0">
                      <a:pos x="151" y="113"/>
                    </a:cxn>
                    <a:cxn ang="0">
                      <a:pos x="2" y="11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51" h="113">
                      <a:moveTo>
                        <a:pt x="0" y="0"/>
                      </a:moveTo>
                      <a:lnTo>
                        <a:pt x="151" y="0"/>
                      </a:lnTo>
                      <a:lnTo>
                        <a:pt x="15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51" y="2"/>
                      </a:lnTo>
                      <a:lnTo>
                        <a:pt x="151" y="113"/>
                      </a:lnTo>
                      <a:lnTo>
                        <a:pt x="2" y="11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6" name="Freeform 296"/>
                <p:cNvSpPr>
                  <a:spLocks noEditPoints="1"/>
                </p:cNvSpPr>
                <p:nvPr/>
              </p:nvSpPr>
              <p:spPr bwMode="auto">
                <a:xfrm>
                  <a:off x="705" y="1983"/>
                  <a:ext cx="149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9" y="0"/>
                    </a:cxn>
                    <a:cxn ang="0">
                      <a:pos x="149" y="111"/>
                    </a:cxn>
                    <a:cxn ang="0">
                      <a:pos x="0" y="11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49" y="2"/>
                    </a:cxn>
                    <a:cxn ang="0">
                      <a:pos x="149" y="111"/>
                    </a:cxn>
                    <a:cxn ang="0">
                      <a:pos x="3" y="11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49" h="111">
                      <a:moveTo>
                        <a:pt x="0" y="0"/>
                      </a:moveTo>
                      <a:lnTo>
                        <a:pt x="149" y="0"/>
                      </a:lnTo>
                      <a:lnTo>
                        <a:pt x="149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49" y="2"/>
                      </a:lnTo>
                      <a:lnTo>
                        <a:pt x="149" y="111"/>
                      </a:lnTo>
                      <a:lnTo>
                        <a:pt x="3" y="11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7" name="Freeform 297"/>
                <p:cNvSpPr>
                  <a:spLocks noEditPoints="1"/>
                </p:cNvSpPr>
                <p:nvPr/>
              </p:nvSpPr>
              <p:spPr bwMode="auto">
                <a:xfrm>
                  <a:off x="708" y="1985"/>
                  <a:ext cx="146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6" y="0"/>
                    </a:cxn>
                    <a:cxn ang="0">
                      <a:pos x="146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46" y="2"/>
                    </a:cxn>
                    <a:cxn ang="0">
                      <a:pos x="146" y="109"/>
                    </a:cxn>
                    <a:cxn ang="0">
                      <a:pos x="2" y="10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46" h="109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46" y="2"/>
                      </a:lnTo>
                      <a:lnTo>
                        <a:pt x="146" y="109"/>
                      </a:lnTo>
                      <a:lnTo>
                        <a:pt x="2" y="10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8" name="Freeform 298"/>
                <p:cNvSpPr>
                  <a:spLocks noEditPoints="1"/>
                </p:cNvSpPr>
                <p:nvPr/>
              </p:nvSpPr>
              <p:spPr bwMode="auto">
                <a:xfrm>
                  <a:off x="710" y="1987"/>
                  <a:ext cx="144" cy="1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44" y="107"/>
                    </a:cxn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144" y="3"/>
                    </a:cxn>
                    <a:cxn ang="0">
                      <a:pos x="144" y="107"/>
                    </a:cxn>
                    <a:cxn ang="0">
                      <a:pos x="4" y="107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144" h="107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  <a:moveTo>
                        <a:pt x="4" y="3"/>
                      </a:moveTo>
                      <a:lnTo>
                        <a:pt x="144" y="3"/>
                      </a:lnTo>
                      <a:lnTo>
                        <a:pt x="144" y="107"/>
                      </a:lnTo>
                      <a:lnTo>
                        <a:pt x="4" y="107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9" name="Freeform 299"/>
                <p:cNvSpPr>
                  <a:spLocks noEditPoints="1"/>
                </p:cNvSpPr>
                <p:nvPr/>
              </p:nvSpPr>
              <p:spPr bwMode="auto">
                <a:xfrm>
                  <a:off x="714" y="1990"/>
                  <a:ext cx="14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104"/>
                    </a:cxn>
                    <a:cxn ang="0">
                      <a:pos x="0" y="104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40" y="1"/>
                    </a:cxn>
                    <a:cxn ang="0">
                      <a:pos x="140" y="104"/>
                    </a:cxn>
                    <a:cxn ang="0">
                      <a:pos x="2" y="104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40" h="10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04"/>
                      </a:lnTo>
                      <a:lnTo>
                        <a:pt x="0" y="104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40" y="1"/>
                      </a:lnTo>
                      <a:lnTo>
                        <a:pt x="140" y="104"/>
                      </a:lnTo>
                      <a:lnTo>
                        <a:pt x="2" y="10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0" name="Freeform 300"/>
                <p:cNvSpPr>
                  <a:spLocks noEditPoints="1"/>
                </p:cNvSpPr>
                <p:nvPr/>
              </p:nvSpPr>
              <p:spPr bwMode="auto">
                <a:xfrm>
                  <a:off x="716" y="1991"/>
                  <a:ext cx="138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8" y="0"/>
                    </a:cxn>
                    <a:cxn ang="0">
                      <a:pos x="138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38" y="2"/>
                    </a:cxn>
                    <a:cxn ang="0">
                      <a:pos x="138" y="103"/>
                    </a:cxn>
                    <a:cxn ang="0">
                      <a:pos x="2" y="10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38" h="103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38" y="2"/>
                      </a:lnTo>
                      <a:lnTo>
                        <a:pt x="138" y="103"/>
                      </a:lnTo>
                      <a:lnTo>
                        <a:pt x="2" y="10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1" name="Freeform 301"/>
                <p:cNvSpPr>
                  <a:spLocks noEditPoints="1"/>
                </p:cNvSpPr>
                <p:nvPr/>
              </p:nvSpPr>
              <p:spPr bwMode="auto">
                <a:xfrm>
                  <a:off x="718" y="1993"/>
                  <a:ext cx="136" cy="1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101"/>
                    </a:cxn>
                    <a:cxn ang="0">
                      <a:pos x="0" y="10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6" y="2"/>
                    </a:cxn>
                    <a:cxn ang="0">
                      <a:pos x="136" y="101"/>
                    </a:cxn>
                    <a:cxn ang="0">
                      <a:pos x="3" y="10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6" h="101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6" y="2"/>
                      </a:lnTo>
                      <a:lnTo>
                        <a:pt x="136" y="101"/>
                      </a:lnTo>
                      <a:lnTo>
                        <a:pt x="3" y="10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2" name="Freeform 302"/>
                <p:cNvSpPr>
                  <a:spLocks noEditPoints="1"/>
                </p:cNvSpPr>
                <p:nvPr/>
              </p:nvSpPr>
              <p:spPr bwMode="auto">
                <a:xfrm>
                  <a:off x="721" y="1995"/>
                  <a:ext cx="133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9"/>
                    </a:cxn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3" y="2"/>
                    </a:cxn>
                    <a:cxn ang="0">
                      <a:pos x="133" y="99"/>
                    </a:cxn>
                    <a:cxn ang="0">
                      <a:pos x="3" y="9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3" h="99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3" y="2"/>
                      </a:lnTo>
                      <a:lnTo>
                        <a:pt x="133" y="99"/>
                      </a:lnTo>
                      <a:lnTo>
                        <a:pt x="3" y="9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3" name="Freeform 303"/>
                <p:cNvSpPr>
                  <a:spLocks noEditPoints="1"/>
                </p:cNvSpPr>
                <p:nvPr/>
              </p:nvSpPr>
              <p:spPr bwMode="auto">
                <a:xfrm>
                  <a:off x="724" y="1997"/>
                  <a:ext cx="130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0" y="0"/>
                    </a:cxn>
                    <a:cxn ang="0">
                      <a:pos x="130" y="97"/>
                    </a:cxn>
                    <a:cxn ang="0">
                      <a:pos x="0" y="9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30" y="3"/>
                    </a:cxn>
                    <a:cxn ang="0">
                      <a:pos x="130" y="97"/>
                    </a:cxn>
                    <a:cxn ang="0">
                      <a:pos x="3" y="9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30" h="97"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13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30" y="3"/>
                      </a:lnTo>
                      <a:lnTo>
                        <a:pt x="130" y="97"/>
                      </a:lnTo>
                      <a:lnTo>
                        <a:pt x="3" y="9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4" name="Freeform 304"/>
                <p:cNvSpPr>
                  <a:spLocks noEditPoints="1"/>
                </p:cNvSpPr>
                <p:nvPr/>
              </p:nvSpPr>
              <p:spPr bwMode="auto">
                <a:xfrm>
                  <a:off x="727" y="2000"/>
                  <a:ext cx="127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4"/>
                    </a:cxn>
                    <a:cxn ang="0">
                      <a:pos x="0" y="94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27" y="1"/>
                    </a:cxn>
                    <a:cxn ang="0">
                      <a:pos x="127" y="94"/>
                    </a:cxn>
                    <a:cxn ang="0">
                      <a:pos x="2" y="94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27" h="94"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27" y="1"/>
                      </a:lnTo>
                      <a:lnTo>
                        <a:pt x="127" y="94"/>
                      </a:lnTo>
                      <a:lnTo>
                        <a:pt x="2" y="9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5" name="Freeform 305"/>
                <p:cNvSpPr>
                  <a:spLocks noEditPoints="1"/>
                </p:cNvSpPr>
                <p:nvPr/>
              </p:nvSpPr>
              <p:spPr bwMode="auto">
                <a:xfrm>
                  <a:off x="729" y="2001"/>
                  <a:ext cx="125" cy="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5" y="0"/>
                    </a:cxn>
                    <a:cxn ang="0">
                      <a:pos x="125" y="93"/>
                    </a:cxn>
                    <a:cxn ang="0">
                      <a:pos x="0" y="9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25" y="2"/>
                    </a:cxn>
                    <a:cxn ang="0">
                      <a:pos x="125" y="93"/>
                    </a:cxn>
                    <a:cxn ang="0">
                      <a:pos x="4" y="9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125" h="93">
                      <a:moveTo>
                        <a:pt x="0" y="0"/>
                      </a:moveTo>
                      <a:lnTo>
                        <a:pt x="125" y="0"/>
                      </a:lnTo>
                      <a:lnTo>
                        <a:pt x="125" y="93"/>
                      </a:lnTo>
                      <a:lnTo>
                        <a:pt x="0" y="9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125" y="2"/>
                      </a:lnTo>
                      <a:lnTo>
                        <a:pt x="125" y="93"/>
                      </a:lnTo>
                      <a:lnTo>
                        <a:pt x="4" y="9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6" name="Freeform 306"/>
                <p:cNvSpPr>
                  <a:spLocks noEditPoints="1"/>
                </p:cNvSpPr>
                <p:nvPr/>
              </p:nvSpPr>
              <p:spPr bwMode="auto">
                <a:xfrm>
                  <a:off x="733" y="2003"/>
                  <a:ext cx="121" cy="9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91"/>
                    </a:cxn>
                    <a:cxn ang="0">
                      <a:pos x="0" y="9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21" y="2"/>
                    </a:cxn>
                    <a:cxn ang="0">
                      <a:pos x="121" y="91"/>
                    </a:cxn>
                    <a:cxn ang="0">
                      <a:pos x="2" y="9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21" h="91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91"/>
                      </a:lnTo>
                      <a:lnTo>
                        <a:pt x="0" y="9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21" y="2"/>
                      </a:lnTo>
                      <a:lnTo>
                        <a:pt x="121" y="91"/>
                      </a:lnTo>
                      <a:lnTo>
                        <a:pt x="2" y="9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7" name="Freeform 307"/>
                <p:cNvSpPr>
                  <a:spLocks noEditPoints="1"/>
                </p:cNvSpPr>
                <p:nvPr/>
              </p:nvSpPr>
              <p:spPr bwMode="auto">
                <a:xfrm>
                  <a:off x="735" y="2005"/>
                  <a:ext cx="119" cy="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9" y="0"/>
                    </a:cxn>
                    <a:cxn ang="0">
                      <a:pos x="119" y="89"/>
                    </a:cxn>
                    <a:cxn ang="0">
                      <a:pos x="0" y="8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19" y="2"/>
                    </a:cxn>
                    <a:cxn ang="0">
                      <a:pos x="119" y="89"/>
                    </a:cxn>
                    <a:cxn ang="0">
                      <a:pos x="2" y="8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19" h="89">
                      <a:moveTo>
                        <a:pt x="0" y="0"/>
                      </a:moveTo>
                      <a:lnTo>
                        <a:pt x="119" y="0"/>
                      </a:lnTo>
                      <a:lnTo>
                        <a:pt x="119" y="89"/>
                      </a:lnTo>
                      <a:lnTo>
                        <a:pt x="0" y="8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19" y="2"/>
                      </a:lnTo>
                      <a:lnTo>
                        <a:pt x="119" y="89"/>
                      </a:lnTo>
                      <a:lnTo>
                        <a:pt x="2" y="8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8" name="Freeform 308"/>
                <p:cNvSpPr>
                  <a:spLocks noEditPoints="1"/>
                </p:cNvSpPr>
                <p:nvPr/>
              </p:nvSpPr>
              <p:spPr bwMode="auto">
                <a:xfrm>
                  <a:off x="737" y="2007"/>
                  <a:ext cx="117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7"/>
                    </a:cxn>
                    <a:cxn ang="0">
                      <a:pos x="0" y="8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17" y="3"/>
                    </a:cxn>
                    <a:cxn ang="0">
                      <a:pos x="117" y="87"/>
                    </a:cxn>
                    <a:cxn ang="0">
                      <a:pos x="3" y="8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17" h="87"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7"/>
                      </a:lnTo>
                      <a:lnTo>
                        <a:pt x="0" y="8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17" y="3"/>
                      </a:lnTo>
                      <a:lnTo>
                        <a:pt x="117" y="87"/>
                      </a:lnTo>
                      <a:lnTo>
                        <a:pt x="3" y="8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9" name="Freeform 309"/>
                <p:cNvSpPr>
                  <a:spLocks noEditPoints="1"/>
                </p:cNvSpPr>
                <p:nvPr/>
              </p:nvSpPr>
              <p:spPr bwMode="auto">
                <a:xfrm>
                  <a:off x="740" y="2010"/>
                  <a:ext cx="114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4" y="0"/>
                    </a:cxn>
                    <a:cxn ang="0">
                      <a:pos x="114" y="84"/>
                    </a:cxn>
                    <a:cxn ang="0">
                      <a:pos x="0" y="84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14" y="1"/>
                    </a:cxn>
                    <a:cxn ang="0">
                      <a:pos x="114" y="84"/>
                    </a:cxn>
                    <a:cxn ang="0">
                      <a:pos x="3" y="84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4" h="84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14" y="1"/>
                      </a:lnTo>
                      <a:lnTo>
                        <a:pt x="114" y="84"/>
                      </a:lnTo>
                      <a:lnTo>
                        <a:pt x="3" y="8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0" name="Freeform 310"/>
                <p:cNvSpPr>
                  <a:spLocks noEditPoints="1"/>
                </p:cNvSpPr>
                <p:nvPr/>
              </p:nvSpPr>
              <p:spPr bwMode="auto">
                <a:xfrm>
                  <a:off x="743" y="2011"/>
                  <a:ext cx="111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1" y="0"/>
                    </a:cxn>
                    <a:cxn ang="0">
                      <a:pos x="111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11" y="2"/>
                    </a:cxn>
                    <a:cxn ang="0">
                      <a:pos x="111" y="83"/>
                    </a:cxn>
                    <a:cxn ang="0">
                      <a:pos x="3" y="8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11" h="83">
                      <a:moveTo>
                        <a:pt x="0" y="0"/>
                      </a:moveTo>
                      <a:lnTo>
                        <a:pt x="111" y="0"/>
                      </a:lnTo>
                      <a:lnTo>
                        <a:pt x="111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11" y="2"/>
                      </a:lnTo>
                      <a:lnTo>
                        <a:pt x="111" y="83"/>
                      </a:lnTo>
                      <a:lnTo>
                        <a:pt x="3" y="8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1" name="Freeform 311"/>
                <p:cNvSpPr>
                  <a:spLocks noEditPoints="1"/>
                </p:cNvSpPr>
                <p:nvPr/>
              </p:nvSpPr>
              <p:spPr bwMode="auto">
                <a:xfrm>
                  <a:off x="746" y="2013"/>
                  <a:ext cx="108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0"/>
                    </a:cxn>
                    <a:cxn ang="0">
                      <a:pos x="108" y="81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08" y="2"/>
                    </a:cxn>
                    <a:cxn ang="0">
                      <a:pos x="108" y="81"/>
                    </a:cxn>
                    <a:cxn ang="0">
                      <a:pos x="2" y="8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08" h="81">
                      <a:moveTo>
                        <a:pt x="0" y="0"/>
                      </a:moveTo>
                      <a:lnTo>
                        <a:pt x="108" y="0"/>
                      </a:lnTo>
                      <a:lnTo>
                        <a:pt x="108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08" y="2"/>
                      </a:lnTo>
                      <a:lnTo>
                        <a:pt x="108" y="81"/>
                      </a:lnTo>
                      <a:lnTo>
                        <a:pt x="2" y="8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2" name="Freeform 312"/>
                <p:cNvSpPr>
                  <a:spLocks noEditPoints="1"/>
                </p:cNvSpPr>
                <p:nvPr/>
              </p:nvSpPr>
              <p:spPr bwMode="auto">
                <a:xfrm>
                  <a:off x="748" y="2015"/>
                  <a:ext cx="106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6" y="0"/>
                    </a:cxn>
                    <a:cxn ang="0">
                      <a:pos x="106" y="79"/>
                    </a:cxn>
                    <a:cxn ang="0">
                      <a:pos x="0" y="7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06" y="2"/>
                    </a:cxn>
                    <a:cxn ang="0">
                      <a:pos x="106" y="79"/>
                    </a:cxn>
                    <a:cxn ang="0">
                      <a:pos x="2" y="7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06" h="79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06" y="2"/>
                      </a:lnTo>
                      <a:lnTo>
                        <a:pt x="106" y="79"/>
                      </a:lnTo>
                      <a:lnTo>
                        <a:pt x="2" y="7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3" name="Freeform 313"/>
                <p:cNvSpPr>
                  <a:spLocks noEditPoints="1"/>
                </p:cNvSpPr>
                <p:nvPr/>
              </p:nvSpPr>
              <p:spPr bwMode="auto">
                <a:xfrm>
                  <a:off x="750" y="2017"/>
                  <a:ext cx="104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0"/>
                    </a:cxn>
                    <a:cxn ang="0">
                      <a:pos x="104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104" y="1"/>
                    </a:cxn>
                    <a:cxn ang="0">
                      <a:pos x="104" y="77"/>
                    </a:cxn>
                    <a:cxn ang="0">
                      <a:pos x="4" y="77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04" h="77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04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4" y="1"/>
                      </a:moveTo>
                      <a:lnTo>
                        <a:pt x="104" y="1"/>
                      </a:lnTo>
                      <a:lnTo>
                        <a:pt x="104" y="77"/>
                      </a:lnTo>
                      <a:lnTo>
                        <a:pt x="4" y="77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4" name="Freeform 314"/>
                <p:cNvSpPr>
                  <a:spLocks noEditPoints="1"/>
                </p:cNvSpPr>
                <p:nvPr/>
              </p:nvSpPr>
              <p:spPr bwMode="auto">
                <a:xfrm>
                  <a:off x="754" y="2018"/>
                  <a:ext cx="100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6"/>
                    </a:cxn>
                    <a:cxn ang="0">
                      <a:pos x="0" y="7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100" y="3"/>
                    </a:cxn>
                    <a:cxn ang="0">
                      <a:pos x="100" y="76"/>
                    </a:cxn>
                    <a:cxn ang="0">
                      <a:pos x="2" y="7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100" h="76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6"/>
                      </a:lnTo>
                      <a:lnTo>
                        <a:pt x="0" y="7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100" y="3"/>
                      </a:lnTo>
                      <a:lnTo>
                        <a:pt x="100" y="76"/>
                      </a:lnTo>
                      <a:lnTo>
                        <a:pt x="2" y="7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5" name="Freeform 315"/>
                <p:cNvSpPr>
                  <a:spLocks noEditPoints="1"/>
                </p:cNvSpPr>
                <p:nvPr/>
              </p:nvSpPr>
              <p:spPr bwMode="auto">
                <a:xfrm>
                  <a:off x="756" y="2021"/>
                  <a:ext cx="98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0"/>
                    </a:cxn>
                    <a:cxn ang="0">
                      <a:pos x="98" y="73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98" y="2"/>
                    </a:cxn>
                    <a:cxn ang="0">
                      <a:pos x="98" y="73"/>
                    </a:cxn>
                    <a:cxn ang="0">
                      <a:pos x="3" y="7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98" h="73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98" y="73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98" y="2"/>
                      </a:lnTo>
                      <a:lnTo>
                        <a:pt x="98" y="73"/>
                      </a:lnTo>
                      <a:lnTo>
                        <a:pt x="3" y="7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6" name="Freeform 316"/>
                <p:cNvSpPr>
                  <a:spLocks noEditPoints="1"/>
                </p:cNvSpPr>
                <p:nvPr/>
              </p:nvSpPr>
              <p:spPr bwMode="auto">
                <a:xfrm>
                  <a:off x="759" y="2023"/>
                  <a:ext cx="95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95" y="71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95" y="2"/>
                    </a:cxn>
                    <a:cxn ang="0">
                      <a:pos x="95" y="71"/>
                    </a:cxn>
                    <a:cxn ang="0">
                      <a:pos x="2" y="7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95" h="71"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95" y="2"/>
                      </a:lnTo>
                      <a:lnTo>
                        <a:pt x="95" y="71"/>
                      </a:lnTo>
                      <a:lnTo>
                        <a:pt x="2" y="7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7" name="Freeform 317"/>
                <p:cNvSpPr>
                  <a:spLocks noEditPoints="1"/>
                </p:cNvSpPr>
                <p:nvPr/>
              </p:nvSpPr>
              <p:spPr bwMode="auto">
                <a:xfrm>
                  <a:off x="761" y="2025"/>
                  <a:ext cx="93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9"/>
                    </a:cxn>
                    <a:cxn ang="0">
                      <a:pos x="0" y="6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93" y="2"/>
                    </a:cxn>
                    <a:cxn ang="0">
                      <a:pos x="93" y="69"/>
                    </a:cxn>
                    <a:cxn ang="0">
                      <a:pos x="3" y="6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93" h="69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93" y="2"/>
                      </a:lnTo>
                      <a:lnTo>
                        <a:pt x="93" y="69"/>
                      </a:lnTo>
                      <a:lnTo>
                        <a:pt x="3" y="6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8" name="Freeform 318"/>
                <p:cNvSpPr>
                  <a:spLocks noEditPoints="1"/>
                </p:cNvSpPr>
                <p:nvPr/>
              </p:nvSpPr>
              <p:spPr bwMode="auto">
                <a:xfrm>
                  <a:off x="764" y="2027"/>
                  <a:ext cx="90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7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90" y="1"/>
                    </a:cxn>
                    <a:cxn ang="0">
                      <a:pos x="90" y="67"/>
                    </a:cxn>
                    <a:cxn ang="0">
                      <a:pos x="3" y="67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90" h="67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7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90" y="1"/>
                      </a:lnTo>
                      <a:lnTo>
                        <a:pt x="90" y="67"/>
                      </a:lnTo>
                      <a:lnTo>
                        <a:pt x="3" y="67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9" name="Freeform 319"/>
                <p:cNvSpPr>
                  <a:spLocks noEditPoints="1"/>
                </p:cNvSpPr>
                <p:nvPr/>
              </p:nvSpPr>
              <p:spPr bwMode="auto">
                <a:xfrm>
                  <a:off x="767" y="2028"/>
                  <a:ext cx="87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7" y="0"/>
                    </a:cxn>
                    <a:cxn ang="0">
                      <a:pos x="87" y="66"/>
                    </a:cxn>
                    <a:cxn ang="0">
                      <a:pos x="0" y="6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87" y="3"/>
                    </a:cxn>
                    <a:cxn ang="0">
                      <a:pos x="87" y="66"/>
                    </a:cxn>
                    <a:cxn ang="0">
                      <a:pos x="2" y="6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87" h="66">
                      <a:moveTo>
                        <a:pt x="0" y="0"/>
                      </a:moveTo>
                      <a:lnTo>
                        <a:pt x="87" y="0"/>
                      </a:lnTo>
                      <a:lnTo>
                        <a:pt x="87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87" y="3"/>
                      </a:lnTo>
                      <a:lnTo>
                        <a:pt x="87" y="66"/>
                      </a:lnTo>
                      <a:lnTo>
                        <a:pt x="2" y="6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0" name="Freeform 320"/>
                <p:cNvSpPr>
                  <a:spLocks noEditPoints="1"/>
                </p:cNvSpPr>
                <p:nvPr/>
              </p:nvSpPr>
              <p:spPr bwMode="auto">
                <a:xfrm>
                  <a:off x="769" y="2031"/>
                  <a:ext cx="85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0"/>
                    </a:cxn>
                    <a:cxn ang="0">
                      <a:pos x="85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85" y="2"/>
                    </a:cxn>
                    <a:cxn ang="0">
                      <a:pos x="85" y="63"/>
                    </a:cxn>
                    <a:cxn ang="0">
                      <a:pos x="3" y="6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85" h="63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85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85" y="2"/>
                      </a:lnTo>
                      <a:lnTo>
                        <a:pt x="85" y="63"/>
                      </a:lnTo>
                      <a:lnTo>
                        <a:pt x="3" y="6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1" name="Freeform 321"/>
                <p:cNvSpPr>
                  <a:spLocks noEditPoints="1"/>
                </p:cNvSpPr>
                <p:nvPr/>
              </p:nvSpPr>
              <p:spPr bwMode="auto">
                <a:xfrm>
                  <a:off x="772" y="2033"/>
                  <a:ext cx="82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2" y="0"/>
                    </a:cxn>
                    <a:cxn ang="0">
                      <a:pos x="82" y="61"/>
                    </a:cxn>
                    <a:cxn ang="0">
                      <a:pos x="0" y="6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82" y="2"/>
                    </a:cxn>
                    <a:cxn ang="0">
                      <a:pos x="82" y="61"/>
                    </a:cxn>
                    <a:cxn ang="0">
                      <a:pos x="3" y="6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82" h="61">
                      <a:moveTo>
                        <a:pt x="0" y="0"/>
                      </a:moveTo>
                      <a:lnTo>
                        <a:pt x="82" y="0"/>
                      </a:lnTo>
                      <a:lnTo>
                        <a:pt x="82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82" y="2"/>
                      </a:lnTo>
                      <a:lnTo>
                        <a:pt x="82" y="61"/>
                      </a:lnTo>
                      <a:lnTo>
                        <a:pt x="3" y="6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2" name="Freeform 322"/>
                <p:cNvSpPr>
                  <a:spLocks noEditPoints="1"/>
                </p:cNvSpPr>
                <p:nvPr/>
              </p:nvSpPr>
              <p:spPr bwMode="auto">
                <a:xfrm>
                  <a:off x="775" y="2035"/>
                  <a:ext cx="79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9" y="0"/>
                    </a:cxn>
                    <a:cxn ang="0">
                      <a:pos x="79" y="59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79" y="2"/>
                    </a:cxn>
                    <a:cxn ang="0">
                      <a:pos x="79" y="59"/>
                    </a:cxn>
                    <a:cxn ang="0">
                      <a:pos x="2" y="5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79" h="59">
                      <a:moveTo>
                        <a:pt x="0" y="0"/>
                      </a:moveTo>
                      <a:lnTo>
                        <a:pt x="79" y="0"/>
                      </a:lnTo>
                      <a:lnTo>
                        <a:pt x="79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79" y="2"/>
                      </a:lnTo>
                      <a:lnTo>
                        <a:pt x="79" y="59"/>
                      </a:lnTo>
                      <a:lnTo>
                        <a:pt x="2" y="5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3" name="Freeform 323"/>
                <p:cNvSpPr>
                  <a:spLocks noEditPoints="1"/>
                </p:cNvSpPr>
                <p:nvPr/>
              </p:nvSpPr>
              <p:spPr bwMode="auto">
                <a:xfrm>
                  <a:off x="777" y="2037"/>
                  <a:ext cx="77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7" y="0"/>
                    </a:cxn>
                    <a:cxn ang="0">
                      <a:pos x="77" y="57"/>
                    </a:cxn>
                    <a:cxn ang="0">
                      <a:pos x="0" y="57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77" y="1"/>
                    </a:cxn>
                    <a:cxn ang="0">
                      <a:pos x="77" y="57"/>
                    </a:cxn>
                    <a:cxn ang="0">
                      <a:pos x="3" y="57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77" h="57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77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77" y="1"/>
                      </a:lnTo>
                      <a:lnTo>
                        <a:pt x="77" y="57"/>
                      </a:lnTo>
                      <a:lnTo>
                        <a:pt x="3" y="57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4" name="Freeform 324"/>
                <p:cNvSpPr>
                  <a:spLocks noEditPoints="1"/>
                </p:cNvSpPr>
                <p:nvPr/>
              </p:nvSpPr>
              <p:spPr bwMode="auto">
                <a:xfrm>
                  <a:off x="780" y="2038"/>
                  <a:ext cx="74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74" y="3"/>
                    </a:cxn>
                    <a:cxn ang="0">
                      <a:pos x="74" y="56"/>
                    </a:cxn>
                    <a:cxn ang="0">
                      <a:pos x="2" y="5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74" h="56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74" y="3"/>
                      </a:lnTo>
                      <a:lnTo>
                        <a:pt x="74" y="56"/>
                      </a:lnTo>
                      <a:lnTo>
                        <a:pt x="2" y="5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5" name="Freeform 325"/>
                <p:cNvSpPr>
                  <a:spLocks noEditPoints="1"/>
                </p:cNvSpPr>
                <p:nvPr/>
              </p:nvSpPr>
              <p:spPr bwMode="auto">
                <a:xfrm>
                  <a:off x="782" y="2041"/>
                  <a:ext cx="7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0"/>
                    </a:cxn>
                    <a:cxn ang="0">
                      <a:pos x="72" y="53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72" y="2"/>
                    </a:cxn>
                    <a:cxn ang="0">
                      <a:pos x="72" y="53"/>
                    </a:cxn>
                    <a:cxn ang="0">
                      <a:pos x="4" y="5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72" h="53">
                      <a:moveTo>
                        <a:pt x="0" y="0"/>
                      </a:moveTo>
                      <a:lnTo>
                        <a:pt x="72" y="0"/>
                      </a:lnTo>
                      <a:lnTo>
                        <a:pt x="72" y="53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72" y="2"/>
                      </a:lnTo>
                      <a:lnTo>
                        <a:pt x="72" y="53"/>
                      </a:lnTo>
                      <a:lnTo>
                        <a:pt x="4" y="5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6" name="Freeform 326"/>
                <p:cNvSpPr>
                  <a:spLocks noEditPoints="1"/>
                </p:cNvSpPr>
                <p:nvPr/>
              </p:nvSpPr>
              <p:spPr bwMode="auto">
                <a:xfrm>
                  <a:off x="786" y="2043"/>
                  <a:ext cx="68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0"/>
                    </a:cxn>
                    <a:cxn ang="0">
                      <a:pos x="68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68" y="2"/>
                    </a:cxn>
                    <a:cxn ang="0">
                      <a:pos x="68" y="51"/>
                    </a:cxn>
                    <a:cxn ang="0">
                      <a:pos x="2" y="5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68" h="51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8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68" y="2"/>
                      </a:lnTo>
                      <a:lnTo>
                        <a:pt x="68" y="51"/>
                      </a:lnTo>
                      <a:lnTo>
                        <a:pt x="2" y="5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7" name="Freeform 327"/>
                <p:cNvSpPr>
                  <a:spLocks noEditPoints="1"/>
                </p:cNvSpPr>
                <p:nvPr/>
              </p:nvSpPr>
              <p:spPr bwMode="auto">
                <a:xfrm>
                  <a:off x="788" y="2045"/>
                  <a:ext cx="66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0"/>
                    </a:cxn>
                    <a:cxn ang="0">
                      <a:pos x="66" y="49"/>
                    </a:cxn>
                    <a:cxn ang="0">
                      <a:pos x="0" y="4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66" y="1"/>
                    </a:cxn>
                    <a:cxn ang="0">
                      <a:pos x="66" y="49"/>
                    </a:cxn>
                    <a:cxn ang="0">
                      <a:pos x="2" y="4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66" h="49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66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66" y="1"/>
                      </a:lnTo>
                      <a:lnTo>
                        <a:pt x="66" y="49"/>
                      </a:lnTo>
                      <a:lnTo>
                        <a:pt x="2" y="4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8" name="Freeform 328"/>
                <p:cNvSpPr>
                  <a:spLocks noEditPoints="1"/>
                </p:cNvSpPr>
                <p:nvPr/>
              </p:nvSpPr>
              <p:spPr bwMode="auto">
                <a:xfrm>
                  <a:off x="790" y="2046"/>
                  <a:ext cx="6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64" y="2"/>
                    </a:cxn>
                    <a:cxn ang="0">
                      <a:pos x="64" y="48"/>
                    </a:cxn>
                    <a:cxn ang="0">
                      <a:pos x="3" y="4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64" h="48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64" y="2"/>
                      </a:lnTo>
                      <a:lnTo>
                        <a:pt x="64" y="48"/>
                      </a:lnTo>
                      <a:lnTo>
                        <a:pt x="3" y="4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9" name="Freeform 329"/>
                <p:cNvSpPr>
                  <a:spLocks noEditPoints="1"/>
                </p:cNvSpPr>
                <p:nvPr/>
              </p:nvSpPr>
              <p:spPr bwMode="auto">
                <a:xfrm>
                  <a:off x="793" y="2048"/>
                  <a:ext cx="61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1" y="0"/>
                    </a:cxn>
                    <a:cxn ang="0">
                      <a:pos x="61" y="46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61" y="3"/>
                    </a:cxn>
                    <a:cxn ang="0">
                      <a:pos x="61" y="46"/>
                    </a:cxn>
                    <a:cxn ang="0">
                      <a:pos x="3" y="46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61" h="46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61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61" y="3"/>
                      </a:lnTo>
                      <a:lnTo>
                        <a:pt x="61" y="46"/>
                      </a:lnTo>
                      <a:lnTo>
                        <a:pt x="3" y="4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0" name="Freeform 330"/>
                <p:cNvSpPr>
                  <a:spLocks noEditPoints="1"/>
                </p:cNvSpPr>
                <p:nvPr/>
              </p:nvSpPr>
              <p:spPr bwMode="auto">
                <a:xfrm>
                  <a:off x="796" y="2051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8" y="0"/>
                    </a:cxn>
                    <a:cxn ang="0">
                      <a:pos x="58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8" y="2"/>
                    </a:cxn>
                    <a:cxn ang="0">
                      <a:pos x="58" y="43"/>
                    </a:cxn>
                    <a:cxn ang="0">
                      <a:pos x="3" y="4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8" h="43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58" y="2"/>
                      </a:lnTo>
                      <a:lnTo>
                        <a:pt x="58" y="43"/>
                      </a:lnTo>
                      <a:lnTo>
                        <a:pt x="3" y="4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1" name="Freeform 331"/>
                <p:cNvSpPr>
                  <a:spLocks noEditPoints="1"/>
                </p:cNvSpPr>
                <p:nvPr/>
              </p:nvSpPr>
              <p:spPr bwMode="auto">
                <a:xfrm>
                  <a:off x="799" y="2053"/>
                  <a:ext cx="55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41"/>
                    </a:cxn>
                    <a:cxn ang="0">
                      <a:pos x="0" y="4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55" y="2"/>
                    </a:cxn>
                    <a:cxn ang="0">
                      <a:pos x="55" y="41"/>
                    </a:cxn>
                    <a:cxn ang="0">
                      <a:pos x="2" y="4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5" h="41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55" y="2"/>
                      </a:lnTo>
                      <a:lnTo>
                        <a:pt x="55" y="41"/>
                      </a:lnTo>
                      <a:lnTo>
                        <a:pt x="2" y="4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2" name="Freeform 332"/>
                <p:cNvSpPr>
                  <a:spLocks noEditPoints="1"/>
                </p:cNvSpPr>
                <p:nvPr/>
              </p:nvSpPr>
              <p:spPr bwMode="auto">
                <a:xfrm>
                  <a:off x="801" y="2055"/>
                  <a:ext cx="53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53" y="1"/>
                    </a:cxn>
                    <a:cxn ang="0">
                      <a:pos x="53" y="39"/>
                    </a:cxn>
                    <a:cxn ang="0">
                      <a:pos x="2" y="3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53" y="1"/>
                      </a:lnTo>
                      <a:lnTo>
                        <a:pt x="53" y="39"/>
                      </a:lnTo>
                      <a:lnTo>
                        <a:pt x="2" y="3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3" name="Freeform 333"/>
                <p:cNvSpPr>
                  <a:spLocks noEditPoints="1"/>
                </p:cNvSpPr>
                <p:nvPr/>
              </p:nvSpPr>
              <p:spPr bwMode="auto">
                <a:xfrm>
                  <a:off x="803" y="2056"/>
                  <a:ext cx="51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1" y="0"/>
                    </a:cxn>
                    <a:cxn ang="0">
                      <a:pos x="51" y="38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51" y="2"/>
                    </a:cxn>
                    <a:cxn ang="0">
                      <a:pos x="51" y="38"/>
                    </a:cxn>
                    <a:cxn ang="0">
                      <a:pos x="4" y="38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51" h="38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51" y="2"/>
                      </a:lnTo>
                      <a:lnTo>
                        <a:pt x="51" y="38"/>
                      </a:lnTo>
                      <a:lnTo>
                        <a:pt x="4" y="38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4" name="Freeform 334"/>
                <p:cNvSpPr>
                  <a:spLocks noEditPoints="1"/>
                </p:cNvSpPr>
                <p:nvPr/>
              </p:nvSpPr>
              <p:spPr bwMode="auto">
                <a:xfrm>
                  <a:off x="807" y="2058"/>
                  <a:ext cx="47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6"/>
                    </a:cxn>
                    <a:cxn ang="0">
                      <a:pos x="0" y="3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47" y="3"/>
                    </a:cxn>
                    <a:cxn ang="0">
                      <a:pos x="47" y="36"/>
                    </a:cxn>
                    <a:cxn ang="0">
                      <a:pos x="2" y="3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47" y="3"/>
                      </a:lnTo>
                      <a:lnTo>
                        <a:pt x="47" y="36"/>
                      </a:lnTo>
                      <a:lnTo>
                        <a:pt x="2" y="3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5" name="Freeform 335"/>
                <p:cNvSpPr>
                  <a:spLocks noEditPoints="1"/>
                </p:cNvSpPr>
                <p:nvPr/>
              </p:nvSpPr>
              <p:spPr bwMode="auto">
                <a:xfrm>
                  <a:off x="809" y="2061"/>
                  <a:ext cx="45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33"/>
                    </a:cxn>
                    <a:cxn ang="0">
                      <a:pos x="0" y="3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45" y="2"/>
                    </a:cxn>
                    <a:cxn ang="0">
                      <a:pos x="45" y="33"/>
                    </a:cxn>
                    <a:cxn ang="0">
                      <a:pos x="3" y="3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5" h="33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33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45" y="2"/>
                      </a:lnTo>
                      <a:lnTo>
                        <a:pt x="45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6" name="Freeform 336"/>
                <p:cNvSpPr>
                  <a:spLocks noEditPoints="1"/>
                </p:cNvSpPr>
                <p:nvPr/>
              </p:nvSpPr>
              <p:spPr bwMode="auto">
                <a:xfrm>
                  <a:off x="812" y="2063"/>
                  <a:ext cx="42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2" y="0"/>
                    </a:cxn>
                    <a:cxn ang="0">
                      <a:pos x="42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42" y="2"/>
                    </a:cxn>
                    <a:cxn ang="0">
                      <a:pos x="42" y="31"/>
                    </a:cxn>
                    <a:cxn ang="0">
                      <a:pos x="3" y="3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42" y="2"/>
                      </a:lnTo>
                      <a:lnTo>
                        <a:pt x="42" y="31"/>
                      </a:lnTo>
                      <a:lnTo>
                        <a:pt x="3" y="3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7" name="Freeform 337"/>
                <p:cNvSpPr>
                  <a:spLocks noEditPoints="1"/>
                </p:cNvSpPr>
                <p:nvPr/>
              </p:nvSpPr>
              <p:spPr bwMode="auto">
                <a:xfrm>
                  <a:off x="815" y="2065"/>
                  <a:ext cx="39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29"/>
                    </a:cxn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39" y="1"/>
                    </a:cxn>
                    <a:cxn ang="0">
                      <a:pos x="39" y="29"/>
                    </a:cxn>
                    <a:cxn ang="0">
                      <a:pos x="2" y="2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9" h="29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39" y="1"/>
                      </a:lnTo>
                      <a:lnTo>
                        <a:pt x="39" y="29"/>
                      </a:lnTo>
                      <a:lnTo>
                        <a:pt x="2" y="2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8" name="Freeform 338"/>
                <p:cNvSpPr>
                  <a:spLocks noEditPoints="1"/>
                </p:cNvSpPr>
                <p:nvPr/>
              </p:nvSpPr>
              <p:spPr bwMode="auto">
                <a:xfrm>
                  <a:off x="817" y="2066"/>
                  <a:ext cx="37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" y="0"/>
                    </a:cxn>
                    <a:cxn ang="0">
                      <a:pos x="37" y="28"/>
                    </a:cxn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37" y="2"/>
                    </a:cxn>
                    <a:cxn ang="0">
                      <a:pos x="37" y="28"/>
                    </a:cxn>
                    <a:cxn ang="0">
                      <a:pos x="3" y="2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7" h="28"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37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37" y="2"/>
                      </a:lnTo>
                      <a:lnTo>
                        <a:pt x="37" y="28"/>
                      </a:lnTo>
                      <a:lnTo>
                        <a:pt x="3" y="2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9" name="Freeform 339"/>
                <p:cNvSpPr>
                  <a:spLocks noEditPoints="1"/>
                </p:cNvSpPr>
                <p:nvPr/>
              </p:nvSpPr>
              <p:spPr bwMode="auto">
                <a:xfrm>
                  <a:off x="820" y="2068"/>
                  <a:ext cx="34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34" y="3"/>
                    </a:cxn>
                    <a:cxn ang="0">
                      <a:pos x="34" y="26"/>
                    </a:cxn>
                    <a:cxn ang="0">
                      <a:pos x="2" y="2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34" h="26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34" y="3"/>
                      </a:lnTo>
                      <a:lnTo>
                        <a:pt x="34" y="26"/>
                      </a:lnTo>
                      <a:lnTo>
                        <a:pt x="2" y="2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0" name="Freeform 340"/>
                <p:cNvSpPr>
                  <a:spLocks noEditPoints="1"/>
                </p:cNvSpPr>
                <p:nvPr/>
              </p:nvSpPr>
              <p:spPr bwMode="auto">
                <a:xfrm>
                  <a:off x="822" y="2071"/>
                  <a:ext cx="32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0"/>
                    </a:cxn>
                    <a:cxn ang="0">
                      <a:pos x="32" y="23"/>
                    </a:cxn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32" y="2"/>
                    </a:cxn>
                    <a:cxn ang="0">
                      <a:pos x="32" y="23"/>
                    </a:cxn>
                    <a:cxn ang="0">
                      <a:pos x="4" y="2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32" h="23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32" y="2"/>
                      </a:lnTo>
                      <a:lnTo>
                        <a:pt x="32" y="23"/>
                      </a:lnTo>
                      <a:lnTo>
                        <a:pt x="4" y="2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1" name="Freeform 341"/>
                <p:cNvSpPr>
                  <a:spLocks noEditPoints="1"/>
                </p:cNvSpPr>
                <p:nvPr/>
              </p:nvSpPr>
              <p:spPr bwMode="auto">
                <a:xfrm>
                  <a:off x="826" y="207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8" y="2"/>
                    </a:cxn>
                    <a:cxn ang="0">
                      <a:pos x="28" y="21"/>
                    </a:cxn>
                    <a:cxn ang="0">
                      <a:pos x="2" y="2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8" h="21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28" y="2"/>
                      </a:lnTo>
                      <a:lnTo>
                        <a:pt x="28" y="21"/>
                      </a:lnTo>
                      <a:lnTo>
                        <a:pt x="2" y="2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2" name="Freeform 342"/>
                <p:cNvSpPr>
                  <a:spLocks noEditPoints="1"/>
                </p:cNvSpPr>
                <p:nvPr/>
              </p:nvSpPr>
              <p:spPr bwMode="auto">
                <a:xfrm>
                  <a:off x="828" y="2075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26" y="1"/>
                    </a:cxn>
                    <a:cxn ang="0">
                      <a:pos x="26" y="19"/>
                    </a:cxn>
                    <a:cxn ang="0">
                      <a:pos x="3" y="19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26" y="1"/>
                      </a:lnTo>
                      <a:lnTo>
                        <a:pt x="26" y="19"/>
                      </a:lnTo>
                      <a:lnTo>
                        <a:pt x="3" y="19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3" name="Freeform 343"/>
                <p:cNvSpPr>
                  <a:spLocks noEditPoints="1"/>
                </p:cNvSpPr>
                <p:nvPr/>
              </p:nvSpPr>
              <p:spPr bwMode="auto">
                <a:xfrm>
                  <a:off x="831" y="2076"/>
                  <a:ext cx="23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0"/>
                    </a:cxn>
                    <a:cxn ang="0">
                      <a:pos x="23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3" y="2"/>
                    </a:cxn>
                    <a:cxn ang="0">
                      <a:pos x="23" y="18"/>
                    </a:cxn>
                    <a:cxn ang="0">
                      <a:pos x="2" y="18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3" h="18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23" y="2"/>
                      </a:lnTo>
                      <a:lnTo>
                        <a:pt x="23" y="18"/>
                      </a:lnTo>
                      <a:lnTo>
                        <a:pt x="2" y="18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4" name="Freeform 344"/>
                <p:cNvSpPr>
                  <a:spLocks noEditPoints="1"/>
                </p:cNvSpPr>
                <p:nvPr/>
              </p:nvSpPr>
              <p:spPr bwMode="auto">
                <a:xfrm>
                  <a:off x="833" y="2078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21" y="3"/>
                    </a:cxn>
                    <a:cxn ang="0">
                      <a:pos x="21" y="16"/>
                    </a:cxn>
                    <a:cxn ang="0">
                      <a:pos x="3" y="16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21" h="1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21" y="3"/>
                      </a:lnTo>
                      <a:lnTo>
                        <a:pt x="21" y="16"/>
                      </a:lnTo>
                      <a:lnTo>
                        <a:pt x="3" y="1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5" name="Freeform 345"/>
                <p:cNvSpPr>
                  <a:spLocks noEditPoints="1"/>
                </p:cNvSpPr>
                <p:nvPr/>
              </p:nvSpPr>
              <p:spPr bwMode="auto">
                <a:xfrm>
                  <a:off x="836" y="2081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" y="2"/>
                    </a:cxn>
                    <a:cxn ang="0">
                      <a:pos x="18" y="13"/>
                    </a:cxn>
                    <a:cxn ang="0">
                      <a:pos x="3" y="1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" h="13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" y="2"/>
                      </a:lnTo>
                      <a:lnTo>
                        <a:pt x="18" y="13"/>
                      </a:lnTo>
                      <a:lnTo>
                        <a:pt x="3" y="1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6" name="Freeform 346"/>
                <p:cNvSpPr>
                  <a:spLocks noEditPoints="1"/>
                </p:cNvSpPr>
                <p:nvPr/>
              </p:nvSpPr>
              <p:spPr bwMode="auto">
                <a:xfrm>
                  <a:off x="839" y="2083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5" y="1"/>
                    </a:cxn>
                    <a:cxn ang="0">
                      <a:pos x="15" y="11"/>
                    </a:cxn>
                    <a:cxn ang="0">
                      <a:pos x="2" y="1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5" y="1"/>
                      </a:lnTo>
                      <a:lnTo>
                        <a:pt x="15" y="11"/>
                      </a:lnTo>
                      <a:lnTo>
                        <a:pt x="2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7" name="Freeform 347"/>
                <p:cNvSpPr>
                  <a:spLocks noEditPoints="1"/>
                </p:cNvSpPr>
                <p:nvPr/>
              </p:nvSpPr>
              <p:spPr bwMode="auto">
                <a:xfrm>
                  <a:off x="841" y="2084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10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" y="2"/>
                    </a:cxn>
                    <a:cxn ang="0">
                      <a:pos x="13" y="10"/>
                    </a:cxn>
                    <a:cxn ang="0">
                      <a:pos x="3" y="10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" h="10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" y="2"/>
                      </a:lnTo>
                      <a:lnTo>
                        <a:pt x="13" y="10"/>
                      </a:lnTo>
                      <a:lnTo>
                        <a:pt x="3" y="1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8" name="Freeform 348"/>
                <p:cNvSpPr>
                  <a:spLocks noEditPoints="1"/>
                </p:cNvSpPr>
                <p:nvPr/>
              </p:nvSpPr>
              <p:spPr bwMode="auto">
                <a:xfrm>
                  <a:off x="844" y="2086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0" y="8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0" y="2"/>
                    </a:cxn>
                    <a:cxn ang="0">
                      <a:pos x="10" y="8"/>
                    </a:cxn>
                    <a:cxn ang="0">
                      <a:pos x="3" y="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0" y="2"/>
                      </a:lnTo>
                      <a:lnTo>
                        <a:pt x="10" y="8"/>
                      </a:lnTo>
                      <a:lnTo>
                        <a:pt x="3" y="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9" name="Freeform 349"/>
                <p:cNvSpPr>
                  <a:spLocks noEditPoints="1"/>
                </p:cNvSpPr>
                <p:nvPr/>
              </p:nvSpPr>
              <p:spPr bwMode="auto">
                <a:xfrm>
                  <a:off x="847" y="2088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7" y="3"/>
                    </a:cxn>
                    <a:cxn ang="0">
                      <a:pos x="7" y="6"/>
                    </a:cxn>
                    <a:cxn ang="0">
                      <a:pos x="2" y="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0" name="Freeform 350"/>
                <p:cNvSpPr>
                  <a:spLocks noEditPoints="1"/>
                </p:cNvSpPr>
                <p:nvPr/>
              </p:nvSpPr>
              <p:spPr bwMode="auto">
                <a:xfrm>
                  <a:off x="849" y="2091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2"/>
                    </a:cxn>
                    <a:cxn ang="0">
                      <a:pos x="5" y="3"/>
                    </a:cxn>
                    <a:cxn ang="0">
                      <a:pos x="3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1" name="Freeform 351"/>
                <p:cNvSpPr>
                  <a:spLocks noEditPoints="1"/>
                </p:cNvSpPr>
                <p:nvPr/>
              </p:nvSpPr>
              <p:spPr bwMode="auto">
                <a:xfrm>
                  <a:off x="852" y="2093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2" name="Freeform 352"/>
                <p:cNvSpPr>
                  <a:spLocks noEditPoints="1"/>
                </p:cNvSpPr>
                <p:nvPr/>
              </p:nvSpPr>
              <p:spPr bwMode="auto">
                <a:xfrm>
                  <a:off x="652" y="1943"/>
                  <a:ext cx="202" cy="151"/>
                </a:xfrm>
                <a:custGeom>
                  <a:avLst/>
                  <a:gdLst/>
                  <a:ahLst/>
                  <a:cxnLst>
                    <a:cxn ang="0">
                      <a:pos x="15" y="135"/>
                    </a:cxn>
                    <a:cxn ang="0">
                      <a:pos x="15" y="17"/>
                    </a:cxn>
                    <a:cxn ang="0">
                      <a:pos x="187" y="17"/>
                    </a:cxn>
                    <a:cxn ang="0">
                      <a:pos x="187" y="135"/>
                    </a:cxn>
                    <a:cxn ang="0">
                      <a:pos x="15" y="135"/>
                    </a:cxn>
                    <a:cxn ang="0">
                      <a:pos x="7" y="143"/>
                    </a:cxn>
                    <a:cxn ang="0">
                      <a:pos x="195" y="143"/>
                    </a:cxn>
                    <a:cxn ang="0">
                      <a:pos x="195" y="9"/>
                    </a:cxn>
                    <a:cxn ang="0">
                      <a:pos x="202" y="9"/>
                    </a:cxn>
                    <a:cxn ang="0">
                      <a:pos x="202" y="0"/>
                    </a:cxn>
                    <a:cxn ang="0">
                      <a:pos x="0" y="0"/>
                    </a:cxn>
                    <a:cxn ang="0">
                      <a:pos x="0" y="151"/>
                    </a:cxn>
                    <a:cxn ang="0">
                      <a:pos x="7" y="151"/>
                    </a:cxn>
                    <a:cxn ang="0">
                      <a:pos x="7" y="143"/>
                    </a:cxn>
                  </a:cxnLst>
                  <a:rect l="0" t="0" r="r" b="b"/>
                  <a:pathLst>
                    <a:path w="202" h="151">
                      <a:moveTo>
                        <a:pt x="15" y="135"/>
                      </a:moveTo>
                      <a:lnTo>
                        <a:pt x="15" y="17"/>
                      </a:lnTo>
                      <a:lnTo>
                        <a:pt x="187" y="17"/>
                      </a:lnTo>
                      <a:lnTo>
                        <a:pt x="187" y="135"/>
                      </a:lnTo>
                      <a:lnTo>
                        <a:pt x="15" y="135"/>
                      </a:lnTo>
                      <a:close/>
                      <a:moveTo>
                        <a:pt x="7" y="143"/>
                      </a:moveTo>
                      <a:lnTo>
                        <a:pt x="195" y="143"/>
                      </a:lnTo>
                      <a:lnTo>
                        <a:pt x="195" y="9"/>
                      </a:lnTo>
                      <a:lnTo>
                        <a:pt x="202" y="9"/>
                      </a:lnTo>
                      <a:lnTo>
                        <a:pt x="202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7" y="151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3" name="Freeform 353"/>
                <p:cNvSpPr>
                  <a:spLocks noEditPoints="1"/>
                </p:cNvSpPr>
                <p:nvPr/>
              </p:nvSpPr>
              <p:spPr bwMode="auto">
                <a:xfrm>
                  <a:off x="652" y="1943"/>
                  <a:ext cx="202" cy="1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2" y="0"/>
                    </a:cxn>
                    <a:cxn ang="0">
                      <a:pos x="202" y="151"/>
                    </a:cxn>
                    <a:cxn ang="0">
                      <a:pos x="0" y="15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202" y="2"/>
                    </a:cxn>
                    <a:cxn ang="0">
                      <a:pos x="202" y="151"/>
                    </a:cxn>
                    <a:cxn ang="0">
                      <a:pos x="3" y="15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02" h="151">
                      <a:moveTo>
                        <a:pt x="0" y="0"/>
                      </a:moveTo>
                      <a:lnTo>
                        <a:pt x="202" y="0"/>
                      </a:lnTo>
                      <a:lnTo>
                        <a:pt x="202" y="151"/>
                      </a:lnTo>
                      <a:lnTo>
                        <a:pt x="0" y="15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202" y="2"/>
                      </a:lnTo>
                      <a:lnTo>
                        <a:pt x="202" y="151"/>
                      </a:lnTo>
                      <a:lnTo>
                        <a:pt x="3" y="15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4" name="Freeform 354"/>
                <p:cNvSpPr>
                  <a:spLocks noEditPoints="1"/>
                </p:cNvSpPr>
                <p:nvPr/>
              </p:nvSpPr>
              <p:spPr bwMode="auto">
                <a:xfrm>
                  <a:off x="655" y="1945"/>
                  <a:ext cx="199" cy="1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9" y="0"/>
                    </a:cxn>
                    <a:cxn ang="0">
                      <a:pos x="199" y="149"/>
                    </a:cxn>
                    <a:cxn ang="0">
                      <a:pos x="0" y="14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99" y="2"/>
                    </a:cxn>
                    <a:cxn ang="0">
                      <a:pos x="199" y="149"/>
                    </a:cxn>
                    <a:cxn ang="0">
                      <a:pos x="2" y="14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99" h="149">
                      <a:moveTo>
                        <a:pt x="0" y="0"/>
                      </a:moveTo>
                      <a:lnTo>
                        <a:pt x="199" y="0"/>
                      </a:lnTo>
                      <a:lnTo>
                        <a:pt x="199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99" y="2"/>
                      </a:lnTo>
                      <a:lnTo>
                        <a:pt x="199" y="149"/>
                      </a:lnTo>
                      <a:lnTo>
                        <a:pt x="2" y="14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5" name="Freeform 355"/>
                <p:cNvSpPr>
                  <a:spLocks noEditPoints="1"/>
                </p:cNvSpPr>
                <p:nvPr/>
              </p:nvSpPr>
              <p:spPr bwMode="auto">
                <a:xfrm>
                  <a:off x="657" y="1947"/>
                  <a:ext cx="197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7" y="0"/>
                    </a:cxn>
                    <a:cxn ang="0">
                      <a:pos x="197" y="147"/>
                    </a:cxn>
                    <a:cxn ang="0">
                      <a:pos x="0" y="147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197" y="3"/>
                    </a:cxn>
                    <a:cxn ang="0">
                      <a:pos x="197" y="147"/>
                    </a:cxn>
                    <a:cxn ang="0">
                      <a:pos x="4" y="147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197" h="147">
                      <a:moveTo>
                        <a:pt x="0" y="0"/>
                      </a:moveTo>
                      <a:lnTo>
                        <a:pt x="197" y="0"/>
                      </a:lnTo>
                      <a:lnTo>
                        <a:pt x="197" y="147"/>
                      </a:lnTo>
                      <a:lnTo>
                        <a:pt x="0" y="147"/>
                      </a:lnTo>
                      <a:lnTo>
                        <a:pt x="0" y="0"/>
                      </a:lnTo>
                      <a:close/>
                      <a:moveTo>
                        <a:pt x="4" y="3"/>
                      </a:moveTo>
                      <a:lnTo>
                        <a:pt x="197" y="3"/>
                      </a:lnTo>
                      <a:lnTo>
                        <a:pt x="197" y="147"/>
                      </a:lnTo>
                      <a:lnTo>
                        <a:pt x="4" y="147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6" name="Freeform 356"/>
                <p:cNvSpPr>
                  <a:spLocks noEditPoints="1"/>
                </p:cNvSpPr>
                <p:nvPr/>
              </p:nvSpPr>
              <p:spPr bwMode="auto">
                <a:xfrm>
                  <a:off x="661" y="1950"/>
                  <a:ext cx="193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3" y="0"/>
                    </a:cxn>
                    <a:cxn ang="0">
                      <a:pos x="193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93" y="2"/>
                    </a:cxn>
                    <a:cxn ang="0">
                      <a:pos x="193" y="144"/>
                    </a:cxn>
                    <a:cxn ang="0">
                      <a:pos x="2" y="14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93" h="144">
                      <a:moveTo>
                        <a:pt x="0" y="0"/>
                      </a:moveTo>
                      <a:lnTo>
                        <a:pt x="193" y="0"/>
                      </a:lnTo>
                      <a:lnTo>
                        <a:pt x="193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93" y="2"/>
                      </a:lnTo>
                      <a:lnTo>
                        <a:pt x="193" y="144"/>
                      </a:lnTo>
                      <a:lnTo>
                        <a:pt x="2" y="14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7" name="Freeform 357"/>
                <p:cNvSpPr>
                  <a:spLocks noEditPoints="1"/>
                </p:cNvSpPr>
                <p:nvPr/>
              </p:nvSpPr>
              <p:spPr bwMode="auto">
                <a:xfrm>
                  <a:off x="663" y="1952"/>
                  <a:ext cx="191" cy="1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142"/>
                    </a:cxn>
                    <a:cxn ang="0">
                      <a:pos x="0" y="14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91" y="1"/>
                    </a:cxn>
                    <a:cxn ang="0">
                      <a:pos x="191" y="142"/>
                    </a:cxn>
                    <a:cxn ang="0">
                      <a:pos x="2" y="14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91" h="142">
                      <a:moveTo>
                        <a:pt x="0" y="0"/>
                      </a:moveTo>
                      <a:lnTo>
                        <a:pt x="191" y="0"/>
                      </a:lnTo>
                      <a:lnTo>
                        <a:pt x="191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91" y="1"/>
                      </a:lnTo>
                      <a:lnTo>
                        <a:pt x="191" y="142"/>
                      </a:lnTo>
                      <a:lnTo>
                        <a:pt x="2" y="14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8" name="Freeform 358"/>
                <p:cNvSpPr>
                  <a:spLocks noEditPoints="1"/>
                </p:cNvSpPr>
                <p:nvPr/>
              </p:nvSpPr>
              <p:spPr bwMode="auto">
                <a:xfrm>
                  <a:off x="665" y="1953"/>
                  <a:ext cx="189" cy="1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9" y="0"/>
                    </a:cxn>
                    <a:cxn ang="0">
                      <a:pos x="189" y="141"/>
                    </a:cxn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9" y="2"/>
                    </a:cxn>
                    <a:cxn ang="0">
                      <a:pos x="189" y="141"/>
                    </a:cxn>
                    <a:cxn ang="0">
                      <a:pos x="3" y="14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9" h="141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9" y="141"/>
                      </a:lnTo>
                      <a:lnTo>
                        <a:pt x="0" y="14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9" y="2"/>
                      </a:lnTo>
                      <a:lnTo>
                        <a:pt x="189" y="141"/>
                      </a:lnTo>
                      <a:lnTo>
                        <a:pt x="3" y="14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9" name="Freeform 359"/>
                <p:cNvSpPr>
                  <a:spLocks noEditPoints="1"/>
                </p:cNvSpPr>
                <p:nvPr/>
              </p:nvSpPr>
              <p:spPr bwMode="auto">
                <a:xfrm>
                  <a:off x="668" y="1955"/>
                  <a:ext cx="186" cy="1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6" y="0"/>
                    </a:cxn>
                    <a:cxn ang="0">
                      <a:pos x="186" y="139"/>
                    </a:cxn>
                    <a:cxn ang="0">
                      <a:pos x="0" y="13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6" y="2"/>
                    </a:cxn>
                    <a:cxn ang="0">
                      <a:pos x="186" y="139"/>
                    </a:cxn>
                    <a:cxn ang="0">
                      <a:pos x="3" y="13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6" h="139">
                      <a:moveTo>
                        <a:pt x="0" y="0"/>
                      </a:moveTo>
                      <a:lnTo>
                        <a:pt x="186" y="0"/>
                      </a:lnTo>
                      <a:lnTo>
                        <a:pt x="186" y="139"/>
                      </a:lnTo>
                      <a:lnTo>
                        <a:pt x="0" y="13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6" y="2"/>
                      </a:lnTo>
                      <a:lnTo>
                        <a:pt x="186" y="139"/>
                      </a:lnTo>
                      <a:lnTo>
                        <a:pt x="3" y="13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0" name="Freeform 360"/>
                <p:cNvSpPr>
                  <a:spLocks noEditPoints="1"/>
                </p:cNvSpPr>
                <p:nvPr/>
              </p:nvSpPr>
              <p:spPr bwMode="auto">
                <a:xfrm>
                  <a:off x="671" y="1957"/>
                  <a:ext cx="18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3" y="0"/>
                    </a:cxn>
                    <a:cxn ang="0">
                      <a:pos x="183" y="137"/>
                    </a:cxn>
                    <a:cxn ang="0">
                      <a:pos x="0" y="13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83" y="3"/>
                    </a:cxn>
                    <a:cxn ang="0">
                      <a:pos x="183" y="137"/>
                    </a:cxn>
                    <a:cxn ang="0">
                      <a:pos x="3" y="13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83" h="137">
                      <a:moveTo>
                        <a:pt x="0" y="0"/>
                      </a:moveTo>
                      <a:lnTo>
                        <a:pt x="183" y="0"/>
                      </a:lnTo>
                      <a:lnTo>
                        <a:pt x="183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83" y="3"/>
                      </a:lnTo>
                      <a:lnTo>
                        <a:pt x="183" y="137"/>
                      </a:lnTo>
                      <a:lnTo>
                        <a:pt x="3" y="13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1" name="Freeform 361"/>
                <p:cNvSpPr>
                  <a:spLocks noEditPoints="1"/>
                </p:cNvSpPr>
                <p:nvPr/>
              </p:nvSpPr>
              <p:spPr bwMode="auto">
                <a:xfrm>
                  <a:off x="674" y="1960"/>
                  <a:ext cx="180" cy="1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0" y="0"/>
                    </a:cxn>
                    <a:cxn ang="0">
                      <a:pos x="180" y="134"/>
                    </a:cxn>
                    <a:cxn ang="0">
                      <a:pos x="0" y="13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80" y="2"/>
                    </a:cxn>
                    <a:cxn ang="0">
                      <a:pos x="180" y="134"/>
                    </a:cxn>
                    <a:cxn ang="0">
                      <a:pos x="2" y="13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80" h="134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34"/>
                      </a:lnTo>
                      <a:lnTo>
                        <a:pt x="0" y="13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80" y="2"/>
                      </a:lnTo>
                      <a:lnTo>
                        <a:pt x="180" y="134"/>
                      </a:lnTo>
                      <a:lnTo>
                        <a:pt x="2" y="13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2" name="Freeform 362"/>
                <p:cNvSpPr>
                  <a:spLocks noEditPoints="1"/>
                </p:cNvSpPr>
                <p:nvPr/>
              </p:nvSpPr>
              <p:spPr bwMode="auto">
                <a:xfrm>
                  <a:off x="676" y="1962"/>
                  <a:ext cx="178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8" y="0"/>
                    </a:cxn>
                    <a:cxn ang="0">
                      <a:pos x="178" y="132"/>
                    </a:cxn>
                    <a:cxn ang="0">
                      <a:pos x="0" y="13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78" y="1"/>
                    </a:cxn>
                    <a:cxn ang="0">
                      <a:pos x="178" y="132"/>
                    </a:cxn>
                    <a:cxn ang="0">
                      <a:pos x="2" y="13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78" h="132">
                      <a:moveTo>
                        <a:pt x="0" y="0"/>
                      </a:moveTo>
                      <a:lnTo>
                        <a:pt x="178" y="0"/>
                      </a:lnTo>
                      <a:lnTo>
                        <a:pt x="178" y="132"/>
                      </a:lnTo>
                      <a:lnTo>
                        <a:pt x="0" y="132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78" y="1"/>
                      </a:lnTo>
                      <a:lnTo>
                        <a:pt x="178" y="132"/>
                      </a:lnTo>
                      <a:lnTo>
                        <a:pt x="2" y="13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3" name="Freeform 363"/>
                <p:cNvSpPr>
                  <a:spLocks noEditPoints="1"/>
                </p:cNvSpPr>
                <p:nvPr/>
              </p:nvSpPr>
              <p:spPr bwMode="auto">
                <a:xfrm>
                  <a:off x="678" y="1963"/>
                  <a:ext cx="176" cy="1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6" y="0"/>
                    </a:cxn>
                    <a:cxn ang="0">
                      <a:pos x="176" y="131"/>
                    </a:cxn>
                    <a:cxn ang="0">
                      <a:pos x="0" y="131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76" y="2"/>
                    </a:cxn>
                    <a:cxn ang="0">
                      <a:pos x="176" y="131"/>
                    </a:cxn>
                    <a:cxn ang="0">
                      <a:pos x="4" y="131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176" h="131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31"/>
                      </a:lnTo>
                      <a:lnTo>
                        <a:pt x="0" y="131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176" y="2"/>
                      </a:lnTo>
                      <a:lnTo>
                        <a:pt x="176" y="131"/>
                      </a:lnTo>
                      <a:lnTo>
                        <a:pt x="4" y="131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4" name="Freeform 364"/>
                <p:cNvSpPr>
                  <a:spLocks noEditPoints="1"/>
                </p:cNvSpPr>
                <p:nvPr/>
              </p:nvSpPr>
              <p:spPr bwMode="auto">
                <a:xfrm>
                  <a:off x="682" y="1965"/>
                  <a:ext cx="172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2" y="0"/>
                    </a:cxn>
                    <a:cxn ang="0">
                      <a:pos x="172" y="129"/>
                    </a:cxn>
                    <a:cxn ang="0">
                      <a:pos x="0" y="12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72" y="2"/>
                    </a:cxn>
                    <a:cxn ang="0">
                      <a:pos x="172" y="129"/>
                    </a:cxn>
                    <a:cxn ang="0">
                      <a:pos x="2" y="12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72" h="129">
                      <a:moveTo>
                        <a:pt x="0" y="0"/>
                      </a:moveTo>
                      <a:lnTo>
                        <a:pt x="172" y="0"/>
                      </a:lnTo>
                      <a:lnTo>
                        <a:pt x="172" y="129"/>
                      </a:lnTo>
                      <a:lnTo>
                        <a:pt x="0" y="12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72" y="2"/>
                      </a:lnTo>
                      <a:lnTo>
                        <a:pt x="172" y="129"/>
                      </a:lnTo>
                      <a:lnTo>
                        <a:pt x="2" y="12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5" name="Freeform 365"/>
                <p:cNvSpPr>
                  <a:spLocks noEditPoints="1"/>
                </p:cNvSpPr>
                <p:nvPr/>
              </p:nvSpPr>
              <p:spPr bwMode="auto">
                <a:xfrm>
                  <a:off x="684" y="1967"/>
                  <a:ext cx="170" cy="1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127"/>
                    </a:cxn>
                    <a:cxn ang="0">
                      <a:pos x="0" y="12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70" y="3"/>
                    </a:cxn>
                    <a:cxn ang="0">
                      <a:pos x="170" y="127"/>
                    </a:cxn>
                    <a:cxn ang="0">
                      <a:pos x="3" y="12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70" h="127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127"/>
                      </a:lnTo>
                      <a:lnTo>
                        <a:pt x="0" y="12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70" y="3"/>
                      </a:lnTo>
                      <a:lnTo>
                        <a:pt x="170" y="127"/>
                      </a:lnTo>
                      <a:lnTo>
                        <a:pt x="3" y="12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6" name="Freeform 366"/>
                <p:cNvSpPr>
                  <a:spLocks noEditPoints="1"/>
                </p:cNvSpPr>
                <p:nvPr/>
              </p:nvSpPr>
              <p:spPr bwMode="auto">
                <a:xfrm>
                  <a:off x="687" y="1970"/>
                  <a:ext cx="167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24"/>
                    </a:cxn>
                    <a:cxn ang="0">
                      <a:pos x="0" y="12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67" y="2"/>
                    </a:cxn>
                    <a:cxn ang="0">
                      <a:pos x="167" y="124"/>
                    </a:cxn>
                    <a:cxn ang="0">
                      <a:pos x="2" y="12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67" h="124"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67" y="2"/>
                      </a:lnTo>
                      <a:lnTo>
                        <a:pt x="167" y="124"/>
                      </a:lnTo>
                      <a:lnTo>
                        <a:pt x="2" y="12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7" name="Freeform 367"/>
                <p:cNvSpPr>
                  <a:spLocks noEditPoints="1"/>
                </p:cNvSpPr>
                <p:nvPr/>
              </p:nvSpPr>
              <p:spPr bwMode="auto">
                <a:xfrm>
                  <a:off x="689" y="1972"/>
                  <a:ext cx="165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0"/>
                    </a:cxn>
                    <a:cxn ang="0">
                      <a:pos x="165" y="122"/>
                    </a:cxn>
                    <a:cxn ang="0">
                      <a:pos x="0" y="122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65" y="1"/>
                    </a:cxn>
                    <a:cxn ang="0">
                      <a:pos x="165" y="122"/>
                    </a:cxn>
                    <a:cxn ang="0">
                      <a:pos x="3" y="12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65" h="122">
                      <a:moveTo>
                        <a:pt x="0" y="0"/>
                      </a:moveTo>
                      <a:lnTo>
                        <a:pt x="165" y="0"/>
                      </a:lnTo>
                      <a:lnTo>
                        <a:pt x="165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65" y="1"/>
                      </a:lnTo>
                      <a:lnTo>
                        <a:pt x="165" y="122"/>
                      </a:lnTo>
                      <a:lnTo>
                        <a:pt x="3" y="12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8" name="Freeform 368"/>
                <p:cNvSpPr>
                  <a:spLocks noEditPoints="1"/>
                </p:cNvSpPr>
                <p:nvPr/>
              </p:nvSpPr>
              <p:spPr bwMode="auto">
                <a:xfrm>
                  <a:off x="692" y="1973"/>
                  <a:ext cx="162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162" y="121"/>
                    </a:cxn>
                    <a:cxn ang="0">
                      <a:pos x="0" y="12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62" y="2"/>
                    </a:cxn>
                    <a:cxn ang="0">
                      <a:pos x="162" y="121"/>
                    </a:cxn>
                    <a:cxn ang="0">
                      <a:pos x="3" y="12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62" h="121">
                      <a:moveTo>
                        <a:pt x="0" y="0"/>
                      </a:moveTo>
                      <a:lnTo>
                        <a:pt x="162" y="0"/>
                      </a:lnTo>
                      <a:lnTo>
                        <a:pt x="162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62" y="2"/>
                      </a:lnTo>
                      <a:lnTo>
                        <a:pt x="162" y="121"/>
                      </a:lnTo>
                      <a:lnTo>
                        <a:pt x="3" y="12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9" name="Freeform 369"/>
                <p:cNvSpPr>
                  <a:spLocks noEditPoints="1"/>
                </p:cNvSpPr>
                <p:nvPr/>
              </p:nvSpPr>
              <p:spPr bwMode="auto">
                <a:xfrm>
                  <a:off x="695" y="1975"/>
                  <a:ext cx="159" cy="1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0"/>
                    </a:cxn>
                    <a:cxn ang="0">
                      <a:pos x="159" y="11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59" y="2"/>
                    </a:cxn>
                    <a:cxn ang="0">
                      <a:pos x="159" y="119"/>
                    </a:cxn>
                    <a:cxn ang="0">
                      <a:pos x="2" y="11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59" h="119">
                      <a:moveTo>
                        <a:pt x="0" y="0"/>
                      </a:moveTo>
                      <a:lnTo>
                        <a:pt x="159" y="0"/>
                      </a:lnTo>
                      <a:lnTo>
                        <a:pt x="159" y="119"/>
                      </a:lnTo>
                      <a:lnTo>
                        <a:pt x="0" y="11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59" y="2"/>
                      </a:lnTo>
                      <a:lnTo>
                        <a:pt x="159" y="119"/>
                      </a:lnTo>
                      <a:lnTo>
                        <a:pt x="2" y="11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0" name="Freeform 370"/>
                <p:cNvSpPr>
                  <a:spLocks noEditPoints="1"/>
                </p:cNvSpPr>
                <p:nvPr/>
              </p:nvSpPr>
              <p:spPr bwMode="auto">
                <a:xfrm>
                  <a:off x="697" y="1977"/>
                  <a:ext cx="157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7" y="0"/>
                    </a:cxn>
                    <a:cxn ang="0">
                      <a:pos x="157" y="117"/>
                    </a:cxn>
                    <a:cxn ang="0">
                      <a:pos x="0" y="11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57" y="3"/>
                    </a:cxn>
                    <a:cxn ang="0">
                      <a:pos x="157" y="117"/>
                    </a:cxn>
                    <a:cxn ang="0">
                      <a:pos x="3" y="11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57" h="117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57" y="3"/>
                      </a:lnTo>
                      <a:lnTo>
                        <a:pt x="157" y="117"/>
                      </a:lnTo>
                      <a:lnTo>
                        <a:pt x="3" y="11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1" name="Freeform 371"/>
                <p:cNvSpPr>
                  <a:spLocks noEditPoints="1"/>
                </p:cNvSpPr>
                <p:nvPr/>
              </p:nvSpPr>
              <p:spPr bwMode="auto">
                <a:xfrm>
                  <a:off x="700" y="1980"/>
                  <a:ext cx="154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4" y="0"/>
                    </a:cxn>
                    <a:cxn ang="0">
                      <a:pos x="154" y="114"/>
                    </a:cxn>
                    <a:cxn ang="0">
                      <a:pos x="0" y="114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54" y="1"/>
                    </a:cxn>
                    <a:cxn ang="0">
                      <a:pos x="154" y="114"/>
                    </a:cxn>
                    <a:cxn ang="0">
                      <a:pos x="3" y="114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54" h="114">
                      <a:moveTo>
                        <a:pt x="0" y="0"/>
                      </a:moveTo>
                      <a:lnTo>
                        <a:pt x="154" y="0"/>
                      </a:lnTo>
                      <a:lnTo>
                        <a:pt x="154" y="114"/>
                      </a:lnTo>
                      <a:lnTo>
                        <a:pt x="0" y="114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54" y="1"/>
                      </a:lnTo>
                      <a:lnTo>
                        <a:pt x="154" y="114"/>
                      </a:lnTo>
                      <a:lnTo>
                        <a:pt x="3" y="11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2" name="Freeform 372"/>
                <p:cNvSpPr>
                  <a:spLocks noEditPoints="1"/>
                </p:cNvSpPr>
                <p:nvPr/>
              </p:nvSpPr>
              <p:spPr bwMode="auto">
                <a:xfrm>
                  <a:off x="703" y="1981"/>
                  <a:ext cx="151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1" y="0"/>
                    </a:cxn>
                    <a:cxn ang="0">
                      <a:pos x="151" y="113"/>
                    </a:cxn>
                    <a:cxn ang="0">
                      <a:pos x="0" y="113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51" y="2"/>
                    </a:cxn>
                    <a:cxn ang="0">
                      <a:pos x="151" y="113"/>
                    </a:cxn>
                    <a:cxn ang="0">
                      <a:pos x="2" y="11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51" h="113">
                      <a:moveTo>
                        <a:pt x="0" y="0"/>
                      </a:moveTo>
                      <a:lnTo>
                        <a:pt x="151" y="0"/>
                      </a:lnTo>
                      <a:lnTo>
                        <a:pt x="15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51" y="2"/>
                      </a:lnTo>
                      <a:lnTo>
                        <a:pt x="151" y="113"/>
                      </a:lnTo>
                      <a:lnTo>
                        <a:pt x="2" y="11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3" name="Freeform 373"/>
                <p:cNvSpPr>
                  <a:spLocks noEditPoints="1"/>
                </p:cNvSpPr>
                <p:nvPr/>
              </p:nvSpPr>
              <p:spPr bwMode="auto">
                <a:xfrm>
                  <a:off x="705" y="1983"/>
                  <a:ext cx="149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9" y="0"/>
                    </a:cxn>
                    <a:cxn ang="0">
                      <a:pos x="149" y="111"/>
                    </a:cxn>
                    <a:cxn ang="0">
                      <a:pos x="0" y="11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49" y="2"/>
                    </a:cxn>
                    <a:cxn ang="0">
                      <a:pos x="149" y="111"/>
                    </a:cxn>
                    <a:cxn ang="0">
                      <a:pos x="3" y="11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49" h="111">
                      <a:moveTo>
                        <a:pt x="0" y="0"/>
                      </a:moveTo>
                      <a:lnTo>
                        <a:pt x="149" y="0"/>
                      </a:lnTo>
                      <a:lnTo>
                        <a:pt x="149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49" y="2"/>
                      </a:lnTo>
                      <a:lnTo>
                        <a:pt x="149" y="111"/>
                      </a:lnTo>
                      <a:lnTo>
                        <a:pt x="3" y="11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4" name="Freeform 374"/>
                <p:cNvSpPr>
                  <a:spLocks noEditPoints="1"/>
                </p:cNvSpPr>
                <p:nvPr/>
              </p:nvSpPr>
              <p:spPr bwMode="auto">
                <a:xfrm>
                  <a:off x="708" y="1985"/>
                  <a:ext cx="146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6" y="0"/>
                    </a:cxn>
                    <a:cxn ang="0">
                      <a:pos x="146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46" y="2"/>
                    </a:cxn>
                    <a:cxn ang="0">
                      <a:pos x="146" y="109"/>
                    </a:cxn>
                    <a:cxn ang="0">
                      <a:pos x="2" y="10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46" h="109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46" y="2"/>
                      </a:lnTo>
                      <a:lnTo>
                        <a:pt x="146" y="109"/>
                      </a:lnTo>
                      <a:lnTo>
                        <a:pt x="2" y="10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5" name="Freeform 375"/>
                <p:cNvSpPr>
                  <a:spLocks noEditPoints="1"/>
                </p:cNvSpPr>
                <p:nvPr/>
              </p:nvSpPr>
              <p:spPr bwMode="auto">
                <a:xfrm>
                  <a:off x="710" y="1987"/>
                  <a:ext cx="144" cy="1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44" y="107"/>
                    </a:cxn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144" y="3"/>
                    </a:cxn>
                    <a:cxn ang="0">
                      <a:pos x="144" y="107"/>
                    </a:cxn>
                    <a:cxn ang="0">
                      <a:pos x="4" y="107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144" h="107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  <a:moveTo>
                        <a:pt x="4" y="3"/>
                      </a:moveTo>
                      <a:lnTo>
                        <a:pt x="144" y="3"/>
                      </a:lnTo>
                      <a:lnTo>
                        <a:pt x="144" y="107"/>
                      </a:lnTo>
                      <a:lnTo>
                        <a:pt x="4" y="107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6" name="Freeform 376"/>
                <p:cNvSpPr>
                  <a:spLocks noEditPoints="1"/>
                </p:cNvSpPr>
                <p:nvPr/>
              </p:nvSpPr>
              <p:spPr bwMode="auto">
                <a:xfrm>
                  <a:off x="714" y="1990"/>
                  <a:ext cx="14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104"/>
                    </a:cxn>
                    <a:cxn ang="0">
                      <a:pos x="0" y="104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40" y="1"/>
                    </a:cxn>
                    <a:cxn ang="0">
                      <a:pos x="140" y="104"/>
                    </a:cxn>
                    <a:cxn ang="0">
                      <a:pos x="2" y="104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40" h="10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04"/>
                      </a:lnTo>
                      <a:lnTo>
                        <a:pt x="0" y="104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40" y="1"/>
                      </a:lnTo>
                      <a:lnTo>
                        <a:pt x="140" y="104"/>
                      </a:lnTo>
                      <a:lnTo>
                        <a:pt x="2" y="10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7" name="Freeform 377"/>
                <p:cNvSpPr>
                  <a:spLocks noEditPoints="1"/>
                </p:cNvSpPr>
                <p:nvPr/>
              </p:nvSpPr>
              <p:spPr bwMode="auto">
                <a:xfrm>
                  <a:off x="716" y="1991"/>
                  <a:ext cx="138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8" y="0"/>
                    </a:cxn>
                    <a:cxn ang="0">
                      <a:pos x="138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38" y="2"/>
                    </a:cxn>
                    <a:cxn ang="0">
                      <a:pos x="138" y="103"/>
                    </a:cxn>
                    <a:cxn ang="0">
                      <a:pos x="2" y="10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38" h="103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38" y="2"/>
                      </a:lnTo>
                      <a:lnTo>
                        <a:pt x="138" y="103"/>
                      </a:lnTo>
                      <a:lnTo>
                        <a:pt x="2" y="10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8" name="Freeform 378"/>
                <p:cNvSpPr>
                  <a:spLocks noEditPoints="1"/>
                </p:cNvSpPr>
                <p:nvPr/>
              </p:nvSpPr>
              <p:spPr bwMode="auto">
                <a:xfrm>
                  <a:off x="718" y="1993"/>
                  <a:ext cx="136" cy="1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101"/>
                    </a:cxn>
                    <a:cxn ang="0">
                      <a:pos x="0" y="10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6" y="2"/>
                    </a:cxn>
                    <a:cxn ang="0">
                      <a:pos x="136" y="101"/>
                    </a:cxn>
                    <a:cxn ang="0">
                      <a:pos x="3" y="10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6" h="101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6" y="2"/>
                      </a:lnTo>
                      <a:lnTo>
                        <a:pt x="136" y="101"/>
                      </a:lnTo>
                      <a:lnTo>
                        <a:pt x="3" y="10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9" name="Freeform 379"/>
                <p:cNvSpPr>
                  <a:spLocks noEditPoints="1"/>
                </p:cNvSpPr>
                <p:nvPr/>
              </p:nvSpPr>
              <p:spPr bwMode="auto">
                <a:xfrm>
                  <a:off x="721" y="1995"/>
                  <a:ext cx="133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9"/>
                    </a:cxn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3" y="2"/>
                    </a:cxn>
                    <a:cxn ang="0">
                      <a:pos x="133" y="99"/>
                    </a:cxn>
                    <a:cxn ang="0">
                      <a:pos x="3" y="9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3" h="99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3" y="2"/>
                      </a:lnTo>
                      <a:lnTo>
                        <a:pt x="133" y="99"/>
                      </a:lnTo>
                      <a:lnTo>
                        <a:pt x="3" y="9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0" name="Freeform 380"/>
                <p:cNvSpPr>
                  <a:spLocks noEditPoints="1"/>
                </p:cNvSpPr>
                <p:nvPr/>
              </p:nvSpPr>
              <p:spPr bwMode="auto">
                <a:xfrm>
                  <a:off x="724" y="1997"/>
                  <a:ext cx="130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0" y="0"/>
                    </a:cxn>
                    <a:cxn ang="0">
                      <a:pos x="130" y="97"/>
                    </a:cxn>
                    <a:cxn ang="0">
                      <a:pos x="0" y="9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30" y="3"/>
                    </a:cxn>
                    <a:cxn ang="0">
                      <a:pos x="130" y="97"/>
                    </a:cxn>
                    <a:cxn ang="0">
                      <a:pos x="3" y="9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30" h="97"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13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30" y="3"/>
                      </a:lnTo>
                      <a:lnTo>
                        <a:pt x="130" y="97"/>
                      </a:lnTo>
                      <a:lnTo>
                        <a:pt x="3" y="9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1" name="Freeform 381"/>
                <p:cNvSpPr>
                  <a:spLocks noEditPoints="1"/>
                </p:cNvSpPr>
                <p:nvPr/>
              </p:nvSpPr>
              <p:spPr bwMode="auto">
                <a:xfrm>
                  <a:off x="727" y="2000"/>
                  <a:ext cx="127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4"/>
                    </a:cxn>
                    <a:cxn ang="0">
                      <a:pos x="0" y="94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27" y="1"/>
                    </a:cxn>
                    <a:cxn ang="0">
                      <a:pos x="127" y="94"/>
                    </a:cxn>
                    <a:cxn ang="0">
                      <a:pos x="2" y="94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27" h="94"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27" y="1"/>
                      </a:lnTo>
                      <a:lnTo>
                        <a:pt x="127" y="94"/>
                      </a:lnTo>
                      <a:lnTo>
                        <a:pt x="2" y="9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2" name="Freeform 382"/>
                <p:cNvSpPr>
                  <a:spLocks noEditPoints="1"/>
                </p:cNvSpPr>
                <p:nvPr/>
              </p:nvSpPr>
              <p:spPr bwMode="auto">
                <a:xfrm>
                  <a:off x="729" y="2001"/>
                  <a:ext cx="125" cy="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5" y="0"/>
                    </a:cxn>
                    <a:cxn ang="0">
                      <a:pos x="125" y="93"/>
                    </a:cxn>
                    <a:cxn ang="0">
                      <a:pos x="0" y="9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25" y="2"/>
                    </a:cxn>
                    <a:cxn ang="0">
                      <a:pos x="125" y="93"/>
                    </a:cxn>
                    <a:cxn ang="0">
                      <a:pos x="4" y="9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125" h="93">
                      <a:moveTo>
                        <a:pt x="0" y="0"/>
                      </a:moveTo>
                      <a:lnTo>
                        <a:pt x="125" y="0"/>
                      </a:lnTo>
                      <a:lnTo>
                        <a:pt x="125" y="93"/>
                      </a:lnTo>
                      <a:lnTo>
                        <a:pt x="0" y="9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125" y="2"/>
                      </a:lnTo>
                      <a:lnTo>
                        <a:pt x="125" y="93"/>
                      </a:lnTo>
                      <a:lnTo>
                        <a:pt x="4" y="9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3" name="Freeform 383"/>
                <p:cNvSpPr>
                  <a:spLocks noEditPoints="1"/>
                </p:cNvSpPr>
                <p:nvPr/>
              </p:nvSpPr>
              <p:spPr bwMode="auto">
                <a:xfrm>
                  <a:off x="733" y="2003"/>
                  <a:ext cx="121" cy="9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91"/>
                    </a:cxn>
                    <a:cxn ang="0">
                      <a:pos x="0" y="9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21" y="2"/>
                    </a:cxn>
                    <a:cxn ang="0">
                      <a:pos x="121" y="91"/>
                    </a:cxn>
                    <a:cxn ang="0">
                      <a:pos x="2" y="9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21" h="91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91"/>
                      </a:lnTo>
                      <a:lnTo>
                        <a:pt x="0" y="9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21" y="2"/>
                      </a:lnTo>
                      <a:lnTo>
                        <a:pt x="121" y="91"/>
                      </a:lnTo>
                      <a:lnTo>
                        <a:pt x="2" y="9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4" name="Freeform 384"/>
                <p:cNvSpPr>
                  <a:spLocks noEditPoints="1"/>
                </p:cNvSpPr>
                <p:nvPr/>
              </p:nvSpPr>
              <p:spPr bwMode="auto">
                <a:xfrm>
                  <a:off x="735" y="2005"/>
                  <a:ext cx="119" cy="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9" y="0"/>
                    </a:cxn>
                    <a:cxn ang="0">
                      <a:pos x="119" y="89"/>
                    </a:cxn>
                    <a:cxn ang="0">
                      <a:pos x="0" y="8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19" y="2"/>
                    </a:cxn>
                    <a:cxn ang="0">
                      <a:pos x="119" y="89"/>
                    </a:cxn>
                    <a:cxn ang="0">
                      <a:pos x="2" y="8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19" h="89">
                      <a:moveTo>
                        <a:pt x="0" y="0"/>
                      </a:moveTo>
                      <a:lnTo>
                        <a:pt x="119" y="0"/>
                      </a:lnTo>
                      <a:lnTo>
                        <a:pt x="119" y="89"/>
                      </a:lnTo>
                      <a:lnTo>
                        <a:pt x="0" y="8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19" y="2"/>
                      </a:lnTo>
                      <a:lnTo>
                        <a:pt x="119" y="89"/>
                      </a:lnTo>
                      <a:lnTo>
                        <a:pt x="2" y="8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5" name="Freeform 385"/>
                <p:cNvSpPr>
                  <a:spLocks noEditPoints="1"/>
                </p:cNvSpPr>
                <p:nvPr/>
              </p:nvSpPr>
              <p:spPr bwMode="auto">
                <a:xfrm>
                  <a:off x="737" y="2007"/>
                  <a:ext cx="117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7"/>
                    </a:cxn>
                    <a:cxn ang="0">
                      <a:pos x="0" y="8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17" y="3"/>
                    </a:cxn>
                    <a:cxn ang="0">
                      <a:pos x="117" y="87"/>
                    </a:cxn>
                    <a:cxn ang="0">
                      <a:pos x="3" y="8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17" h="87"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7"/>
                      </a:lnTo>
                      <a:lnTo>
                        <a:pt x="0" y="8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17" y="3"/>
                      </a:lnTo>
                      <a:lnTo>
                        <a:pt x="117" y="87"/>
                      </a:lnTo>
                      <a:lnTo>
                        <a:pt x="3" y="8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6" name="Freeform 386"/>
                <p:cNvSpPr>
                  <a:spLocks noEditPoints="1"/>
                </p:cNvSpPr>
                <p:nvPr/>
              </p:nvSpPr>
              <p:spPr bwMode="auto">
                <a:xfrm>
                  <a:off x="740" y="2010"/>
                  <a:ext cx="114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4" y="0"/>
                    </a:cxn>
                    <a:cxn ang="0">
                      <a:pos x="114" y="84"/>
                    </a:cxn>
                    <a:cxn ang="0">
                      <a:pos x="0" y="84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14" y="1"/>
                    </a:cxn>
                    <a:cxn ang="0">
                      <a:pos x="114" y="84"/>
                    </a:cxn>
                    <a:cxn ang="0">
                      <a:pos x="3" y="84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4" h="84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14" y="1"/>
                      </a:lnTo>
                      <a:lnTo>
                        <a:pt x="114" y="84"/>
                      </a:lnTo>
                      <a:lnTo>
                        <a:pt x="3" y="8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7" name="Freeform 387"/>
                <p:cNvSpPr>
                  <a:spLocks noEditPoints="1"/>
                </p:cNvSpPr>
                <p:nvPr/>
              </p:nvSpPr>
              <p:spPr bwMode="auto">
                <a:xfrm>
                  <a:off x="743" y="2011"/>
                  <a:ext cx="111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1" y="0"/>
                    </a:cxn>
                    <a:cxn ang="0">
                      <a:pos x="111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11" y="2"/>
                    </a:cxn>
                    <a:cxn ang="0">
                      <a:pos x="111" y="83"/>
                    </a:cxn>
                    <a:cxn ang="0">
                      <a:pos x="3" y="8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11" h="83">
                      <a:moveTo>
                        <a:pt x="0" y="0"/>
                      </a:moveTo>
                      <a:lnTo>
                        <a:pt x="111" y="0"/>
                      </a:lnTo>
                      <a:lnTo>
                        <a:pt x="111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11" y="2"/>
                      </a:lnTo>
                      <a:lnTo>
                        <a:pt x="111" y="83"/>
                      </a:lnTo>
                      <a:lnTo>
                        <a:pt x="3" y="8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8" name="Freeform 388"/>
                <p:cNvSpPr>
                  <a:spLocks noEditPoints="1"/>
                </p:cNvSpPr>
                <p:nvPr/>
              </p:nvSpPr>
              <p:spPr bwMode="auto">
                <a:xfrm>
                  <a:off x="746" y="2013"/>
                  <a:ext cx="108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0"/>
                    </a:cxn>
                    <a:cxn ang="0">
                      <a:pos x="108" y="81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08" y="2"/>
                    </a:cxn>
                    <a:cxn ang="0">
                      <a:pos x="108" y="81"/>
                    </a:cxn>
                    <a:cxn ang="0">
                      <a:pos x="2" y="8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08" h="81">
                      <a:moveTo>
                        <a:pt x="0" y="0"/>
                      </a:moveTo>
                      <a:lnTo>
                        <a:pt x="108" y="0"/>
                      </a:lnTo>
                      <a:lnTo>
                        <a:pt x="108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08" y="2"/>
                      </a:lnTo>
                      <a:lnTo>
                        <a:pt x="108" y="81"/>
                      </a:lnTo>
                      <a:lnTo>
                        <a:pt x="2" y="8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9" name="Freeform 389"/>
                <p:cNvSpPr>
                  <a:spLocks noEditPoints="1"/>
                </p:cNvSpPr>
                <p:nvPr/>
              </p:nvSpPr>
              <p:spPr bwMode="auto">
                <a:xfrm>
                  <a:off x="748" y="2015"/>
                  <a:ext cx="106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6" y="0"/>
                    </a:cxn>
                    <a:cxn ang="0">
                      <a:pos x="106" y="79"/>
                    </a:cxn>
                    <a:cxn ang="0">
                      <a:pos x="0" y="7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06" y="2"/>
                    </a:cxn>
                    <a:cxn ang="0">
                      <a:pos x="106" y="79"/>
                    </a:cxn>
                    <a:cxn ang="0">
                      <a:pos x="2" y="7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06" h="79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06" y="2"/>
                      </a:lnTo>
                      <a:lnTo>
                        <a:pt x="106" y="79"/>
                      </a:lnTo>
                      <a:lnTo>
                        <a:pt x="2" y="7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0" name="Freeform 390"/>
                <p:cNvSpPr>
                  <a:spLocks noEditPoints="1"/>
                </p:cNvSpPr>
                <p:nvPr/>
              </p:nvSpPr>
              <p:spPr bwMode="auto">
                <a:xfrm>
                  <a:off x="750" y="2017"/>
                  <a:ext cx="104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0"/>
                    </a:cxn>
                    <a:cxn ang="0">
                      <a:pos x="104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104" y="1"/>
                    </a:cxn>
                    <a:cxn ang="0">
                      <a:pos x="104" y="77"/>
                    </a:cxn>
                    <a:cxn ang="0">
                      <a:pos x="4" y="77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04" h="77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04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4" y="1"/>
                      </a:moveTo>
                      <a:lnTo>
                        <a:pt x="104" y="1"/>
                      </a:lnTo>
                      <a:lnTo>
                        <a:pt x="104" y="77"/>
                      </a:lnTo>
                      <a:lnTo>
                        <a:pt x="4" y="77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1" name="Freeform 391"/>
                <p:cNvSpPr>
                  <a:spLocks noEditPoints="1"/>
                </p:cNvSpPr>
                <p:nvPr/>
              </p:nvSpPr>
              <p:spPr bwMode="auto">
                <a:xfrm>
                  <a:off x="754" y="2018"/>
                  <a:ext cx="100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6"/>
                    </a:cxn>
                    <a:cxn ang="0">
                      <a:pos x="0" y="7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100" y="3"/>
                    </a:cxn>
                    <a:cxn ang="0">
                      <a:pos x="100" y="76"/>
                    </a:cxn>
                    <a:cxn ang="0">
                      <a:pos x="2" y="7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100" h="76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6"/>
                      </a:lnTo>
                      <a:lnTo>
                        <a:pt x="0" y="7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100" y="3"/>
                      </a:lnTo>
                      <a:lnTo>
                        <a:pt x="100" y="76"/>
                      </a:lnTo>
                      <a:lnTo>
                        <a:pt x="2" y="7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2" name="Freeform 392"/>
                <p:cNvSpPr>
                  <a:spLocks noEditPoints="1"/>
                </p:cNvSpPr>
                <p:nvPr/>
              </p:nvSpPr>
              <p:spPr bwMode="auto">
                <a:xfrm>
                  <a:off x="756" y="2021"/>
                  <a:ext cx="98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0"/>
                    </a:cxn>
                    <a:cxn ang="0">
                      <a:pos x="98" y="73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98" y="2"/>
                    </a:cxn>
                    <a:cxn ang="0">
                      <a:pos x="98" y="73"/>
                    </a:cxn>
                    <a:cxn ang="0">
                      <a:pos x="3" y="7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98" h="73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98" y="73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98" y="2"/>
                      </a:lnTo>
                      <a:lnTo>
                        <a:pt x="98" y="73"/>
                      </a:lnTo>
                      <a:lnTo>
                        <a:pt x="3" y="7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3" name="Freeform 393"/>
                <p:cNvSpPr>
                  <a:spLocks noEditPoints="1"/>
                </p:cNvSpPr>
                <p:nvPr/>
              </p:nvSpPr>
              <p:spPr bwMode="auto">
                <a:xfrm>
                  <a:off x="759" y="2023"/>
                  <a:ext cx="95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95" y="71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95" y="2"/>
                    </a:cxn>
                    <a:cxn ang="0">
                      <a:pos x="95" y="71"/>
                    </a:cxn>
                    <a:cxn ang="0">
                      <a:pos x="2" y="7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95" h="71"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95" y="2"/>
                      </a:lnTo>
                      <a:lnTo>
                        <a:pt x="95" y="71"/>
                      </a:lnTo>
                      <a:lnTo>
                        <a:pt x="2" y="7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4" name="Freeform 394"/>
                <p:cNvSpPr>
                  <a:spLocks noEditPoints="1"/>
                </p:cNvSpPr>
                <p:nvPr/>
              </p:nvSpPr>
              <p:spPr bwMode="auto">
                <a:xfrm>
                  <a:off x="761" y="2025"/>
                  <a:ext cx="93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9"/>
                    </a:cxn>
                    <a:cxn ang="0">
                      <a:pos x="0" y="6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93" y="2"/>
                    </a:cxn>
                    <a:cxn ang="0">
                      <a:pos x="93" y="69"/>
                    </a:cxn>
                    <a:cxn ang="0">
                      <a:pos x="3" y="6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93" h="69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93" y="2"/>
                      </a:lnTo>
                      <a:lnTo>
                        <a:pt x="93" y="69"/>
                      </a:lnTo>
                      <a:lnTo>
                        <a:pt x="3" y="6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5" name="Freeform 395"/>
                <p:cNvSpPr>
                  <a:spLocks noEditPoints="1"/>
                </p:cNvSpPr>
                <p:nvPr/>
              </p:nvSpPr>
              <p:spPr bwMode="auto">
                <a:xfrm>
                  <a:off x="764" y="2027"/>
                  <a:ext cx="90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7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90" y="1"/>
                    </a:cxn>
                    <a:cxn ang="0">
                      <a:pos x="90" y="67"/>
                    </a:cxn>
                    <a:cxn ang="0">
                      <a:pos x="3" y="67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90" h="67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7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90" y="1"/>
                      </a:lnTo>
                      <a:lnTo>
                        <a:pt x="90" y="67"/>
                      </a:lnTo>
                      <a:lnTo>
                        <a:pt x="3" y="67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6" name="Freeform 396"/>
                <p:cNvSpPr>
                  <a:spLocks noEditPoints="1"/>
                </p:cNvSpPr>
                <p:nvPr/>
              </p:nvSpPr>
              <p:spPr bwMode="auto">
                <a:xfrm>
                  <a:off x="767" y="2028"/>
                  <a:ext cx="87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7" y="0"/>
                    </a:cxn>
                    <a:cxn ang="0">
                      <a:pos x="87" y="66"/>
                    </a:cxn>
                    <a:cxn ang="0">
                      <a:pos x="0" y="6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87" y="3"/>
                    </a:cxn>
                    <a:cxn ang="0">
                      <a:pos x="87" y="66"/>
                    </a:cxn>
                    <a:cxn ang="0">
                      <a:pos x="2" y="6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87" h="66">
                      <a:moveTo>
                        <a:pt x="0" y="0"/>
                      </a:moveTo>
                      <a:lnTo>
                        <a:pt x="87" y="0"/>
                      </a:lnTo>
                      <a:lnTo>
                        <a:pt x="87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87" y="3"/>
                      </a:lnTo>
                      <a:lnTo>
                        <a:pt x="87" y="66"/>
                      </a:lnTo>
                      <a:lnTo>
                        <a:pt x="2" y="6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7" name="Freeform 397"/>
                <p:cNvSpPr>
                  <a:spLocks noEditPoints="1"/>
                </p:cNvSpPr>
                <p:nvPr/>
              </p:nvSpPr>
              <p:spPr bwMode="auto">
                <a:xfrm>
                  <a:off x="769" y="2031"/>
                  <a:ext cx="85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0"/>
                    </a:cxn>
                    <a:cxn ang="0">
                      <a:pos x="85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85" y="2"/>
                    </a:cxn>
                    <a:cxn ang="0">
                      <a:pos x="85" y="63"/>
                    </a:cxn>
                    <a:cxn ang="0">
                      <a:pos x="3" y="6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85" h="63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85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85" y="2"/>
                      </a:lnTo>
                      <a:lnTo>
                        <a:pt x="85" y="63"/>
                      </a:lnTo>
                      <a:lnTo>
                        <a:pt x="3" y="6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8" name="Freeform 398"/>
                <p:cNvSpPr>
                  <a:spLocks noEditPoints="1"/>
                </p:cNvSpPr>
                <p:nvPr/>
              </p:nvSpPr>
              <p:spPr bwMode="auto">
                <a:xfrm>
                  <a:off x="772" y="2033"/>
                  <a:ext cx="82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2" y="0"/>
                    </a:cxn>
                    <a:cxn ang="0">
                      <a:pos x="82" y="61"/>
                    </a:cxn>
                    <a:cxn ang="0">
                      <a:pos x="0" y="6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82" y="2"/>
                    </a:cxn>
                    <a:cxn ang="0">
                      <a:pos x="82" y="61"/>
                    </a:cxn>
                    <a:cxn ang="0">
                      <a:pos x="3" y="6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82" h="61">
                      <a:moveTo>
                        <a:pt x="0" y="0"/>
                      </a:moveTo>
                      <a:lnTo>
                        <a:pt x="82" y="0"/>
                      </a:lnTo>
                      <a:lnTo>
                        <a:pt x="82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82" y="2"/>
                      </a:lnTo>
                      <a:lnTo>
                        <a:pt x="82" y="61"/>
                      </a:lnTo>
                      <a:lnTo>
                        <a:pt x="3" y="6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9" name="Freeform 399"/>
                <p:cNvSpPr>
                  <a:spLocks noEditPoints="1"/>
                </p:cNvSpPr>
                <p:nvPr/>
              </p:nvSpPr>
              <p:spPr bwMode="auto">
                <a:xfrm>
                  <a:off x="775" y="2035"/>
                  <a:ext cx="79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9" y="0"/>
                    </a:cxn>
                    <a:cxn ang="0">
                      <a:pos x="79" y="59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79" y="2"/>
                    </a:cxn>
                    <a:cxn ang="0">
                      <a:pos x="79" y="59"/>
                    </a:cxn>
                    <a:cxn ang="0">
                      <a:pos x="2" y="5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79" h="59">
                      <a:moveTo>
                        <a:pt x="0" y="0"/>
                      </a:moveTo>
                      <a:lnTo>
                        <a:pt x="79" y="0"/>
                      </a:lnTo>
                      <a:lnTo>
                        <a:pt x="79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79" y="2"/>
                      </a:lnTo>
                      <a:lnTo>
                        <a:pt x="79" y="59"/>
                      </a:lnTo>
                      <a:lnTo>
                        <a:pt x="2" y="5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0" name="Freeform 400"/>
                <p:cNvSpPr>
                  <a:spLocks noEditPoints="1"/>
                </p:cNvSpPr>
                <p:nvPr/>
              </p:nvSpPr>
              <p:spPr bwMode="auto">
                <a:xfrm>
                  <a:off x="777" y="2037"/>
                  <a:ext cx="77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7" y="0"/>
                    </a:cxn>
                    <a:cxn ang="0">
                      <a:pos x="77" y="57"/>
                    </a:cxn>
                    <a:cxn ang="0">
                      <a:pos x="0" y="57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77" y="1"/>
                    </a:cxn>
                    <a:cxn ang="0">
                      <a:pos x="77" y="57"/>
                    </a:cxn>
                    <a:cxn ang="0">
                      <a:pos x="3" y="57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77" h="57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77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77" y="1"/>
                      </a:lnTo>
                      <a:lnTo>
                        <a:pt x="77" y="57"/>
                      </a:lnTo>
                      <a:lnTo>
                        <a:pt x="3" y="57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1" name="Freeform 401"/>
                <p:cNvSpPr>
                  <a:spLocks noEditPoints="1"/>
                </p:cNvSpPr>
                <p:nvPr/>
              </p:nvSpPr>
              <p:spPr bwMode="auto">
                <a:xfrm>
                  <a:off x="780" y="2038"/>
                  <a:ext cx="74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74" y="3"/>
                    </a:cxn>
                    <a:cxn ang="0">
                      <a:pos x="74" y="56"/>
                    </a:cxn>
                    <a:cxn ang="0">
                      <a:pos x="2" y="5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74" h="56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74" y="3"/>
                      </a:lnTo>
                      <a:lnTo>
                        <a:pt x="74" y="56"/>
                      </a:lnTo>
                      <a:lnTo>
                        <a:pt x="2" y="5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2" name="Freeform 402"/>
                <p:cNvSpPr>
                  <a:spLocks noEditPoints="1"/>
                </p:cNvSpPr>
                <p:nvPr/>
              </p:nvSpPr>
              <p:spPr bwMode="auto">
                <a:xfrm>
                  <a:off x="782" y="2041"/>
                  <a:ext cx="7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0"/>
                    </a:cxn>
                    <a:cxn ang="0">
                      <a:pos x="72" y="53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72" y="2"/>
                    </a:cxn>
                    <a:cxn ang="0">
                      <a:pos x="72" y="53"/>
                    </a:cxn>
                    <a:cxn ang="0">
                      <a:pos x="4" y="5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72" h="53">
                      <a:moveTo>
                        <a:pt x="0" y="0"/>
                      </a:moveTo>
                      <a:lnTo>
                        <a:pt x="72" y="0"/>
                      </a:lnTo>
                      <a:lnTo>
                        <a:pt x="72" y="53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72" y="2"/>
                      </a:lnTo>
                      <a:lnTo>
                        <a:pt x="72" y="53"/>
                      </a:lnTo>
                      <a:lnTo>
                        <a:pt x="4" y="5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3" name="Freeform 403"/>
                <p:cNvSpPr>
                  <a:spLocks noEditPoints="1"/>
                </p:cNvSpPr>
                <p:nvPr/>
              </p:nvSpPr>
              <p:spPr bwMode="auto">
                <a:xfrm>
                  <a:off x="786" y="2043"/>
                  <a:ext cx="68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0"/>
                    </a:cxn>
                    <a:cxn ang="0">
                      <a:pos x="68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68" y="2"/>
                    </a:cxn>
                    <a:cxn ang="0">
                      <a:pos x="68" y="51"/>
                    </a:cxn>
                    <a:cxn ang="0">
                      <a:pos x="2" y="5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68" h="51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8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68" y="2"/>
                      </a:lnTo>
                      <a:lnTo>
                        <a:pt x="68" y="51"/>
                      </a:lnTo>
                      <a:lnTo>
                        <a:pt x="2" y="5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4" name="Freeform 404"/>
                <p:cNvSpPr>
                  <a:spLocks noEditPoints="1"/>
                </p:cNvSpPr>
                <p:nvPr/>
              </p:nvSpPr>
              <p:spPr bwMode="auto">
                <a:xfrm>
                  <a:off x="788" y="2045"/>
                  <a:ext cx="66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0"/>
                    </a:cxn>
                    <a:cxn ang="0">
                      <a:pos x="66" y="49"/>
                    </a:cxn>
                    <a:cxn ang="0">
                      <a:pos x="0" y="4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66" y="1"/>
                    </a:cxn>
                    <a:cxn ang="0">
                      <a:pos x="66" y="49"/>
                    </a:cxn>
                    <a:cxn ang="0">
                      <a:pos x="2" y="4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66" h="49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66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66" y="1"/>
                      </a:lnTo>
                      <a:lnTo>
                        <a:pt x="66" y="49"/>
                      </a:lnTo>
                      <a:lnTo>
                        <a:pt x="2" y="4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5" name="Freeform 405"/>
                <p:cNvSpPr>
                  <a:spLocks noEditPoints="1"/>
                </p:cNvSpPr>
                <p:nvPr/>
              </p:nvSpPr>
              <p:spPr bwMode="auto">
                <a:xfrm>
                  <a:off x="790" y="2046"/>
                  <a:ext cx="6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64" y="2"/>
                    </a:cxn>
                    <a:cxn ang="0">
                      <a:pos x="64" y="48"/>
                    </a:cxn>
                    <a:cxn ang="0">
                      <a:pos x="3" y="4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64" h="48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64" y="2"/>
                      </a:lnTo>
                      <a:lnTo>
                        <a:pt x="64" y="48"/>
                      </a:lnTo>
                      <a:lnTo>
                        <a:pt x="3" y="4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6" name="Freeform 406"/>
                <p:cNvSpPr>
                  <a:spLocks noEditPoints="1"/>
                </p:cNvSpPr>
                <p:nvPr/>
              </p:nvSpPr>
              <p:spPr bwMode="auto">
                <a:xfrm>
                  <a:off x="793" y="2048"/>
                  <a:ext cx="61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1" y="0"/>
                    </a:cxn>
                    <a:cxn ang="0">
                      <a:pos x="61" y="46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61" y="3"/>
                    </a:cxn>
                    <a:cxn ang="0">
                      <a:pos x="61" y="46"/>
                    </a:cxn>
                    <a:cxn ang="0">
                      <a:pos x="3" y="46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61" h="46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61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61" y="3"/>
                      </a:lnTo>
                      <a:lnTo>
                        <a:pt x="61" y="46"/>
                      </a:lnTo>
                      <a:lnTo>
                        <a:pt x="3" y="4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7" name="Freeform 407"/>
                <p:cNvSpPr>
                  <a:spLocks noEditPoints="1"/>
                </p:cNvSpPr>
                <p:nvPr/>
              </p:nvSpPr>
              <p:spPr bwMode="auto">
                <a:xfrm>
                  <a:off x="796" y="2051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8" y="0"/>
                    </a:cxn>
                    <a:cxn ang="0">
                      <a:pos x="58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8" y="2"/>
                    </a:cxn>
                    <a:cxn ang="0">
                      <a:pos x="58" y="43"/>
                    </a:cxn>
                    <a:cxn ang="0">
                      <a:pos x="3" y="4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8" h="43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58" y="2"/>
                      </a:lnTo>
                      <a:lnTo>
                        <a:pt x="58" y="43"/>
                      </a:lnTo>
                      <a:lnTo>
                        <a:pt x="3" y="4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8" name="Freeform 408"/>
                <p:cNvSpPr>
                  <a:spLocks noEditPoints="1"/>
                </p:cNvSpPr>
                <p:nvPr/>
              </p:nvSpPr>
              <p:spPr bwMode="auto">
                <a:xfrm>
                  <a:off x="799" y="2053"/>
                  <a:ext cx="55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41"/>
                    </a:cxn>
                    <a:cxn ang="0">
                      <a:pos x="0" y="4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55" y="2"/>
                    </a:cxn>
                    <a:cxn ang="0">
                      <a:pos x="55" y="41"/>
                    </a:cxn>
                    <a:cxn ang="0">
                      <a:pos x="2" y="4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5" h="41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55" y="2"/>
                      </a:lnTo>
                      <a:lnTo>
                        <a:pt x="55" y="41"/>
                      </a:lnTo>
                      <a:lnTo>
                        <a:pt x="2" y="4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9" name="Freeform 409"/>
                <p:cNvSpPr>
                  <a:spLocks noEditPoints="1"/>
                </p:cNvSpPr>
                <p:nvPr/>
              </p:nvSpPr>
              <p:spPr bwMode="auto">
                <a:xfrm>
                  <a:off x="801" y="2055"/>
                  <a:ext cx="53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53" y="1"/>
                    </a:cxn>
                    <a:cxn ang="0">
                      <a:pos x="53" y="39"/>
                    </a:cxn>
                    <a:cxn ang="0">
                      <a:pos x="2" y="3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53" y="1"/>
                      </a:lnTo>
                      <a:lnTo>
                        <a:pt x="53" y="39"/>
                      </a:lnTo>
                      <a:lnTo>
                        <a:pt x="2" y="3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0" name="Freeform 410"/>
                <p:cNvSpPr>
                  <a:spLocks noEditPoints="1"/>
                </p:cNvSpPr>
                <p:nvPr/>
              </p:nvSpPr>
              <p:spPr bwMode="auto">
                <a:xfrm>
                  <a:off x="803" y="2056"/>
                  <a:ext cx="51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1" y="0"/>
                    </a:cxn>
                    <a:cxn ang="0">
                      <a:pos x="51" y="38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51" y="2"/>
                    </a:cxn>
                    <a:cxn ang="0">
                      <a:pos x="51" y="38"/>
                    </a:cxn>
                    <a:cxn ang="0">
                      <a:pos x="4" y="38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51" h="38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51" y="2"/>
                      </a:lnTo>
                      <a:lnTo>
                        <a:pt x="51" y="38"/>
                      </a:lnTo>
                      <a:lnTo>
                        <a:pt x="4" y="38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1" name="Freeform 411"/>
                <p:cNvSpPr>
                  <a:spLocks noEditPoints="1"/>
                </p:cNvSpPr>
                <p:nvPr/>
              </p:nvSpPr>
              <p:spPr bwMode="auto">
                <a:xfrm>
                  <a:off x="807" y="2058"/>
                  <a:ext cx="47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6"/>
                    </a:cxn>
                    <a:cxn ang="0">
                      <a:pos x="0" y="3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47" y="3"/>
                    </a:cxn>
                    <a:cxn ang="0">
                      <a:pos x="47" y="36"/>
                    </a:cxn>
                    <a:cxn ang="0">
                      <a:pos x="2" y="3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47" y="3"/>
                      </a:lnTo>
                      <a:lnTo>
                        <a:pt x="47" y="36"/>
                      </a:lnTo>
                      <a:lnTo>
                        <a:pt x="2" y="3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2" name="Freeform 412"/>
                <p:cNvSpPr>
                  <a:spLocks noEditPoints="1"/>
                </p:cNvSpPr>
                <p:nvPr/>
              </p:nvSpPr>
              <p:spPr bwMode="auto">
                <a:xfrm>
                  <a:off x="809" y="2061"/>
                  <a:ext cx="45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33"/>
                    </a:cxn>
                    <a:cxn ang="0">
                      <a:pos x="0" y="3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45" y="2"/>
                    </a:cxn>
                    <a:cxn ang="0">
                      <a:pos x="45" y="33"/>
                    </a:cxn>
                    <a:cxn ang="0">
                      <a:pos x="3" y="3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5" h="33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33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45" y="2"/>
                      </a:lnTo>
                      <a:lnTo>
                        <a:pt x="45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3" name="Freeform 413"/>
                <p:cNvSpPr>
                  <a:spLocks noEditPoints="1"/>
                </p:cNvSpPr>
                <p:nvPr/>
              </p:nvSpPr>
              <p:spPr bwMode="auto">
                <a:xfrm>
                  <a:off x="812" y="2063"/>
                  <a:ext cx="42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2" y="0"/>
                    </a:cxn>
                    <a:cxn ang="0">
                      <a:pos x="42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42" y="2"/>
                    </a:cxn>
                    <a:cxn ang="0">
                      <a:pos x="42" y="31"/>
                    </a:cxn>
                    <a:cxn ang="0">
                      <a:pos x="3" y="3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42" y="2"/>
                      </a:lnTo>
                      <a:lnTo>
                        <a:pt x="42" y="31"/>
                      </a:lnTo>
                      <a:lnTo>
                        <a:pt x="3" y="3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4" name="Freeform 414"/>
                <p:cNvSpPr>
                  <a:spLocks noEditPoints="1"/>
                </p:cNvSpPr>
                <p:nvPr/>
              </p:nvSpPr>
              <p:spPr bwMode="auto">
                <a:xfrm>
                  <a:off x="815" y="2065"/>
                  <a:ext cx="39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29"/>
                    </a:cxn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39" y="1"/>
                    </a:cxn>
                    <a:cxn ang="0">
                      <a:pos x="39" y="29"/>
                    </a:cxn>
                    <a:cxn ang="0">
                      <a:pos x="2" y="2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9" h="29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39" y="1"/>
                      </a:lnTo>
                      <a:lnTo>
                        <a:pt x="39" y="29"/>
                      </a:lnTo>
                      <a:lnTo>
                        <a:pt x="2" y="2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5" name="Freeform 415"/>
                <p:cNvSpPr>
                  <a:spLocks noEditPoints="1"/>
                </p:cNvSpPr>
                <p:nvPr/>
              </p:nvSpPr>
              <p:spPr bwMode="auto">
                <a:xfrm>
                  <a:off x="817" y="2066"/>
                  <a:ext cx="37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" y="0"/>
                    </a:cxn>
                    <a:cxn ang="0">
                      <a:pos x="37" y="28"/>
                    </a:cxn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37" y="2"/>
                    </a:cxn>
                    <a:cxn ang="0">
                      <a:pos x="37" y="28"/>
                    </a:cxn>
                    <a:cxn ang="0">
                      <a:pos x="3" y="2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7" h="28"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37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37" y="2"/>
                      </a:lnTo>
                      <a:lnTo>
                        <a:pt x="37" y="28"/>
                      </a:lnTo>
                      <a:lnTo>
                        <a:pt x="3" y="2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6" name="Freeform 416"/>
                <p:cNvSpPr>
                  <a:spLocks noEditPoints="1"/>
                </p:cNvSpPr>
                <p:nvPr/>
              </p:nvSpPr>
              <p:spPr bwMode="auto">
                <a:xfrm>
                  <a:off x="820" y="2068"/>
                  <a:ext cx="34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34" y="3"/>
                    </a:cxn>
                    <a:cxn ang="0">
                      <a:pos x="34" y="26"/>
                    </a:cxn>
                    <a:cxn ang="0">
                      <a:pos x="2" y="2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34" h="26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34" y="3"/>
                      </a:lnTo>
                      <a:lnTo>
                        <a:pt x="34" y="26"/>
                      </a:lnTo>
                      <a:lnTo>
                        <a:pt x="2" y="2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7" name="Freeform 417"/>
                <p:cNvSpPr>
                  <a:spLocks noEditPoints="1"/>
                </p:cNvSpPr>
                <p:nvPr/>
              </p:nvSpPr>
              <p:spPr bwMode="auto">
                <a:xfrm>
                  <a:off x="822" y="2071"/>
                  <a:ext cx="32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0"/>
                    </a:cxn>
                    <a:cxn ang="0">
                      <a:pos x="32" y="23"/>
                    </a:cxn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32" y="2"/>
                    </a:cxn>
                    <a:cxn ang="0">
                      <a:pos x="32" y="23"/>
                    </a:cxn>
                    <a:cxn ang="0">
                      <a:pos x="4" y="2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32" h="23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32" y="2"/>
                      </a:lnTo>
                      <a:lnTo>
                        <a:pt x="32" y="23"/>
                      </a:lnTo>
                      <a:lnTo>
                        <a:pt x="4" y="2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8" name="Freeform 418"/>
                <p:cNvSpPr>
                  <a:spLocks noEditPoints="1"/>
                </p:cNvSpPr>
                <p:nvPr/>
              </p:nvSpPr>
              <p:spPr bwMode="auto">
                <a:xfrm>
                  <a:off x="826" y="207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8" y="2"/>
                    </a:cxn>
                    <a:cxn ang="0">
                      <a:pos x="28" y="21"/>
                    </a:cxn>
                    <a:cxn ang="0">
                      <a:pos x="2" y="2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8" h="21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28" y="2"/>
                      </a:lnTo>
                      <a:lnTo>
                        <a:pt x="28" y="21"/>
                      </a:lnTo>
                      <a:lnTo>
                        <a:pt x="2" y="2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9" name="Freeform 419"/>
                <p:cNvSpPr>
                  <a:spLocks noEditPoints="1"/>
                </p:cNvSpPr>
                <p:nvPr/>
              </p:nvSpPr>
              <p:spPr bwMode="auto">
                <a:xfrm>
                  <a:off x="828" y="2075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26" y="1"/>
                    </a:cxn>
                    <a:cxn ang="0">
                      <a:pos x="26" y="19"/>
                    </a:cxn>
                    <a:cxn ang="0">
                      <a:pos x="3" y="19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26" y="1"/>
                      </a:lnTo>
                      <a:lnTo>
                        <a:pt x="26" y="19"/>
                      </a:lnTo>
                      <a:lnTo>
                        <a:pt x="3" y="19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0" name="Freeform 420"/>
                <p:cNvSpPr>
                  <a:spLocks noEditPoints="1"/>
                </p:cNvSpPr>
                <p:nvPr/>
              </p:nvSpPr>
              <p:spPr bwMode="auto">
                <a:xfrm>
                  <a:off x="831" y="2076"/>
                  <a:ext cx="23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0"/>
                    </a:cxn>
                    <a:cxn ang="0">
                      <a:pos x="23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3" y="2"/>
                    </a:cxn>
                    <a:cxn ang="0">
                      <a:pos x="23" y="18"/>
                    </a:cxn>
                    <a:cxn ang="0">
                      <a:pos x="2" y="18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3" h="18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23" y="2"/>
                      </a:lnTo>
                      <a:lnTo>
                        <a:pt x="23" y="18"/>
                      </a:lnTo>
                      <a:lnTo>
                        <a:pt x="2" y="18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1" name="Freeform 421"/>
                <p:cNvSpPr>
                  <a:spLocks noEditPoints="1"/>
                </p:cNvSpPr>
                <p:nvPr/>
              </p:nvSpPr>
              <p:spPr bwMode="auto">
                <a:xfrm>
                  <a:off x="833" y="2078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21" y="3"/>
                    </a:cxn>
                    <a:cxn ang="0">
                      <a:pos x="21" y="16"/>
                    </a:cxn>
                    <a:cxn ang="0">
                      <a:pos x="3" y="16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21" h="1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21" y="3"/>
                      </a:lnTo>
                      <a:lnTo>
                        <a:pt x="21" y="16"/>
                      </a:lnTo>
                      <a:lnTo>
                        <a:pt x="3" y="1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2" name="Freeform 422"/>
                <p:cNvSpPr>
                  <a:spLocks noEditPoints="1"/>
                </p:cNvSpPr>
                <p:nvPr/>
              </p:nvSpPr>
              <p:spPr bwMode="auto">
                <a:xfrm>
                  <a:off x="836" y="2081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" y="2"/>
                    </a:cxn>
                    <a:cxn ang="0">
                      <a:pos x="18" y="13"/>
                    </a:cxn>
                    <a:cxn ang="0">
                      <a:pos x="3" y="1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" h="13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" y="2"/>
                      </a:lnTo>
                      <a:lnTo>
                        <a:pt x="18" y="13"/>
                      </a:lnTo>
                      <a:lnTo>
                        <a:pt x="3" y="1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3" name="Freeform 423"/>
                <p:cNvSpPr>
                  <a:spLocks noEditPoints="1"/>
                </p:cNvSpPr>
                <p:nvPr/>
              </p:nvSpPr>
              <p:spPr bwMode="auto">
                <a:xfrm>
                  <a:off x="839" y="2083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5" y="1"/>
                    </a:cxn>
                    <a:cxn ang="0">
                      <a:pos x="15" y="11"/>
                    </a:cxn>
                    <a:cxn ang="0">
                      <a:pos x="2" y="1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5" y="1"/>
                      </a:lnTo>
                      <a:lnTo>
                        <a:pt x="15" y="11"/>
                      </a:lnTo>
                      <a:lnTo>
                        <a:pt x="2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4" name="Freeform 424"/>
                <p:cNvSpPr>
                  <a:spLocks noEditPoints="1"/>
                </p:cNvSpPr>
                <p:nvPr/>
              </p:nvSpPr>
              <p:spPr bwMode="auto">
                <a:xfrm>
                  <a:off x="841" y="2084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10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" y="2"/>
                    </a:cxn>
                    <a:cxn ang="0">
                      <a:pos x="13" y="10"/>
                    </a:cxn>
                    <a:cxn ang="0">
                      <a:pos x="3" y="10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" h="10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" y="2"/>
                      </a:lnTo>
                      <a:lnTo>
                        <a:pt x="13" y="10"/>
                      </a:lnTo>
                      <a:lnTo>
                        <a:pt x="3" y="1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5" name="Freeform 425"/>
                <p:cNvSpPr>
                  <a:spLocks noEditPoints="1"/>
                </p:cNvSpPr>
                <p:nvPr/>
              </p:nvSpPr>
              <p:spPr bwMode="auto">
                <a:xfrm>
                  <a:off x="844" y="2086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0" y="8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0" y="2"/>
                    </a:cxn>
                    <a:cxn ang="0">
                      <a:pos x="10" y="8"/>
                    </a:cxn>
                    <a:cxn ang="0">
                      <a:pos x="3" y="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0" y="2"/>
                      </a:lnTo>
                      <a:lnTo>
                        <a:pt x="10" y="8"/>
                      </a:lnTo>
                      <a:lnTo>
                        <a:pt x="3" y="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6" name="Freeform 426"/>
                <p:cNvSpPr>
                  <a:spLocks noEditPoints="1"/>
                </p:cNvSpPr>
                <p:nvPr/>
              </p:nvSpPr>
              <p:spPr bwMode="auto">
                <a:xfrm>
                  <a:off x="847" y="2088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7" y="3"/>
                    </a:cxn>
                    <a:cxn ang="0">
                      <a:pos x="7" y="6"/>
                    </a:cxn>
                    <a:cxn ang="0">
                      <a:pos x="2" y="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7" name="Freeform 427"/>
                <p:cNvSpPr>
                  <a:spLocks noEditPoints="1"/>
                </p:cNvSpPr>
                <p:nvPr/>
              </p:nvSpPr>
              <p:spPr bwMode="auto">
                <a:xfrm>
                  <a:off x="849" y="2091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2"/>
                    </a:cxn>
                    <a:cxn ang="0">
                      <a:pos x="5" y="3"/>
                    </a:cxn>
                    <a:cxn ang="0">
                      <a:pos x="3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8" name="Freeform 428"/>
                <p:cNvSpPr>
                  <a:spLocks noEditPoints="1"/>
                </p:cNvSpPr>
                <p:nvPr/>
              </p:nvSpPr>
              <p:spPr bwMode="auto">
                <a:xfrm>
                  <a:off x="852" y="2093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9" name="Line 429"/>
                <p:cNvSpPr>
                  <a:spLocks noChangeShapeType="1"/>
                </p:cNvSpPr>
                <p:nvPr/>
              </p:nvSpPr>
              <p:spPr bwMode="auto">
                <a:xfrm>
                  <a:off x="697" y="2114"/>
                  <a:ext cx="1" cy="12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0" name="Line 430"/>
                <p:cNvSpPr>
                  <a:spLocks noChangeShapeType="1"/>
                </p:cNvSpPr>
                <p:nvPr/>
              </p:nvSpPr>
              <p:spPr bwMode="auto">
                <a:xfrm>
                  <a:off x="666" y="2114"/>
                  <a:ext cx="1" cy="12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1" name="Line 431"/>
                <p:cNvSpPr>
                  <a:spLocks noChangeShapeType="1"/>
                </p:cNvSpPr>
                <p:nvPr/>
              </p:nvSpPr>
              <p:spPr bwMode="auto">
                <a:xfrm>
                  <a:off x="628" y="2114"/>
                  <a:ext cx="250" cy="1"/>
                </a:xfrm>
                <a:prstGeom prst="line">
                  <a:avLst/>
                </a:prstGeom>
                <a:noFill/>
                <a:ln w="158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2" name="Freeform 432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9"/>
                    </a:cxn>
                    <a:cxn ang="0">
                      <a:pos x="0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3" name="Freeform 433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9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9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4" name="Freeform 434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5" name="Freeform 435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4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6" name="Freeform 436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7" name="Freeform 437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8" name="Rectangle 438"/>
                <p:cNvSpPr>
                  <a:spLocks noChangeArrowheads="1"/>
                </p:cNvSpPr>
                <p:nvPr/>
              </p:nvSpPr>
              <p:spPr bwMode="auto">
                <a:xfrm>
                  <a:off x="818" y="2161"/>
                  <a:ext cx="31" cy="1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9" name="Freeform 439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9"/>
                    </a:cxn>
                    <a:cxn ang="0">
                      <a:pos x="0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0" name="Freeform 440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9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9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1" name="Freeform 441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2" name="Freeform 442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4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3" name="Freeform 443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4" name="Freeform 444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5" name="Rectangle 445"/>
                <p:cNvSpPr>
                  <a:spLocks noChangeArrowheads="1"/>
                </p:cNvSpPr>
                <p:nvPr/>
              </p:nvSpPr>
              <p:spPr bwMode="auto">
                <a:xfrm>
                  <a:off x="790" y="2164"/>
                  <a:ext cx="72" cy="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6" name="Freeform 446"/>
                <p:cNvSpPr>
                  <a:spLocks noEditPoints="1"/>
                </p:cNvSpPr>
                <p:nvPr/>
              </p:nvSpPr>
              <p:spPr bwMode="auto">
                <a:xfrm>
                  <a:off x="597" y="2153"/>
                  <a:ext cx="3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7" y="0"/>
                    </a:cxn>
                    <a:cxn ang="0">
                      <a:pos x="37" y="21"/>
                    </a:cxn>
                    <a:cxn ang="0">
                      <a:pos x="3" y="2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9" h="21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3" y="0"/>
                      </a:moveTo>
                      <a:lnTo>
                        <a:pt x="37" y="0"/>
                      </a:lnTo>
                      <a:lnTo>
                        <a:pt x="37" y="21"/>
                      </a:lnTo>
                      <a:lnTo>
                        <a:pt x="3" y="2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7" name="Freeform 447"/>
                <p:cNvSpPr>
                  <a:spLocks noEditPoints="1"/>
                </p:cNvSpPr>
                <p:nvPr/>
              </p:nvSpPr>
              <p:spPr bwMode="auto">
                <a:xfrm>
                  <a:off x="600" y="2153"/>
                  <a:ext cx="3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2" y="0"/>
                    </a:cxn>
                    <a:cxn ang="0">
                      <a:pos x="32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4" h="21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32" y="0"/>
                      </a:lnTo>
                      <a:lnTo>
                        <a:pt x="32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8" name="Freeform 448"/>
                <p:cNvSpPr>
                  <a:spLocks noEditPoints="1"/>
                </p:cNvSpPr>
                <p:nvPr/>
              </p:nvSpPr>
              <p:spPr bwMode="auto">
                <a:xfrm>
                  <a:off x="602" y="2153"/>
                  <a:ext cx="30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8" y="0"/>
                    </a:cxn>
                    <a:cxn ang="0">
                      <a:pos x="28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21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8" y="0"/>
                      </a:lnTo>
                      <a:lnTo>
                        <a:pt x="28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9" name="Freeform 449"/>
                <p:cNvSpPr>
                  <a:spLocks noEditPoints="1"/>
                </p:cNvSpPr>
                <p:nvPr/>
              </p:nvSpPr>
              <p:spPr bwMode="auto">
                <a:xfrm>
                  <a:off x="604" y="2153"/>
                  <a:ext cx="26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3" y="0"/>
                    </a:cxn>
                    <a:cxn ang="0">
                      <a:pos x="23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3" y="0"/>
                      </a:lnTo>
                      <a:lnTo>
                        <a:pt x="23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0" name="Freeform 450"/>
                <p:cNvSpPr>
                  <a:spLocks noEditPoints="1"/>
                </p:cNvSpPr>
                <p:nvPr/>
              </p:nvSpPr>
              <p:spPr bwMode="auto">
                <a:xfrm>
                  <a:off x="606" y="2153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0" y="0"/>
                    </a:cxn>
                    <a:cxn ang="0">
                      <a:pos x="20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1" h="21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1" name="Freeform 451"/>
                <p:cNvSpPr>
                  <a:spLocks noEditPoints="1"/>
                </p:cNvSpPr>
                <p:nvPr/>
              </p:nvSpPr>
              <p:spPr bwMode="auto">
                <a:xfrm>
                  <a:off x="608" y="2153"/>
                  <a:ext cx="1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16" y="0"/>
                    </a:cxn>
                    <a:cxn ang="0">
                      <a:pos x="16" y="21"/>
                    </a:cxn>
                    <a:cxn ang="0">
                      <a:pos x="3" y="2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8" h="21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3" y="0"/>
                      </a:moveTo>
                      <a:lnTo>
                        <a:pt x="16" y="0"/>
                      </a:lnTo>
                      <a:lnTo>
                        <a:pt x="16" y="21"/>
                      </a:lnTo>
                      <a:lnTo>
                        <a:pt x="3" y="2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2" name="Freeform 452"/>
                <p:cNvSpPr>
                  <a:spLocks noEditPoints="1"/>
                </p:cNvSpPr>
                <p:nvPr/>
              </p:nvSpPr>
              <p:spPr bwMode="auto">
                <a:xfrm>
                  <a:off x="611" y="2153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1" y="0"/>
                    </a:cxn>
                    <a:cxn ang="0">
                      <a:pos x="11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11" y="0"/>
                      </a:lnTo>
                      <a:lnTo>
                        <a:pt x="11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3" name="Freeform 453"/>
                <p:cNvSpPr>
                  <a:spLocks noEditPoints="1"/>
                </p:cNvSpPr>
                <p:nvPr/>
              </p:nvSpPr>
              <p:spPr bwMode="auto">
                <a:xfrm>
                  <a:off x="613" y="2153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7" y="0"/>
                    </a:cxn>
                    <a:cxn ang="0">
                      <a:pos x="7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" h="2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7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4" name="Freeform 454"/>
                <p:cNvSpPr>
                  <a:spLocks noEditPoints="1"/>
                </p:cNvSpPr>
                <p:nvPr/>
              </p:nvSpPr>
              <p:spPr bwMode="auto">
                <a:xfrm>
                  <a:off x="615" y="2153"/>
                  <a:ext cx="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5" name="Rectangle 455"/>
                <p:cNvSpPr>
                  <a:spLocks noChangeArrowheads="1"/>
                </p:cNvSpPr>
                <p:nvPr/>
              </p:nvSpPr>
              <p:spPr bwMode="auto">
                <a:xfrm>
                  <a:off x="597" y="2153"/>
                  <a:ext cx="39" cy="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6" name="Freeform 456"/>
                <p:cNvSpPr>
                  <a:spLocks noEditPoints="1"/>
                </p:cNvSpPr>
                <p:nvPr/>
              </p:nvSpPr>
              <p:spPr bwMode="auto">
                <a:xfrm>
                  <a:off x="597" y="2153"/>
                  <a:ext cx="3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7" y="0"/>
                    </a:cxn>
                    <a:cxn ang="0">
                      <a:pos x="37" y="21"/>
                    </a:cxn>
                    <a:cxn ang="0">
                      <a:pos x="3" y="2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9" h="21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3" y="0"/>
                      </a:moveTo>
                      <a:lnTo>
                        <a:pt x="37" y="0"/>
                      </a:lnTo>
                      <a:lnTo>
                        <a:pt x="37" y="21"/>
                      </a:lnTo>
                      <a:lnTo>
                        <a:pt x="3" y="2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7" name="Freeform 457"/>
                <p:cNvSpPr>
                  <a:spLocks noEditPoints="1"/>
                </p:cNvSpPr>
                <p:nvPr/>
              </p:nvSpPr>
              <p:spPr bwMode="auto">
                <a:xfrm>
                  <a:off x="600" y="2153"/>
                  <a:ext cx="3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2" y="0"/>
                    </a:cxn>
                    <a:cxn ang="0">
                      <a:pos x="32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4" h="21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32" y="0"/>
                      </a:lnTo>
                      <a:lnTo>
                        <a:pt x="32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8" name="Freeform 458"/>
                <p:cNvSpPr>
                  <a:spLocks noEditPoints="1"/>
                </p:cNvSpPr>
                <p:nvPr/>
              </p:nvSpPr>
              <p:spPr bwMode="auto">
                <a:xfrm>
                  <a:off x="602" y="2153"/>
                  <a:ext cx="30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8" y="0"/>
                    </a:cxn>
                    <a:cxn ang="0">
                      <a:pos x="28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21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8" y="0"/>
                      </a:lnTo>
                      <a:lnTo>
                        <a:pt x="28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9" name="Freeform 459"/>
                <p:cNvSpPr>
                  <a:spLocks noEditPoints="1"/>
                </p:cNvSpPr>
                <p:nvPr/>
              </p:nvSpPr>
              <p:spPr bwMode="auto">
                <a:xfrm>
                  <a:off x="604" y="2153"/>
                  <a:ext cx="26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3" y="0"/>
                    </a:cxn>
                    <a:cxn ang="0">
                      <a:pos x="23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3" y="0"/>
                      </a:lnTo>
                      <a:lnTo>
                        <a:pt x="23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0" name="Freeform 460"/>
                <p:cNvSpPr>
                  <a:spLocks noEditPoints="1"/>
                </p:cNvSpPr>
                <p:nvPr/>
              </p:nvSpPr>
              <p:spPr bwMode="auto">
                <a:xfrm>
                  <a:off x="606" y="2153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0" y="0"/>
                    </a:cxn>
                    <a:cxn ang="0">
                      <a:pos x="20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1" h="21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1" name="Freeform 461"/>
                <p:cNvSpPr>
                  <a:spLocks noEditPoints="1"/>
                </p:cNvSpPr>
                <p:nvPr/>
              </p:nvSpPr>
              <p:spPr bwMode="auto">
                <a:xfrm>
                  <a:off x="608" y="2153"/>
                  <a:ext cx="1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16" y="0"/>
                    </a:cxn>
                    <a:cxn ang="0">
                      <a:pos x="16" y="21"/>
                    </a:cxn>
                    <a:cxn ang="0">
                      <a:pos x="3" y="2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8" h="21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3" y="0"/>
                      </a:moveTo>
                      <a:lnTo>
                        <a:pt x="16" y="0"/>
                      </a:lnTo>
                      <a:lnTo>
                        <a:pt x="16" y="21"/>
                      </a:lnTo>
                      <a:lnTo>
                        <a:pt x="3" y="2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2" name="Freeform 462"/>
                <p:cNvSpPr>
                  <a:spLocks noEditPoints="1"/>
                </p:cNvSpPr>
                <p:nvPr/>
              </p:nvSpPr>
              <p:spPr bwMode="auto">
                <a:xfrm>
                  <a:off x="611" y="2153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1" y="0"/>
                    </a:cxn>
                    <a:cxn ang="0">
                      <a:pos x="11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11" y="0"/>
                      </a:lnTo>
                      <a:lnTo>
                        <a:pt x="11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3" name="Freeform 463"/>
                <p:cNvSpPr>
                  <a:spLocks noEditPoints="1"/>
                </p:cNvSpPr>
                <p:nvPr/>
              </p:nvSpPr>
              <p:spPr bwMode="auto">
                <a:xfrm>
                  <a:off x="613" y="2153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7" y="0"/>
                    </a:cxn>
                    <a:cxn ang="0">
                      <a:pos x="7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" h="2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7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4" name="Freeform 464"/>
                <p:cNvSpPr>
                  <a:spLocks noEditPoints="1"/>
                </p:cNvSpPr>
                <p:nvPr/>
              </p:nvSpPr>
              <p:spPr bwMode="auto">
                <a:xfrm>
                  <a:off x="615" y="2153"/>
                  <a:ext cx="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5" name="Freeform 465"/>
                <p:cNvSpPr>
                  <a:spLocks/>
                </p:cNvSpPr>
                <p:nvPr/>
              </p:nvSpPr>
              <p:spPr bwMode="auto">
                <a:xfrm>
                  <a:off x="587" y="1882"/>
                  <a:ext cx="374" cy="375"/>
                </a:xfrm>
                <a:custGeom>
                  <a:avLst/>
                  <a:gdLst/>
                  <a:ahLst/>
                  <a:cxnLst>
                    <a:cxn ang="0">
                      <a:pos x="0" y="375"/>
                    </a:cxn>
                    <a:cxn ang="0">
                      <a:pos x="0" y="261"/>
                    </a:cxn>
                    <a:cxn ang="0">
                      <a:pos x="39" y="221"/>
                    </a:cxn>
                    <a:cxn ang="0">
                      <a:pos x="41" y="221"/>
                    </a:cxn>
                    <a:cxn ang="0">
                      <a:pos x="41" y="42"/>
                    </a:cxn>
                    <a:cxn ang="0">
                      <a:pos x="84" y="0"/>
                    </a:cxn>
                    <a:cxn ang="0">
                      <a:pos x="333" y="0"/>
                    </a:cxn>
                    <a:cxn ang="0">
                      <a:pos x="333" y="125"/>
                    </a:cxn>
                    <a:cxn ang="0">
                      <a:pos x="322" y="156"/>
                    </a:cxn>
                    <a:cxn ang="0">
                      <a:pos x="322" y="213"/>
                    </a:cxn>
                    <a:cxn ang="0">
                      <a:pos x="317" y="219"/>
                    </a:cxn>
                    <a:cxn ang="0">
                      <a:pos x="374" y="219"/>
                    </a:cxn>
                    <a:cxn ang="0">
                      <a:pos x="374" y="333"/>
                    </a:cxn>
                    <a:cxn ang="0">
                      <a:pos x="333" y="375"/>
                    </a:cxn>
                    <a:cxn ang="0">
                      <a:pos x="0" y="375"/>
                    </a:cxn>
                  </a:cxnLst>
                  <a:rect l="0" t="0" r="r" b="b"/>
                  <a:pathLst>
                    <a:path w="374" h="375">
                      <a:moveTo>
                        <a:pt x="0" y="375"/>
                      </a:moveTo>
                      <a:lnTo>
                        <a:pt x="0" y="261"/>
                      </a:lnTo>
                      <a:lnTo>
                        <a:pt x="39" y="221"/>
                      </a:lnTo>
                      <a:lnTo>
                        <a:pt x="41" y="221"/>
                      </a:lnTo>
                      <a:lnTo>
                        <a:pt x="41" y="42"/>
                      </a:lnTo>
                      <a:lnTo>
                        <a:pt x="84" y="0"/>
                      </a:lnTo>
                      <a:lnTo>
                        <a:pt x="333" y="0"/>
                      </a:lnTo>
                      <a:lnTo>
                        <a:pt x="333" y="125"/>
                      </a:lnTo>
                      <a:lnTo>
                        <a:pt x="322" y="156"/>
                      </a:lnTo>
                      <a:lnTo>
                        <a:pt x="322" y="213"/>
                      </a:lnTo>
                      <a:lnTo>
                        <a:pt x="317" y="219"/>
                      </a:lnTo>
                      <a:lnTo>
                        <a:pt x="374" y="219"/>
                      </a:lnTo>
                      <a:lnTo>
                        <a:pt x="374" y="333"/>
                      </a:lnTo>
                      <a:lnTo>
                        <a:pt x="333" y="375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1111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826" name="Text Box 466"/>
              <p:cNvSpPr txBox="1">
                <a:spLocks noChangeArrowheads="1"/>
              </p:cNvSpPr>
              <p:nvPr/>
            </p:nvSpPr>
            <p:spPr bwMode="auto">
              <a:xfrm>
                <a:off x="971" y="1296"/>
                <a:ext cx="8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0"/>
                  <a:t>Administration</a:t>
                </a:r>
              </a:p>
            </p:txBody>
          </p:sp>
        </p:grpSp>
        <p:sp>
          <p:nvSpPr>
            <p:cNvPr id="16293" name="Line 933"/>
            <p:cNvSpPr>
              <a:spLocks noChangeShapeType="1"/>
            </p:cNvSpPr>
            <p:nvPr/>
          </p:nvSpPr>
          <p:spPr bwMode="auto">
            <a:xfrm flipH="1">
              <a:off x="4416" y="2784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06" name="Group 946"/>
          <p:cNvGrpSpPr>
            <a:grpSpLocks/>
          </p:cNvGrpSpPr>
          <p:nvPr/>
        </p:nvGrpSpPr>
        <p:grpSpPr bwMode="auto">
          <a:xfrm>
            <a:off x="5791200" y="4419600"/>
            <a:ext cx="1295400" cy="2241550"/>
            <a:chOff x="3648" y="2784"/>
            <a:chExt cx="816" cy="1412"/>
          </a:xfrm>
        </p:grpSpPr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3696" y="3216"/>
              <a:ext cx="672" cy="528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3648" y="3792"/>
              <a:ext cx="816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  <a:ea typeface="ＭＳ Ｐゴシック" pitchFamily="34" charset="-128"/>
                </a:rPr>
                <a:t>Policy</a:t>
              </a:r>
            </a:p>
            <a:p>
              <a:pPr algn="ctr"/>
              <a:r>
                <a:rPr lang="en-US">
                  <a:latin typeface="Arial" charset="0"/>
                  <a:ea typeface="ＭＳ Ｐゴシック" pitchFamily="34" charset="-128"/>
                </a:rPr>
                <a:t>Repository</a:t>
              </a:r>
            </a:p>
          </p:txBody>
        </p:sp>
        <p:sp>
          <p:nvSpPr>
            <p:cNvPr id="16294" name="Line 934"/>
            <p:cNvSpPr>
              <a:spLocks noChangeShapeType="1"/>
            </p:cNvSpPr>
            <p:nvPr/>
          </p:nvSpPr>
          <p:spPr bwMode="auto">
            <a:xfrm flipH="1" flipV="1">
              <a:off x="3936" y="278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05" name="Group 945"/>
          <p:cNvGrpSpPr>
            <a:grpSpLocks/>
          </p:cNvGrpSpPr>
          <p:nvPr/>
        </p:nvGrpSpPr>
        <p:grpSpPr bwMode="auto">
          <a:xfrm>
            <a:off x="2895600" y="3505200"/>
            <a:ext cx="2590800" cy="747713"/>
            <a:chOff x="1824" y="2208"/>
            <a:chExt cx="1632" cy="471"/>
          </a:xfrm>
        </p:grpSpPr>
        <p:grpSp>
          <p:nvGrpSpPr>
            <p:cNvPr id="16304" name="Group 944"/>
            <p:cNvGrpSpPr>
              <a:grpSpLocks/>
            </p:cNvGrpSpPr>
            <p:nvPr/>
          </p:nvGrpSpPr>
          <p:grpSpPr bwMode="auto">
            <a:xfrm>
              <a:off x="1824" y="2208"/>
              <a:ext cx="960" cy="471"/>
              <a:chOff x="1824" y="2208"/>
              <a:chExt cx="960" cy="471"/>
            </a:xfrm>
          </p:grpSpPr>
          <p:sp>
            <p:nvSpPr>
              <p:cNvPr id="15827" name="Text Box 467"/>
              <p:cNvSpPr txBox="1">
                <a:spLocks noChangeArrowheads="1"/>
              </p:cNvSpPr>
              <p:nvPr/>
            </p:nvSpPr>
            <p:spPr bwMode="auto">
              <a:xfrm>
                <a:off x="2160" y="2208"/>
                <a:ext cx="432" cy="24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 i="0">
                    <a:latin typeface="Arial" charset="0"/>
                    <a:ea typeface="ＭＳ Ｐゴシック" pitchFamily="34" charset="-128"/>
                  </a:rPr>
                  <a:t>PEP</a:t>
                </a:r>
              </a:p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5828" name="Text Box 468"/>
              <p:cNvSpPr txBox="1">
                <a:spLocks noChangeArrowheads="1"/>
              </p:cNvSpPr>
              <p:nvPr/>
            </p:nvSpPr>
            <p:spPr bwMode="auto">
              <a:xfrm>
                <a:off x="1824" y="2448"/>
                <a:ext cx="960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  <a:ea typeface="ＭＳ Ｐゴシック" pitchFamily="34" charset="-128"/>
                  </a:rPr>
                  <a:t>Enforcement</a:t>
                </a:r>
              </a:p>
            </p:txBody>
          </p:sp>
        </p:grpSp>
        <p:sp>
          <p:nvSpPr>
            <p:cNvPr id="16295" name="Line 935"/>
            <p:cNvSpPr>
              <a:spLocks noChangeShapeType="1"/>
            </p:cNvSpPr>
            <p:nvPr/>
          </p:nvSpPr>
          <p:spPr bwMode="auto">
            <a:xfrm>
              <a:off x="2640" y="235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09" name="Group 949"/>
          <p:cNvGrpSpPr>
            <a:grpSpLocks/>
          </p:cNvGrpSpPr>
          <p:nvPr/>
        </p:nvGrpSpPr>
        <p:grpSpPr bwMode="auto">
          <a:xfrm>
            <a:off x="811213" y="1905000"/>
            <a:ext cx="1017587" cy="762000"/>
            <a:chOff x="511" y="1200"/>
            <a:chExt cx="641" cy="480"/>
          </a:xfrm>
        </p:grpSpPr>
        <p:grpSp>
          <p:nvGrpSpPr>
            <p:cNvPr id="15830" name="Group 470"/>
            <p:cNvGrpSpPr>
              <a:grpSpLocks/>
            </p:cNvGrpSpPr>
            <p:nvPr/>
          </p:nvGrpSpPr>
          <p:grpSpPr bwMode="auto">
            <a:xfrm>
              <a:off x="511" y="1200"/>
              <a:ext cx="367" cy="461"/>
              <a:chOff x="1401" y="432"/>
              <a:chExt cx="411" cy="614"/>
            </a:xfrm>
          </p:grpSpPr>
          <p:grpSp>
            <p:nvGrpSpPr>
              <p:cNvPr id="15831" name="Group 471"/>
              <p:cNvGrpSpPr>
                <a:grpSpLocks/>
              </p:cNvGrpSpPr>
              <p:nvPr/>
            </p:nvGrpSpPr>
            <p:grpSpPr bwMode="auto">
              <a:xfrm>
                <a:off x="1418" y="432"/>
                <a:ext cx="374" cy="375"/>
                <a:chOff x="587" y="1882"/>
                <a:chExt cx="374" cy="375"/>
              </a:xfrm>
            </p:grpSpPr>
            <p:sp>
              <p:nvSpPr>
                <p:cNvPr id="15832" name="Freeform 472"/>
                <p:cNvSpPr>
                  <a:spLocks/>
                </p:cNvSpPr>
                <p:nvPr/>
              </p:nvSpPr>
              <p:spPr bwMode="auto">
                <a:xfrm>
                  <a:off x="909" y="2101"/>
                  <a:ext cx="52" cy="21"/>
                </a:xfrm>
                <a:custGeom>
                  <a:avLst/>
                  <a:gdLst/>
                  <a:ahLst/>
                  <a:cxnLst>
                    <a:cxn ang="0">
                      <a:pos x="32" y="21"/>
                    </a:cxn>
                    <a:cxn ang="0">
                      <a:pos x="52" y="0"/>
                    </a:cxn>
                    <a:cxn ang="0">
                      <a:pos x="0" y="0"/>
                    </a:cxn>
                    <a:cxn ang="0">
                      <a:pos x="32" y="21"/>
                    </a:cxn>
                  </a:cxnLst>
                  <a:rect l="0" t="0" r="r" b="b"/>
                  <a:pathLst>
                    <a:path w="52" h="21">
                      <a:moveTo>
                        <a:pt x="32" y="21"/>
                      </a:moveTo>
                      <a:lnTo>
                        <a:pt x="52" y="0"/>
                      </a:lnTo>
                      <a:lnTo>
                        <a:pt x="0" y="0"/>
                      </a:lnTo>
                      <a:lnTo>
                        <a:pt x="32" y="2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3" name="Freeform 473"/>
                <p:cNvSpPr>
                  <a:spLocks/>
                </p:cNvSpPr>
                <p:nvPr/>
              </p:nvSpPr>
              <p:spPr bwMode="auto">
                <a:xfrm>
                  <a:off x="587" y="2103"/>
                  <a:ext cx="84" cy="40"/>
                </a:xfrm>
                <a:custGeom>
                  <a:avLst/>
                  <a:gdLst/>
                  <a:ahLst/>
                  <a:cxnLst>
                    <a:cxn ang="0">
                      <a:pos x="84" y="40"/>
                    </a:cxn>
                    <a:cxn ang="0">
                      <a:pos x="39" y="0"/>
                    </a:cxn>
                    <a:cxn ang="0">
                      <a:pos x="0" y="40"/>
                    </a:cxn>
                    <a:cxn ang="0">
                      <a:pos x="84" y="40"/>
                    </a:cxn>
                  </a:cxnLst>
                  <a:rect l="0" t="0" r="r" b="b"/>
                  <a:pathLst>
                    <a:path w="84" h="40">
                      <a:moveTo>
                        <a:pt x="84" y="40"/>
                      </a:moveTo>
                      <a:lnTo>
                        <a:pt x="39" y="0"/>
                      </a:lnTo>
                      <a:lnTo>
                        <a:pt x="0" y="40"/>
                      </a:lnTo>
                      <a:lnTo>
                        <a:pt x="84" y="4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4" name="Freeform 474"/>
                <p:cNvSpPr>
                  <a:spLocks/>
                </p:cNvSpPr>
                <p:nvPr/>
              </p:nvSpPr>
              <p:spPr bwMode="auto">
                <a:xfrm>
                  <a:off x="628" y="2101"/>
                  <a:ext cx="317" cy="42"/>
                </a:xfrm>
                <a:custGeom>
                  <a:avLst/>
                  <a:gdLst/>
                  <a:ahLst/>
                  <a:cxnLst>
                    <a:cxn ang="0">
                      <a:pos x="317" y="15"/>
                    </a:cxn>
                    <a:cxn ang="0">
                      <a:pos x="286" y="0"/>
                    </a:cxn>
                    <a:cxn ang="0">
                      <a:pos x="43" y="0"/>
                    </a:cxn>
                    <a:cxn ang="0">
                      <a:pos x="0" y="21"/>
                    </a:cxn>
                    <a:cxn ang="0">
                      <a:pos x="43" y="42"/>
                    </a:cxn>
                    <a:cxn ang="0">
                      <a:pos x="292" y="42"/>
                    </a:cxn>
                    <a:cxn ang="0">
                      <a:pos x="317" y="15"/>
                    </a:cxn>
                  </a:cxnLst>
                  <a:rect l="0" t="0" r="r" b="b"/>
                  <a:pathLst>
                    <a:path w="317" h="42">
                      <a:moveTo>
                        <a:pt x="317" y="15"/>
                      </a:moveTo>
                      <a:lnTo>
                        <a:pt x="286" y="0"/>
                      </a:lnTo>
                      <a:lnTo>
                        <a:pt x="43" y="0"/>
                      </a:lnTo>
                      <a:lnTo>
                        <a:pt x="0" y="21"/>
                      </a:lnTo>
                      <a:lnTo>
                        <a:pt x="43" y="42"/>
                      </a:lnTo>
                      <a:lnTo>
                        <a:pt x="292" y="42"/>
                      </a:lnTo>
                      <a:lnTo>
                        <a:pt x="317" y="15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5" name="Freeform 47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14"/>
                    </a:cxn>
                    <a:cxn ang="0">
                      <a:pos x="39" y="14"/>
                    </a:cxn>
                    <a:cxn ang="0">
                      <a:pos x="58" y="14"/>
                    </a:cxn>
                    <a:cxn ang="0">
                      <a:pos x="77" y="13"/>
                    </a:cxn>
                    <a:cxn ang="0">
                      <a:pos x="95" y="13"/>
                    </a:cxn>
                    <a:cxn ang="0">
                      <a:pos x="110" y="11"/>
                    </a:cxn>
                    <a:cxn ang="0">
                      <a:pos x="126" y="10"/>
                    </a:cxn>
                    <a:cxn ang="0">
                      <a:pos x="140" y="9"/>
                    </a:cxn>
                    <a:cxn ang="0">
                      <a:pos x="152" y="8"/>
                    </a:cxn>
                    <a:cxn ang="0">
                      <a:pos x="162" y="7"/>
                    </a:cxn>
                    <a:cxn ang="0">
                      <a:pos x="171" y="6"/>
                    </a:cxn>
                    <a:cxn ang="0">
                      <a:pos x="179" y="5"/>
                    </a:cxn>
                    <a:cxn ang="0">
                      <a:pos x="183" y="4"/>
                    </a:cxn>
                    <a:cxn ang="0">
                      <a:pos x="187" y="3"/>
                    </a:cxn>
                    <a:cxn ang="0">
                      <a:pos x="188" y="0"/>
                    </a:cxn>
                    <a:cxn ang="0">
                      <a:pos x="188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8" h="14">
                      <a:moveTo>
                        <a:pt x="0" y="14"/>
                      </a:moveTo>
                      <a:lnTo>
                        <a:pt x="20" y="14"/>
                      </a:lnTo>
                      <a:lnTo>
                        <a:pt x="39" y="14"/>
                      </a:lnTo>
                      <a:lnTo>
                        <a:pt x="58" y="14"/>
                      </a:lnTo>
                      <a:lnTo>
                        <a:pt x="77" y="13"/>
                      </a:lnTo>
                      <a:lnTo>
                        <a:pt x="95" y="13"/>
                      </a:lnTo>
                      <a:lnTo>
                        <a:pt x="110" y="11"/>
                      </a:lnTo>
                      <a:lnTo>
                        <a:pt x="126" y="10"/>
                      </a:lnTo>
                      <a:lnTo>
                        <a:pt x="140" y="9"/>
                      </a:lnTo>
                      <a:lnTo>
                        <a:pt x="152" y="8"/>
                      </a:lnTo>
                      <a:lnTo>
                        <a:pt x="162" y="7"/>
                      </a:lnTo>
                      <a:lnTo>
                        <a:pt x="171" y="6"/>
                      </a:lnTo>
                      <a:lnTo>
                        <a:pt x="179" y="5"/>
                      </a:lnTo>
                      <a:lnTo>
                        <a:pt x="183" y="4"/>
                      </a:lnTo>
                      <a:lnTo>
                        <a:pt x="187" y="3"/>
                      </a:lnTo>
                      <a:lnTo>
                        <a:pt x="188" y="0"/>
                      </a:lnTo>
                      <a:lnTo>
                        <a:pt x="188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6" name="Freeform 47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14"/>
                    </a:cxn>
                    <a:cxn ang="0">
                      <a:pos x="39" y="14"/>
                    </a:cxn>
                    <a:cxn ang="0">
                      <a:pos x="58" y="14"/>
                    </a:cxn>
                    <a:cxn ang="0">
                      <a:pos x="77" y="13"/>
                    </a:cxn>
                    <a:cxn ang="0">
                      <a:pos x="95" y="13"/>
                    </a:cxn>
                    <a:cxn ang="0">
                      <a:pos x="110" y="11"/>
                    </a:cxn>
                    <a:cxn ang="0">
                      <a:pos x="126" y="10"/>
                    </a:cxn>
                    <a:cxn ang="0">
                      <a:pos x="140" y="9"/>
                    </a:cxn>
                    <a:cxn ang="0">
                      <a:pos x="152" y="8"/>
                    </a:cxn>
                    <a:cxn ang="0">
                      <a:pos x="162" y="7"/>
                    </a:cxn>
                    <a:cxn ang="0">
                      <a:pos x="171" y="6"/>
                    </a:cxn>
                    <a:cxn ang="0">
                      <a:pos x="179" y="5"/>
                    </a:cxn>
                    <a:cxn ang="0">
                      <a:pos x="183" y="4"/>
                    </a:cxn>
                    <a:cxn ang="0">
                      <a:pos x="187" y="3"/>
                    </a:cxn>
                    <a:cxn ang="0">
                      <a:pos x="188" y="0"/>
                    </a:cxn>
                    <a:cxn ang="0">
                      <a:pos x="184" y="0"/>
                    </a:cxn>
                    <a:cxn ang="0">
                      <a:pos x="183" y="3"/>
                    </a:cxn>
                    <a:cxn ang="0">
                      <a:pos x="180" y="4"/>
                    </a:cxn>
                    <a:cxn ang="0">
                      <a:pos x="176" y="5"/>
                    </a:cxn>
                    <a:cxn ang="0">
                      <a:pos x="169" y="6"/>
                    </a:cxn>
                    <a:cxn ang="0">
                      <a:pos x="160" y="7"/>
                    </a:cxn>
                    <a:cxn ang="0">
                      <a:pos x="149" y="8"/>
                    </a:cxn>
                    <a:cxn ang="0">
                      <a:pos x="137" y="9"/>
                    </a:cxn>
                    <a:cxn ang="0">
                      <a:pos x="123" y="10"/>
                    </a:cxn>
                    <a:cxn ang="0">
                      <a:pos x="109" y="11"/>
                    </a:cxn>
                    <a:cxn ang="0">
                      <a:pos x="92" y="11"/>
                    </a:cxn>
                    <a:cxn ang="0">
                      <a:pos x="76" y="13"/>
                    </a:cxn>
                    <a:cxn ang="0">
                      <a:pos x="57" y="13"/>
                    </a:cxn>
                    <a:cxn ang="0">
                      <a:pos x="39" y="14"/>
                    </a:cxn>
                    <a:cxn ang="0">
                      <a:pos x="19" y="14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8" h="14">
                      <a:moveTo>
                        <a:pt x="0" y="14"/>
                      </a:moveTo>
                      <a:lnTo>
                        <a:pt x="20" y="14"/>
                      </a:lnTo>
                      <a:lnTo>
                        <a:pt x="39" y="14"/>
                      </a:lnTo>
                      <a:lnTo>
                        <a:pt x="58" y="14"/>
                      </a:lnTo>
                      <a:lnTo>
                        <a:pt x="77" y="13"/>
                      </a:lnTo>
                      <a:lnTo>
                        <a:pt x="95" y="13"/>
                      </a:lnTo>
                      <a:lnTo>
                        <a:pt x="110" y="11"/>
                      </a:lnTo>
                      <a:lnTo>
                        <a:pt x="126" y="10"/>
                      </a:lnTo>
                      <a:lnTo>
                        <a:pt x="140" y="9"/>
                      </a:lnTo>
                      <a:lnTo>
                        <a:pt x="152" y="8"/>
                      </a:lnTo>
                      <a:lnTo>
                        <a:pt x="162" y="7"/>
                      </a:lnTo>
                      <a:lnTo>
                        <a:pt x="171" y="6"/>
                      </a:lnTo>
                      <a:lnTo>
                        <a:pt x="179" y="5"/>
                      </a:lnTo>
                      <a:lnTo>
                        <a:pt x="183" y="4"/>
                      </a:lnTo>
                      <a:lnTo>
                        <a:pt x="187" y="3"/>
                      </a:lnTo>
                      <a:lnTo>
                        <a:pt x="188" y="0"/>
                      </a:lnTo>
                      <a:lnTo>
                        <a:pt x="184" y="0"/>
                      </a:lnTo>
                      <a:lnTo>
                        <a:pt x="183" y="3"/>
                      </a:lnTo>
                      <a:lnTo>
                        <a:pt x="180" y="4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0" y="7"/>
                      </a:lnTo>
                      <a:lnTo>
                        <a:pt x="149" y="8"/>
                      </a:lnTo>
                      <a:lnTo>
                        <a:pt x="137" y="9"/>
                      </a:lnTo>
                      <a:lnTo>
                        <a:pt x="123" y="10"/>
                      </a:lnTo>
                      <a:lnTo>
                        <a:pt x="109" y="11"/>
                      </a:lnTo>
                      <a:lnTo>
                        <a:pt x="92" y="11"/>
                      </a:lnTo>
                      <a:lnTo>
                        <a:pt x="76" y="13"/>
                      </a:lnTo>
                      <a:lnTo>
                        <a:pt x="57" y="13"/>
                      </a:lnTo>
                      <a:lnTo>
                        <a:pt x="39" y="14"/>
                      </a:lnTo>
                      <a:lnTo>
                        <a:pt x="19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7" name="Freeform 47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4"/>
                    </a:cxn>
                    <a:cxn ang="0">
                      <a:pos x="39" y="14"/>
                    </a:cxn>
                    <a:cxn ang="0">
                      <a:pos x="57" y="13"/>
                    </a:cxn>
                    <a:cxn ang="0">
                      <a:pos x="76" y="13"/>
                    </a:cxn>
                    <a:cxn ang="0">
                      <a:pos x="92" y="11"/>
                    </a:cxn>
                    <a:cxn ang="0">
                      <a:pos x="109" y="11"/>
                    </a:cxn>
                    <a:cxn ang="0">
                      <a:pos x="123" y="10"/>
                    </a:cxn>
                    <a:cxn ang="0">
                      <a:pos x="137" y="9"/>
                    </a:cxn>
                    <a:cxn ang="0">
                      <a:pos x="149" y="8"/>
                    </a:cxn>
                    <a:cxn ang="0">
                      <a:pos x="160" y="7"/>
                    </a:cxn>
                    <a:cxn ang="0">
                      <a:pos x="169" y="6"/>
                    </a:cxn>
                    <a:cxn ang="0">
                      <a:pos x="176" y="5"/>
                    </a:cxn>
                    <a:cxn ang="0">
                      <a:pos x="180" y="4"/>
                    </a:cxn>
                    <a:cxn ang="0">
                      <a:pos x="183" y="3"/>
                    </a:cxn>
                    <a:cxn ang="0">
                      <a:pos x="184" y="0"/>
                    </a:cxn>
                    <a:cxn ang="0">
                      <a:pos x="181" y="0"/>
                    </a:cxn>
                    <a:cxn ang="0">
                      <a:pos x="180" y="3"/>
                    </a:cxn>
                    <a:cxn ang="0">
                      <a:pos x="177" y="4"/>
                    </a:cxn>
                    <a:cxn ang="0">
                      <a:pos x="172" y="5"/>
                    </a:cxn>
                    <a:cxn ang="0">
                      <a:pos x="166" y="6"/>
                    </a:cxn>
                    <a:cxn ang="0">
                      <a:pos x="157" y="7"/>
                    </a:cxn>
                    <a:cxn ang="0">
                      <a:pos x="147" y="8"/>
                    </a:cxn>
                    <a:cxn ang="0">
                      <a:pos x="135" y="9"/>
                    </a:cxn>
                    <a:cxn ang="0">
                      <a:pos x="121" y="10"/>
                    </a:cxn>
                    <a:cxn ang="0">
                      <a:pos x="107" y="11"/>
                    </a:cxn>
                    <a:cxn ang="0">
                      <a:pos x="90" y="11"/>
                    </a:cxn>
                    <a:cxn ang="0">
                      <a:pos x="74" y="13"/>
                    </a:cxn>
                    <a:cxn ang="0">
                      <a:pos x="56" y="13"/>
                    </a:cxn>
                    <a:cxn ang="0">
                      <a:pos x="38" y="14"/>
                    </a:cxn>
                    <a:cxn ang="0">
                      <a:pos x="19" y="14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4" h="14">
                      <a:moveTo>
                        <a:pt x="0" y="14"/>
                      </a:moveTo>
                      <a:lnTo>
                        <a:pt x="19" y="14"/>
                      </a:lnTo>
                      <a:lnTo>
                        <a:pt x="39" y="14"/>
                      </a:lnTo>
                      <a:lnTo>
                        <a:pt x="57" y="13"/>
                      </a:lnTo>
                      <a:lnTo>
                        <a:pt x="76" y="13"/>
                      </a:lnTo>
                      <a:lnTo>
                        <a:pt x="92" y="11"/>
                      </a:lnTo>
                      <a:lnTo>
                        <a:pt x="109" y="11"/>
                      </a:lnTo>
                      <a:lnTo>
                        <a:pt x="123" y="10"/>
                      </a:lnTo>
                      <a:lnTo>
                        <a:pt x="137" y="9"/>
                      </a:lnTo>
                      <a:lnTo>
                        <a:pt x="149" y="8"/>
                      </a:lnTo>
                      <a:lnTo>
                        <a:pt x="160" y="7"/>
                      </a:lnTo>
                      <a:lnTo>
                        <a:pt x="169" y="6"/>
                      </a:lnTo>
                      <a:lnTo>
                        <a:pt x="176" y="5"/>
                      </a:lnTo>
                      <a:lnTo>
                        <a:pt x="180" y="4"/>
                      </a:lnTo>
                      <a:lnTo>
                        <a:pt x="183" y="3"/>
                      </a:lnTo>
                      <a:lnTo>
                        <a:pt x="184" y="0"/>
                      </a:lnTo>
                      <a:lnTo>
                        <a:pt x="181" y="0"/>
                      </a:lnTo>
                      <a:lnTo>
                        <a:pt x="180" y="3"/>
                      </a:lnTo>
                      <a:lnTo>
                        <a:pt x="177" y="4"/>
                      </a:lnTo>
                      <a:lnTo>
                        <a:pt x="172" y="5"/>
                      </a:lnTo>
                      <a:lnTo>
                        <a:pt x="166" y="6"/>
                      </a:lnTo>
                      <a:lnTo>
                        <a:pt x="157" y="7"/>
                      </a:lnTo>
                      <a:lnTo>
                        <a:pt x="147" y="8"/>
                      </a:lnTo>
                      <a:lnTo>
                        <a:pt x="135" y="9"/>
                      </a:lnTo>
                      <a:lnTo>
                        <a:pt x="121" y="10"/>
                      </a:lnTo>
                      <a:lnTo>
                        <a:pt x="107" y="11"/>
                      </a:lnTo>
                      <a:lnTo>
                        <a:pt x="90" y="11"/>
                      </a:lnTo>
                      <a:lnTo>
                        <a:pt x="74" y="13"/>
                      </a:lnTo>
                      <a:lnTo>
                        <a:pt x="56" y="13"/>
                      </a:lnTo>
                      <a:lnTo>
                        <a:pt x="38" y="14"/>
                      </a:lnTo>
                      <a:lnTo>
                        <a:pt x="19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E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8" name="Freeform 47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1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4"/>
                    </a:cxn>
                    <a:cxn ang="0">
                      <a:pos x="38" y="14"/>
                    </a:cxn>
                    <a:cxn ang="0">
                      <a:pos x="56" y="13"/>
                    </a:cxn>
                    <a:cxn ang="0">
                      <a:pos x="74" y="13"/>
                    </a:cxn>
                    <a:cxn ang="0">
                      <a:pos x="90" y="11"/>
                    </a:cxn>
                    <a:cxn ang="0">
                      <a:pos x="107" y="11"/>
                    </a:cxn>
                    <a:cxn ang="0">
                      <a:pos x="121" y="10"/>
                    </a:cxn>
                    <a:cxn ang="0">
                      <a:pos x="135" y="9"/>
                    </a:cxn>
                    <a:cxn ang="0">
                      <a:pos x="147" y="8"/>
                    </a:cxn>
                    <a:cxn ang="0">
                      <a:pos x="157" y="7"/>
                    </a:cxn>
                    <a:cxn ang="0">
                      <a:pos x="166" y="6"/>
                    </a:cxn>
                    <a:cxn ang="0">
                      <a:pos x="172" y="5"/>
                    </a:cxn>
                    <a:cxn ang="0">
                      <a:pos x="177" y="4"/>
                    </a:cxn>
                    <a:cxn ang="0">
                      <a:pos x="180" y="3"/>
                    </a:cxn>
                    <a:cxn ang="0">
                      <a:pos x="181" y="0"/>
                    </a:cxn>
                    <a:cxn ang="0">
                      <a:pos x="178" y="0"/>
                    </a:cxn>
                    <a:cxn ang="0">
                      <a:pos x="177" y="3"/>
                    </a:cxn>
                    <a:cxn ang="0">
                      <a:pos x="173" y="4"/>
                    </a:cxn>
                    <a:cxn ang="0">
                      <a:pos x="169" y="5"/>
                    </a:cxn>
                    <a:cxn ang="0">
                      <a:pos x="162" y="6"/>
                    </a:cxn>
                    <a:cxn ang="0">
                      <a:pos x="153" y="7"/>
                    </a:cxn>
                    <a:cxn ang="0">
                      <a:pos x="143" y="8"/>
                    </a:cxn>
                    <a:cxn ang="0">
                      <a:pos x="132" y="9"/>
                    </a:cxn>
                    <a:cxn ang="0">
                      <a:pos x="119" y="10"/>
                    </a:cxn>
                    <a:cxn ang="0">
                      <a:pos x="105" y="10"/>
                    </a:cxn>
                    <a:cxn ang="0">
                      <a:pos x="89" y="11"/>
                    </a:cxn>
                    <a:cxn ang="0">
                      <a:pos x="72" y="13"/>
                    </a:cxn>
                    <a:cxn ang="0">
                      <a:pos x="55" y="13"/>
                    </a:cxn>
                    <a:cxn ang="0">
                      <a:pos x="37" y="13"/>
                    </a:cxn>
                    <a:cxn ang="0">
                      <a:pos x="19" y="13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1" h="14">
                      <a:moveTo>
                        <a:pt x="0" y="14"/>
                      </a:moveTo>
                      <a:lnTo>
                        <a:pt x="19" y="14"/>
                      </a:lnTo>
                      <a:lnTo>
                        <a:pt x="38" y="14"/>
                      </a:lnTo>
                      <a:lnTo>
                        <a:pt x="56" y="13"/>
                      </a:lnTo>
                      <a:lnTo>
                        <a:pt x="74" y="13"/>
                      </a:lnTo>
                      <a:lnTo>
                        <a:pt x="90" y="11"/>
                      </a:lnTo>
                      <a:lnTo>
                        <a:pt x="107" y="11"/>
                      </a:lnTo>
                      <a:lnTo>
                        <a:pt x="121" y="10"/>
                      </a:lnTo>
                      <a:lnTo>
                        <a:pt x="135" y="9"/>
                      </a:lnTo>
                      <a:lnTo>
                        <a:pt x="147" y="8"/>
                      </a:lnTo>
                      <a:lnTo>
                        <a:pt x="157" y="7"/>
                      </a:lnTo>
                      <a:lnTo>
                        <a:pt x="166" y="6"/>
                      </a:lnTo>
                      <a:lnTo>
                        <a:pt x="172" y="5"/>
                      </a:lnTo>
                      <a:lnTo>
                        <a:pt x="177" y="4"/>
                      </a:lnTo>
                      <a:lnTo>
                        <a:pt x="180" y="3"/>
                      </a:lnTo>
                      <a:lnTo>
                        <a:pt x="181" y="0"/>
                      </a:lnTo>
                      <a:lnTo>
                        <a:pt x="178" y="0"/>
                      </a:lnTo>
                      <a:lnTo>
                        <a:pt x="177" y="3"/>
                      </a:lnTo>
                      <a:lnTo>
                        <a:pt x="173" y="4"/>
                      </a:lnTo>
                      <a:lnTo>
                        <a:pt x="169" y="5"/>
                      </a:lnTo>
                      <a:lnTo>
                        <a:pt x="162" y="6"/>
                      </a:lnTo>
                      <a:lnTo>
                        <a:pt x="153" y="7"/>
                      </a:lnTo>
                      <a:lnTo>
                        <a:pt x="143" y="8"/>
                      </a:lnTo>
                      <a:lnTo>
                        <a:pt x="132" y="9"/>
                      </a:lnTo>
                      <a:lnTo>
                        <a:pt x="119" y="10"/>
                      </a:lnTo>
                      <a:lnTo>
                        <a:pt x="105" y="10"/>
                      </a:lnTo>
                      <a:lnTo>
                        <a:pt x="89" y="11"/>
                      </a:lnTo>
                      <a:lnTo>
                        <a:pt x="72" y="13"/>
                      </a:lnTo>
                      <a:lnTo>
                        <a:pt x="55" y="13"/>
                      </a:lnTo>
                      <a:lnTo>
                        <a:pt x="37" y="13"/>
                      </a:lnTo>
                      <a:lnTo>
                        <a:pt x="19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9" name="Freeform 47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3"/>
                    </a:cxn>
                    <a:cxn ang="0">
                      <a:pos x="37" y="13"/>
                    </a:cxn>
                    <a:cxn ang="0">
                      <a:pos x="55" y="13"/>
                    </a:cxn>
                    <a:cxn ang="0">
                      <a:pos x="72" y="13"/>
                    </a:cxn>
                    <a:cxn ang="0">
                      <a:pos x="89" y="11"/>
                    </a:cxn>
                    <a:cxn ang="0">
                      <a:pos x="105" y="10"/>
                    </a:cxn>
                    <a:cxn ang="0">
                      <a:pos x="119" y="10"/>
                    </a:cxn>
                    <a:cxn ang="0">
                      <a:pos x="132" y="9"/>
                    </a:cxn>
                    <a:cxn ang="0">
                      <a:pos x="143" y="8"/>
                    </a:cxn>
                    <a:cxn ang="0">
                      <a:pos x="153" y="7"/>
                    </a:cxn>
                    <a:cxn ang="0">
                      <a:pos x="162" y="6"/>
                    </a:cxn>
                    <a:cxn ang="0">
                      <a:pos x="169" y="5"/>
                    </a:cxn>
                    <a:cxn ang="0">
                      <a:pos x="173" y="4"/>
                    </a:cxn>
                    <a:cxn ang="0">
                      <a:pos x="177" y="3"/>
                    </a:cxn>
                    <a:cxn ang="0">
                      <a:pos x="178" y="0"/>
                    </a:cxn>
                    <a:cxn ang="0">
                      <a:pos x="174" y="0"/>
                    </a:cxn>
                    <a:cxn ang="0">
                      <a:pos x="173" y="3"/>
                    </a:cxn>
                    <a:cxn ang="0">
                      <a:pos x="170" y="4"/>
                    </a:cxn>
                    <a:cxn ang="0">
                      <a:pos x="164" y="5"/>
                    </a:cxn>
                    <a:cxn ang="0">
                      <a:pos x="157" y="6"/>
                    </a:cxn>
                    <a:cxn ang="0">
                      <a:pos x="148" y="7"/>
                    </a:cxn>
                    <a:cxn ang="0">
                      <a:pos x="137" y="8"/>
                    </a:cxn>
                    <a:cxn ang="0">
                      <a:pos x="123" y="9"/>
                    </a:cxn>
                    <a:cxn ang="0">
                      <a:pos x="109" y="10"/>
                    </a:cxn>
                    <a:cxn ang="0">
                      <a:pos x="94" y="11"/>
                    </a:cxn>
                    <a:cxn ang="0">
                      <a:pos x="76" y="11"/>
                    </a:cxn>
                    <a:cxn ang="0">
                      <a:pos x="58" y="13"/>
                    </a:cxn>
                    <a:cxn ang="0">
                      <a:pos x="39" y="13"/>
                    </a:cxn>
                    <a:cxn ang="0">
                      <a:pos x="20" y="13"/>
                    </a:cxn>
                    <a:cxn ang="0">
                      <a:pos x="0" y="13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78" h="14">
                      <a:moveTo>
                        <a:pt x="0" y="14"/>
                      </a:moveTo>
                      <a:lnTo>
                        <a:pt x="19" y="13"/>
                      </a:lnTo>
                      <a:lnTo>
                        <a:pt x="37" y="13"/>
                      </a:lnTo>
                      <a:lnTo>
                        <a:pt x="55" y="13"/>
                      </a:lnTo>
                      <a:lnTo>
                        <a:pt x="72" y="13"/>
                      </a:lnTo>
                      <a:lnTo>
                        <a:pt x="89" y="11"/>
                      </a:lnTo>
                      <a:lnTo>
                        <a:pt x="105" y="10"/>
                      </a:lnTo>
                      <a:lnTo>
                        <a:pt x="119" y="10"/>
                      </a:lnTo>
                      <a:lnTo>
                        <a:pt x="132" y="9"/>
                      </a:lnTo>
                      <a:lnTo>
                        <a:pt x="143" y="8"/>
                      </a:lnTo>
                      <a:lnTo>
                        <a:pt x="153" y="7"/>
                      </a:lnTo>
                      <a:lnTo>
                        <a:pt x="162" y="6"/>
                      </a:lnTo>
                      <a:lnTo>
                        <a:pt x="169" y="5"/>
                      </a:lnTo>
                      <a:lnTo>
                        <a:pt x="173" y="4"/>
                      </a:lnTo>
                      <a:lnTo>
                        <a:pt x="177" y="3"/>
                      </a:lnTo>
                      <a:lnTo>
                        <a:pt x="178" y="0"/>
                      </a:lnTo>
                      <a:lnTo>
                        <a:pt x="174" y="0"/>
                      </a:lnTo>
                      <a:lnTo>
                        <a:pt x="173" y="3"/>
                      </a:lnTo>
                      <a:lnTo>
                        <a:pt x="170" y="4"/>
                      </a:lnTo>
                      <a:lnTo>
                        <a:pt x="164" y="5"/>
                      </a:lnTo>
                      <a:lnTo>
                        <a:pt x="157" y="6"/>
                      </a:lnTo>
                      <a:lnTo>
                        <a:pt x="148" y="7"/>
                      </a:lnTo>
                      <a:lnTo>
                        <a:pt x="137" y="8"/>
                      </a:lnTo>
                      <a:lnTo>
                        <a:pt x="123" y="9"/>
                      </a:lnTo>
                      <a:lnTo>
                        <a:pt x="109" y="10"/>
                      </a:lnTo>
                      <a:lnTo>
                        <a:pt x="94" y="11"/>
                      </a:lnTo>
                      <a:lnTo>
                        <a:pt x="76" y="11"/>
                      </a:lnTo>
                      <a:lnTo>
                        <a:pt x="58" y="13"/>
                      </a:lnTo>
                      <a:lnTo>
                        <a:pt x="39" y="13"/>
                      </a:lnTo>
                      <a:lnTo>
                        <a:pt x="2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0" name="Freeform 48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4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0" y="13"/>
                    </a:cxn>
                    <a:cxn ang="0">
                      <a:pos x="39" y="13"/>
                    </a:cxn>
                    <a:cxn ang="0">
                      <a:pos x="58" y="13"/>
                    </a:cxn>
                    <a:cxn ang="0">
                      <a:pos x="76" y="11"/>
                    </a:cxn>
                    <a:cxn ang="0">
                      <a:pos x="94" y="11"/>
                    </a:cxn>
                    <a:cxn ang="0">
                      <a:pos x="109" y="10"/>
                    </a:cxn>
                    <a:cxn ang="0">
                      <a:pos x="123" y="9"/>
                    </a:cxn>
                    <a:cxn ang="0">
                      <a:pos x="137" y="8"/>
                    </a:cxn>
                    <a:cxn ang="0">
                      <a:pos x="148" y="7"/>
                    </a:cxn>
                    <a:cxn ang="0">
                      <a:pos x="157" y="6"/>
                    </a:cxn>
                    <a:cxn ang="0">
                      <a:pos x="164" y="5"/>
                    </a:cxn>
                    <a:cxn ang="0">
                      <a:pos x="170" y="4"/>
                    </a:cxn>
                    <a:cxn ang="0">
                      <a:pos x="173" y="3"/>
                    </a:cxn>
                    <a:cxn ang="0">
                      <a:pos x="174" y="0"/>
                    </a:cxn>
                    <a:cxn ang="0">
                      <a:pos x="171" y="0"/>
                    </a:cxn>
                    <a:cxn ang="0">
                      <a:pos x="170" y="3"/>
                    </a:cxn>
                    <a:cxn ang="0">
                      <a:pos x="167" y="4"/>
                    </a:cxn>
                    <a:cxn ang="0">
                      <a:pos x="161" y="5"/>
                    </a:cxn>
                    <a:cxn ang="0">
                      <a:pos x="154" y="6"/>
                    </a:cxn>
                    <a:cxn ang="0">
                      <a:pos x="145" y="7"/>
                    </a:cxn>
                    <a:cxn ang="0">
                      <a:pos x="133" y="8"/>
                    </a:cxn>
                    <a:cxn ang="0">
                      <a:pos x="121" y="9"/>
                    </a:cxn>
                    <a:cxn ang="0">
                      <a:pos x="107" y="10"/>
                    </a:cxn>
                    <a:cxn ang="0">
                      <a:pos x="91" y="10"/>
                    </a:cxn>
                    <a:cxn ang="0">
                      <a:pos x="75" y="11"/>
                    </a:cxn>
                    <a:cxn ang="0">
                      <a:pos x="57" y="13"/>
                    </a:cxn>
                    <a:cxn ang="0">
                      <a:pos x="38" y="13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4" h="13">
                      <a:moveTo>
                        <a:pt x="0" y="13"/>
                      </a:moveTo>
                      <a:lnTo>
                        <a:pt x="20" y="13"/>
                      </a:lnTo>
                      <a:lnTo>
                        <a:pt x="39" y="13"/>
                      </a:lnTo>
                      <a:lnTo>
                        <a:pt x="58" y="13"/>
                      </a:lnTo>
                      <a:lnTo>
                        <a:pt x="76" y="11"/>
                      </a:lnTo>
                      <a:lnTo>
                        <a:pt x="94" y="11"/>
                      </a:lnTo>
                      <a:lnTo>
                        <a:pt x="109" y="10"/>
                      </a:lnTo>
                      <a:lnTo>
                        <a:pt x="123" y="9"/>
                      </a:lnTo>
                      <a:lnTo>
                        <a:pt x="137" y="8"/>
                      </a:lnTo>
                      <a:lnTo>
                        <a:pt x="148" y="7"/>
                      </a:lnTo>
                      <a:lnTo>
                        <a:pt x="157" y="6"/>
                      </a:lnTo>
                      <a:lnTo>
                        <a:pt x="164" y="5"/>
                      </a:lnTo>
                      <a:lnTo>
                        <a:pt x="170" y="4"/>
                      </a:lnTo>
                      <a:lnTo>
                        <a:pt x="173" y="3"/>
                      </a:lnTo>
                      <a:lnTo>
                        <a:pt x="174" y="0"/>
                      </a:lnTo>
                      <a:lnTo>
                        <a:pt x="171" y="0"/>
                      </a:lnTo>
                      <a:lnTo>
                        <a:pt x="170" y="3"/>
                      </a:lnTo>
                      <a:lnTo>
                        <a:pt x="167" y="4"/>
                      </a:lnTo>
                      <a:lnTo>
                        <a:pt x="161" y="5"/>
                      </a:lnTo>
                      <a:lnTo>
                        <a:pt x="154" y="6"/>
                      </a:lnTo>
                      <a:lnTo>
                        <a:pt x="145" y="7"/>
                      </a:lnTo>
                      <a:lnTo>
                        <a:pt x="133" y="8"/>
                      </a:lnTo>
                      <a:lnTo>
                        <a:pt x="121" y="9"/>
                      </a:lnTo>
                      <a:lnTo>
                        <a:pt x="107" y="10"/>
                      </a:lnTo>
                      <a:lnTo>
                        <a:pt x="91" y="10"/>
                      </a:lnTo>
                      <a:lnTo>
                        <a:pt x="75" y="11"/>
                      </a:lnTo>
                      <a:lnTo>
                        <a:pt x="57" y="13"/>
                      </a:lnTo>
                      <a:lnTo>
                        <a:pt x="38" y="13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1" name="Freeform 48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8" y="13"/>
                    </a:cxn>
                    <a:cxn ang="0">
                      <a:pos x="57" y="13"/>
                    </a:cxn>
                    <a:cxn ang="0">
                      <a:pos x="75" y="11"/>
                    </a:cxn>
                    <a:cxn ang="0">
                      <a:pos x="91" y="10"/>
                    </a:cxn>
                    <a:cxn ang="0">
                      <a:pos x="107" y="10"/>
                    </a:cxn>
                    <a:cxn ang="0">
                      <a:pos x="121" y="9"/>
                    </a:cxn>
                    <a:cxn ang="0">
                      <a:pos x="133" y="8"/>
                    </a:cxn>
                    <a:cxn ang="0">
                      <a:pos x="145" y="7"/>
                    </a:cxn>
                    <a:cxn ang="0">
                      <a:pos x="154" y="6"/>
                    </a:cxn>
                    <a:cxn ang="0">
                      <a:pos x="161" y="5"/>
                    </a:cxn>
                    <a:cxn ang="0">
                      <a:pos x="167" y="4"/>
                    </a:cxn>
                    <a:cxn ang="0">
                      <a:pos x="170" y="3"/>
                    </a:cxn>
                    <a:cxn ang="0">
                      <a:pos x="171" y="0"/>
                    </a:cxn>
                    <a:cxn ang="0">
                      <a:pos x="168" y="0"/>
                    </a:cxn>
                    <a:cxn ang="0">
                      <a:pos x="167" y="3"/>
                    </a:cxn>
                    <a:cxn ang="0">
                      <a:pos x="163" y="4"/>
                    </a:cxn>
                    <a:cxn ang="0">
                      <a:pos x="158" y="5"/>
                    </a:cxn>
                    <a:cxn ang="0">
                      <a:pos x="151" y="6"/>
                    </a:cxn>
                    <a:cxn ang="0">
                      <a:pos x="142" y="7"/>
                    </a:cxn>
                    <a:cxn ang="0">
                      <a:pos x="131" y="8"/>
                    </a:cxn>
                    <a:cxn ang="0">
                      <a:pos x="119" y="9"/>
                    </a:cxn>
                    <a:cxn ang="0">
                      <a:pos x="105" y="10"/>
                    </a:cxn>
                    <a:cxn ang="0">
                      <a:pos x="89" y="10"/>
                    </a:cxn>
                    <a:cxn ang="0">
                      <a:pos x="74" y="11"/>
                    </a:cxn>
                    <a:cxn ang="0">
                      <a:pos x="56" y="11"/>
                    </a:cxn>
                    <a:cxn ang="0">
                      <a:pos x="38" y="13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1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8" y="13"/>
                      </a:lnTo>
                      <a:lnTo>
                        <a:pt x="57" y="13"/>
                      </a:lnTo>
                      <a:lnTo>
                        <a:pt x="75" y="11"/>
                      </a:lnTo>
                      <a:lnTo>
                        <a:pt x="91" y="10"/>
                      </a:lnTo>
                      <a:lnTo>
                        <a:pt x="107" y="10"/>
                      </a:lnTo>
                      <a:lnTo>
                        <a:pt x="121" y="9"/>
                      </a:lnTo>
                      <a:lnTo>
                        <a:pt x="133" y="8"/>
                      </a:lnTo>
                      <a:lnTo>
                        <a:pt x="145" y="7"/>
                      </a:lnTo>
                      <a:lnTo>
                        <a:pt x="154" y="6"/>
                      </a:lnTo>
                      <a:lnTo>
                        <a:pt x="161" y="5"/>
                      </a:lnTo>
                      <a:lnTo>
                        <a:pt x="167" y="4"/>
                      </a:lnTo>
                      <a:lnTo>
                        <a:pt x="170" y="3"/>
                      </a:lnTo>
                      <a:lnTo>
                        <a:pt x="171" y="0"/>
                      </a:lnTo>
                      <a:lnTo>
                        <a:pt x="168" y="0"/>
                      </a:lnTo>
                      <a:lnTo>
                        <a:pt x="167" y="3"/>
                      </a:lnTo>
                      <a:lnTo>
                        <a:pt x="163" y="4"/>
                      </a:lnTo>
                      <a:lnTo>
                        <a:pt x="158" y="5"/>
                      </a:lnTo>
                      <a:lnTo>
                        <a:pt x="151" y="6"/>
                      </a:lnTo>
                      <a:lnTo>
                        <a:pt x="142" y="7"/>
                      </a:lnTo>
                      <a:lnTo>
                        <a:pt x="131" y="8"/>
                      </a:lnTo>
                      <a:lnTo>
                        <a:pt x="119" y="9"/>
                      </a:lnTo>
                      <a:lnTo>
                        <a:pt x="105" y="10"/>
                      </a:lnTo>
                      <a:lnTo>
                        <a:pt x="89" y="10"/>
                      </a:lnTo>
                      <a:lnTo>
                        <a:pt x="74" y="11"/>
                      </a:lnTo>
                      <a:lnTo>
                        <a:pt x="56" y="11"/>
                      </a:lnTo>
                      <a:lnTo>
                        <a:pt x="38" y="13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2" name="Freeform 48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8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8" y="13"/>
                    </a:cxn>
                    <a:cxn ang="0">
                      <a:pos x="56" y="11"/>
                    </a:cxn>
                    <a:cxn ang="0">
                      <a:pos x="74" y="11"/>
                    </a:cxn>
                    <a:cxn ang="0">
                      <a:pos x="89" y="10"/>
                    </a:cxn>
                    <a:cxn ang="0">
                      <a:pos x="105" y="10"/>
                    </a:cxn>
                    <a:cxn ang="0">
                      <a:pos x="119" y="9"/>
                    </a:cxn>
                    <a:cxn ang="0">
                      <a:pos x="131" y="8"/>
                    </a:cxn>
                    <a:cxn ang="0">
                      <a:pos x="142" y="7"/>
                    </a:cxn>
                    <a:cxn ang="0">
                      <a:pos x="151" y="6"/>
                    </a:cxn>
                    <a:cxn ang="0">
                      <a:pos x="158" y="5"/>
                    </a:cxn>
                    <a:cxn ang="0">
                      <a:pos x="163" y="4"/>
                    </a:cxn>
                    <a:cxn ang="0">
                      <a:pos x="167" y="3"/>
                    </a:cxn>
                    <a:cxn ang="0">
                      <a:pos x="168" y="0"/>
                    </a:cxn>
                    <a:cxn ang="0">
                      <a:pos x="164" y="0"/>
                    </a:cxn>
                    <a:cxn ang="0">
                      <a:pos x="163" y="3"/>
                    </a:cxn>
                    <a:cxn ang="0">
                      <a:pos x="160" y="4"/>
                    </a:cxn>
                    <a:cxn ang="0">
                      <a:pos x="156" y="5"/>
                    </a:cxn>
                    <a:cxn ang="0">
                      <a:pos x="148" y="6"/>
                    </a:cxn>
                    <a:cxn ang="0">
                      <a:pos x="139" y="7"/>
                    </a:cxn>
                    <a:cxn ang="0">
                      <a:pos x="129" y="8"/>
                    </a:cxn>
                    <a:cxn ang="0">
                      <a:pos x="117" y="9"/>
                    </a:cxn>
                    <a:cxn ang="0">
                      <a:pos x="102" y="9"/>
                    </a:cxn>
                    <a:cxn ang="0">
                      <a:pos x="88" y="10"/>
                    </a:cxn>
                    <a:cxn ang="0">
                      <a:pos x="71" y="11"/>
                    </a:cxn>
                    <a:cxn ang="0">
                      <a:pos x="55" y="11"/>
                    </a:cxn>
                    <a:cxn ang="0">
                      <a:pos x="37" y="11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8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8" y="13"/>
                      </a:lnTo>
                      <a:lnTo>
                        <a:pt x="56" y="11"/>
                      </a:lnTo>
                      <a:lnTo>
                        <a:pt x="74" y="11"/>
                      </a:lnTo>
                      <a:lnTo>
                        <a:pt x="89" y="10"/>
                      </a:lnTo>
                      <a:lnTo>
                        <a:pt x="105" y="10"/>
                      </a:lnTo>
                      <a:lnTo>
                        <a:pt x="119" y="9"/>
                      </a:lnTo>
                      <a:lnTo>
                        <a:pt x="131" y="8"/>
                      </a:lnTo>
                      <a:lnTo>
                        <a:pt x="142" y="7"/>
                      </a:lnTo>
                      <a:lnTo>
                        <a:pt x="151" y="6"/>
                      </a:lnTo>
                      <a:lnTo>
                        <a:pt x="158" y="5"/>
                      </a:lnTo>
                      <a:lnTo>
                        <a:pt x="163" y="4"/>
                      </a:lnTo>
                      <a:lnTo>
                        <a:pt x="167" y="3"/>
                      </a:lnTo>
                      <a:lnTo>
                        <a:pt x="168" y="0"/>
                      </a:lnTo>
                      <a:lnTo>
                        <a:pt x="164" y="0"/>
                      </a:lnTo>
                      <a:lnTo>
                        <a:pt x="163" y="3"/>
                      </a:lnTo>
                      <a:lnTo>
                        <a:pt x="160" y="4"/>
                      </a:lnTo>
                      <a:lnTo>
                        <a:pt x="156" y="5"/>
                      </a:lnTo>
                      <a:lnTo>
                        <a:pt x="148" y="6"/>
                      </a:lnTo>
                      <a:lnTo>
                        <a:pt x="139" y="7"/>
                      </a:lnTo>
                      <a:lnTo>
                        <a:pt x="129" y="8"/>
                      </a:lnTo>
                      <a:lnTo>
                        <a:pt x="117" y="9"/>
                      </a:lnTo>
                      <a:lnTo>
                        <a:pt x="102" y="9"/>
                      </a:lnTo>
                      <a:lnTo>
                        <a:pt x="88" y="10"/>
                      </a:lnTo>
                      <a:lnTo>
                        <a:pt x="71" y="11"/>
                      </a:lnTo>
                      <a:lnTo>
                        <a:pt x="55" y="11"/>
                      </a:lnTo>
                      <a:lnTo>
                        <a:pt x="37" y="11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3" name="Freeform 48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4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7" y="11"/>
                    </a:cxn>
                    <a:cxn ang="0">
                      <a:pos x="55" y="11"/>
                    </a:cxn>
                    <a:cxn ang="0">
                      <a:pos x="71" y="11"/>
                    </a:cxn>
                    <a:cxn ang="0">
                      <a:pos x="88" y="10"/>
                    </a:cxn>
                    <a:cxn ang="0">
                      <a:pos x="102" y="9"/>
                    </a:cxn>
                    <a:cxn ang="0">
                      <a:pos x="117" y="9"/>
                    </a:cxn>
                    <a:cxn ang="0">
                      <a:pos x="129" y="8"/>
                    </a:cxn>
                    <a:cxn ang="0">
                      <a:pos x="139" y="7"/>
                    </a:cxn>
                    <a:cxn ang="0">
                      <a:pos x="148" y="6"/>
                    </a:cxn>
                    <a:cxn ang="0">
                      <a:pos x="156" y="5"/>
                    </a:cxn>
                    <a:cxn ang="0">
                      <a:pos x="160" y="4"/>
                    </a:cxn>
                    <a:cxn ang="0">
                      <a:pos x="163" y="3"/>
                    </a:cxn>
                    <a:cxn ang="0">
                      <a:pos x="164" y="0"/>
                    </a:cxn>
                    <a:cxn ang="0">
                      <a:pos x="161" y="0"/>
                    </a:cxn>
                    <a:cxn ang="0">
                      <a:pos x="160" y="3"/>
                    </a:cxn>
                    <a:cxn ang="0">
                      <a:pos x="157" y="4"/>
                    </a:cxn>
                    <a:cxn ang="0">
                      <a:pos x="152" y="5"/>
                    </a:cxn>
                    <a:cxn ang="0">
                      <a:pos x="145" y="6"/>
                    </a:cxn>
                    <a:cxn ang="0">
                      <a:pos x="137" y="7"/>
                    </a:cxn>
                    <a:cxn ang="0">
                      <a:pos x="126" y="8"/>
                    </a:cxn>
                    <a:cxn ang="0">
                      <a:pos x="113" y="9"/>
                    </a:cxn>
                    <a:cxn ang="0">
                      <a:pos x="100" y="9"/>
                    </a:cxn>
                    <a:cxn ang="0">
                      <a:pos x="86" y="10"/>
                    </a:cxn>
                    <a:cxn ang="0">
                      <a:pos x="70" y="11"/>
                    </a:cxn>
                    <a:cxn ang="0">
                      <a:pos x="54" y="11"/>
                    </a:cxn>
                    <a:cxn ang="0">
                      <a:pos x="36" y="11"/>
                    </a:cxn>
                    <a:cxn ang="0">
                      <a:pos x="18" y="11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4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7" y="11"/>
                      </a:lnTo>
                      <a:lnTo>
                        <a:pt x="55" y="11"/>
                      </a:lnTo>
                      <a:lnTo>
                        <a:pt x="71" y="11"/>
                      </a:lnTo>
                      <a:lnTo>
                        <a:pt x="88" y="10"/>
                      </a:lnTo>
                      <a:lnTo>
                        <a:pt x="102" y="9"/>
                      </a:lnTo>
                      <a:lnTo>
                        <a:pt x="117" y="9"/>
                      </a:lnTo>
                      <a:lnTo>
                        <a:pt x="129" y="8"/>
                      </a:lnTo>
                      <a:lnTo>
                        <a:pt x="139" y="7"/>
                      </a:lnTo>
                      <a:lnTo>
                        <a:pt x="148" y="6"/>
                      </a:lnTo>
                      <a:lnTo>
                        <a:pt x="156" y="5"/>
                      </a:lnTo>
                      <a:lnTo>
                        <a:pt x="160" y="4"/>
                      </a:lnTo>
                      <a:lnTo>
                        <a:pt x="163" y="3"/>
                      </a:lnTo>
                      <a:lnTo>
                        <a:pt x="164" y="0"/>
                      </a:lnTo>
                      <a:lnTo>
                        <a:pt x="161" y="0"/>
                      </a:lnTo>
                      <a:lnTo>
                        <a:pt x="160" y="3"/>
                      </a:lnTo>
                      <a:lnTo>
                        <a:pt x="157" y="4"/>
                      </a:lnTo>
                      <a:lnTo>
                        <a:pt x="152" y="5"/>
                      </a:lnTo>
                      <a:lnTo>
                        <a:pt x="145" y="6"/>
                      </a:lnTo>
                      <a:lnTo>
                        <a:pt x="137" y="7"/>
                      </a:lnTo>
                      <a:lnTo>
                        <a:pt x="126" y="8"/>
                      </a:lnTo>
                      <a:lnTo>
                        <a:pt x="113" y="9"/>
                      </a:lnTo>
                      <a:lnTo>
                        <a:pt x="100" y="9"/>
                      </a:lnTo>
                      <a:lnTo>
                        <a:pt x="86" y="10"/>
                      </a:lnTo>
                      <a:lnTo>
                        <a:pt x="70" y="11"/>
                      </a:lnTo>
                      <a:lnTo>
                        <a:pt x="54" y="11"/>
                      </a:lnTo>
                      <a:lnTo>
                        <a:pt x="36" y="11"/>
                      </a:lnTo>
                      <a:lnTo>
                        <a:pt x="18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4" name="Freeform 48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11"/>
                    </a:cxn>
                    <a:cxn ang="0">
                      <a:pos x="36" y="11"/>
                    </a:cxn>
                    <a:cxn ang="0">
                      <a:pos x="54" y="11"/>
                    </a:cxn>
                    <a:cxn ang="0">
                      <a:pos x="70" y="11"/>
                    </a:cxn>
                    <a:cxn ang="0">
                      <a:pos x="86" y="10"/>
                    </a:cxn>
                    <a:cxn ang="0">
                      <a:pos x="100" y="9"/>
                    </a:cxn>
                    <a:cxn ang="0">
                      <a:pos x="113" y="9"/>
                    </a:cxn>
                    <a:cxn ang="0">
                      <a:pos x="126" y="8"/>
                    </a:cxn>
                    <a:cxn ang="0">
                      <a:pos x="137" y="7"/>
                    </a:cxn>
                    <a:cxn ang="0">
                      <a:pos x="145" y="6"/>
                    </a:cxn>
                    <a:cxn ang="0">
                      <a:pos x="152" y="5"/>
                    </a:cxn>
                    <a:cxn ang="0">
                      <a:pos x="157" y="4"/>
                    </a:cxn>
                    <a:cxn ang="0">
                      <a:pos x="160" y="3"/>
                    </a:cxn>
                    <a:cxn ang="0">
                      <a:pos x="161" y="0"/>
                    </a:cxn>
                    <a:cxn ang="0">
                      <a:pos x="158" y="0"/>
                    </a:cxn>
                    <a:cxn ang="0">
                      <a:pos x="157" y="3"/>
                    </a:cxn>
                    <a:cxn ang="0">
                      <a:pos x="153" y="4"/>
                    </a:cxn>
                    <a:cxn ang="0">
                      <a:pos x="149" y="5"/>
                    </a:cxn>
                    <a:cxn ang="0">
                      <a:pos x="142" y="6"/>
                    </a:cxn>
                    <a:cxn ang="0">
                      <a:pos x="133" y="7"/>
                    </a:cxn>
                    <a:cxn ang="0">
                      <a:pos x="123" y="8"/>
                    </a:cxn>
                    <a:cxn ang="0">
                      <a:pos x="111" y="8"/>
                    </a:cxn>
                    <a:cxn ang="0">
                      <a:pos x="98" y="9"/>
                    </a:cxn>
                    <a:cxn ang="0">
                      <a:pos x="84" y="10"/>
                    </a:cxn>
                    <a:cxn ang="0">
                      <a:pos x="69" y="10"/>
                    </a:cxn>
                    <a:cxn ang="0">
                      <a:pos x="53" y="11"/>
                    </a:cxn>
                    <a:cxn ang="0">
                      <a:pos x="36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1" h="13">
                      <a:moveTo>
                        <a:pt x="0" y="13"/>
                      </a:moveTo>
                      <a:lnTo>
                        <a:pt x="18" y="11"/>
                      </a:lnTo>
                      <a:lnTo>
                        <a:pt x="36" y="11"/>
                      </a:lnTo>
                      <a:lnTo>
                        <a:pt x="54" y="11"/>
                      </a:lnTo>
                      <a:lnTo>
                        <a:pt x="70" y="11"/>
                      </a:lnTo>
                      <a:lnTo>
                        <a:pt x="86" y="10"/>
                      </a:lnTo>
                      <a:lnTo>
                        <a:pt x="100" y="9"/>
                      </a:lnTo>
                      <a:lnTo>
                        <a:pt x="113" y="9"/>
                      </a:lnTo>
                      <a:lnTo>
                        <a:pt x="126" y="8"/>
                      </a:lnTo>
                      <a:lnTo>
                        <a:pt x="137" y="7"/>
                      </a:lnTo>
                      <a:lnTo>
                        <a:pt x="145" y="6"/>
                      </a:lnTo>
                      <a:lnTo>
                        <a:pt x="152" y="5"/>
                      </a:lnTo>
                      <a:lnTo>
                        <a:pt x="157" y="4"/>
                      </a:lnTo>
                      <a:lnTo>
                        <a:pt x="160" y="3"/>
                      </a:lnTo>
                      <a:lnTo>
                        <a:pt x="161" y="0"/>
                      </a:lnTo>
                      <a:lnTo>
                        <a:pt x="158" y="0"/>
                      </a:lnTo>
                      <a:lnTo>
                        <a:pt x="157" y="3"/>
                      </a:lnTo>
                      <a:lnTo>
                        <a:pt x="153" y="4"/>
                      </a:lnTo>
                      <a:lnTo>
                        <a:pt x="149" y="5"/>
                      </a:lnTo>
                      <a:lnTo>
                        <a:pt x="142" y="6"/>
                      </a:lnTo>
                      <a:lnTo>
                        <a:pt x="133" y="7"/>
                      </a:lnTo>
                      <a:lnTo>
                        <a:pt x="123" y="8"/>
                      </a:lnTo>
                      <a:lnTo>
                        <a:pt x="111" y="8"/>
                      </a:lnTo>
                      <a:lnTo>
                        <a:pt x="98" y="9"/>
                      </a:lnTo>
                      <a:lnTo>
                        <a:pt x="84" y="10"/>
                      </a:lnTo>
                      <a:lnTo>
                        <a:pt x="69" y="10"/>
                      </a:lnTo>
                      <a:lnTo>
                        <a:pt x="53" y="11"/>
                      </a:lnTo>
                      <a:lnTo>
                        <a:pt x="36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5" name="Freeform 48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8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6" y="11"/>
                    </a:cxn>
                    <a:cxn ang="0">
                      <a:pos x="53" y="11"/>
                    </a:cxn>
                    <a:cxn ang="0">
                      <a:pos x="69" y="10"/>
                    </a:cxn>
                    <a:cxn ang="0">
                      <a:pos x="84" y="10"/>
                    </a:cxn>
                    <a:cxn ang="0">
                      <a:pos x="98" y="9"/>
                    </a:cxn>
                    <a:cxn ang="0">
                      <a:pos x="111" y="8"/>
                    </a:cxn>
                    <a:cxn ang="0">
                      <a:pos x="123" y="8"/>
                    </a:cxn>
                    <a:cxn ang="0">
                      <a:pos x="133" y="7"/>
                    </a:cxn>
                    <a:cxn ang="0">
                      <a:pos x="142" y="6"/>
                    </a:cxn>
                    <a:cxn ang="0">
                      <a:pos x="149" y="5"/>
                    </a:cxn>
                    <a:cxn ang="0">
                      <a:pos x="153" y="4"/>
                    </a:cxn>
                    <a:cxn ang="0">
                      <a:pos x="157" y="3"/>
                    </a:cxn>
                    <a:cxn ang="0">
                      <a:pos x="158" y="0"/>
                    </a:cxn>
                    <a:cxn ang="0">
                      <a:pos x="154" y="0"/>
                    </a:cxn>
                    <a:cxn ang="0">
                      <a:pos x="153" y="3"/>
                    </a:cxn>
                    <a:cxn ang="0">
                      <a:pos x="150" y="4"/>
                    </a:cxn>
                    <a:cxn ang="0">
                      <a:pos x="146" y="5"/>
                    </a:cxn>
                    <a:cxn ang="0">
                      <a:pos x="139" y="6"/>
                    </a:cxn>
                    <a:cxn ang="0">
                      <a:pos x="131" y="7"/>
                    </a:cxn>
                    <a:cxn ang="0">
                      <a:pos x="121" y="7"/>
                    </a:cxn>
                    <a:cxn ang="0">
                      <a:pos x="109" y="8"/>
                    </a:cxn>
                    <a:cxn ang="0">
                      <a:pos x="97" y="9"/>
                    </a:cxn>
                    <a:cxn ang="0">
                      <a:pos x="82" y="10"/>
                    </a:cxn>
                    <a:cxn ang="0">
                      <a:pos x="67" y="10"/>
                    </a:cxn>
                    <a:cxn ang="0">
                      <a:pos x="51" y="11"/>
                    </a:cxn>
                    <a:cxn ang="0">
                      <a:pos x="35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8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6" y="11"/>
                      </a:lnTo>
                      <a:lnTo>
                        <a:pt x="53" y="11"/>
                      </a:lnTo>
                      <a:lnTo>
                        <a:pt x="69" y="10"/>
                      </a:lnTo>
                      <a:lnTo>
                        <a:pt x="84" y="10"/>
                      </a:lnTo>
                      <a:lnTo>
                        <a:pt x="98" y="9"/>
                      </a:lnTo>
                      <a:lnTo>
                        <a:pt x="111" y="8"/>
                      </a:lnTo>
                      <a:lnTo>
                        <a:pt x="123" y="8"/>
                      </a:lnTo>
                      <a:lnTo>
                        <a:pt x="133" y="7"/>
                      </a:lnTo>
                      <a:lnTo>
                        <a:pt x="142" y="6"/>
                      </a:lnTo>
                      <a:lnTo>
                        <a:pt x="149" y="5"/>
                      </a:lnTo>
                      <a:lnTo>
                        <a:pt x="153" y="4"/>
                      </a:lnTo>
                      <a:lnTo>
                        <a:pt x="157" y="3"/>
                      </a:lnTo>
                      <a:lnTo>
                        <a:pt x="158" y="0"/>
                      </a:lnTo>
                      <a:lnTo>
                        <a:pt x="154" y="0"/>
                      </a:lnTo>
                      <a:lnTo>
                        <a:pt x="153" y="3"/>
                      </a:lnTo>
                      <a:lnTo>
                        <a:pt x="150" y="4"/>
                      </a:lnTo>
                      <a:lnTo>
                        <a:pt x="146" y="5"/>
                      </a:lnTo>
                      <a:lnTo>
                        <a:pt x="139" y="6"/>
                      </a:lnTo>
                      <a:lnTo>
                        <a:pt x="131" y="7"/>
                      </a:lnTo>
                      <a:lnTo>
                        <a:pt x="121" y="7"/>
                      </a:lnTo>
                      <a:lnTo>
                        <a:pt x="109" y="8"/>
                      </a:lnTo>
                      <a:lnTo>
                        <a:pt x="97" y="9"/>
                      </a:lnTo>
                      <a:lnTo>
                        <a:pt x="82" y="10"/>
                      </a:lnTo>
                      <a:lnTo>
                        <a:pt x="67" y="10"/>
                      </a:lnTo>
                      <a:lnTo>
                        <a:pt x="51" y="11"/>
                      </a:lnTo>
                      <a:lnTo>
                        <a:pt x="35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6" name="Freeform 48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4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5" y="11"/>
                    </a:cxn>
                    <a:cxn ang="0">
                      <a:pos x="51" y="11"/>
                    </a:cxn>
                    <a:cxn ang="0">
                      <a:pos x="67" y="10"/>
                    </a:cxn>
                    <a:cxn ang="0">
                      <a:pos x="82" y="10"/>
                    </a:cxn>
                    <a:cxn ang="0">
                      <a:pos x="97" y="9"/>
                    </a:cxn>
                    <a:cxn ang="0">
                      <a:pos x="109" y="8"/>
                    </a:cxn>
                    <a:cxn ang="0">
                      <a:pos x="121" y="7"/>
                    </a:cxn>
                    <a:cxn ang="0">
                      <a:pos x="131" y="7"/>
                    </a:cxn>
                    <a:cxn ang="0">
                      <a:pos x="139" y="6"/>
                    </a:cxn>
                    <a:cxn ang="0">
                      <a:pos x="146" y="5"/>
                    </a:cxn>
                    <a:cxn ang="0">
                      <a:pos x="150" y="4"/>
                    </a:cxn>
                    <a:cxn ang="0">
                      <a:pos x="153" y="3"/>
                    </a:cxn>
                    <a:cxn ang="0">
                      <a:pos x="154" y="0"/>
                    </a:cxn>
                    <a:cxn ang="0">
                      <a:pos x="151" y="0"/>
                    </a:cxn>
                    <a:cxn ang="0">
                      <a:pos x="150" y="3"/>
                    </a:cxn>
                    <a:cxn ang="0">
                      <a:pos x="147" y="4"/>
                    </a:cxn>
                    <a:cxn ang="0">
                      <a:pos x="141" y="5"/>
                    </a:cxn>
                    <a:cxn ang="0">
                      <a:pos x="133" y="6"/>
                    </a:cxn>
                    <a:cxn ang="0">
                      <a:pos x="125" y="7"/>
                    </a:cxn>
                    <a:cxn ang="0">
                      <a:pos x="113" y="8"/>
                    </a:cxn>
                    <a:cxn ang="0">
                      <a:pos x="100" y="9"/>
                    </a:cxn>
                    <a:cxn ang="0">
                      <a:pos x="86" y="9"/>
                    </a:cxn>
                    <a:cxn ang="0">
                      <a:pos x="70" y="10"/>
                    </a:cxn>
                    <a:cxn ang="0">
                      <a:pos x="54" y="10"/>
                    </a:cxn>
                    <a:cxn ang="0">
                      <a:pos x="37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4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5" y="11"/>
                      </a:lnTo>
                      <a:lnTo>
                        <a:pt x="51" y="11"/>
                      </a:lnTo>
                      <a:lnTo>
                        <a:pt x="67" y="10"/>
                      </a:lnTo>
                      <a:lnTo>
                        <a:pt x="82" y="10"/>
                      </a:lnTo>
                      <a:lnTo>
                        <a:pt x="97" y="9"/>
                      </a:lnTo>
                      <a:lnTo>
                        <a:pt x="109" y="8"/>
                      </a:lnTo>
                      <a:lnTo>
                        <a:pt x="121" y="7"/>
                      </a:lnTo>
                      <a:lnTo>
                        <a:pt x="131" y="7"/>
                      </a:lnTo>
                      <a:lnTo>
                        <a:pt x="139" y="6"/>
                      </a:lnTo>
                      <a:lnTo>
                        <a:pt x="146" y="5"/>
                      </a:lnTo>
                      <a:lnTo>
                        <a:pt x="150" y="4"/>
                      </a:lnTo>
                      <a:lnTo>
                        <a:pt x="153" y="3"/>
                      </a:lnTo>
                      <a:lnTo>
                        <a:pt x="154" y="0"/>
                      </a:lnTo>
                      <a:lnTo>
                        <a:pt x="151" y="0"/>
                      </a:lnTo>
                      <a:lnTo>
                        <a:pt x="150" y="3"/>
                      </a:lnTo>
                      <a:lnTo>
                        <a:pt x="147" y="4"/>
                      </a:lnTo>
                      <a:lnTo>
                        <a:pt x="141" y="5"/>
                      </a:lnTo>
                      <a:lnTo>
                        <a:pt x="133" y="6"/>
                      </a:lnTo>
                      <a:lnTo>
                        <a:pt x="125" y="7"/>
                      </a:lnTo>
                      <a:lnTo>
                        <a:pt x="113" y="8"/>
                      </a:lnTo>
                      <a:lnTo>
                        <a:pt x="100" y="9"/>
                      </a:lnTo>
                      <a:lnTo>
                        <a:pt x="86" y="9"/>
                      </a:lnTo>
                      <a:lnTo>
                        <a:pt x="70" y="10"/>
                      </a:lnTo>
                      <a:lnTo>
                        <a:pt x="54" y="10"/>
                      </a:lnTo>
                      <a:lnTo>
                        <a:pt x="37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7" name="Freeform 48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1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7" y="11"/>
                    </a:cxn>
                    <a:cxn ang="0">
                      <a:pos x="54" y="10"/>
                    </a:cxn>
                    <a:cxn ang="0">
                      <a:pos x="70" y="10"/>
                    </a:cxn>
                    <a:cxn ang="0">
                      <a:pos x="86" y="9"/>
                    </a:cxn>
                    <a:cxn ang="0">
                      <a:pos x="100" y="9"/>
                    </a:cxn>
                    <a:cxn ang="0">
                      <a:pos x="113" y="8"/>
                    </a:cxn>
                    <a:cxn ang="0">
                      <a:pos x="125" y="7"/>
                    </a:cxn>
                    <a:cxn ang="0">
                      <a:pos x="133" y="6"/>
                    </a:cxn>
                    <a:cxn ang="0">
                      <a:pos x="141" y="5"/>
                    </a:cxn>
                    <a:cxn ang="0">
                      <a:pos x="147" y="4"/>
                    </a:cxn>
                    <a:cxn ang="0">
                      <a:pos x="150" y="3"/>
                    </a:cxn>
                    <a:cxn ang="0">
                      <a:pos x="151" y="0"/>
                    </a:cxn>
                    <a:cxn ang="0">
                      <a:pos x="148" y="0"/>
                    </a:cxn>
                    <a:cxn ang="0">
                      <a:pos x="147" y="3"/>
                    </a:cxn>
                    <a:cxn ang="0">
                      <a:pos x="143" y="4"/>
                    </a:cxn>
                    <a:cxn ang="0">
                      <a:pos x="138" y="5"/>
                    </a:cxn>
                    <a:cxn ang="0">
                      <a:pos x="131" y="6"/>
                    </a:cxn>
                    <a:cxn ang="0">
                      <a:pos x="121" y="7"/>
                    </a:cxn>
                    <a:cxn ang="0">
                      <a:pos x="110" y="8"/>
                    </a:cxn>
                    <a:cxn ang="0">
                      <a:pos x="98" y="8"/>
                    </a:cxn>
                    <a:cxn ang="0">
                      <a:pos x="84" y="9"/>
                    </a:cxn>
                    <a:cxn ang="0">
                      <a:pos x="69" y="10"/>
                    </a:cxn>
                    <a:cxn ang="0">
                      <a:pos x="53" y="10"/>
                    </a:cxn>
                    <a:cxn ang="0">
                      <a:pos x="36" y="10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1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7" y="11"/>
                      </a:lnTo>
                      <a:lnTo>
                        <a:pt x="54" y="10"/>
                      </a:lnTo>
                      <a:lnTo>
                        <a:pt x="70" y="10"/>
                      </a:lnTo>
                      <a:lnTo>
                        <a:pt x="86" y="9"/>
                      </a:lnTo>
                      <a:lnTo>
                        <a:pt x="100" y="9"/>
                      </a:lnTo>
                      <a:lnTo>
                        <a:pt x="113" y="8"/>
                      </a:lnTo>
                      <a:lnTo>
                        <a:pt x="125" y="7"/>
                      </a:lnTo>
                      <a:lnTo>
                        <a:pt x="133" y="6"/>
                      </a:lnTo>
                      <a:lnTo>
                        <a:pt x="141" y="5"/>
                      </a:lnTo>
                      <a:lnTo>
                        <a:pt x="147" y="4"/>
                      </a:lnTo>
                      <a:lnTo>
                        <a:pt x="150" y="3"/>
                      </a:lnTo>
                      <a:lnTo>
                        <a:pt x="151" y="0"/>
                      </a:lnTo>
                      <a:lnTo>
                        <a:pt x="148" y="0"/>
                      </a:lnTo>
                      <a:lnTo>
                        <a:pt x="147" y="3"/>
                      </a:lnTo>
                      <a:lnTo>
                        <a:pt x="143" y="4"/>
                      </a:lnTo>
                      <a:lnTo>
                        <a:pt x="138" y="5"/>
                      </a:lnTo>
                      <a:lnTo>
                        <a:pt x="131" y="6"/>
                      </a:lnTo>
                      <a:lnTo>
                        <a:pt x="121" y="7"/>
                      </a:lnTo>
                      <a:lnTo>
                        <a:pt x="110" y="8"/>
                      </a:lnTo>
                      <a:lnTo>
                        <a:pt x="98" y="8"/>
                      </a:lnTo>
                      <a:lnTo>
                        <a:pt x="84" y="9"/>
                      </a:lnTo>
                      <a:lnTo>
                        <a:pt x="69" y="10"/>
                      </a:lnTo>
                      <a:lnTo>
                        <a:pt x="53" y="10"/>
                      </a:lnTo>
                      <a:lnTo>
                        <a:pt x="36" y="10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8" name="Freeform 48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8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6" y="10"/>
                    </a:cxn>
                    <a:cxn ang="0">
                      <a:pos x="53" y="10"/>
                    </a:cxn>
                    <a:cxn ang="0">
                      <a:pos x="69" y="10"/>
                    </a:cxn>
                    <a:cxn ang="0">
                      <a:pos x="84" y="9"/>
                    </a:cxn>
                    <a:cxn ang="0">
                      <a:pos x="98" y="8"/>
                    </a:cxn>
                    <a:cxn ang="0">
                      <a:pos x="110" y="8"/>
                    </a:cxn>
                    <a:cxn ang="0">
                      <a:pos x="121" y="7"/>
                    </a:cxn>
                    <a:cxn ang="0">
                      <a:pos x="131" y="6"/>
                    </a:cxn>
                    <a:cxn ang="0">
                      <a:pos x="138" y="5"/>
                    </a:cxn>
                    <a:cxn ang="0">
                      <a:pos x="143" y="4"/>
                    </a:cxn>
                    <a:cxn ang="0">
                      <a:pos x="147" y="3"/>
                    </a:cxn>
                    <a:cxn ang="0">
                      <a:pos x="148" y="0"/>
                    </a:cxn>
                    <a:cxn ang="0">
                      <a:pos x="145" y="0"/>
                    </a:cxn>
                    <a:cxn ang="0">
                      <a:pos x="143" y="3"/>
                    </a:cxn>
                    <a:cxn ang="0">
                      <a:pos x="140" y="4"/>
                    </a:cxn>
                    <a:cxn ang="0">
                      <a:pos x="135" y="5"/>
                    </a:cxn>
                    <a:cxn ang="0">
                      <a:pos x="128" y="6"/>
                    </a:cxn>
                    <a:cxn ang="0">
                      <a:pos x="119" y="7"/>
                    </a:cxn>
                    <a:cxn ang="0">
                      <a:pos x="108" y="7"/>
                    </a:cxn>
                    <a:cxn ang="0">
                      <a:pos x="96" y="8"/>
                    </a:cxn>
                    <a:cxn ang="0">
                      <a:pos x="82" y="9"/>
                    </a:cxn>
                    <a:cxn ang="0">
                      <a:pos x="67" y="9"/>
                    </a:cxn>
                    <a:cxn ang="0">
                      <a:pos x="51" y="10"/>
                    </a:cxn>
                    <a:cxn ang="0">
                      <a:pos x="35" y="10"/>
                    </a:cxn>
                    <a:cxn ang="0">
                      <a:pos x="18" y="10"/>
                    </a:cxn>
                    <a:cxn ang="0">
                      <a:pos x="0" y="1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48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6" y="10"/>
                      </a:lnTo>
                      <a:lnTo>
                        <a:pt x="53" y="10"/>
                      </a:lnTo>
                      <a:lnTo>
                        <a:pt x="69" y="10"/>
                      </a:lnTo>
                      <a:lnTo>
                        <a:pt x="84" y="9"/>
                      </a:lnTo>
                      <a:lnTo>
                        <a:pt x="98" y="8"/>
                      </a:lnTo>
                      <a:lnTo>
                        <a:pt x="110" y="8"/>
                      </a:lnTo>
                      <a:lnTo>
                        <a:pt x="121" y="7"/>
                      </a:lnTo>
                      <a:lnTo>
                        <a:pt x="131" y="6"/>
                      </a:lnTo>
                      <a:lnTo>
                        <a:pt x="138" y="5"/>
                      </a:lnTo>
                      <a:lnTo>
                        <a:pt x="143" y="4"/>
                      </a:lnTo>
                      <a:lnTo>
                        <a:pt x="147" y="3"/>
                      </a:lnTo>
                      <a:lnTo>
                        <a:pt x="148" y="0"/>
                      </a:lnTo>
                      <a:lnTo>
                        <a:pt x="145" y="0"/>
                      </a:lnTo>
                      <a:lnTo>
                        <a:pt x="143" y="3"/>
                      </a:lnTo>
                      <a:lnTo>
                        <a:pt x="140" y="4"/>
                      </a:lnTo>
                      <a:lnTo>
                        <a:pt x="135" y="5"/>
                      </a:lnTo>
                      <a:lnTo>
                        <a:pt x="128" y="6"/>
                      </a:lnTo>
                      <a:lnTo>
                        <a:pt x="119" y="7"/>
                      </a:lnTo>
                      <a:lnTo>
                        <a:pt x="108" y="7"/>
                      </a:lnTo>
                      <a:lnTo>
                        <a:pt x="96" y="8"/>
                      </a:lnTo>
                      <a:lnTo>
                        <a:pt x="82" y="9"/>
                      </a:lnTo>
                      <a:lnTo>
                        <a:pt x="67" y="9"/>
                      </a:lnTo>
                      <a:lnTo>
                        <a:pt x="51" y="10"/>
                      </a:lnTo>
                      <a:lnTo>
                        <a:pt x="35" y="10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9" name="Freeform 48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5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8" y="10"/>
                    </a:cxn>
                    <a:cxn ang="0">
                      <a:pos x="35" y="10"/>
                    </a:cxn>
                    <a:cxn ang="0">
                      <a:pos x="51" y="10"/>
                    </a:cxn>
                    <a:cxn ang="0">
                      <a:pos x="67" y="9"/>
                    </a:cxn>
                    <a:cxn ang="0">
                      <a:pos x="82" y="9"/>
                    </a:cxn>
                    <a:cxn ang="0">
                      <a:pos x="96" y="8"/>
                    </a:cxn>
                    <a:cxn ang="0">
                      <a:pos x="108" y="7"/>
                    </a:cxn>
                    <a:cxn ang="0">
                      <a:pos x="119" y="7"/>
                    </a:cxn>
                    <a:cxn ang="0">
                      <a:pos x="128" y="6"/>
                    </a:cxn>
                    <a:cxn ang="0">
                      <a:pos x="135" y="5"/>
                    </a:cxn>
                    <a:cxn ang="0">
                      <a:pos x="140" y="4"/>
                    </a:cxn>
                    <a:cxn ang="0">
                      <a:pos x="143" y="3"/>
                    </a:cxn>
                    <a:cxn ang="0">
                      <a:pos x="145" y="0"/>
                    </a:cxn>
                    <a:cxn ang="0">
                      <a:pos x="141" y="0"/>
                    </a:cxn>
                    <a:cxn ang="0">
                      <a:pos x="140" y="3"/>
                    </a:cxn>
                    <a:cxn ang="0">
                      <a:pos x="137" y="4"/>
                    </a:cxn>
                    <a:cxn ang="0">
                      <a:pos x="131" y="5"/>
                    </a:cxn>
                    <a:cxn ang="0">
                      <a:pos x="125" y="6"/>
                    </a:cxn>
                    <a:cxn ang="0">
                      <a:pos x="116" y="6"/>
                    </a:cxn>
                    <a:cxn ang="0">
                      <a:pos x="106" y="7"/>
                    </a:cxn>
                    <a:cxn ang="0">
                      <a:pos x="94" y="8"/>
                    </a:cxn>
                    <a:cxn ang="0">
                      <a:pos x="80" y="9"/>
                    </a:cxn>
                    <a:cxn ang="0">
                      <a:pos x="66" y="9"/>
                    </a:cxn>
                    <a:cxn ang="0">
                      <a:pos x="50" y="10"/>
                    </a:cxn>
                    <a:cxn ang="0">
                      <a:pos x="34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45" h="10">
                      <a:moveTo>
                        <a:pt x="0" y="10"/>
                      </a:moveTo>
                      <a:lnTo>
                        <a:pt x="18" y="10"/>
                      </a:lnTo>
                      <a:lnTo>
                        <a:pt x="35" y="10"/>
                      </a:lnTo>
                      <a:lnTo>
                        <a:pt x="51" y="10"/>
                      </a:lnTo>
                      <a:lnTo>
                        <a:pt x="67" y="9"/>
                      </a:lnTo>
                      <a:lnTo>
                        <a:pt x="82" y="9"/>
                      </a:lnTo>
                      <a:lnTo>
                        <a:pt x="96" y="8"/>
                      </a:lnTo>
                      <a:lnTo>
                        <a:pt x="108" y="7"/>
                      </a:lnTo>
                      <a:lnTo>
                        <a:pt x="119" y="7"/>
                      </a:lnTo>
                      <a:lnTo>
                        <a:pt x="128" y="6"/>
                      </a:lnTo>
                      <a:lnTo>
                        <a:pt x="135" y="5"/>
                      </a:lnTo>
                      <a:lnTo>
                        <a:pt x="140" y="4"/>
                      </a:lnTo>
                      <a:lnTo>
                        <a:pt x="143" y="3"/>
                      </a:lnTo>
                      <a:lnTo>
                        <a:pt x="145" y="0"/>
                      </a:lnTo>
                      <a:lnTo>
                        <a:pt x="141" y="0"/>
                      </a:lnTo>
                      <a:lnTo>
                        <a:pt x="140" y="3"/>
                      </a:lnTo>
                      <a:lnTo>
                        <a:pt x="137" y="4"/>
                      </a:lnTo>
                      <a:lnTo>
                        <a:pt x="131" y="5"/>
                      </a:lnTo>
                      <a:lnTo>
                        <a:pt x="125" y="6"/>
                      </a:lnTo>
                      <a:lnTo>
                        <a:pt x="116" y="6"/>
                      </a:lnTo>
                      <a:lnTo>
                        <a:pt x="106" y="7"/>
                      </a:lnTo>
                      <a:lnTo>
                        <a:pt x="94" y="8"/>
                      </a:lnTo>
                      <a:lnTo>
                        <a:pt x="80" y="9"/>
                      </a:lnTo>
                      <a:lnTo>
                        <a:pt x="66" y="9"/>
                      </a:lnTo>
                      <a:lnTo>
                        <a:pt x="50" y="10"/>
                      </a:lnTo>
                      <a:lnTo>
                        <a:pt x="34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0" name="Freeform 49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4" y="10"/>
                    </a:cxn>
                    <a:cxn ang="0">
                      <a:pos x="50" y="10"/>
                    </a:cxn>
                    <a:cxn ang="0">
                      <a:pos x="66" y="9"/>
                    </a:cxn>
                    <a:cxn ang="0">
                      <a:pos x="80" y="9"/>
                    </a:cxn>
                    <a:cxn ang="0">
                      <a:pos x="94" y="8"/>
                    </a:cxn>
                    <a:cxn ang="0">
                      <a:pos x="106" y="7"/>
                    </a:cxn>
                    <a:cxn ang="0">
                      <a:pos x="116" y="6"/>
                    </a:cxn>
                    <a:cxn ang="0">
                      <a:pos x="125" y="6"/>
                    </a:cxn>
                    <a:cxn ang="0">
                      <a:pos x="131" y="5"/>
                    </a:cxn>
                    <a:cxn ang="0">
                      <a:pos x="137" y="4"/>
                    </a:cxn>
                    <a:cxn ang="0">
                      <a:pos x="140" y="3"/>
                    </a:cxn>
                    <a:cxn ang="0">
                      <a:pos x="141" y="0"/>
                    </a:cxn>
                    <a:cxn ang="0">
                      <a:pos x="138" y="0"/>
                    </a:cxn>
                    <a:cxn ang="0">
                      <a:pos x="137" y="1"/>
                    </a:cxn>
                    <a:cxn ang="0">
                      <a:pos x="133" y="4"/>
                    </a:cxn>
                    <a:cxn ang="0">
                      <a:pos x="129" y="5"/>
                    </a:cxn>
                    <a:cxn ang="0">
                      <a:pos x="122" y="5"/>
                    </a:cxn>
                    <a:cxn ang="0">
                      <a:pos x="113" y="6"/>
                    </a:cxn>
                    <a:cxn ang="0">
                      <a:pos x="104" y="7"/>
                    </a:cxn>
                    <a:cxn ang="0">
                      <a:pos x="91" y="8"/>
                    </a:cxn>
                    <a:cxn ang="0">
                      <a:pos x="78" y="9"/>
                    </a:cxn>
                    <a:cxn ang="0">
                      <a:pos x="65" y="9"/>
                    </a:cxn>
                    <a:cxn ang="0">
                      <a:pos x="49" y="9"/>
                    </a:cxn>
                    <a:cxn ang="0">
                      <a:pos x="34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41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4" y="10"/>
                      </a:lnTo>
                      <a:lnTo>
                        <a:pt x="50" y="10"/>
                      </a:lnTo>
                      <a:lnTo>
                        <a:pt x="66" y="9"/>
                      </a:lnTo>
                      <a:lnTo>
                        <a:pt x="80" y="9"/>
                      </a:lnTo>
                      <a:lnTo>
                        <a:pt x="94" y="8"/>
                      </a:lnTo>
                      <a:lnTo>
                        <a:pt x="106" y="7"/>
                      </a:lnTo>
                      <a:lnTo>
                        <a:pt x="116" y="6"/>
                      </a:lnTo>
                      <a:lnTo>
                        <a:pt x="125" y="6"/>
                      </a:lnTo>
                      <a:lnTo>
                        <a:pt x="131" y="5"/>
                      </a:lnTo>
                      <a:lnTo>
                        <a:pt x="137" y="4"/>
                      </a:lnTo>
                      <a:lnTo>
                        <a:pt x="140" y="3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7" y="1"/>
                      </a:lnTo>
                      <a:lnTo>
                        <a:pt x="133" y="4"/>
                      </a:lnTo>
                      <a:lnTo>
                        <a:pt x="129" y="5"/>
                      </a:lnTo>
                      <a:lnTo>
                        <a:pt x="122" y="5"/>
                      </a:lnTo>
                      <a:lnTo>
                        <a:pt x="113" y="6"/>
                      </a:lnTo>
                      <a:lnTo>
                        <a:pt x="104" y="7"/>
                      </a:lnTo>
                      <a:lnTo>
                        <a:pt x="91" y="8"/>
                      </a:lnTo>
                      <a:lnTo>
                        <a:pt x="78" y="9"/>
                      </a:lnTo>
                      <a:lnTo>
                        <a:pt x="65" y="9"/>
                      </a:lnTo>
                      <a:lnTo>
                        <a:pt x="49" y="9"/>
                      </a:lnTo>
                      <a:lnTo>
                        <a:pt x="34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1" name="Freeform 49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8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4" y="10"/>
                    </a:cxn>
                    <a:cxn ang="0">
                      <a:pos x="49" y="9"/>
                    </a:cxn>
                    <a:cxn ang="0">
                      <a:pos x="65" y="9"/>
                    </a:cxn>
                    <a:cxn ang="0">
                      <a:pos x="78" y="9"/>
                    </a:cxn>
                    <a:cxn ang="0">
                      <a:pos x="91" y="8"/>
                    </a:cxn>
                    <a:cxn ang="0">
                      <a:pos x="104" y="7"/>
                    </a:cxn>
                    <a:cxn ang="0">
                      <a:pos x="113" y="6"/>
                    </a:cxn>
                    <a:cxn ang="0">
                      <a:pos x="122" y="5"/>
                    </a:cxn>
                    <a:cxn ang="0">
                      <a:pos x="129" y="5"/>
                    </a:cxn>
                    <a:cxn ang="0">
                      <a:pos x="133" y="4"/>
                    </a:cxn>
                    <a:cxn ang="0">
                      <a:pos x="137" y="1"/>
                    </a:cxn>
                    <a:cxn ang="0">
                      <a:pos x="138" y="0"/>
                    </a:cxn>
                    <a:cxn ang="0">
                      <a:pos x="135" y="0"/>
                    </a:cxn>
                    <a:cxn ang="0">
                      <a:pos x="133" y="1"/>
                    </a:cxn>
                    <a:cxn ang="0">
                      <a:pos x="130" y="3"/>
                    </a:cxn>
                    <a:cxn ang="0">
                      <a:pos x="126" y="4"/>
                    </a:cxn>
                    <a:cxn ang="0">
                      <a:pos x="119" y="5"/>
                    </a:cxn>
                    <a:cxn ang="0">
                      <a:pos x="110" y="6"/>
                    </a:cxn>
                    <a:cxn ang="0">
                      <a:pos x="100" y="7"/>
                    </a:cxn>
                    <a:cxn ang="0">
                      <a:pos x="89" y="8"/>
                    </a:cxn>
                    <a:cxn ang="0">
                      <a:pos x="77" y="8"/>
                    </a:cxn>
                    <a:cxn ang="0">
                      <a:pos x="63" y="9"/>
                    </a:cxn>
                    <a:cxn ang="0">
                      <a:pos x="48" y="9"/>
                    </a:cxn>
                    <a:cxn ang="0">
                      <a:pos x="33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8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4" y="10"/>
                      </a:lnTo>
                      <a:lnTo>
                        <a:pt x="49" y="9"/>
                      </a:lnTo>
                      <a:lnTo>
                        <a:pt x="65" y="9"/>
                      </a:lnTo>
                      <a:lnTo>
                        <a:pt x="78" y="9"/>
                      </a:lnTo>
                      <a:lnTo>
                        <a:pt x="91" y="8"/>
                      </a:lnTo>
                      <a:lnTo>
                        <a:pt x="104" y="7"/>
                      </a:lnTo>
                      <a:lnTo>
                        <a:pt x="113" y="6"/>
                      </a:lnTo>
                      <a:lnTo>
                        <a:pt x="122" y="5"/>
                      </a:lnTo>
                      <a:lnTo>
                        <a:pt x="129" y="5"/>
                      </a:lnTo>
                      <a:lnTo>
                        <a:pt x="133" y="4"/>
                      </a:lnTo>
                      <a:lnTo>
                        <a:pt x="137" y="1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3" y="1"/>
                      </a:lnTo>
                      <a:lnTo>
                        <a:pt x="130" y="3"/>
                      </a:lnTo>
                      <a:lnTo>
                        <a:pt x="126" y="4"/>
                      </a:lnTo>
                      <a:lnTo>
                        <a:pt x="119" y="5"/>
                      </a:lnTo>
                      <a:lnTo>
                        <a:pt x="110" y="6"/>
                      </a:lnTo>
                      <a:lnTo>
                        <a:pt x="100" y="7"/>
                      </a:lnTo>
                      <a:lnTo>
                        <a:pt x="89" y="8"/>
                      </a:lnTo>
                      <a:lnTo>
                        <a:pt x="77" y="8"/>
                      </a:lnTo>
                      <a:lnTo>
                        <a:pt x="63" y="9"/>
                      </a:lnTo>
                      <a:lnTo>
                        <a:pt x="48" y="9"/>
                      </a:lnTo>
                      <a:lnTo>
                        <a:pt x="33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2" name="Freeform 49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5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3" y="10"/>
                    </a:cxn>
                    <a:cxn ang="0">
                      <a:pos x="48" y="9"/>
                    </a:cxn>
                    <a:cxn ang="0">
                      <a:pos x="63" y="9"/>
                    </a:cxn>
                    <a:cxn ang="0">
                      <a:pos x="77" y="8"/>
                    </a:cxn>
                    <a:cxn ang="0">
                      <a:pos x="89" y="8"/>
                    </a:cxn>
                    <a:cxn ang="0">
                      <a:pos x="100" y="7"/>
                    </a:cxn>
                    <a:cxn ang="0">
                      <a:pos x="110" y="6"/>
                    </a:cxn>
                    <a:cxn ang="0">
                      <a:pos x="119" y="5"/>
                    </a:cxn>
                    <a:cxn ang="0">
                      <a:pos x="126" y="4"/>
                    </a:cxn>
                    <a:cxn ang="0">
                      <a:pos x="130" y="3"/>
                    </a:cxn>
                    <a:cxn ang="0">
                      <a:pos x="133" y="1"/>
                    </a:cxn>
                    <a:cxn ang="0">
                      <a:pos x="135" y="0"/>
                    </a:cxn>
                    <a:cxn ang="0">
                      <a:pos x="131" y="0"/>
                    </a:cxn>
                    <a:cxn ang="0">
                      <a:pos x="130" y="1"/>
                    </a:cxn>
                    <a:cxn ang="0">
                      <a:pos x="127" y="3"/>
                    </a:cxn>
                    <a:cxn ang="0">
                      <a:pos x="122" y="4"/>
                    </a:cxn>
                    <a:cxn ang="0">
                      <a:pos x="116" y="5"/>
                    </a:cxn>
                    <a:cxn ang="0">
                      <a:pos x="108" y="6"/>
                    </a:cxn>
                    <a:cxn ang="0">
                      <a:pos x="98" y="7"/>
                    </a:cxn>
                    <a:cxn ang="0">
                      <a:pos x="87" y="8"/>
                    </a:cxn>
                    <a:cxn ang="0">
                      <a:pos x="75" y="8"/>
                    </a:cxn>
                    <a:cxn ang="0">
                      <a:pos x="61" y="9"/>
                    </a:cxn>
                    <a:cxn ang="0">
                      <a:pos x="47" y="9"/>
                    </a:cxn>
                    <a:cxn ang="0">
                      <a:pos x="32" y="9"/>
                    </a:cxn>
                    <a:cxn ang="0">
                      <a:pos x="16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5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3" y="10"/>
                      </a:lnTo>
                      <a:lnTo>
                        <a:pt x="48" y="9"/>
                      </a:lnTo>
                      <a:lnTo>
                        <a:pt x="63" y="9"/>
                      </a:lnTo>
                      <a:lnTo>
                        <a:pt x="77" y="8"/>
                      </a:lnTo>
                      <a:lnTo>
                        <a:pt x="89" y="8"/>
                      </a:lnTo>
                      <a:lnTo>
                        <a:pt x="100" y="7"/>
                      </a:lnTo>
                      <a:lnTo>
                        <a:pt x="110" y="6"/>
                      </a:lnTo>
                      <a:lnTo>
                        <a:pt x="119" y="5"/>
                      </a:lnTo>
                      <a:lnTo>
                        <a:pt x="126" y="4"/>
                      </a:lnTo>
                      <a:lnTo>
                        <a:pt x="130" y="3"/>
                      </a:lnTo>
                      <a:lnTo>
                        <a:pt x="133" y="1"/>
                      </a:lnTo>
                      <a:lnTo>
                        <a:pt x="135" y="0"/>
                      </a:lnTo>
                      <a:lnTo>
                        <a:pt x="131" y="0"/>
                      </a:lnTo>
                      <a:lnTo>
                        <a:pt x="130" y="1"/>
                      </a:lnTo>
                      <a:lnTo>
                        <a:pt x="127" y="3"/>
                      </a:lnTo>
                      <a:lnTo>
                        <a:pt x="122" y="4"/>
                      </a:lnTo>
                      <a:lnTo>
                        <a:pt x="116" y="5"/>
                      </a:lnTo>
                      <a:lnTo>
                        <a:pt x="108" y="6"/>
                      </a:lnTo>
                      <a:lnTo>
                        <a:pt x="98" y="7"/>
                      </a:lnTo>
                      <a:lnTo>
                        <a:pt x="87" y="8"/>
                      </a:lnTo>
                      <a:lnTo>
                        <a:pt x="75" y="8"/>
                      </a:lnTo>
                      <a:lnTo>
                        <a:pt x="61" y="9"/>
                      </a:lnTo>
                      <a:lnTo>
                        <a:pt x="47" y="9"/>
                      </a:lnTo>
                      <a:lnTo>
                        <a:pt x="32" y="9"/>
                      </a:lnTo>
                      <a:lnTo>
                        <a:pt x="16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3" name="Freeform 49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10"/>
                    </a:cxn>
                    <a:cxn ang="0">
                      <a:pos x="32" y="9"/>
                    </a:cxn>
                    <a:cxn ang="0">
                      <a:pos x="47" y="9"/>
                    </a:cxn>
                    <a:cxn ang="0">
                      <a:pos x="61" y="9"/>
                    </a:cxn>
                    <a:cxn ang="0">
                      <a:pos x="75" y="8"/>
                    </a:cxn>
                    <a:cxn ang="0">
                      <a:pos x="87" y="8"/>
                    </a:cxn>
                    <a:cxn ang="0">
                      <a:pos x="98" y="7"/>
                    </a:cxn>
                    <a:cxn ang="0">
                      <a:pos x="108" y="6"/>
                    </a:cxn>
                    <a:cxn ang="0">
                      <a:pos x="116" y="5"/>
                    </a:cxn>
                    <a:cxn ang="0">
                      <a:pos x="122" y="4"/>
                    </a:cxn>
                    <a:cxn ang="0">
                      <a:pos x="127" y="3"/>
                    </a:cxn>
                    <a:cxn ang="0">
                      <a:pos x="130" y="1"/>
                    </a:cxn>
                    <a:cxn ang="0">
                      <a:pos x="131" y="0"/>
                    </a:cxn>
                    <a:cxn ang="0">
                      <a:pos x="128" y="0"/>
                    </a:cxn>
                    <a:cxn ang="0">
                      <a:pos x="127" y="1"/>
                    </a:cxn>
                    <a:cxn ang="0">
                      <a:pos x="123" y="4"/>
                    </a:cxn>
                    <a:cxn ang="0">
                      <a:pos x="118" y="5"/>
                    </a:cxn>
                    <a:cxn ang="0">
                      <a:pos x="110" y="5"/>
                    </a:cxn>
                    <a:cxn ang="0">
                      <a:pos x="101" y="6"/>
                    </a:cxn>
                    <a:cxn ang="0">
                      <a:pos x="90" y="7"/>
                    </a:cxn>
                    <a:cxn ang="0">
                      <a:pos x="78" y="8"/>
                    </a:cxn>
                    <a:cxn ang="0">
                      <a:pos x="64" y="8"/>
                    </a:cxn>
                    <a:cxn ang="0">
                      <a:pos x="49" y="9"/>
                    </a:cxn>
                    <a:cxn ang="0">
                      <a:pos x="34" y="9"/>
                    </a:cxn>
                    <a:cxn ang="0">
                      <a:pos x="17" y="9"/>
                    </a:cxn>
                    <a:cxn ang="0">
                      <a:pos x="0" y="9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1" h="10">
                      <a:moveTo>
                        <a:pt x="0" y="10"/>
                      </a:moveTo>
                      <a:lnTo>
                        <a:pt x="16" y="10"/>
                      </a:lnTo>
                      <a:lnTo>
                        <a:pt x="32" y="9"/>
                      </a:lnTo>
                      <a:lnTo>
                        <a:pt x="47" y="9"/>
                      </a:lnTo>
                      <a:lnTo>
                        <a:pt x="61" y="9"/>
                      </a:lnTo>
                      <a:lnTo>
                        <a:pt x="75" y="8"/>
                      </a:lnTo>
                      <a:lnTo>
                        <a:pt x="87" y="8"/>
                      </a:lnTo>
                      <a:lnTo>
                        <a:pt x="98" y="7"/>
                      </a:lnTo>
                      <a:lnTo>
                        <a:pt x="108" y="6"/>
                      </a:lnTo>
                      <a:lnTo>
                        <a:pt x="116" y="5"/>
                      </a:lnTo>
                      <a:lnTo>
                        <a:pt x="122" y="4"/>
                      </a:lnTo>
                      <a:lnTo>
                        <a:pt x="127" y="3"/>
                      </a:lnTo>
                      <a:lnTo>
                        <a:pt x="130" y="1"/>
                      </a:lnTo>
                      <a:lnTo>
                        <a:pt x="131" y="0"/>
                      </a:lnTo>
                      <a:lnTo>
                        <a:pt x="128" y="0"/>
                      </a:lnTo>
                      <a:lnTo>
                        <a:pt x="127" y="1"/>
                      </a:lnTo>
                      <a:lnTo>
                        <a:pt x="123" y="4"/>
                      </a:lnTo>
                      <a:lnTo>
                        <a:pt x="118" y="5"/>
                      </a:lnTo>
                      <a:lnTo>
                        <a:pt x="110" y="5"/>
                      </a:lnTo>
                      <a:lnTo>
                        <a:pt x="101" y="6"/>
                      </a:lnTo>
                      <a:lnTo>
                        <a:pt x="90" y="7"/>
                      </a:lnTo>
                      <a:lnTo>
                        <a:pt x="78" y="8"/>
                      </a:lnTo>
                      <a:lnTo>
                        <a:pt x="64" y="8"/>
                      </a:lnTo>
                      <a:lnTo>
                        <a:pt x="49" y="9"/>
                      </a:lnTo>
                      <a:lnTo>
                        <a:pt x="34" y="9"/>
                      </a:lnTo>
                      <a:lnTo>
                        <a:pt x="17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4" name="Freeform 49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8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7" y="9"/>
                    </a:cxn>
                    <a:cxn ang="0">
                      <a:pos x="34" y="9"/>
                    </a:cxn>
                    <a:cxn ang="0">
                      <a:pos x="49" y="9"/>
                    </a:cxn>
                    <a:cxn ang="0">
                      <a:pos x="64" y="8"/>
                    </a:cxn>
                    <a:cxn ang="0">
                      <a:pos x="78" y="8"/>
                    </a:cxn>
                    <a:cxn ang="0">
                      <a:pos x="90" y="7"/>
                    </a:cxn>
                    <a:cxn ang="0">
                      <a:pos x="101" y="6"/>
                    </a:cxn>
                    <a:cxn ang="0">
                      <a:pos x="110" y="5"/>
                    </a:cxn>
                    <a:cxn ang="0">
                      <a:pos x="118" y="5"/>
                    </a:cxn>
                    <a:cxn ang="0">
                      <a:pos x="123" y="4"/>
                    </a:cxn>
                    <a:cxn ang="0">
                      <a:pos x="127" y="1"/>
                    </a:cxn>
                    <a:cxn ang="0">
                      <a:pos x="128" y="0"/>
                    </a:cxn>
                    <a:cxn ang="0">
                      <a:pos x="125" y="0"/>
                    </a:cxn>
                    <a:cxn ang="0">
                      <a:pos x="123" y="1"/>
                    </a:cxn>
                    <a:cxn ang="0">
                      <a:pos x="120" y="3"/>
                    </a:cxn>
                    <a:cxn ang="0">
                      <a:pos x="115" y="4"/>
                    </a:cxn>
                    <a:cxn ang="0">
                      <a:pos x="108" y="5"/>
                    </a:cxn>
                    <a:cxn ang="0">
                      <a:pos x="99" y="6"/>
                    </a:cxn>
                    <a:cxn ang="0">
                      <a:pos x="88" y="7"/>
                    </a:cxn>
                    <a:cxn ang="0">
                      <a:pos x="76" y="8"/>
                    </a:cxn>
                    <a:cxn ang="0">
                      <a:pos x="63" y="8"/>
                    </a:cxn>
                    <a:cxn ang="0">
                      <a:pos x="48" y="9"/>
                    </a:cxn>
                    <a:cxn ang="0">
                      <a:pos x="33" y="9"/>
                    </a:cxn>
                    <a:cxn ang="0">
                      <a:pos x="17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8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4" y="9"/>
                      </a:lnTo>
                      <a:lnTo>
                        <a:pt x="49" y="9"/>
                      </a:lnTo>
                      <a:lnTo>
                        <a:pt x="64" y="8"/>
                      </a:lnTo>
                      <a:lnTo>
                        <a:pt x="78" y="8"/>
                      </a:lnTo>
                      <a:lnTo>
                        <a:pt x="90" y="7"/>
                      </a:lnTo>
                      <a:lnTo>
                        <a:pt x="101" y="6"/>
                      </a:lnTo>
                      <a:lnTo>
                        <a:pt x="110" y="5"/>
                      </a:lnTo>
                      <a:lnTo>
                        <a:pt x="118" y="5"/>
                      </a:lnTo>
                      <a:lnTo>
                        <a:pt x="123" y="4"/>
                      </a:lnTo>
                      <a:lnTo>
                        <a:pt x="127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23" y="1"/>
                      </a:lnTo>
                      <a:lnTo>
                        <a:pt x="120" y="3"/>
                      </a:lnTo>
                      <a:lnTo>
                        <a:pt x="115" y="4"/>
                      </a:lnTo>
                      <a:lnTo>
                        <a:pt x="108" y="5"/>
                      </a:lnTo>
                      <a:lnTo>
                        <a:pt x="99" y="6"/>
                      </a:lnTo>
                      <a:lnTo>
                        <a:pt x="88" y="7"/>
                      </a:lnTo>
                      <a:lnTo>
                        <a:pt x="76" y="8"/>
                      </a:lnTo>
                      <a:lnTo>
                        <a:pt x="63" y="8"/>
                      </a:lnTo>
                      <a:lnTo>
                        <a:pt x="48" y="9"/>
                      </a:lnTo>
                      <a:lnTo>
                        <a:pt x="33" y="9"/>
                      </a:lnTo>
                      <a:lnTo>
                        <a:pt x="17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5" name="Freeform 49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5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7" y="9"/>
                    </a:cxn>
                    <a:cxn ang="0">
                      <a:pos x="33" y="9"/>
                    </a:cxn>
                    <a:cxn ang="0">
                      <a:pos x="48" y="9"/>
                    </a:cxn>
                    <a:cxn ang="0">
                      <a:pos x="63" y="8"/>
                    </a:cxn>
                    <a:cxn ang="0">
                      <a:pos x="76" y="8"/>
                    </a:cxn>
                    <a:cxn ang="0">
                      <a:pos x="88" y="7"/>
                    </a:cxn>
                    <a:cxn ang="0">
                      <a:pos x="99" y="6"/>
                    </a:cxn>
                    <a:cxn ang="0">
                      <a:pos x="108" y="5"/>
                    </a:cxn>
                    <a:cxn ang="0">
                      <a:pos x="115" y="4"/>
                    </a:cxn>
                    <a:cxn ang="0">
                      <a:pos x="120" y="3"/>
                    </a:cxn>
                    <a:cxn ang="0">
                      <a:pos x="123" y="1"/>
                    </a:cxn>
                    <a:cxn ang="0">
                      <a:pos x="125" y="0"/>
                    </a:cxn>
                    <a:cxn ang="0">
                      <a:pos x="121" y="0"/>
                    </a:cxn>
                    <a:cxn ang="0">
                      <a:pos x="120" y="1"/>
                    </a:cxn>
                    <a:cxn ang="0">
                      <a:pos x="117" y="3"/>
                    </a:cxn>
                    <a:cxn ang="0">
                      <a:pos x="111" y="4"/>
                    </a:cxn>
                    <a:cxn ang="0">
                      <a:pos x="105" y="5"/>
                    </a:cxn>
                    <a:cxn ang="0">
                      <a:pos x="96" y="6"/>
                    </a:cxn>
                    <a:cxn ang="0">
                      <a:pos x="86" y="7"/>
                    </a:cxn>
                    <a:cxn ang="0">
                      <a:pos x="74" y="7"/>
                    </a:cxn>
                    <a:cxn ang="0">
                      <a:pos x="60" y="8"/>
                    </a:cxn>
                    <a:cxn ang="0">
                      <a:pos x="47" y="8"/>
                    </a:cxn>
                    <a:cxn ang="0">
                      <a:pos x="32" y="9"/>
                    </a:cxn>
                    <a:cxn ang="0">
                      <a:pos x="16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5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3" y="9"/>
                      </a:lnTo>
                      <a:lnTo>
                        <a:pt x="48" y="9"/>
                      </a:lnTo>
                      <a:lnTo>
                        <a:pt x="63" y="8"/>
                      </a:lnTo>
                      <a:lnTo>
                        <a:pt x="76" y="8"/>
                      </a:lnTo>
                      <a:lnTo>
                        <a:pt x="88" y="7"/>
                      </a:lnTo>
                      <a:lnTo>
                        <a:pt x="99" y="6"/>
                      </a:lnTo>
                      <a:lnTo>
                        <a:pt x="108" y="5"/>
                      </a:lnTo>
                      <a:lnTo>
                        <a:pt x="115" y="4"/>
                      </a:lnTo>
                      <a:lnTo>
                        <a:pt x="120" y="3"/>
                      </a:lnTo>
                      <a:lnTo>
                        <a:pt x="123" y="1"/>
                      </a:lnTo>
                      <a:lnTo>
                        <a:pt x="125" y="0"/>
                      </a:lnTo>
                      <a:lnTo>
                        <a:pt x="121" y="0"/>
                      </a:lnTo>
                      <a:lnTo>
                        <a:pt x="120" y="1"/>
                      </a:lnTo>
                      <a:lnTo>
                        <a:pt x="117" y="3"/>
                      </a:lnTo>
                      <a:lnTo>
                        <a:pt x="111" y="4"/>
                      </a:lnTo>
                      <a:lnTo>
                        <a:pt x="105" y="5"/>
                      </a:lnTo>
                      <a:lnTo>
                        <a:pt x="96" y="6"/>
                      </a:lnTo>
                      <a:lnTo>
                        <a:pt x="86" y="7"/>
                      </a:lnTo>
                      <a:lnTo>
                        <a:pt x="74" y="7"/>
                      </a:lnTo>
                      <a:lnTo>
                        <a:pt x="60" y="8"/>
                      </a:lnTo>
                      <a:lnTo>
                        <a:pt x="47" y="8"/>
                      </a:lnTo>
                      <a:lnTo>
                        <a:pt x="32" y="9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6" name="Freeform 49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1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9"/>
                    </a:cxn>
                    <a:cxn ang="0">
                      <a:pos x="32" y="9"/>
                    </a:cxn>
                    <a:cxn ang="0">
                      <a:pos x="47" y="8"/>
                    </a:cxn>
                    <a:cxn ang="0">
                      <a:pos x="60" y="8"/>
                    </a:cxn>
                    <a:cxn ang="0">
                      <a:pos x="74" y="7"/>
                    </a:cxn>
                    <a:cxn ang="0">
                      <a:pos x="86" y="7"/>
                    </a:cxn>
                    <a:cxn ang="0">
                      <a:pos x="96" y="6"/>
                    </a:cxn>
                    <a:cxn ang="0">
                      <a:pos x="105" y="5"/>
                    </a:cxn>
                    <a:cxn ang="0">
                      <a:pos x="111" y="4"/>
                    </a:cxn>
                    <a:cxn ang="0">
                      <a:pos x="117" y="3"/>
                    </a:cxn>
                    <a:cxn ang="0">
                      <a:pos x="120" y="1"/>
                    </a:cxn>
                    <a:cxn ang="0">
                      <a:pos x="121" y="0"/>
                    </a:cxn>
                    <a:cxn ang="0">
                      <a:pos x="118" y="0"/>
                    </a:cxn>
                    <a:cxn ang="0">
                      <a:pos x="117" y="1"/>
                    </a:cxn>
                    <a:cxn ang="0">
                      <a:pos x="113" y="3"/>
                    </a:cxn>
                    <a:cxn ang="0">
                      <a:pos x="109" y="4"/>
                    </a:cxn>
                    <a:cxn ang="0">
                      <a:pos x="101" y="5"/>
                    </a:cxn>
                    <a:cxn ang="0">
                      <a:pos x="94" y="6"/>
                    </a:cxn>
                    <a:cxn ang="0">
                      <a:pos x="84" y="7"/>
                    </a:cxn>
                    <a:cxn ang="0">
                      <a:pos x="71" y="7"/>
                    </a:cxn>
                    <a:cxn ang="0">
                      <a:pos x="59" y="8"/>
                    </a:cxn>
                    <a:cxn ang="0">
                      <a:pos x="45" y="8"/>
                    </a:cxn>
                    <a:cxn ang="0">
                      <a:pos x="30" y="9"/>
                    </a:cxn>
                    <a:cxn ang="0">
                      <a:pos x="16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1" h="9">
                      <a:moveTo>
                        <a:pt x="0" y="9"/>
                      </a:moveTo>
                      <a:lnTo>
                        <a:pt x="16" y="9"/>
                      </a:lnTo>
                      <a:lnTo>
                        <a:pt x="32" y="9"/>
                      </a:lnTo>
                      <a:lnTo>
                        <a:pt x="47" y="8"/>
                      </a:lnTo>
                      <a:lnTo>
                        <a:pt x="60" y="8"/>
                      </a:lnTo>
                      <a:lnTo>
                        <a:pt x="74" y="7"/>
                      </a:lnTo>
                      <a:lnTo>
                        <a:pt x="86" y="7"/>
                      </a:lnTo>
                      <a:lnTo>
                        <a:pt x="96" y="6"/>
                      </a:lnTo>
                      <a:lnTo>
                        <a:pt x="105" y="5"/>
                      </a:lnTo>
                      <a:lnTo>
                        <a:pt x="111" y="4"/>
                      </a:lnTo>
                      <a:lnTo>
                        <a:pt x="117" y="3"/>
                      </a:lnTo>
                      <a:lnTo>
                        <a:pt x="120" y="1"/>
                      </a:lnTo>
                      <a:lnTo>
                        <a:pt x="121" y="0"/>
                      </a:lnTo>
                      <a:lnTo>
                        <a:pt x="118" y="0"/>
                      </a:lnTo>
                      <a:lnTo>
                        <a:pt x="117" y="1"/>
                      </a:lnTo>
                      <a:lnTo>
                        <a:pt x="113" y="3"/>
                      </a:lnTo>
                      <a:lnTo>
                        <a:pt x="109" y="4"/>
                      </a:lnTo>
                      <a:lnTo>
                        <a:pt x="101" y="5"/>
                      </a:lnTo>
                      <a:lnTo>
                        <a:pt x="94" y="6"/>
                      </a:lnTo>
                      <a:lnTo>
                        <a:pt x="84" y="7"/>
                      </a:lnTo>
                      <a:lnTo>
                        <a:pt x="71" y="7"/>
                      </a:lnTo>
                      <a:lnTo>
                        <a:pt x="59" y="8"/>
                      </a:lnTo>
                      <a:lnTo>
                        <a:pt x="45" y="8"/>
                      </a:lnTo>
                      <a:lnTo>
                        <a:pt x="30" y="9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7" name="Freeform 49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8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9"/>
                    </a:cxn>
                    <a:cxn ang="0">
                      <a:pos x="30" y="9"/>
                    </a:cxn>
                    <a:cxn ang="0">
                      <a:pos x="45" y="8"/>
                    </a:cxn>
                    <a:cxn ang="0">
                      <a:pos x="59" y="8"/>
                    </a:cxn>
                    <a:cxn ang="0">
                      <a:pos x="71" y="7"/>
                    </a:cxn>
                    <a:cxn ang="0">
                      <a:pos x="84" y="7"/>
                    </a:cxn>
                    <a:cxn ang="0">
                      <a:pos x="94" y="6"/>
                    </a:cxn>
                    <a:cxn ang="0">
                      <a:pos x="101" y="5"/>
                    </a:cxn>
                    <a:cxn ang="0">
                      <a:pos x="109" y="4"/>
                    </a:cxn>
                    <a:cxn ang="0">
                      <a:pos x="113" y="3"/>
                    </a:cxn>
                    <a:cxn ang="0">
                      <a:pos x="117" y="1"/>
                    </a:cxn>
                    <a:cxn ang="0">
                      <a:pos x="118" y="0"/>
                    </a:cxn>
                    <a:cxn ang="0">
                      <a:pos x="115" y="0"/>
                    </a:cxn>
                    <a:cxn ang="0">
                      <a:pos x="113" y="1"/>
                    </a:cxn>
                    <a:cxn ang="0">
                      <a:pos x="110" y="3"/>
                    </a:cxn>
                    <a:cxn ang="0">
                      <a:pos x="106" y="4"/>
                    </a:cxn>
                    <a:cxn ang="0">
                      <a:pos x="99" y="5"/>
                    </a:cxn>
                    <a:cxn ang="0">
                      <a:pos x="90" y="6"/>
                    </a:cxn>
                    <a:cxn ang="0">
                      <a:pos x="81" y="6"/>
                    </a:cxn>
                    <a:cxn ang="0">
                      <a:pos x="70" y="7"/>
                    </a:cxn>
                    <a:cxn ang="0">
                      <a:pos x="57" y="8"/>
                    </a:cxn>
                    <a:cxn ang="0">
                      <a:pos x="44" y="8"/>
                    </a:cxn>
                    <a:cxn ang="0">
                      <a:pos x="30" y="8"/>
                    </a:cxn>
                    <a:cxn ang="0">
                      <a:pos x="15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8" h="9">
                      <a:moveTo>
                        <a:pt x="0" y="9"/>
                      </a:moveTo>
                      <a:lnTo>
                        <a:pt x="16" y="9"/>
                      </a:lnTo>
                      <a:lnTo>
                        <a:pt x="30" y="9"/>
                      </a:lnTo>
                      <a:lnTo>
                        <a:pt x="45" y="8"/>
                      </a:lnTo>
                      <a:lnTo>
                        <a:pt x="59" y="8"/>
                      </a:lnTo>
                      <a:lnTo>
                        <a:pt x="71" y="7"/>
                      </a:lnTo>
                      <a:lnTo>
                        <a:pt x="84" y="7"/>
                      </a:lnTo>
                      <a:lnTo>
                        <a:pt x="94" y="6"/>
                      </a:lnTo>
                      <a:lnTo>
                        <a:pt x="101" y="5"/>
                      </a:lnTo>
                      <a:lnTo>
                        <a:pt x="109" y="4"/>
                      </a:lnTo>
                      <a:lnTo>
                        <a:pt x="113" y="3"/>
                      </a:lnTo>
                      <a:lnTo>
                        <a:pt x="117" y="1"/>
                      </a:lnTo>
                      <a:lnTo>
                        <a:pt x="118" y="0"/>
                      </a:lnTo>
                      <a:lnTo>
                        <a:pt x="115" y="0"/>
                      </a:lnTo>
                      <a:lnTo>
                        <a:pt x="113" y="1"/>
                      </a:lnTo>
                      <a:lnTo>
                        <a:pt x="110" y="3"/>
                      </a:lnTo>
                      <a:lnTo>
                        <a:pt x="106" y="4"/>
                      </a:lnTo>
                      <a:lnTo>
                        <a:pt x="99" y="5"/>
                      </a:lnTo>
                      <a:lnTo>
                        <a:pt x="90" y="6"/>
                      </a:lnTo>
                      <a:lnTo>
                        <a:pt x="81" y="6"/>
                      </a:lnTo>
                      <a:lnTo>
                        <a:pt x="70" y="7"/>
                      </a:lnTo>
                      <a:lnTo>
                        <a:pt x="57" y="8"/>
                      </a:lnTo>
                      <a:lnTo>
                        <a:pt x="44" y="8"/>
                      </a:lnTo>
                      <a:lnTo>
                        <a:pt x="30" y="8"/>
                      </a:lnTo>
                      <a:lnTo>
                        <a:pt x="15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8" name="Freeform 49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5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5" y="9"/>
                    </a:cxn>
                    <a:cxn ang="0">
                      <a:pos x="30" y="8"/>
                    </a:cxn>
                    <a:cxn ang="0">
                      <a:pos x="44" y="8"/>
                    </a:cxn>
                    <a:cxn ang="0">
                      <a:pos x="57" y="8"/>
                    </a:cxn>
                    <a:cxn ang="0">
                      <a:pos x="70" y="7"/>
                    </a:cxn>
                    <a:cxn ang="0">
                      <a:pos x="81" y="6"/>
                    </a:cxn>
                    <a:cxn ang="0">
                      <a:pos x="90" y="6"/>
                    </a:cxn>
                    <a:cxn ang="0">
                      <a:pos x="99" y="5"/>
                    </a:cxn>
                    <a:cxn ang="0">
                      <a:pos x="106" y="4"/>
                    </a:cxn>
                    <a:cxn ang="0">
                      <a:pos x="110" y="3"/>
                    </a:cxn>
                    <a:cxn ang="0">
                      <a:pos x="113" y="1"/>
                    </a:cxn>
                    <a:cxn ang="0">
                      <a:pos x="115" y="0"/>
                    </a:cxn>
                    <a:cxn ang="0">
                      <a:pos x="111" y="0"/>
                    </a:cxn>
                    <a:cxn ang="0">
                      <a:pos x="110" y="1"/>
                    </a:cxn>
                    <a:cxn ang="0">
                      <a:pos x="107" y="3"/>
                    </a:cxn>
                    <a:cxn ang="0">
                      <a:pos x="102" y="4"/>
                    </a:cxn>
                    <a:cxn ang="0">
                      <a:pos x="96" y="5"/>
                    </a:cxn>
                    <a:cxn ang="0">
                      <a:pos x="88" y="6"/>
                    </a:cxn>
                    <a:cxn ang="0">
                      <a:pos x="78" y="6"/>
                    </a:cxn>
                    <a:cxn ang="0">
                      <a:pos x="68" y="7"/>
                    </a:cxn>
                    <a:cxn ang="0">
                      <a:pos x="56" y="7"/>
                    </a:cxn>
                    <a:cxn ang="0">
                      <a:pos x="43" y="8"/>
                    </a:cxn>
                    <a:cxn ang="0">
                      <a:pos x="29" y="8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5" h="9">
                      <a:moveTo>
                        <a:pt x="0" y="9"/>
                      </a:moveTo>
                      <a:lnTo>
                        <a:pt x="15" y="9"/>
                      </a:lnTo>
                      <a:lnTo>
                        <a:pt x="30" y="8"/>
                      </a:lnTo>
                      <a:lnTo>
                        <a:pt x="44" y="8"/>
                      </a:lnTo>
                      <a:lnTo>
                        <a:pt x="57" y="8"/>
                      </a:lnTo>
                      <a:lnTo>
                        <a:pt x="70" y="7"/>
                      </a:lnTo>
                      <a:lnTo>
                        <a:pt x="81" y="6"/>
                      </a:lnTo>
                      <a:lnTo>
                        <a:pt x="90" y="6"/>
                      </a:lnTo>
                      <a:lnTo>
                        <a:pt x="99" y="5"/>
                      </a:lnTo>
                      <a:lnTo>
                        <a:pt x="106" y="4"/>
                      </a:lnTo>
                      <a:lnTo>
                        <a:pt x="110" y="3"/>
                      </a:lnTo>
                      <a:lnTo>
                        <a:pt x="113" y="1"/>
                      </a:lnTo>
                      <a:lnTo>
                        <a:pt x="115" y="0"/>
                      </a:lnTo>
                      <a:lnTo>
                        <a:pt x="111" y="0"/>
                      </a:lnTo>
                      <a:lnTo>
                        <a:pt x="110" y="1"/>
                      </a:lnTo>
                      <a:lnTo>
                        <a:pt x="107" y="3"/>
                      </a:lnTo>
                      <a:lnTo>
                        <a:pt x="102" y="4"/>
                      </a:lnTo>
                      <a:lnTo>
                        <a:pt x="96" y="5"/>
                      </a:lnTo>
                      <a:lnTo>
                        <a:pt x="88" y="6"/>
                      </a:lnTo>
                      <a:lnTo>
                        <a:pt x="78" y="6"/>
                      </a:lnTo>
                      <a:lnTo>
                        <a:pt x="68" y="7"/>
                      </a:lnTo>
                      <a:lnTo>
                        <a:pt x="56" y="7"/>
                      </a:lnTo>
                      <a:lnTo>
                        <a:pt x="43" y="8"/>
                      </a:lnTo>
                      <a:lnTo>
                        <a:pt x="29" y="8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9" name="Freeform 49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8"/>
                    </a:cxn>
                    <a:cxn ang="0">
                      <a:pos x="43" y="8"/>
                    </a:cxn>
                    <a:cxn ang="0">
                      <a:pos x="56" y="7"/>
                    </a:cxn>
                    <a:cxn ang="0">
                      <a:pos x="68" y="7"/>
                    </a:cxn>
                    <a:cxn ang="0">
                      <a:pos x="78" y="6"/>
                    </a:cxn>
                    <a:cxn ang="0">
                      <a:pos x="88" y="6"/>
                    </a:cxn>
                    <a:cxn ang="0">
                      <a:pos x="96" y="5"/>
                    </a:cxn>
                    <a:cxn ang="0">
                      <a:pos x="102" y="4"/>
                    </a:cxn>
                    <a:cxn ang="0">
                      <a:pos x="107" y="3"/>
                    </a:cxn>
                    <a:cxn ang="0">
                      <a:pos x="110" y="1"/>
                    </a:cxn>
                    <a:cxn ang="0">
                      <a:pos x="111" y="0"/>
                    </a:cxn>
                    <a:cxn ang="0">
                      <a:pos x="108" y="0"/>
                    </a:cxn>
                    <a:cxn ang="0">
                      <a:pos x="107" y="1"/>
                    </a:cxn>
                    <a:cxn ang="0">
                      <a:pos x="104" y="3"/>
                    </a:cxn>
                    <a:cxn ang="0">
                      <a:pos x="98" y="4"/>
                    </a:cxn>
                    <a:cxn ang="0">
                      <a:pos x="90" y="5"/>
                    </a:cxn>
                    <a:cxn ang="0">
                      <a:pos x="81" y="6"/>
                    </a:cxn>
                    <a:cxn ang="0">
                      <a:pos x="70" y="7"/>
                    </a:cxn>
                    <a:cxn ang="0">
                      <a:pos x="58" y="7"/>
                    </a:cxn>
                    <a:cxn ang="0">
                      <a:pos x="45" y="8"/>
                    </a:cxn>
                    <a:cxn ang="0">
                      <a:pos x="30" y="8"/>
                    </a:cxn>
                    <a:cxn ang="0">
                      <a:pos x="16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11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8"/>
                      </a:lnTo>
                      <a:lnTo>
                        <a:pt x="43" y="8"/>
                      </a:lnTo>
                      <a:lnTo>
                        <a:pt x="56" y="7"/>
                      </a:lnTo>
                      <a:lnTo>
                        <a:pt x="68" y="7"/>
                      </a:lnTo>
                      <a:lnTo>
                        <a:pt x="78" y="6"/>
                      </a:lnTo>
                      <a:lnTo>
                        <a:pt x="88" y="6"/>
                      </a:lnTo>
                      <a:lnTo>
                        <a:pt x="96" y="5"/>
                      </a:lnTo>
                      <a:lnTo>
                        <a:pt x="102" y="4"/>
                      </a:lnTo>
                      <a:lnTo>
                        <a:pt x="107" y="3"/>
                      </a:lnTo>
                      <a:lnTo>
                        <a:pt x="110" y="1"/>
                      </a:lnTo>
                      <a:lnTo>
                        <a:pt x="111" y="0"/>
                      </a:lnTo>
                      <a:lnTo>
                        <a:pt x="108" y="0"/>
                      </a:lnTo>
                      <a:lnTo>
                        <a:pt x="107" y="1"/>
                      </a:lnTo>
                      <a:lnTo>
                        <a:pt x="104" y="3"/>
                      </a:lnTo>
                      <a:lnTo>
                        <a:pt x="98" y="4"/>
                      </a:lnTo>
                      <a:lnTo>
                        <a:pt x="90" y="5"/>
                      </a:lnTo>
                      <a:lnTo>
                        <a:pt x="81" y="6"/>
                      </a:lnTo>
                      <a:lnTo>
                        <a:pt x="70" y="7"/>
                      </a:lnTo>
                      <a:lnTo>
                        <a:pt x="58" y="7"/>
                      </a:lnTo>
                      <a:lnTo>
                        <a:pt x="45" y="8"/>
                      </a:lnTo>
                      <a:lnTo>
                        <a:pt x="30" y="8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0" name="Freeform 50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8"/>
                    </a:cxn>
                    <a:cxn ang="0">
                      <a:pos x="30" y="8"/>
                    </a:cxn>
                    <a:cxn ang="0">
                      <a:pos x="45" y="8"/>
                    </a:cxn>
                    <a:cxn ang="0">
                      <a:pos x="58" y="7"/>
                    </a:cxn>
                    <a:cxn ang="0">
                      <a:pos x="70" y="7"/>
                    </a:cxn>
                    <a:cxn ang="0">
                      <a:pos x="81" y="6"/>
                    </a:cxn>
                    <a:cxn ang="0">
                      <a:pos x="90" y="5"/>
                    </a:cxn>
                    <a:cxn ang="0">
                      <a:pos x="98" y="4"/>
                    </a:cxn>
                    <a:cxn ang="0">
                      <a:pos x="104" y="3"/>
                    </a:cxn>
                    <a:cxn ang="0">
                      <a:pos x="107" y="1"/>
                    </a:cxn>
                    <a:cxn ang="0">
                      <a:pos x="108" y="0"/>
                    </a:cxn>
                    <a:cxn ang="0">
                      <a:pos x="105" y="0"/>
                    </a:cxn>
                    <a:cxn ang="0">
                      <a:pos x="104" y="1"/>
                    </a:cxn>
                    <a:cxn ang="0">
                      <a:pos x="100" y="3"/>
                    </a:cxn>
                    <a:cxn ang="0">
                      <a:pos x="95" y="4"/>
                    </a:cxn>
                    <a:cxn ang="0">
                      <a:pos x="88" y="5"/>
                    </a:cxn>
                    <a:cxn ang="0">
                      <a:pos x="79" y="6"/>
                    </a:cxn>
                    <a:cxn ang="0">
                      <a:pos x="68" y="6"/>
                    </a:cxn>
                    <a:cxn ang="0">
                      <a:pos x="57" y="7"/>
                    </a:cxn>
                    <a:cxn ang="0">
                      <a:pos x="44" y="7"/>
                    </a:cxn>
                    <a:cxn ang="0">
                      <a:pos x="29" y="8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8" h="8">
                      <a:moveTo>
                        <a:pt x="0" y="8"/>
                      </a:moveTo>
                      <a:lnTo>
                        <a:pt x="16" y="8"/>
                      </a:lnTo>
                      <a:lnTo>
                        <a:pt x="30" y="8"/>
                      </a:lnTo>
                      <a:lnTo>
                        <a:pt x="45" y="8"/>
                      </a:lnTo>
                      <a:lnTo>
                        <a:pt x="58" y="7"/>
                      </a:lnTo>
                      <a:lnTo>
                        <a:pt x="70" y="7"/>
                      </a:lnTo>
                      <a:lnTo>
                        <a:pt x="81" y="6"/>
                      </a:lnTo>
                      <a:lnTo>
                        <a:pt x="90" y="5"/>
                      </a:lnTo>
                      <a:lnTo>
                        <a:pt x="98" y="4"/>
                      </a:lnTo>
                      <a:lnTo>
                        <a:pt x="104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0" y="3"/>
                      </a:lnTo>
                      <a:lnTo>
                        <a:pt x="95" y="4"/>
                      </a:lnTo>
                      <a:lnTo>
                        <a:pt x="88" y="5"/>
                      </a:lnTo>
                      <a:lnTo>
                        <a:pt x="79" y="6"/>
                      </a:lnTo>
                      <a:lnTo>
                        <a:pt x="68" y="6"/>
                      </a:lnTo>
                      <a:lnTo>
                        <a:pt x="57" y="7"/>
                      </a:lnTo>
                      <a:lnTo>
                        <a:pt x="44" y="7"/>
                      </a:lnTo>
                      <a:lnTo>
                        <a:pt x="29" y="8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B8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1" name="Freeform 50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5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8"/>
                    </a:cxn>
                    <a:cxn ang="0">
                      <a:pos x="44" y="7"/>
                    </a:cxn>
                    <a:cxn ang="0">
                      <a:pos x="57" y="7"/>
                    </a:cxn>
                    <a:cxn ang="0">
                      <a:pos x="68" y="6"/>
                    </a:cxn>
                    <a:cxn ang="0">
                      <a:pos x="79" y="6"/>
                    </a:cxn>
                    <a:cxn ang="0">
                      <a:pos x="88" y="5"/>
                    </a:cxn>
                    <a:cxn ang="0">
                      <a:pos x="95" y="4"/>
                    </a:cxn>
                    <a:cxn ang="0">
                      <a:pos x="100" y="3"/>
                    </a:cxn>
                    <a:cxn ang="0">
                      <a:pos x="104" y="1"/>
                    </a:cxn>
                    <a:cxn ang="0">
                      <a:pos x="105" y="0"/>
                    </a:cxn>
                    <a:cxn ang="0">
                      <a:pos x="101" y="0"/>
                    </a:cxn>
                    <a:cxn ang="0">
                      <a:pos x="100" y="1"/>
                    </a:cxn>
                    <a:cxn ang="0">
                      <a:pos x="97" y="3"/>
                    </a:cxn>
                    <a:cxn ang="0">
                      <a:pos x="91" y="4"/>
                    </a:cxn>
                    <a:cxn ang="0">
                      <a:pos x="85" y="5"/>
                    </a:cxn>
                    <a:cxn ang="0">
                      <a:pos x="76" y="6"/>
                    </a:cxn>
                    <a:cxn ang="0">
                      <a:pos x="66" y="6"/>
                    </a:cxn>
                    <a:cxn ang="0">
                      <a:pos x="55" y="7"/>
                    </a:cxn>
                    <a:cxn ang="0">
                      <a:pos x="43" y="7"/>
                    </a:cxn>
                    <a:cxn ang="0">
                      <a:pos x="29" y="7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5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8"/>
                      </a:lnTo>
                      <a:lnTo>
                        <a:pt x="44" y="7"/>
                      </a:lnTo>
                      <a:lnTo>
                        <a:pt x="57" y="7"/>
                      </a:lnTo>
                      <a:lnTo>
                        <a:pt x="68" y="6"/>
                      </a:lnTo>
                      <a:lnTo>
                        <a:pt x="79" y="6"/>
                      </a:lnTo>
                      <a:lnTo>
                        <a:pt x="88" y="5"/>
                      </a:lnTo>
                      <a:lnTo>
                        <a:pt x="95" y="4"/>
                      </a:lnTo>
                      <a:lnTo>
                        <a:pt x="100" y="3"/>
                      </a:lnTo>
                      <a:lnTo>
                        <a:pt x="104" y="1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100" y="1"/>
                      </a:lnTo>
                      <a:lnTo>
                        <a:pt x="97" y="3"/>
                      </a:lnTo>
                      <a:lnTo>
                        <a:pt x="91" y="4"/>
                      </a:lnTo>
                      <a:lnTo>
                        <a:pt x="85" y="5"/>
                      </a:lnTo>
                      <a:lnTo>
                        <a:pt x="76" y="6"/>
                      </a:lnTo>
                      <a:lnTo>
                        <a:pt x="66" y="6"/>
                      </a:lnTo>
                      <a:lnTo>
                        <a:pt x="55" y="7"/>
                      </a:lnTo>
                      <a:lnTo>
                        <a:pt x="43" y="7"/>
                      </a:lnTo>
                      <a:lnTo>
                        <a:pt x="29" y="7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989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2" name="Freeform 50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7"/>
                    </a:cxn>
                    <a:cxn ang="0">
                      <a:pos x="43" y="7"/>
                    </a:cxn>
                    <a:cxn ang="0">
                      <a:pos x="55" y="7"/>
                    </a:cxn>
                    <a:cxn ang="0">
                      <a:pos x="66" y="6"/>
                    </a:cxn>
                    <a:cxn ang="0">
                      <a:pos x="76" y="6"/>
                    </a:cxn>
                    <a:cxn ang="0">
                      <a:pos x="85" y="5"/>
                    </a:cxn>
                    <a:cxn ang="0">
                      <a:pos x="91" y="4"/>
                    </a:cxn>
                    <a:cxn ang="0">
                      <a:pos x="97" y="3"/>
                    </a:cxn>
                    <a:cxn ang="0">
                      <a:pos x="100" y="1"/>
                    </a:cxn>
                    <a:cxn ang="0">
                      <a:pos x="101" y="0"/>
                    </a:cxn>
                    <a:cxn ang="0">
                      <a:pos x="98" y="0"/>
                    </a:cxn>
                    <a:cxn ang="0">
                      <a:pos x="97" y="1"/>
                    </a:cxn>
                    <a:cxn ang="0">
                      <a:pos x="94" y="3"/>
                    </a:cxn>
                    <a:cxn ang="0">
                      <a:pos x="89" y="4"/>
                    </a:cxn>
                    <a:cxn ang="0">
                      <a:pos x="82" y="5"/>
                    </a:cxn>
                    <a:cxn ang="0">
                      <a:pos x="74" y="5"/>
                    </a:cxn>
                    <a:cxn ang="0">
                      <a:pos x="64" y="6"/>
                    </a:cxn>
                    <a:cxn ang="0">
                      <a:pos x="53" y="7"/>
                    </a:cxn>
                    <a:cxn ang="0">
                      <a:pos x="40" y="7"/>
                    </a:cxn>
                    <a:cxn ang="0">
                      <a:pos x="28" y="7"/>
                    </a:cxn>
                    <a:cxn ang="0">
                      <a:pos x="15" y="7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1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7"/>
                      </a:lnTo>
                      <a:lnTo>
                        <a:pt x="43" y="7"/>
                      </a:lnTo>
                      <a:lnTo>
                        <a:pt x="55" y="7"/>
                      </a:lnTo>
                      <a:lnTo>
                        <a:pt x="66" y="6"/>
                      </a:lnTo>
                      <a:lnTo>
                        <a:pt x="76" y="6"/>
                      </a:lnTo>
                      <a:lnTo>
                        <a:pt x="85" y="5"/>
                      </a:lnTo>
                      <a:lnTo>
                        <a:pt x="91" y="4"/>
                      </a:lnTo>
                      <a:lnTo>
                        <a:pt x="97" y="3"/>
                      </a:lnTo>
                      <a:lnTo>
                        <a:pt x="100" y="1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7" y="1"/>
                      </a:lnTo>
                      <a:lnTo>
                        <a:pt x="94" y="3"/>
                      </a:lnTo>
                      <a:lnTo>
                        <a:pt x="89" y="4"/>
                      </a:lnTo>
                      <a:lnTo>
                        <a:pt x="82" y="5"/>
                      </a:lnTo>
                      <a:lnTo>
                        <a:pt x="74" y="5"/>
                      </a:lnTo>
                      <a:lnTo>
                        <a:pt x="64" y="6"/>
                      </a:lnTo>
                      <a:lnTo>
                        <a:pt x="53" y="7"/>
                      </a:lnTo>
                      <a:lnTo>
                        <a:pt x="40" y="7"/>
                      </a:lnTo>
                      <a:lnTo>
                        <a:pt x="28" y="7"/>
                      </a:lnTo>
                      <a:lnTo>
                        <a:pt x="15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3" name="Freeform 50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7"/>
                    </a:cxn>
                    <a:cxn ang="0">
                      <a:pos x="28" y="7"/>
                    </a:cxn>
                    <a:cxn ang="0">
                      <a:pos x="40" y="7"/>
                    </a:cxn>
                    <a:cxn ang="0">
                      <a:pos x="53" y="7"/>
                    </a:cxn>
                    <a:cxn ang="0">
                      <a:pos x="64" y="6"/>
                    </a:cxn>
                    <a:cxn ang="0">
                      <a:pos x="74" y="5"/>
                    </a:cxn>
                    <a:cxn ang="0">
                      <a:pos x="82" y="5"/>
                    </a:cxn>
                    <a:cxn ang="0">
                      <a:pos x="89" y="4"/>
                    </a:cxn>
                    <a:cxn ang="0">
                      <a:pos x="94" y="3"/>
                    </a:cxn>
                    <a:cxn ang="0">
                      <a:pos x="97" y="1"/>
                    </a:cxn>
                    <a:cxn ang="0">
                      <a:pos x="98" y="0"/>
                    </a:cxn>
                    <a:cxn ang="0">
                      <a:pos x="95" y="0"/>
                    </a:cxn>
                    <a:cxn ang="0">
                      <a:pos x="94" y="1"/>
                    </a:cxn>
                    <a:cxn ang="0">
                      <a:pos x="90" y="3"/>
                    </a:cxn>
                    <a:cxn ang="0">
                      <a:pos x="86" y="4"/>
                    </a:cxn>
                    <a:cxn ang="0">
                      <a:pos x="79" y="5"/>
                    </a:cxn>
                    <a:cxn ang="0">
                      <a:pos x="71" y="5"/>
                    </a:cxn>
                    <a:cxn ang="0">
                      <a:pos x="61" y="6"/>
                    </a:cxn>
                    <a:cxn ang="0">
                      <a:pos x="51" y="6"/>
                    </a:cxn>
                    <a:cxn ang="0">
                      <a:pos x="39" y="7"/>
                    </a:cxn>
                    <a:cxn ang="0">
                      <a:pos x="27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98" h="8">
                      <a:moveTo>
                        <a:pt x="0" y="8"/>
                      </a:moveTo>
                      <a:lnTo>
                        <a:pt x="15" y="7"/>
                      </a:lnTo>
                      <a:lnTo>
                        <a:pt x="28" y="7"/>
                      </a:lnTo>
                      <a:lnTo>
                        <a:pt x="40" y="7"/>
                      </a:lnTo>
                      <a:lnTo>
                        <a:pt x="53" y="7"/>
                      </a:lnTo>
                      <a:lnTo>
                        <a:pt x="64" y="6"/>
                      </a:lnTo>
                      <a:lnTo>
                        <a:pt x="74" y="5"/>
                      </a:lnTo>
                      <a:lnTo>
                        <a:pt x="82" y="5"/>
                      </a:lnTo>
                      <a:lnTo>
                        <a:pt x="89" y="4"/>
                      </a:lnTo>
                      <a:lnTo>
                        <a:pt x="94" y="3"/>
                      </a:lnTo>
                      <a:lnTo>
                        <a:pt x="97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4" y="1"/>
                      </a:lnTo>
                      <a:lnTo>
                        <a:pt x="90" y="3"/>
                      </a:lnTo>
                      <a:lnTo>
                        <a:pt x="86" y="4"/>
                      </a:lnTo>
                      <a:lnTo>
                        <a:pt x="79" y="5"/>
                      </a:lnTo>
                      <a:lnTo>
                        <a:pt x="71" y="5"/>
                      </a:lnTo>
                      <a:lnTo>
                        <a:pt x="61" y="6"/>
                      </a:lnTo>
                      <a:lnTo>
                        <a:pt x="51" y="6"/>
                      </a:lnTo>
                      <a:lnTo>
                        <a:pt x="39" y="7"/>
                      </a:lnTo>
                      <a:lnTo>
                        <a:pt x="27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383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4" name="Freeform 50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5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7" y="7"/>
                    </a:cxn>
                    <a:cxn ang="0">
                      <a:pos x="39" y="7"/>
                    </a:cxn>
                    <a:cxn ang="0">
                      <a:pos x="51" y="6"/>
                    </a:cxn>
                    <a:cxn ang="0">
                      <a:pos x="61" y="6"/>
                    </a:cxn>
                    <a:cxn ang="0">
                      <a:pos x="71" y="5"/>
                    </a:cxn>
                    <a:cxn ang="0">
                      <a:pos x="79" y="5"/>
                    </a:cxn>
                    <a:cxn ang="0">
                      <a:pos x="86" y="4"/>
                    </a:cxn>
                    <a:cxn ang="0">
                      <a:pos x="90" y="3"/>
                    </a:cxn>
                    <a:cxn ang="0">
                      <a:pos x="94" y="1"/>
                    </a:cxn>
                    <a:cxn ang="0">
                      <a:pos x="95" y="0"/>
                    </a:cxn>
                    <a:cxn ang="0">
                      <a:pos x="90" y="0"/>
                    </a:cxn>
                    <a:cxn ang="0">
                      <a:pos x="90" y="1"/>
                    </a:cxn>
                    <a:cxn ang="0">
                      <a:pos x="87" y="3"/>
                    </a:cxn>
                    <a:cxn ang="0">
                      <a:pos x="82" y="4"/>
                    </a:cxn>
                    <a:cxn ang="0">
                      <a:pos x="77" y="5"/>
                    </a:cxn>
                    <a:cxn ang="0">
                      <a:pos x="69" y="5"/>
                    </a:cxn>
                    <a:cxn ang="0">
                      <a:pos x="59" y="6"/>
                    </a:cxn>
                    <a:cxn ang="0">
                      <a:pos x="49" y="6"/>
                    </a:cxn>
                    <a:cxn ang="0">
                      <a:pos x="38" y="7"/>
                    </a:cxn>
                    <a:cxn ang="0">
                      <a:pos x="26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5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7" y="7"/>
                      </a:lnTo>
                      <a:lnTo>
                        <a:pt x="39" y="7"/>
                      </a:lnTo>
                      <a:lnTo>
                        <a:pt x="51" y="6"/>
                      </a:lnTo>
                      <a:lnTo>
                        <a:pt x="61" y="6"/>
                      </a:lnTo>
                      <a:lnTo>
                        <a:pt x="71" y="5"/>
                      </a:lnTo>
                      <a:lnTo>
                        <a:pt x="79" y="5"/>
                      </a:lnTo>
                      <a:lnTo>
                        <a:pt x="86" y="4"/>
                      </a:lnTo>
                      <a:lnTo>
                        <a:pt x="90" y="3"/>
                      </a:lnTo>
                      <a:lnTo>
                        <a:pt x="94" y="1"/>
                      </a:lnTo>
                      <a:lnTo>
                        <a:pt x="95" y="0"/>
                      </a:lnTo>
                      <a:lnTo>
                        <a:pt x="90" y="0"/>
                      </a:lnTo>
                      <a:lnTo>
                        <a:pt x="90" y="1"/>
                      </a:lnTo>
                      <a:lnTo>
                        <a:pt x="87" y="3"/>
                      </a:lnTo>
                      <a:lnTo>
                        <a:pt x="82" y="4"/>
                      </a:lnTo>
                      <a:lnTo>
                        <a:pt x="77" y="5"/>
                      </a:lnTo>
                      <a:lnTo>
                        <a:pt x="69" y="5"/>
                      </a:lnTo>
                      <a:lnTo>
                        <a:pt x="59" y="6"/>
                      </a:lnTo>
                      <a:lnTo>
                        <a:pt x="49" y="6"/>
                      </a:lnTo>
                      <a:lnTo>
                        <a:pt x="38" y="7"/>
                      </a:lnTo>
                      <a:lnTo>
                        <a:pt x="26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181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5" name="Freeform 50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0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6" y="7"/>
                    </a:cxn>
                    <a:cxn ang="0">
                      <a:pos x="38" y="7"/>
                    </a:cxn>
                    <a:cxn ang="0">
                      <a:pos x="49" y="6"/>
                    </a:cxn>
                    <a:cxn ang="0">
                      <a:pos x="59" y="6"/>
                    </a:cxn>
                    <a:cxn ang="0">
                      <a:pos x="69" y="5"/>
                    </a:cxn>
                    <a:cxn ang="0">
                      <a:pos x="77" y="5"/>
                    </a:cxn>
                    <a:cxn ang="0">
                      <a:pos x="82" y="4"/>
                    </a:cxn>
                    <a:cxn ang="0">
                      <a:pos x="87" y="3"/>
                    </a:cxn>
                    <a:cxn ang="0">
                      <a:pos x="90" y="1"/>
                    </a:cxn>
                    <a:cxn ang="0">
                      <a:pos x="90" y="0"/>
                    </a:cxn>
                    <a:cxn ang="0">
                      <a:pos x="87" y="0"/>
                    </a:cxn>
                    <a:cxn ang="0">
                      <a:pos x="87" y="1"/>
                    </a:cxn>
                    <a:cxn ang="0">
                      <a:pos x="84" y="3"/>
                    </a:cxn>
                    <a:cxn ang="0">
                      <a:pos x="78" y="4"/>
                    </a:cxn>
                    <a:cxn ang="0">
                      <a:pos x="71" y="5"/>
                    </a:cxn>
                    <a:cxn ang="0">
                      <a:pos x="63" y="5"/>
                    </a:cxn>
                    <a:cxn ang="0">
                      <a:pos x="51" y="6"/>
                    </a:cxn>
                    <a:cxn ang="0">
                      <a:pos x="40" y="6"/>
                    </a:cxn>
                    <a:cxn ang="0">
                      <a:pos x="27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0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6" y="7"/>
                      </a:lnTo>
                      <a:lnTo>
                        <a:pt x="38" y="7"/>
                      </a:lnTo>
                      <a:lnTo>
                        <a:pt x="49" y="6"/>
                      </a:lnTo>
                      <a:lnTo>
                        <a:pt x="59" y="6"/>
                      </a:lnTo>
                      <a:lnTo>
                        <a:pt x="69" y="5"/>
                      </a:lnTo>
                      <a:lnTo>
                        <a:pt x="77" y="5"/>
                      </a:lnTo>
                      <a:lnTo>
                        <a:pt x="82" y="4"/>
                      </a:lnTo>
                      <a:lnTo>
                        <a:pt x="87" y="3"/>
                      </a:lnTo>
                      <a:lnTo>
                        <a:pt x="90" y="1"/>
                      </a:lnTo>
                      <a:lnTo>
                        <a:pt x="90" y="0"/>
                      </a:ln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4" y="3"/>
                      </a:lnTo>
                      <a:lnTo>
                        <a:pt x="78" y="4"/>
                      </a:lnTo>
                      <a:lnTo>
                        <a:pt x="71" y="5"/>
                      </a:lnTo>
                      <a:lnTo>
                        <a:pt x="63" y="5"/>
                      </a:lnTo>
                      <a:lnTo>
                        <a:pt x="51" y="6"/>
                      </a:lnTo>
                      <a:lnTo>
                        <a:pt x="40" y="6"/>
                      </a:lnTo>
                      <a:lnTo>
                        <a:pt x="27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6" name="Freeform 50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7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7" y="7"/>
                    </a:cxn>
                    <a:cxn ang="0">
                      <a:pos x="40" y="6"/>
                    </a:cxn>
                    <a:cxn ang="0">
                      <a:pos x="51" y="6"/>
                    </a:cxn>
                    <a:cxn ang="0">
                      <a:pos x="63" y="5"/>
                    </a:cxn>
                    <a:cxn ang="0">
                      <a:pos x="71" y="5"/>
                    </a:cxn>
                    <a:cxn ang="0">
                      <a:pos x="78" y="4"/>
                    </a:cxn>
                    <a:cxn ang="0">
                      <a:pos x="84" y="3"/>
                    </a:cxn>
                    <a:cxn ang="0">
                      <a:pos x="87" y="1"/>
                    </a:cxn>
                    <a:cxn ang="0">
                      <a:pos x="87" y="0"/>
                    </a:cxn>
                    <a:cxn ang="0">
                      <a:pos x="84" y="0"/>
                    </a:cxn>
                    <a:cxn ang="0">
                      <a:pos x="84" y="1"/>
                    </a:cxn>
                    <a:cxn ang="0">
                      <a:pos x="80" y="3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59" y="5"/>
                    </a:cxn>
                    <a:cxn ang="0">
                      <a:pos x="49" y="6"/>
                    </a:cxn>
                    <a:cxn ang="0">
                      <a:pos x="38" y="6"/>
                    </a:cxn>
                    <a:cxn ang="0">
                      <a:pos x="26" y="6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87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7" y="7"/>
                      </a:lnTo>
                      <a:lnTo>
                        <a:pt x="40" y="6"/>
                      </a:lnTo>
                      <a:lnTo>
                        <a:pt x="51" y="6"/>
                      </a:lnTo>
                      <a:lnTo>
                        <a:pt x="63" y="5"/>
                      </a:lnTo>
                      <a:lnTo>
                        <a:pt x="71" y="5"/>
                      </a:lnTo>
                      <a:lnTo>
                        <a:pt x="78" y="4"/>
                      </a:lnTo>
                      <a:lnTo>
                        <a:pt x="84" y="3"/>
                      </a:lnTo>
                      <a:lnTo>
                        <a:pt x="87" y="1"/>
                      </a:lnTo>
                      <a:lnTo>
                        <a:pt x="87" y="0"/>
                      </a:lnTo>
                      <a:lnTo>
                        <a:pt x="84" y="0"/>
                      </a:lnTo>
                      <a:lnTo>
                        <a:pt x="84" y="1"/>
                      </a:lnTo>
                      <a:lnTo>
                        <a:pt x="80" y="3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59" y="5"/>
                      </a:lnTo>
                      <a:lnTo>
                        <a:pt x="49" y="6"/>
                      </a:lnTo>
                      <a:lnTo>
                        <a:pt x="38" y="6"/>
                      </a:lnTo>
                      <a:lnTo>
                        <a:pt x="26" y="6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7" name="Freeform 50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4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6" y="6"/>
                    </a:cxn>
                    <a:cxn ang="0">
                      <a:pos x="38" y="6"/>
                    </a:cxn>
                    <a:cxn ang="0">
                      <a:pos x="49" y="6"/>
                    </a:cxn>
                    <a:cxn ang="0">
                      <a:pos x="59" y="5"/>
                    </a:cxn>
                    <a:cxn ang="0">
                      <a:pos x="68" y="5"/>
                    </a:cxn>
                    <a:cxn ang="0">
                      <a:pos x="75" y="4"/>
                    </a:cxn>
                    <a:cxn ang="0">
                      <a:pos x="80" y="3"/>
                    </a:cxn>
                    <a:cxn ang="0">
                      <a:pos x="84" y="1"/>
                    </a:cxn>
                    <a:cxn ang="0">
                      <a:pos x="84" y="0"/>
                    </a:cxn>
                    <a:cxn ang="0">
                      <a:pos x="80" y="0"/>
                    </a:cxn>
                    <a:cxn ang="0">
                      <a:pos x="80" y="1"/>
                    </a:cxn>
                    <a:cxn ang="0">
                      <a:pos x="77" y="3"/>
                    </a:cxn>
                    <a:cxn ang="0">
                      <a:pos x="72" y="4"/>
                    </a:cxn>
                    <a:cxn ang="0">
                      <a:pos x="66" y="4"/>
                    </a:cxn>
                    <a:cxn ang="0">
                      <a:pos x="57" y="5"/>
                    </a:cxn>
                    <a:cxn ang="0">
                      <a:pos x="48" y="6"/>
                    </a:cxn>
                    <a:cxn ang="0">
                      <a:pos x="37" y="6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84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6" y="6"/>
                      </a:lnTo>
                      <a:lnTo>
                        <a:pt x="38" y="6"/>
                      </a:lnTo>
                      <a:lnTo>
                        <a:pt x="49" y="6"/>
                      </a:lnTo>
                      <a:lnTo>
                        <a:pt x="59" y="5"/>
                      </a:lnTo>
                      <a:lnTo>
                        <a:pt x="68" y="5"/>
                      </a:lnTo>
                      <a:lnTo>
                        <a:pt x="75" y="4"/>
                      </a:lnTo>
                      <a:lnTo>
                        <a:pt x="80" y="3"/>
                      </a:lnTo>
                      <a:lnTo>
                        <a:pt x="84" y="1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0" y="1"/>
                      </a:lnTo>
                      <a:lnTo>
                        <a:pt x="77" y="3"/>
                      </a:lnTo>
                      <a:lnTo>
                        <a:pt x="72" y="4"/>
                      </a:lnTo>
                      <a:lnTo>
                        <a:pt x="66" y="4"/>
                      </a:lnTo>
                      <a:lnTo>
                        <a:pt x="57" y="5"/>
                      </a:lnTo>
                      <a:lnTo>
                        <a:pt x="48" y="6"/>
                      </a:lnTo>
                      <a:lnTo>
                        <a:pt x="37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B7B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8" name="Freeform 50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0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7" y="6"/>
                    </a:cxn>
                    <a:cxn ang="0">
                      <a:pos x="48" y="6"/>
                    </a:cxn>
                    <a:cxn ang="0">
                      <a:pos x="57" y="5"/>
                    </a:cxn>
                    <a:cxn ang="0">
                      <a:pos x="66" y="4"/>
                    </a:cxn>
                    <a:cxn ang="0">
                      <a:pos x="72" y="4"/>
                    </a:cxn>
                    <a:cxn ang="0">
                      <a:pos x="77" y="3"/>
                    </a:cxn>
                    <a:cxn ang="0">
                      <a:pos x="80" y="1"/>
                    </a:cxn>
                    <a:cxn ang="0">
                      <a:pos x="80" y="0"/>
                    </a:cxn>
                    <a:cxn ang="0">
                      <a:pos x="77" y="0"/>
                    </a:cxn>
                    <a:cxn ang="0">
                      <a:pos x="77" y="1"/>
                    </a:cxn>
                    <a:cxn ang="0">
                      <a:pos x="74" y="3"/>
                    </a:cxn>
                    <a:cxn ang="0">
                      <a:pos x="69" y="4"/>
                    </a:cxn>
                    <a:cxn ang="0">
                      <a:pos x="63" y="4"/>
                    </a:cxn>
                    <a:cxn ang="0">
                      <a:pos x="55" y="5"/>
                    </a:cxn>
                    <a:cxn ang="0">
                      <a:pos x="46" y="5"/>
                    </a:cxn>
                    <a:cxn ang="0">
                      <a:pos x="36" y="6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0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7" y="6"/>
                      </a:lnTo>
                      <a:lnTo>
                        <a:pt x="48" y="6"/>
                      </a:lnTo>
                      <a:lnTo>
                        <a:pt x="57" y="5"/>
                      </a:lnTo>
                      <a:lnTo>
                        <a:pt x="66" y="4"/>
                      </a:lnTo>
                      <a:lnTo>
                        <a:pt x="72" y="4"/>
                      </a:lnTo>
                      <a:lnTo>
                        <a:pt x="77" y="3"/>
                      </a:lnTo>
                      <a:lnTo>
                        <a:pt x="80" y="1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7" y="1"/>
                      </a:lnTo>
                      <a:lnTo>
                        <a:pt x="74" y="3"/>
                      </a:lnTo>
                      <a:lnTo>
                        <a:pt x="69" y="4"/>
                      </a:lnTo>
                      <a:lnTo>
                        <a:pt x="63" y="4"/>
                      </a:lnTo>
                      <a:lnTo>
                        <a:pt x="55" y="5"/>
                      </a:lnTo>
                      <a:lnTo>
                        <a:pt x="46" y="5"/>
                      </a:lnTo>
                      <a:lnTo>
                        <a:pt x="36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979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9" name="Freeform 50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7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6" y="6"/>
                    </a:cxn>
                    <a:cxn ang="0">
                      <a:pos x="46" y="5"/>
                    </a:cxn>
                    <a:cxn ang="0">
                      <a:pos x="55" y="5"/>
                    </a:cxn>
                    <a:cxn ang="0">
                      <a:pos x="63" y="4"/>
                    </a:cxn>
                    <a:cxn ang="0">
                      <a:pos x="69" y="4"/>
                    </a:cxn>
                    <a:cxn ang="0">
                      <a:pos x="74" y="3"/>
                    </a:cxn>
                    <a:cxn ang="0">
                      <a:pos x="77" y="1"/>
                    </a:cxn>
                    <a:cxn ang="0">
                      <a:pos x="77" y="0"/>
                    </a:cxn>
                    <a:cxn ang="0">
                      <a:pos x="74" y="0"/>
                    </a:cxn>
                    <a:cxn ang="0">
                      <a:pos x="74" y="1"/>
                    </a:cxn>
                    <a:cxn ang="0">
                      <a:pos x="70" y="3"/>
                    </a:cxn>
                    <a:cxn ang="0">
                      <a:pos x="66" y="4"/>
                    </a:cxn>
                    <a:cxn ang="0">
                      <a:pos x="60" y="4"/>
                    </a:cxn>
                    <a:cxn ang="0">
                      <a:pos x="53" y="5"/>
                    </a:cxn>
                    <a:cxn ang="0">
                      <a:pos x="44" y="5"/>
                    </a:cxn>
                    <a:cxn ang="0">
                      <a:pos x="34" y="6"/>
                    </a:cxn>
                    <a:cxn ang="0">
                      <a:pos x="24" y="6"/>
                    </a:cxn>
                    <a:cxn ang="0">
                      <a:pos x="12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7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6" y="6"/>
                      </a:lnTo>
                      <a:lnTo>
                        <a:pt x="46" y="5"/>
                      </a:lnTo>
                      <a:lnTo>
                        <a:pt x="55" y="5"/>
                      </a:lnTo>
                      <a:lnTo>
                        <a:pt x="63" y="4"/>
                      </a:lnTo>
                      <a:lnTo>
                        <a:pt x="69" y="4"/>
                      </a:lnTo>
                      <a:lnTo>
                        <a:pt x="74" y="3"/>
                      </a:lnTo>
                      <a:lnTo>
                        <a:pt x="77" y="1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66" y="4"/>
                      </a:lnTo>
                      <a:lnTo>
                        <a:pt x="60" y="4"/>
                      </a:lnTo>
                      <a:lnTo>
                        <a:pt x="53" y="5"/>
                      </a:lnTo>
                      <a:lnTo>
                        <a:pt x="44" y="5"/>
                      </a:lnTo>
                      <a:lnTo>
                        <a:pt x="34" y="6"/>
                      </a:lnTo>
                      <a:lnTo>
                        <a:pt x="24" y="6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0" name="Freeform 51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4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" y="6"/>
                    </a:cxn>
                    <a:cxn ang="0">
                      <a:pos x="24" y="6"/>
                    </a:cxn>
                    <a:cxn ang="0">
                      <a:pos x="34" y="6"/>
                    </a:cxn>
                    <a:cxn ang="0">
                      <a:pos x="44" y="5"/>
                    </a:cxn>
                    <a:cxn ang="0">
                      <a:pos x="53" y="5"/>
                    </a:cxn>
                    <a:cxn ang="0">
                      <a:pos x="60" y="4"/>
                    </a:cxn>
                    <a:cxn ang="0">
                      <a:pos x="66" y="4"/>
                    </a:cxn>
                    <a:cxn ang="0">
                      <a:pos x="70" y="3"/>
                    </a:cxn>
                    <a:cxn ang="0">
                      <a:pos x="74" y="1"/>
                    </a:cxn>
                    <a:cxn ang="0">
                      <a:pos x="74" y="0"/>
                    </a:cxn>
                    <a:cxn ang="0">
                      <a:pos x="70" y="0"/>
                    </a:cxn>
                    <a:cxn ang="0">
                      <a:pos x="69" y="1"/>
                    </a:cxn>
                    <a:cxn ang="0">
                      <a:pos x="67" y="3"/>
                    </a:cxn>
                    <a:cxn ang="0">
                      <a:pos x="61" y="4"/>
                    </a:cxn>
                    <a:cxn ang="0">
                      <a:pos x="55" y="4"/>
                    </a:cxn>
                    <a:cxn ang="0">
                      <a:pos x="46" y="5"/>
                    </a:cxn>
                    <a:cxn ang="0">
                      <a:pos x="36" y="5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4" h="6">
                      <a:moveTo>
                        <a:pt x="0" y="6"/>
                      </a:moveTo>
                      <a:lnTo>
                        <a:pt x="12" y="6"/>
                      </a:lnTo>
                      <a:lnTo>
                        <a:pt x="24" y="6"/>
                      </a:lnTo>
                      <a:lnTo>
                        <a:pt x="34" y="6"/>
                      </a:lnTo>
                      <a:lnTo>
                        <a:pt x="44" y="5"/>
                      </a:lnTo>
                      <a:lnTo>
                        <a:pt x="53" y="5"/>
                      </a:lnTo>
                      <a:lnTo>
                        <a:pt x="60" y="4"/>
                      </a:lnTo>
                      <a:lnTo>
                        <a:pt x="66" y="4"/>
                      </a:lnTo>
                      <a:lnTo>
                        <a:pt x="70" y="3"/>
                      </a:lnTo>
                      <a:lnTo>
                        <a:pt x="74" y="1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9" y="1"/>
                      </a:lnTo>
                      <a:lnTo>
                        <a:pt x="67" y="3"/>
                      </a:lnTo>
                      <a:lnTo>
                        <a:pt x="61" y="4"/>
                      </a:lnTo>
                      <a:lnTo>
                        <a:pt x="55" y="4"/>
                      </a:lnTo>
                      <a:lnTo>
                        <a:pt x="46" y="5"/>
                      </a:lnTo>
                      <a:lnTo>
                        <a:pt x="36" y="5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1" name="Freeform 51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0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6" y="5"/>
                    </a:cxn>
                    <a:cxn ang="0">
                      <a:pos x="46" y="5"/>
                    </a:cxn>
                    <a:cxn ang="0">
                      <a:pos x="55" y="4"/>
                    </a:cxn>
                    <a:cxn ang="0">
                      <a:pos x="61" y="4"/>
                    </a:cxn>
                    <a:cxn ang="0">
                      <a:pos x="67" y="3"/>
                    </a:cxn>
                    <a:cxn ang="0">
                      <a:pos x="69" y="1"/>
                    </a:cxn>
                    <a:cxn ang="0">
                      <a:pos x="70" y="0"/>
                    </a:cxn>
                    <a:cxn ang="0">
                      <a:pos x="67" y="0"/>
                    </a:cxn>
                    <a:cxn ang="0">
                      <a:pos x="66" y="1"/>
                    </a:cxn>
                    <a:cxn ang="0">
                      <a:pos x="64" y="3"/>
                    </a:cxn>
                    <a:cxn ang="0">
                      <a:pos x="58" y="4"/>
                    </a:cxn>
                    <a:cxn ang="0">
                      <a:pos x="51" y="4"/>
                    </a:cxn>
                    <a:cxn ang="0">
                      <a:pos x="44" y="5"/>
                    </a:cxn>
                    <a:cxn ang="0">
                      <a:pos x="34" y="5"/>
                    </a:cxn>
                    <a:cxn ang="0">
                      <a:pos x="24" y="5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0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6" y="5"/>
                      </a:lnTo>
                      <a:lnTo>
                        <a:pt x="46" y="5"/>
                      </a:lnTo>
                      <a:lnTo>
                        <a:pt x="55" y="4"/>
                      </a:lnTo>
                      <a:lnTo>
                        <a:pt x="61" y="4"/>
                      </a:lnTo>
                      <a:lnTo>
                        <a:pt x="67" y="3"/>
                      </a:lnTo>
                      <a:lnTo>
                        <a:pt x="69" y="1"/>
                      </a:lnTo>
                      <a:lnTo>
                        <a:pt x="70" y="0"/>
                      </a:lnTo>
                      <a:lnTo>
                        <a:pt x="67" y="0"/>
                      </a:lnTo>
                      <a:lnTo>
                        <a:pt x="66" y="1"/>
                      </a:lnTo>
                      <a:lnTo>
                        <a:pt x="64" y="3"/>
                      </a:lnTo>
                      <a:lnTo>
                        <a:pt x="58" y="4"/>
                      </a:lnTo>
                      <a:lnTo>
                        <a:pt x="51" y="4"/>
                      </a:lnTo>
                      <a:lnTo>
                        <a:pt x="44" y="5"/>
                      </a:lnTo>
                      <a:lnTo>
                        <a:pt x="34" y="5"/>
                      </a:lnTo>
                      <a:lnTo>
                        <a:pt x="24" y="5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474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2" name="Freeform 51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7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4" y="5"/>
                    </a:cxn>
                    <a:cxn ang="0">
                      <a:pos x="34" y="5"/>
                    </a:cxn>
                    <a:cxn ang="0">
                      <a:pos x="44" y="5"/>
                    </a:cxn>
                    <a:cxn ang="0">
                      <a:pos x="51" y="4"/>
                    </a:cxn>
                    <a:cxn ang="0">
                      <a:pos x="58" y="4"/>
                    </a:cxn>
                    <a:cxn ang="0">
                      <a:pos x="64" y="3"/>
                    </a:cxn>
                    <a:cxn ang="0">
                      <a:pos x="66" y="1"/>
                    </a:cxn>
                    <a:cxn ang="0">
                      <a:pos x="67" y="0"/>
                    </a:cxn>
                    <a:cxn ang="0">
                      <a:pos x="64" y="0"/>
                    </a:cxn>
                    <a:cxn ang="0">
                      <a:pos x="64" y="1"/>
                    </a:cxn>
                    <a:cxn ang="0">
                      <a:pos x="60" y="3"/>
                    </a:cxn>
                    <a:cxn ang="0">
                      <a:pos x="56" y="3"/>
                    </a:cxn>
                    <a:cxn ang="0">
                      <a:pos x="49" y="4"/>
                    </a:cxn>
                    <a:cxn ang="0">
                      <a:pos x="41" y="5"/>
                    </a:cxn>
                    <a:cxn ang="0">
                      <a:pos x="33" y="5"/>
                    </a:cxn>
                    <a:cxn ang="0">
                      <a:pos x="23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7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4" y="5"/>
                      </a:lnTo>
                      <a:lnTo>
                        <a:pt x="34" y="5"/>
                      </a:lnTo>
                      <a:lnTo>
                        <a:pt x="44" y="5"/>
                      </a:lnTo>
                      <a:lnTo>
                        <a:pt x="51" y="4"/>
                      </a:lnTo>
                      <a:lnTo>
                        <a:pt x="58" y="4"/>
                      </a:lnTo>
                      <a:lnTo>
                        <a:pt x="64" y="3"/>
                      </a:lnTo>
                      <a:lnTo>
                        <a:pt x="66" y="1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64" y="1"/>
                      </a:lnTo>
                      <a:lnTo>
                        <a:pt x="60" y="3"/>
                      </a:lnTo>
                      <a:lnTo>
                        <a:pt x="56" y="3"/>
                      </a:lnTo>
                      <a:lnTo>
                        <a:pt x="49" y="4"/>
                      </a:lnTo>
                      <a:lnTo>
                        <a:pt x="41" y="5"/>
                      </a:lnTo>
                      <a:lnTo>
                        <a:pt x="33" y="5"/>
                      </a:lnTo>
                      <a:lnTo>
                        <a:pt x="23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" name="Freeform 51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4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3" y="5"/>
                    </a:cxn>
                    <a:cxn ang="0">
                      <a:pos x="33" y="5"/>
                    </a:cxn>
                    <a:cxn ang="0">
                      <a:pos x="41" y="5"/>
                    </a:cxn>
                    <a:cxn ang="0">
                      <a:pos x="49" y="4"/>
                    </a:cxn>
                    <a:cxn ang="0">
                      <a:pos x="56" y="3"/>
                    </a:cxn>
                    <a:cxn ang="0">
                      <a:pos x="60" y="3"/>
                    </a:cxn>
                    <a:cxn ang="0">
                      <a:pos x="64" y="1"/>
                    </a:cxn>
                    <a:cxn ang="0">
                      <a:pos x="64" y="0"/>
                    </a:cxn>
                    <a:cxn ang="0">
                      <a:pos x="60" y="0"/>
                    </a:cxn>
                    <a:cxn ang="0">
                      <a:pos x="60" y="1"/>
                    </a:cxn>
                    <a:cxn ang="0">
                      <a:pos x="57" y="3"/>
                    </a:cxn>
                    <a:cxn ang="0">
                      <a:pos x="53" y="3"/>
                    </a:cxn>
                    <a:cxn ang="0">
                      <a:pos x="47" y="4"/>
                    </a:cxn>
                    <a:cxn ang="0">
                      <a:pos x="39" y="4"/>
                    </a:cxn>
                    <a:cxn ang="0">
                      <a:pos x="30" y="5"/>
                    </a:cxn>
                    <a:cxn ang="0">
                      <a:pos x="22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4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3" y="5"/>
                      </a:lnTo>
                      <a:lnTo>
                        <a:pt x="33" y="5"/>
                      </a:lnTo>
                      <a:lnTo>
                        <a:pt x="41" y="5"/>
                      </a:lnTo>
                      <a:lnTo>
                        <a:pt x="49" y="4"/>
                      </a:lnTo>
                      <a:lnTo>
                        <a:pt x="56" y="3"/>
                      </a:lnTo>
                      <a:lnTo>
                        <a:pt x="60" y="3"/>
                      </a:lnTo>
                      <a:lnTo>
                        <a:pt x="64" y="1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60" y="1"/>
                      </a:lnTo>
                      <a:lnTo>
                        <a:pt x="57" y="3"/>
                      </a:lnTo>
                      <a:lnTo>
                        <a:pt x="53" y="3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0" y="5"/>
                      </a:lnTo>
                      <a:lnTo>
                        <a:pt x="22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" name="Freeform 51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0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2" y="5"/>
                    </a:cxn>
                    <a:cxn ang="0">
                      <a:pos x="30" y="5"/>
                    </a:cxn>
                    <a:cxn ang="0">
                      <a:pos x="39" y="4"/>
                    </a:cxn>
                    <a:cxn ang="0">
                      <a:pos x="47" y="4"/>
                    </a:cxn>
                    <a:cxn ang="0">
                      <a:pos x="53" y="3"/>
                    </a:cxn>
                    <a:cxn ang="0">
                      <a:pos x="57" y="3"/>
                    </a:cxn>
                    <a:cxn ang="0">
                      <a:pos x="60" y="1"/>
                    </a:cxn>
                    <a:cxn ang="0">
                      <a:pos x="60" y="0"/>
                    </a:cxn>
                    <a:cxn ang="0">
                      <a:pos x="57" y="0"/>
                    </a:cxn>
                    <a:cxn ang="0">
                      <a:pos x="56" y="1"/>
                    </a:cxn>
                    <a:cxn ang="0">
                      <a:pos x="53" y="3"/>
                    </a:cxn>
                    <a:cxn ang="0">
                      <a:pos x="48" y="3"/>
                    </a:cxn>
                    <a:cxn ang="0">
                      <a:pos x="40" y="4"/>
                    </a:cxn>
                    <a:cxn ang="0">
                      <a:pos x="33" y="4"/>
                    </a:cxn>
                    <a:cxn ang="0">
                      <a:pos x="23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0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2" y="5"/>
                      </a:lnTo>
                      <a:lnTo>
                        <a:pt x="30" y="5"/>
                      </a:lnTo>
                      <a:lnTo>
                        <a:pt x="39" y="4"/>
                      </a:lnTo>
                      <a:lnTo>
                        <a:pt x="47" y="4"/>
                      </a:lnTo>
                      <a:lnTo>
                        <a:pt x="53" y="3"/>
                      </a:lnTo>
                      <a:lnTo>
                        <a:pt x="57" y="3"/>
                      </a:lnTo>
                      <a:lnTo>
                        <a:pt x="60" y="1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1"/>
                      </a:lnTo>
                      <a:lnTo>
                        <a:pt x="53" y="3"/>
                      </a:lnTo>
                      <a:lnTo>
                        <a:pt x="48" y="3"/>
                      </a:lnTo>
                      <a:lnTo>
                        <a:pt x="40" y="4"/>
                      </a:lnTo>
                      <a:lnTo>
                        <a:pt x="33" y="4"/>
                      </a:lnTo>
                      <a:lnTo>
                        <a:pt x="23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" name="Freeform 51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3" y="5"/>
                    </a:cxn>
                    <a:cxn ang="0">
                      <a:pos x="33" y="4"/>
                    </a:cxn>
                    <a:cxn ang="0">
                      <a:pos x="40" y="4"/>
                    </a:cxn>
                    <a:cxn ang="0">
                      <a:pos x="48" y="3"/>
                    </a:cxn>
                    <a:cxn ang="0">
                      <a:pos x="53" y="3"/>
                    </a:cxn>
                    <a:cxn ang="0">
                      <a:pos x="56" y="1"/>
                    </a:cxn>
                    <a:cxn ang="0">
                      <a:pos x="57" y="0"/>
                    </a:cxn>
                    <a:cxn ang="0">
                      <a:pos x="54" y="0"/>
                    </a:cxn>
                    <a:cxn ang="0">
                      <a:pos x="53" y="1"/>
                    </a:cxn>
                    <a:cxn ang="0">
                      <a:pos x="50" y="3"/>
                    </a:cxn>
                    <a:cxn ang="0">
                      <a:pos x="45" y="3"/>
                    </a:cxn>
                    <a:cxn ang="0">
                      <a:pos x="38" y="4"/>
                    </a:cxn>
                    <a:cxn ang="0">
                      <a:pos x="30" y="4"/>
                    </a:cxn>
                    <a:cxn ang="0">
                      <a:pos x="22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7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3" y="5"/>
                      </a:lnTo>
                      <a:lnTo>
                        <a:pt x="33" y="4"/>
                      </a:lnTo>
                      <a:lnTo>
                        <a:pt x="40" y="4"/>
                      </a:lnTo>
                      <a:lnTo>
                        <a:pt x="48" y="3"/>
                      </a:lnTo>
                      <a:lnTo>
                        <a:pt x="53" y="3"/>
                      </a:lnTo>
                      <a:lnTo>
                        <a:pt x="56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0" y="3"/>
                      </a:lnTo>
                      <a:lnTo>
                        <a:pt x="45" y="3"/>
                      </a:lnTo>
                      <a:lnTo>
                        <a:pt x="38" y="4"/>
                      </a:lnTo>
                      <a:lnTo>
                        <a:pt x="30" y="4"/>
                      </a:lnTo>
                      <a:lnTo>
                        <a:pt x="22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" name="Freeform 51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4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2" y="5"/>
                    </a:cxn>
                    <a:cxn ang="0">
                      <a:pos x="30" y="4"/>
                    </a:cxn>
                    <a:cxn ang="0">
                      <a:pos x="38" y="4"/>
                    </a:cxn>
                    <a:cxn ang="0">
                      <a:pos x="45" y="3"/>
                    </a:cxn>
                    <a:cxn ang="0">
                      <a:pos x="50" y="3"/>
                    </a:cxn>
                    <a:cxn ang="0">
                      <a:pos x="53" y="1"/>
                    </a:cxn>
                    <a:cxn ang="0">
                      <a:pos x="54" y="0"/>
                    </a:cxn>
                    <a:cxn ang="0">
                      <a:pos x="50" y="0"/>
                    </a:cxn>
                    <a:cxn ang="0">
                      <a:pos x="49" y="1"/>
                    </a:cxn>
                    <a:cxn ang="0">
                      <a:pos x="47" y="3"/>
                    </a:cxn>
                    <a:cxn ang="0">
                      <a:pos x="43" y="3"/>
                    </a:cxn>
                    <a:cxn ang="0">
                      <a:pos x="36" y="4"/>
                    </a:cxn>
                    <a:cxn ang="0">
                      <a:pos x="28" y="4"/>
                    </a:cxn>
                    <a:cxn ang="0">
                      <a:pos x="19" y="4"/>
                    </a:cxn>
                    <a:cxn ang="0">
                      <a:pos x="10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2" y="5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5" y="3"/>
                      </a:lnTo>
                      <a:lnTo>
                        <a:pt x="50" y="3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9" y="1"/>
                      </a:lnTo>
                      <a:lnTo>
                        <a:pt x="47" y="3"/>
                      </a:lnTo>
                      <a:lnTo>
                        <a:pt x="43" y="3"/>
                      </a:lnTo>
                      <a:lnTo>
                        <a:pt x="36" y="4"/>
                      </a:lnTo>
                      <a:lnTo>
                        <a:pt x="28" y="4"/>
                      </a:lnTo>
                      <a:lnTo>
                        <a:pt x="19" y="4"/>
                      </a:lnTo>
                      <a:lnTo>
                        <a:pt x="1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" name="Freeform 51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0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0" y="5"/>
                    </a:cxn>
                    <a:cxn ang="0">
                      <a:pos x="19" y="4"/>
                    </a:cxn>
                    <a:cxn ang="0">
                      <a:pos x="28" y="4"/>
                    </a:cxn>
                    <a:cxn ang="0">
                      <a:pos x="36" y="4"/>
                    </a:cxn>
                    <a:cxn ang="0">
                      <a:pos x="43" y="3"/>
                    </a:cxn>
                    <a:cxn ang="0">
                      <a:pos x="47" y="3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7" y="0"/>
                    </a:cxn>
                    <a:cxn ang="0">
                      <a:pos x="47" y="1"/>
                    </a:cxn>
                    <a:cxn ang="0">
                      <a:pos x="44" y="3"/>
                    </a:cxn>
                    <a:cxn ang="0">
                      <a:pos x="39" y="3"/>
                    </a:cxn>
                    <a:cxn ang="0">
                      <a:pos x="34" y="4"/>
                    </a:cxn>
                    <a:cxn ang="0">
                      <a:pos x="27" y="4"/>
                    </a:cxn>
                    <a:cxn ang="0">
                      <a:pos x="18" y="4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0" h="5">
                      <a:moveTo>
                        <a:pt x="0" y="5"/>
                      </a:moveTo>
                      <a:lnTo>
                        <a:pt x="10" y="5"/>
                      </a:lnTo>
                      <a:lnTo>
                        <a:pt x="19" y="4"/>
                      </a:lnTo>
                      <a:lnTo>
                        <a:pt x="28" y="4"/>
                      </a:lnTo>
                      <a:lnTo>
                        <a:pt x="36" y="4"/>
                      </a:lnTo>
                      <a:lnTo>
                        <a:pt x="43" y="3"/>
                      </a:lnTo>
                      <a:lnTo>
                        <a:pt x="47" y="3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44" y="3"/>
                      </a:lnTo>
                      <a:lnTo>
                        <a:pt x="39" y="3"/>
                      </a:lnTo>
                      <a:lnTo>
                        <a:pt x="34" y="4"/>
                      </a:lnTo>
                      <a:lnTo>
                        <a:pt x="27" y="4"/>
                      </a:lnTo>
                      <a:lnTo>
                        <a:pt x="18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8" name="Freeform 51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7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9" y="4"/>
                    </a:cxn>
                    <a:cxn ang="0">
                      <a:pos x="18" y="4"/>
                    </a:cxn>
                    <a:cxn ang="0">
                      <a:pos x="27" y="4"/>
                    </a:cxn>
                    <a:cxn ang="0">
                      <a:pos x="34" y="4"/>
                    </a:cxn>
                    <a:cxn ang="0">
                      <a:pos x="39" y="3"/>
                    </a:cxn>
                    <a:cxn ang="0">
                      <a:pos x="44" y="3"/>
                    </a:cxn>
                    <a:cxn ang="0">
                      <a:pos x="47" y="1"/>
                    </a:cxn>
                    <a:cxn ang="0">
                      <a:pos x="47" y="0"/>
                    </a:cxn>
                    <a:cxn ang="0">
                      <a:pos x="44" y="0"/>
                    </a:cxn>
                    <a:cxn ang="0">
                      <a:pos x="43" y="1"/>
                    </a:cxn>
                    <a:cxn ang="0">
                      <a:pos x="39" y="3"/>
                    </a:cxn>
                    <a:cxn ang="0">
                      <a:pos x="35" y="3"/>
                    </a:cxn>
                    <a:cxn ang="0">
                      <a:pos x="28" y="4"/>
                    </a:cxn>
                    <a:cxn ang="0">
                      <a:pos x="19" y="4"/>
                    </a:cxn>
                    <a:cxn ang="0">
                      <a:pos x="10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7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18" y="4"/>
                      </a:lnTo>
                      <a:lnTo>
                        <a:pt x="27" y="4"/>
                      </a:lnTo>
                      <a:lnTo>
                        <a:pt x="34" y="4"/>
                      </a:lnTo>
                      <a:lnTo>
                        <a:pt x="39" y="3"/>
                      </a:lnTo>
                      <a:lnTo>
                        <a:pt x="44" y="3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39" y="3"/>
                      </a:lnTo>
                      <a:lnTo>
                        <a:pt x="35" y="3"/>
                      </a:lnTo>
                      <a:lnTo>
                        <a:pt x="28" y="4"/>
                      </a:lnTo>
                      <a:lnTo>
                        <a:pt x="19" y="4"/>
                      </a:lnTo>
                      <a:lnTo>
                        <a:pt x="1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9" name="Freeform 51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" y="4"/>
                    </a:cxn>
                    <a:cxn ang="0">
                      <a:pos x="19" y="4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39" y="3"/>
                    </a:cxn>
                    <a:cxn ang="0">
                      <a:pos x="43" y="1"/>
                    </a:cxn>
                    <a:cxn ang="0">
                      <a:pos x="44" y="0"/>
                    </a:cxn>
                    <a:cxn ang="0">
                      <a:pos x="40" y="0"/>
                    </a:cxn>
                    <a:cxn ang="0">
                      <a:pos x="39" y="1"/>
                    </a:cxn>
                    <a:cxn ang="0">
                      <a:pos x="37" y="3"/>
                    </a:cxn>
                    <a:cxn ang="0">
                      <a:pos x="32" y="3"/>
                    </a:cxn>
                    <a:cxn ang="0">
                      <a:pos x="26" y="3"/>
                    </a:cxn>
                    <a:cxn ang="0">
                      <a:pos x="18" y="4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4" h="4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9" y="4"/>
                      </a:ln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39" y="3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2" y="3"/>
                      </a:lnTo>
                      <a:lnTo>
                        <a:pt x="26" y="3"/>
                      </a:lnTo>
                      <a:lnTo>
                        <a:pt x="18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A6A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0" name="Freeform 52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0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9" y="4"/>
                    </a:cxn>
                    <a:cxn ang="0">
                      <a:pos x="18" y="4"/>
                    </a:cxn>
                    <a:cxn ang="0">
                      <a:pos x="26" y="3"/>
                    </a:cxn>
                    <a:cxn ang="0">
                      <a:pos x="32" y="3"/>
                    </a:cxn>
                    <a:cxn ang="0">
                      <a:pos x="37" y="3"/>
                    </a:cxn>
                    <a:cxn ang="0">
                      <a:pos x="39" y="1"/>
                    </a:cxn>
                    <a:cxn ang="0">
                      <a:pos x="40" y="0"/>
                    </a:cxn>
                    <a:cxn ang="0">
                      <a:pos x="37" y="0"/>
                    </a:cxn>
                    <a:cxn ang="0">
                      <a:pos x="36" y="1"/>
                    </a:cxn>
                    <a:cxn ang="0">
                      <a:pos x="34" y="1"/>
                    </a:cxn>
                    <a:cxn ang="0">
                      <a:pos x="29" y="3"/>
                    </a:cxn>
                    <a:cxn ang="0">
                      <a:pos x="24" y="3"/>
                    </a:cxn>
                    <a:cxn ang="0">
                      <a:pos x="17" y="4"/>
                    </a:cxn>
                    <a:cxn ang="0">
                      <a:pos x="8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0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18" y="4"/>
                      </a:lnTo>
                      <a:lnTo>
                        <a:pt x="26" y="3"/>
                      </a:lnTo>
                      <a:lnTo>
                        <a:pt x="32" y="3"/>
                      </a:lnTo>
                      <a:lnTo>
                        <a:pt x="37" y="3"/>
                      </a:lnTo>
                      <a:lnTo>
                        <a:pt x="39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4" y="1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17" y="4"/>
                      </a:lnTo>
                      <a:lnTo>
                        <a:pt x="8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1" name="Freeform 52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7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8" y="4"/>
                    </a:cxn>
                    <a:cxn ang="0">
                      <a:pos x="17" y="4"/>
                    </a:cxn>
                    <a:cxn ang="0">
                      <a:pos x="24" y="3"/>
                    </a:cxn>
                    <a:cxn ang="0">
                      <a:pos x="29" y="3"/>
                    </a:cxn>
                    <a:cxn ang="0">
                      <a:pos x="34" y="1"/>
                    </a:cxn>
                    <a:cxn ang="0">
                      <a:pos x="36" y="1"/>
                    </a:cxn>
                    <a:cxn ang="0">
                      <a:pos x="37" y="0"/>
                    </a:cxn>
                    <a:cxn ang="0">
                      <a:pos x="34" y="0"/>
                    </a:cxn>
                    <a:cxn ang="0">
                      <a:pos x="34" y="1"/>
                    </a:cxn>
                    <a:cxn ang="0">
                      <a:pos x="30" y="1"/>
                    </a:cxn>
                    <a:cxn ang="0">
                      <a:pos x="27" y="3"/>
                    </a:cxn>
                    <a:cxn ang="0">
                      <a:pos x="22" y="3"/>
                    </a:cxn>
                    <a:cxn ang="0">
                      <a:pos x="15" y="3"/>
                    </a:cxn>
                    <a:cxn ang="0">
                      <a:pos x="8" y="3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7" h="4">
                      <a:moveTo>
                        <a:pt x="0" y="4"/>
                      </a:moveTo>
                      <a:lnTo>
                        <a:pt x="8" y="4"/>
                      </a:lnTo>
                      <a:lnTo>
                        <a:pt x="17" y="4"/>
                      </a:lnTo>
                      <a:lnTo>
                        <a:pt x="24" y="3"/>
                      </a:lnTo>
                      <a:lnTo>
                        <a:pt x="29" y="3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4" y="1"/>
                      </a:lnTo>
                      <a:lnTo>
                        <a:pt x="30" y="1"/>
                      </a:lnTo>
                      <a:lnTo>
                        <a:pt x="27" y="3"/>
                      </a:lnTo>
                      <a:lnTo>
                        <a:pt x="22" y="3"/>
                      </a:lnTo>
                      <a:lnTo>
                        <a:pt x="15" y="3"/>
                      </a:lnTo>
                      <a:lnTo>
                        <a:pt x="8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2" name="Freeform 52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8" y="3"/>
                    </a:cxn>
                    <a:cxn ang="0">
                      <a:pos x="15" y="3"/>
                    </a:cxn>
                    <a:cxn ang="0">
                      <a:pos x="22" y="3"/>
                    </a:cxn>
                    <a:cxn ang="0">
                      <a:pos x="27" y="3"/>
                    </a:cxn>
                    <a:cxn ang="0">
                      <a:pos x="30" y="1"/>
                    </a:cxn>
                    <a:cxn ang="0">
                      <a:pos x="34" y="1"/>
                    </a:cxn>
                    <a:cxn ang="0">
                      <a:pos x="34" y="0"/>
                    </a:cxn>
                    <a:cxn ang="0">
                      <a:pos x="30" y="0"/>
                    </a:cxn>
                    <a:cxn ang="0">
                      <a:pos x="29" y="1"/>
                    </a:cxn>
                    <a:cxn ang="0">
                      <a:pos x="27" y="1"/>
                    </a:cxn>
                    <a:cxn ang="0">
                      <a:pos x="22" y="3"/>
                    </a:cxn>
                    <a:cxn ang="0">
                      <a:pos x="16" y="3"/>
                    </a:cxn>
                    <a:cxn ang="0">
                      <a:pos x="8" y="3"/>
                    </a:cxn>
                    <a:cxn ang="0">
                      <a:pos x="0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4" h="4">
                      <a:moveTo>
                        <a:pt x="0" y="4"/>
                      </a:moveTo>
                      <a:lnTo>
                        <a:pt x="8" y="3"/>
                      </a:lnTo>
                      <a:lnTo>
                        <a:pt x="15" y="3"/>
                      </a:lnTo>
                      <a:lnTo>
                        <a:pt x="22" y="3"/>
                      </a:lnTo>
                      <a:lnTo>
                        <a:pt x="27" y="3"/>
                      </a:lnTo>
                      <a:lnTo>
                        <a:pt x="30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2" y="3"/>
                      </a:lnTo>
                      <a:lnTo>
                        <a:pt x="16" y="3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3" name="Freeform 52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" y="3"/>
                    </a:cxn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7" y="1"/>
                    </a:cxn>
                    <a:cxn ang="0">
                      <a:pos x="29" y="1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6" y="1"/>
                    </a:cxn>
                    <a:cxn ang="0">
                      <a:pos x="24" y="1"/>
                    </a:cxn>
                    <a:cxn ang="0">
                      <a:pos x="19" y="3"/>
                    </a:cxn>
                    <a:cxn ang="0">
                      <a:pos x="14" y="3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0" h="3">
                      <a:moveTo>
                        <a:pt x="0" y="3"/>
                      </a:moveTo>
                      <a:lnTo>
                        <a:pt x="8" y="3"/>
                      </a:lnTo>
                      <a:lnTo>
                        <a:pt x="16" y="3"/>
                      </a:lnTo>
                      <a:lnTo>
                        <a:pt x="22" y="3"/>
                      </a:lnTo>
                      <a:lnTo>
                        <a:pt x="27" y="1"/>
                      </a:lnTo>
                      <a:lnTo>
                        <a:pt x="29" y="1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19" y="3"/>
                      </a:lnTo>
                      <a:lnTo>
                        <a:pt x="14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4" name="Freeform 52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4" y="1"/>
                    </a:cxn>
                    <a:cxn ang="0">
                      <a:pos x="26" y="1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3" y="1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3" y="3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7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4" y="3"/>
                      </a:lnTo>
                      <a:lnTo>
                        <a:pt x="19" y="3"/>
                      </a:lnTo>
                      <a:lnTo>
                        <a:pt x="24" y="1"/>
                      </a:lnTo>
                      <a:lnTo>
                        <a:pt x="26" y="1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3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" name="Freeform 52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4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3" y="3"/>
                    </a:cxn>
                    <a:cxn ang="0">
                      <a:pos x="17" y="1"/>
                    </a:cxn>
                    <a:cxn ang="0">
                      <a:pos x="20" y="1"/>
                    </a:cxn>
                    <a:cxn ang="0">
                      <a:pos x="23" y="1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3" y="1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4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3" y="3"/>
                      </a:lnTo>
                      <a:lnTo>
                        <a:pt x="17" y="1"/>
                      </a:lnTo>
                      <a:lnTo>
                        <a:pt x="20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6" name="Freeform 52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0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3" y="1"/>
                    </a:cxn>
                    <a:cxn ang="0">
                      <a:pos x="17" y="1"/>
                    </a:cxn>
                    <a:cxn ang="0">
                      <a:pos x="19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0" y="1"/>
                    </a:cxn>
                    <a:cxn ang="0">
                      <a:pos x="6" y="1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0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3" y="1"/>
                      </a:lnTo>
                      <a:lnTo>
                        <a:pt x="17" y="1"/>
                      </a:lnTo>
                      <a:lnTo>
                        <a:pt x="19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7" name="Freeform 52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4" y="1"/>
                    </a:cxn>
                    <a:cxn ang="0">
                      <a:pos x="16" y="1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3" y="1"/>
                    </a:cxn>
                    <a:cxn ang="0">
                      <a:pos x="10" y="1"/>
                    </a:cxn>
                    <a:cxn ang="0">
                      <a:pos x="6" y="1"/>
                    </a:cxn>
                    <a:cxn ang="0">
                      <a:pos x="0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7" h="3">
                      <a:moveTo>
                        <a:pt x="0" y="3"/>
                      </a:move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4" y="1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8" name="Freeform 52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5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9" name="Freeform 52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0" name="Freeform 53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4" y="1"/>
                    </a:cxn>
                    <a:cxn ang="0">
                      <a:pos x="6" y="1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1" name="Freeform 53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2" name="Freeform 53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188" y="0"/>
                    </a:cxn>
                    <a:cxn ang="0">
                      <a:pos x="0" y="0"/>
                    </a:cxn>
                    <a:cxn ang="0">
                      <a:pos x="3" y="4"/>
                    </a:cxn>
                    <a:cxn ang="0">
                      <a:pos x="8" y="6"/>
                    </a:cxn>
                    <a:cxn ang="0">
                      <a:pos x="17" y="8"/>
                    </a:cxn>
                    <a:cxn ang="0">
                      <a:pos x="30" y="10"/>
                    </a:cxn>
                    <a:cxn ang="0">
                      <a:pos x="46" y="13"/>
                    </a:cxn>
                    <a:cxn ang="0">
                      <a:pos x="64" y="14"/>
                    </a:cxn>
                    <a:cxn ang="0">
                      <a:pos x="82" y="14"/>
                    </a:cxn>
                    <a:cxn ang="0">
                      <a:pos x="102" y="14"/>
                    </a:cxn>
                    <a:cxn ang="0">
                      <a:pos x="122" y="14"/>
                    </a:cxn>
                    <a:cxn ang="0">
                      <a:pos x="140" y="13"/>
                    </a:cxn>
                    <a:cxn ang="0">
                      <a:pos x="157" y="10"/>
                    </a:cxn>
                    <a:cxn ang="0">
                      <a:pos x="170" y="9"/>
                    </a:cxn>
                    <a:cxn ang="0">
                      <a:pos x="179" y="6"/>
                    </a:cxn>
                    <a:cxn ang="0">
                      <a:pos x="185" y="4"/>
                    </a:cxn>
                    <a:cxn ang="0">
                      <a:pos x="188" y="1"/>
                    </a:cxn>
                    <a:cxn ang="0">
                      <a:pos x="188" y="0"/>
                    </a:cxn>
                  </a:cxnLst>
                  <a:rect l="0" t="0" r="r" b="b"/>
                  <a:pathLst>
                    <a:path w="188" h="14">
                      <a:moveTo>
                        <a:pt x="188" y="0"/>
                      </a:move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8" y="6"/>
                      </a:lnTo>
                      <a:lnTo>
                        <a:pt x="17" y="8"/>
                      </a:lnTo>
                      <a:lnTo>
                        <a:pt x="30" y="10"/>
                      </a:lnTo>
                      <a:lnTo>
                        <a:pt x="46" y="13"/>
                      </a:lnTo>
                      <a:lnTo>
                        <a:pt x="64" y="14"/>
                      </a:lnTo>
                      <a:lnTo>
                        <a:pt x="82" y="14"/>
                      </a:lnTo>
                      <a:lnTo>
                        <a:pt x="102" y="14"/>
                      </a:lnTo>
                      <a:lnTo>
                        <a:pt x="122" y="14"/>
                      </a:lnTo>
                      <a:lnTo>
                        <a:pt x="140" y="13"/>
                      </a:lnTo>
                      <a:lnTo>
                        <a:pt x="157" y="10"/>
                      </a:lnTo>
                      <a:lnTo>
                        <a:pt x="170" y="9"/>
                      </a:lnTo>
                      <a:lnTo>
                        <a:pt x="179" y="6"/>
                      </a:lnTo>
                      <a:lnTo>
                        <a:pt x="185" y="4"/>
                      </a:lnTo>
                      <a:lnTo>
                        <a:pt x="188" y="1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3" name="Freeform 53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14"/>
                    </a:cxn>
                    <a:cxn ang="0">
                      <a:pos x="39" y="14"/>
                    </a:cxn>
                    <a:cxn ang="0">
                      <a:pos x="58" y="14"/>
                    </a:cxn>
                    <a:cxn ang="0">
                      <a:pos x="77" y="13"/>
                    </a:cxn>
                    <a:cxn ang="0">
                      <a:pos x="95" y="13"/>
                    </a:cxn>
                    <a:cxn ang="0">
                      <a:pos x="110" y="11"/>
                    </a:cxn>
                    <a:cxn ang="0">
                      <a:pos x="126" y="10"/>
                    </a:cxn>
                    <a:cxn ang="0">
                      <a:pos x="140" y="9"/>
                    </a:cxn>
                    <a:cxn ang="0">
                      <a:pos x="152" y="8"/>
                    </a:cxn>
                    <a:cxn ang="0">
                      <a:pos x="162" y="7"/>
                    </a:cxn>
                    <a:cxn ang="0">
                      <a:pos x="171" y="6"/>
                    </a:cxn>
                    <a:cxn ang="0">
                      <a:pos x="179" y="5"/>
                    </a:cxn>
                    <a:cxn ang="0">
                      <a:pos x="183" y="4"/>
                    </a:cxn>
                    <a:cxn ang="0">
                      <a:pos x="187" y="3"/>
                    </a:cxn>
                    <a:cxn ang="0">
                      <a:pos x="188" y="0"/>
                    </a:cxn>
                    <a:cxn ang="0">
                      <a:pos x="188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8" h="14">
                      <a:moveTo>
                        <a:pt x="0" y="14"/>
                      </a:moveTo>
                      <a:lnTo>
                        <a:pt x="20" y="14"/>
                      </a:lnTo>
                      <a:lnTo>
                        <a:pt x="39" y="14"/>
                      </a:lnTo>
                      <a:lnTo>
                        <a:pt x="58" y="14"/>
                      </a:lnTo>
                      <a:lnTo>
                        <a:pt x="77" y="13"/>
                      </a:lnTo>
                      <a:lnTo>
                        <a:pt x="95" y="13"/>
                      </a:lnTo>
                      <a:lnTo>
                        <a:pt x="110" y="11"/>
                      </a:lnTo>
                      <a:lnTo>
                        <a:pt x="126" y="10"/>
                      </a:lnTo>
                      <a:lnTo>
                        <a:pt x="140" y="9"/>
                      </a:lnTo>
                      <a:lnTo>
                        <a:pt x="152" y="8"/>
                      </a:lnTo>
                      <a:lnTo>
                        <a:pt x="162" y="7"/>
                      </a:lnTo>
                      <a:lnTo>
                        <a:pt x="171" y="6"/>
                      </a:lnTo>
                      <a:lnTo>
                        <a:pt x="179" y="5"/>
                      </a:lnTo>
                      <a:lnTo>
                        <a:pt x="183" y="4"/>
                      </a:lnTo>
                      <a:lnTo>
                        <a:pt x="187" y="3"/>
                      </a:lnTo>
                      <a:lnTo>
                        <a:pt x="188" y="0"/>
                      </a:lnTo>
                      <a:lnTo>
                        <a:pt x="188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4" name="Freeform 53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14"/>
                    </a:cxn>
                    <a:cxn ang="0">
                      <a:pos x="39" y="14"/>
                    </a:cxn>
                    <a:cxn ang="0">
                      <a:pos x="58" y="14"/>
                    </a:cxn>
                    <a:cxn ang="0">
                      <a:pos x="77" y="13"/>
                    </a:cxn>
                    <a:cxn ang="0">
                      <a:pos x="95" y="13"/>
                    </a:cxn>
                    <a:cxn ang="0">
                      <a:pos x="110" y="11"/>
                    </a:cxn>
                    <a:cxn ang="0">
                      <a:pos x="126" y="10"/>
                    </a:cxn>
                    <a:cxn ang="0">
                      <a:pos x="140" y="9"/>
                    </a:cxn>
                    <a:cxn ang="0">
                      <a:pos x="152" y="8"/>
                    </a:cxn>
                    <a:cxn ang="0">
                      <a:pos x="162" y="7"/>
                    </a:cxn>
                    <a:cxn ang="0">
                      <a:pos x="171" y="6"/>
                    </a:cxn>
                    <a:cxn ang="0">
                      <a:pos x="179" y="5"/>
                    </a:cxn>
                    <a:cxn ang="0">
                      <a:pos x="183" y="4"/>
                    </a:cxn>
                    <a:cxn ang="0">
                      <a:pos x="187" y="3"/>
                    </a:cxn>
                    <a:cxn ang="0">
                      <a:pos x="188" y="0"/>
                    </a:cxn>
                    <a:cxn ang="0">
                      <a:pos x="184" y="0"/>
                    </a:cxn>
                    <a:cxn ang="0">
                      <a:pos x="183" y="3"/>
                    </a:cxn>
                    <a:cxn ang="0">
                      <a:pos x="180" y="4"/>
                    </a:cxn>
                    <a:cxn ang="0">
                      <a:pos x="176" y="5"/>
                    </a:cxn>
                    <a:cxn ang="0">
                      <a:pos x="169" y="6"/>
                    </a:cxn>
                    <a:cxn ang="0">
                      <a:pos x="160" y="7"/>
                    </a:cxn>
                    <a:cxn ang="0">
                      <a:pos x="149" y="8"/>
                    </a:cxn>
                    <a:cxn ang="0">
                      <a:pos x="137" y="9"/>
                    </a:cxn>
                    <a:cxn ang="0">
                      <a:pos x="123" y="10"/>
                    </a:cxn>
                    <a:cxn ang="0">
                      <a:pos x="109" y="11"/>
                    </a:cxn>
                    <a:cxn ang="0">
                      <a:pos x="92" y="11"/>
                    </a:cxn>
                    <a:cxn ang="0">
                      <a:pos x="76" y="13"/>
                    </a:cxn>
                    <a:cxn ang="0">
                      <a:pos x="57" y="13"/>
                    </a:cxn>
                    <a:cxn ang="0">
                      <a:pos x="39" y="14"/>
                    </a:cxn>
                    <a:cxn ang="0">
                      <a:pos x="19" y="14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8" h="14">
                      <a:moveTo>
                        <a:pt x="0" y="14"/>
                      </a:moveTo>
                      <a:lnTo>
                        <a:pt x="20" y="14"/>
                      </a:lnTo>
                      <a:lnTo>
                        <a:pt x="39" y="14"/>
                      </a:lnTo>
                      <a:lnTo>
                        <a:pt x="58" y="14"/>
                      </a:lnTo>
                      <a:lnTo>
                        <a:pt x="77" y="13"/>
                      </a:lnTo>
                      <a:lnTo>
                        <a:pt x="95" y="13"/>
                      </a:lnTo>
                      <a:lnTo>
                        <a:pt x="110" y="11"/>
                      </a:lnTo>
                      <a:lnTo>
                        <a:pt x="126" y="10"/>
                      </a:lnTo>
                      <a:lnTo>
                        <a:pt x="140" y="9"/>
                      </a:lnTo>
                      <a:lnTo>
                        <a:pt x="152" y="8"/>
                      </a:lnTo>
                      <a:lnTo>
                        <a:pt x="162" y="7"/>
                      </a:lnTo>
                      <a:lnTo>
                        <a:pt x="171" y="6"/>
                      </a:lnTo>
                      <a:lnTo>
                        <a:pt x="179" y="5"/>
                      </a:lnTo>
                      <a:lnTo>
                        <a:pt x="183" y="4"/>
                      </a:lnTo>
                      <a:lnTo>
                        <a:pt x="187" y="3"/>
                      </a:lnTo>
                      <a:lnTo>
                        <a:pt x="188" y="0"/>
                      </a:lnTo>
                      <a:lnTo>
                        <a:pt x="184" y="0"/>
                      </a:lnTo>
                      <a:lnTo>
                        <a:pt x="183" y="3"/>
                      </a:lnTo>
                      <a:lnTo>
                        <a:pt x="180" y="4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0" y="7"/>
                      </a:lnTo>
                      <a:lnTo>
                        <a:pt x="149" y="8"/>
                      </a:lnTo>
                      <a:lnTo>
                        <a:pt x="137" y="9"/>
                      </a:lnTo>
                      <a:lnTo>
                        <a:pt x="123" y="10"/>
                      </a:lnTo>
                      <a:lnTo>
                        <a:pt x="109" y="11"/>
                      </a:lnTo>
                      <a:lnTo>
                        <a:pt x="92" y="11"/>
                      </a:lnTo>
                      <a:lnTo>
                        <a:pt x="76" y="13"/>
                      </a:lnTo>
                      <a:lnTo>
                        <a:pt x="57" y="13"/>
                      </a:lnTo>
                      <a:lnTo>
                        <a:pt x="39" y="14"/>
                      </a:lnTo>
                      <a:lnTo>
                        <a:pt x="19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5" name="Freeform 53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4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4"/>
                    </a:cxn>
                    <a:cxn ang="0">
                      <a:pos x="39" y="14"/>
                    </a:cxn>
                    <a:cxn ang="0">
                      <a:pos x="57" y="13"/>
                    </a:cxn>
                    <a:cxn ang="0">
                      <a:pos x="76" y="13"/>
                    </a:cxn>
                    <a:cxn ang="0">
                      <a:pos x="92" y="11"/>
                    </a:cxn>
                    <a:cxn ang="0">
                      <a:pos x="109" y="11"/>
                    </a:cxn>
                    <a:cxn ang="0">
                      <a:pos x="123" y="10"/>
                    </a:cxn>
                    <a:cxn ang="0">
                      <a:pos x="137" y="9"/>
                    </a:cxn>
                    <a:cxn ang="0">
                      <a:pos x="149" y="8"/>
                    </a:cxn>
                    <a:cxn ang="0">
                      <a:pos x="160" y="7"/>
                    </a:cxn>
                    <a:cxn ang="0">
                      <a:pos x="169" y="6"/>
                    </a:cxn>
                    <a:cxn ang="0">
                      <a:pos x="176" y="5"/>
                    </a:cxn>
                    <a:cxn ang="0">
                      <a:pos x="180" y="4"/>
                    </a:cxn>
                    <a:cxn ang="0">
                      <a:pos x="183" y="3"/>
                    </a:cxn>
                    <a:cxn ang="0">
                      <a:pos x="184" y="0"/>
                    </a:cxn>
                    <a:cxn ang="0">
                      <a:pos x="181" y="0"/>
                    </a:cxn>
                    <a:cxn ang="0">
                      <a:pos x="180" y="3"/>
                    </a:cxn>
                    <a:cxn ang="0">
                      <a:pos x="177" y="4"/>
                    </a:cxn>
                    <a:cxn ang="0">
                      <a:pos x="172" y="5"/>
                    </a:cxn>
                    <a:cxn ang="0">
                      <a:pos x="166" y="6"/>
                    </a:cxn>
                    <a:cxn ang="0">
                      <a:pos x="157" y="7"/>
                    </a:cxn>
                    <a:cxn ang="0">
                      <a:pos x="147" y="8"/>
                    </a:cxn>
                    <a:cxn ang="0">
                      <a:pos x="135" y="9"/>
                    </a:cxn>
                    <a:cxn ang="0">
                      <a:pos x="121" y="10"/>
                    </a:cxn>
                    <a:cxn ang="0">
                      <a:pos x="107" y="11"/>
                    </a:cxn>
                    <a:cxn ang="0">
                      <a:pos x="90" y="11"/>
                    </a:cxn>
                    <a:cxn ang="0">
                      <a:pos x="74" y="13"/>
                    </a:cxn>
                    <a:cxn ang="0">
                      <a:pos x="56" y="13"/>
                    </a:cxn>
                    <a:cxn ang="0">
                      <a:pos x="38" y="14"/>
                    </a:cxn>
                    <a:cxn ang="0">
                      <a:pos x="19" y="14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4" h="14">
                      <a:moveTo>
                        <a:pt x="0" y="14"/>
                      </a:moveTo>
                      <a:lnTo>
                        <a:pt x="19" y="14"/>
                      </a:lnTo>
                      <a:lnTo>
                        <a:pt x="39" y="14"/>
                      </a:lnTo>
                      <a:lnTo>
                        <a:pt x="57" y="13"/>
                      </a:lnTo>
                      <a:lnTo>
                        <a:pt x="76" y="13"/>
                      </a:lnTo>
                      <a:lnTo>
                        <a:pt x="92" y="11"/>
                      </a:lnTo>
                      <a:lnTo>
                        <a:pt x="109" y="11"/>
                      </a:lnTo>
                      <a:lnTo>
                        <a:pt x="123" y="10"/>
                      </a:lnTo>
                      <a:lnTo>
                        <a:pt x="137" y="9"/>
                      </a:lnTo>
                      <a:lnTo>
                        <a:pt x="149" y="8"/>
                      </a:lnTo>
                      <a:lnTo>
                        <a:pt x="160" y="7"/>
                      </a:lnTo>
                      <a:lnTo>
                        <a:pt x="169" y="6"/>
                      </a:lnTo>
                      <a:lnTo>
                        <a:pt x="176" y="5"/>
                      </a:lnTo>
                      <a:lnTo>
                        <a:pt x="180" y="4"/>
                      </a:lnTo>
                      <a:lnTo>
                        <a:pt x="183" y="3"/>
                      </a:lnTo>
                      <a:lnTo>
                        <a:pt x="184" y="0"/>
                      </a:lnTo>
                      <a:lnTo>
                        <a:pt x="181" y="0"/>
                      </a:lnTo>
                      <a:lnTo>
                        <a:pt x="180" y="3"/>
                      </a:lnTo>
                      <a:lnTo>
                        <a:pt x="177" y="4"/>
                      </a:lnTo>
                      <a:lnTo>
                        <a:pt x="172" y="5"/>
                      </a:lnTo>
                      <a:lnTo>
                        <a:pt x="166" y="6"/>
                      </a:lnTo>
                      <a:lnTo>
                        <a:pt x="157" y="7"/>
                      </a:lnTo>
                      <a:lnTo>
                        <a:pt x="147" y="8"/>
                      </a:lnTo>
                      <a:lnTo>
                        <a:pt x="135" y="9"/>
                      </a:lnTo>
                      <a:lnTo>
                        <a:pt x="121" y="10"/>
                      </a:lnTo>
                      <a:lnTo>
                        <a:pt x="107" y="11"/>
                      </a:lnTo>
                      <a:lnTo>
                        <a:pt x="90" y="11"/>
                      </a:lnTo>
                      <a:lnTo>
                        <a:pt x="74" y="13"/>
                      </a:lnTo>
                      <a:lnTo>
                        <a:pt x="56" y="13"/>
                      </a:lnTo>
                      <a:lnTo>
                        <a:pt x="38" y="14"/>
                      </a:lnTo>
                      <a:lnTo>
                        <a:pt x="19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E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6" name="Freeform 53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81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4"/>
                    </a:cxn>
                    <a:cxn ang="0">
                      <a:pos x="38" y="14"/>
                    </a:cxn>
                    <a:cxn ang="0">
                      <a:pos x="56" y="13"/>
                    </a:cxn>
                    <a:cxn ang="0">
                      <a:pos x="74" y="13"/>
                    </a:cxn>
                    <a:cxn ang="0">
                      <a:pos x="90" y="11"/>
                    </a:cxn>
                    <a:cxn ang="0">
                      <a:pos x="107" y="11"/>
                    </a:cxn>
                    <a:cxn ang="0">
                      <a:pos x="121" y="10"/>
                    </a:cxn>
                    <a:cxn ang="0">
                      <a:pos x="135" y="9"/>
                    </a:cxn>
                    <a:cxn ang="0">
                      <a:pos x="147" y="8"/>
                    </a:cxn>
                    <a:cxn ang="0">
                      <a:pos x="157" y="7"/>
                    </a:cxn>
                    <a:cxn ang="0">
                      <a:pos x="166" y="6"/>
                    </a:cxn>
                    <a:cxn ang="0">
                      <a:pos x="172" y="5"/>
                    </a:cxn>
                    <a:cxn ang="0">
                      <a:pos x="177" y="4"/>
                    </a:cxn>
                    <a:cxn ang="0">
                      <a:pos x="180" y="3"/>
                    </a:cxn>
                    <a:cxn ang="0">
                      <a:pos x="181" y="0"/>
                    </a:cxn>
                    <a:cxn ang="0">
                      <a:pos x="178" y="0"/>
                    </a:cxn>
                    <a:cxn ang="0">
                      <a:pos x="177" y="3"/>
                    </a:cxn>
                    <a:cxn ang="0">
                      <a:pos x="173" y="4"/>
                    </a:cxn>
                    <a:cxn ang="0">
                      <a:pos x="169" y="5"/>
                    </a:cxn>
                    <a:cxn ang="0">
                      <a:pos x="162" y="6"/>
                    </a:cxn>
                    <a:cxn ang="0">
                      <a:pos x="153" y="7"/>
                    </a:cxn>
                    <a:cxn ang="0">
                      <a:pos x="143" y="8"/>
                    </a:cxn>
                    <a:cxn ang="0">
                      <a:pos x="132" y="9"/>
                    </a:cxn>
                    <a:cxn ang="0">
                      <a:pos x="119" y="10"/>
                    </a:cxn>
                    <a:cxn ang="0">
                      <a:pos x="105" y="10"/>
                    </a:cxn>
                    <a:cxn ang="0">
                      <a:pos x="89" y="11"/>
                    </a:cxn>
                    <a:cxn ang="0">
                      <a:pos x="72" y="13"/>
                    </a:cxn>
                    <a:cxn ang="0">
                      <a:pos x="55" y="13"/>
                    </a:cxn>
                    <a:cxn ang="0">
                      <a:pos x="37" y="13"/>
                    </a:cxn>
                    <a:cxn ang="0">
                      <a:pos x="19" y="13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81" h="14">
                      <a:moveTo>
                        <a:pt x="0" y="14"/>
                      </a:moveTo>
                      <a:lnTo>
                        <a:pt x="19" y="14"/>
                      </a:lnTo>
                      <a:lnTo>
                        <a:pt x="38" y="14"/>
                      </a:lnTo>
                      <a:lnTo>
                        <a:pt x="56" y="13"/>
                      </a:lnTo>
                      <a:lnTo>
                        <a:pt x="74" y="13"/>
                      </a:lnTo>
                      <a:lnTo>
                        <a:pt x="90" y="11"/>
                      </a:lnTo>
                      <a:lnTo>
                        <a:pt x="107" y="11"/>
                      </a:lnTo>
                      <a:lnTo>
                        <a:pt x="121" y="10"/>
                      </a:lnTo>
                      <a:lnTo>
                        <a:pt x="135" y="9"/>
                      </a:lnTo>
                      <a:lnTo>
                        <a:pt x="147" y="8"/>
                      </a:lnTo>
                      <a:lnTo>
                        <a:pt x="157" y="7"/>
                      </a:lnTo>
                      <a:lnTo>
                        <a:pt x="166" y="6"/>
                      </a:lnTo>
                      <a:lnTo>
                        <a:pt x="172" y="5"/>
                      </a:lnTo>
                      <a:lnTo>
                        <a:pt x="177" y="4"/>
                      </a:lnTo>
                      <a:lnTo>
                        <a:pt x="180" y="3"/>
                      </a:lnTo>
                      <a:lnTo>
                        <a:pt x="181" y="0"/>
                      </a:lnTo>
                      <a:lnTo>
                        <a:pt x="178" y="0"/>
                      </a:lnTo>
                      <a:lnTo>
                        <a:pt x="177" y="3"/>
                      </a:lnTo>
                      <a:lnTo>
                        <a:pt x="173" y="4"/>
                      </a:lnTo>
                      <a:lnTo>
                        <a:pt x="169" y="5"/>
                      </a:lnTo>
                      <a:lnTo>
                        <a:pt x="162" y="6"/>
                      </a:lnTo>
                      <a:lnTo>
                        <a:pt x="153" y="7"/>
                      </a:lnTo>
                      <a:lnTo>
                        <a:pt x="143" y="8"/>
                      </a:lnTo>
                      <a:lnTo>
                        <a:pt x="132" y="9"/>
                      </a:lnTo>
                      <a:lnTo>
                        <a:pt x="119" y="10"/>
                      </a:lnTo>
                      <a:lnTo>
                        <a:pt x="105" y="10"/>
                      </a:lnTo>
                      <a:lnTo>
                        <a:pt x="89" y="11"/>
                      </a:lnTo>
                      <a:lnTo>
                        <a:pt x="72" y="13"/>
                      </a:lnTo>
                      <a:lnTo>
                        <a:pt x="55" y="13"/>
                      </a:lnTo>
                      <a:lnTo>
                        <a:pt x="37" y="13"/>
                      </a:lnTo>
                      <a:lnTo>
                        <a:pt x="19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7" name="Freeform 53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8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13"/>
                    </a:cxn>
                    <a:cxn ang="0">
                      <a:pos x="37" y="13"/>
                    </a:cxn>
                    <a:cxn ang="0">
                      <a:pos x="55" y="13"/>
                    </a:cxn>
                    <a:cxn ang="0">
                      <a:pos x="72" y="13"/>
                    </a:cxn>
                    <a:cxn ang="0">
                      <a:pos x="89" y="11"/>
                    </a:cxn>
                    <a:cxn ang="0">
                      <a:pos x="105" y="10"/>
                    </a:cxn>
                    <a:cxn ang="0">
                      <a:pos x="119" y="10"/>
                    </a:cxn>
                    <a:cxn ang="0">
                      <a:pos x="132" y="9"/>
                    </a:cxn>
                    <a:cxn ang="0">
                      <a:pos x="143" y="8"/>
                    </a:cxn>
                    <a:cxn ang="0">
                      <a:pos x="153" y="7"/>
                    </a:cxn>
                    <a:cxn ang="0">
                      <a:pos x="162" y="6"/>
                    </a:cxn>
                    <a:cxn ang="0">
                      <a:pos x="169" y="5"/>
                    </a:cxn>
                    <a:cxn ang="0">
                      <a:pos x="173" y="4"/>
                    </a:cxn>
                    <a:cxn ang="0">
                      <a:pos x="177" y="3"/>
                    </a:cxn>
                    <a:cxn ang="0">
                      <a:pos x="178" y="0"/>
                    </a:cxn>
                    <a:cxn ang="0">
                      <a:pos x="174" y="0"/>
                    </a:cxn>
                    <a:cxn ang="0">
                      <a:pos x="173" y="3"/>
                    </a:cxn>
                    <a:cxn ang="0">
                      <a:pos x="170" y="4"/>
                    </a:cxn>
                    <a:cxn ang="0">
                      <a:pos x="164" y="5"/>
                    </a:cxn>
                    <a:cxn ang="0">
                      <a:pos x="157" y="6"/>
                    </a:cxn>
                    <a:cxn ang="0">
                      <a:pos x="148" y="7"/>
                    </a:cxn>
                    <a:cxn ang="0">
                      <a:pos x="137" y="8"/>
                    </a:cxn>
                    <a:cxn ang="0">
                      <a:pos x="123" y="9"/>
                    </a:cxn>
                    <a:cxn ang="0">
                      <a:pos x="109" y="10"/>
                    </a:cxn>
                    <a:cxn ang="0">
                      <a:pos x="94" y="11"/>
                    </a:cxn>
                    <a:cxn ang="0">
                      <a:pos x="76" y="11"/>
                    </a:cxn>
                    <a:cxn ang="0">
                      <a:pos x="58" y="13"/>
                    </a:cxn>
                    <a:cxn ang="0">
                      <a:pos x="39" y="13"/>
                    </a:cxn>
                    <a:cxn ang="0">
                      <a:pos x="20" y="13"/>
                    </a:cxn>
                    <a:cxn ang="0">
                      <a:pos x="0" y="13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78" h="14">
                      <a:moveTo>
                        <a:pt x="0" y="14"/>
                      </a:moveTo>
                      <a:lnTo>
                        <a:pt x="19" y="13"/>
                      </a:lnTo>
                      <a:lnTo>
                        <a:pt x="37" y="13"/>
                      </a:lnTo>
                      <a:lnTo>
                        <a:pt x="55" y="13"/>
                      </a:lnTo>
                      <a:lnTo>
                        <a:pt x="72" y="13"/>
                      </a:lnTo>
                      <a:lnTo>
                        <a:pt x="89" y="11"/>
                      </a:lnTo>
                      <a:lnTo>
                        <a:pt x="105" y="10"/>
                      </a:lnTo>
                      <a:lnTo>
                        <a:pt x="119" y="10"/>
                      </a:lnTo>
                      <a:lnTo>
                        <a:pt x="132" y="9"/>
                      </a:lnTo>
                      <a:lnTo>
                        <a:pt x="143" y="8"/>
                      </a:lnTo>
                      <a:lnTo>
                        <a:pt x="153" y="7"/>
                      </a:lnTo>
                      <a:lnTo>
                        <a:pt x="162" y="6"/>
                      </a:lnTo>
                      <a:lnTo>
                        <a:pt x="169" y="5"/>
                      </a:lnTo>
                      <a:lnTo>
                        <a:pt x="173" y="4"/>
                      </a:lnTo>
                      <a:lnTo>
                        <a:pt x="177" y="3"/>
                      </a:lnTo>
                      <a:lnTo>
                        <a:pt x="178" y="0"/>
                      </a:lnTo>
                      <a:lnTo>
                        <a:pt x="174" y="0"/>
                      </a:lnTo>
                      <a:lnTo>
                        <a:pt x="173" y="3"/>
                      </a:lnTo>
                      <a:lnTo>
                        <a:pt x="170" y="4"/>
                      </a:lnTo>
                      <a:lnTo>
                        <a:pt x="164" y="5"/>
                      </a:lnTo>
                      <a:lnTo>
                        <a:pt x="157" y="6"/>
                      </a:lnTo>
                      <a:lnTo>
                        <a:pt x="148" y="7"/>
                      </a:lnTo>
                      <a:lnTo>
                        <a:pt x="137" y="8"/>
                      </a:lnTo>
                      <a:lnTo>
                        <a:pt x="123" y="9"/>
                      </a:lnTo>
                      <a:lnTo>
                        <a:pt x="109" y="10"/>
                      </a:lnTo>
                      <a:lnTo>
                        <a:pt x="94" y="11"/>
                      </a:lnTo>
                      <a:lnTo>
                        <a:pt x="76" y="11"/>
                      </a:lnTo>
                      <a:lnTo>
                        <a:pt x="58" y="13"/>
                      </a:lnTo>
                      <a:lnTo>
                        <a:pt x="39" y="13"/>
                      </a:lnTo>
                      <a:lnTo>
                        <a:pt x="2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8" name="Freeform 53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4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0" y="13"/>
                    </a:cxn>
                    <a:cxn ang="0">
                      <a:pos x="39" y="13"/>
                    </a:cxn>
                    <a:cxn ang="0">
                      <a:pos x="58" y="13"/>
                    </a:cxn>
                    <a:cxn ang="0">
                      <a:pos x="76" y="11"/>
                    </a:cxn>
                    <a:cxn ang="0">
                      <a:pos x="94" y="11"/>
                    </a:cxn>
                    <a:cxn ang="0">
                      <a:pos x="109" y="10"/>
                    </a:cxn>
                    <a:cxn ang="0">
                      <a:pos x="123" y="9"/>
                    </a:cxn>
                    <a:cxn ang="0">
                      <a:pos x="137" y="8"/>
                    </a:cxn>
                    <a:cxn ang="0">
                      <a:pos x="148" y="7"/>
                    </a:cxn>
                    <a:cxn ang="0">
                      <a:pos x="157" y="6"/>
                    </a:cxn>
                    <a:cxn ang="0">
                      <a:pos x="164" y="5"/>
                    </a:cxn>
                    <a:cxn ang="0">
                      <a:pos x="170" y="4"/>
                    </a:cxn>
                    <a:cxn ang="0">
                      <a:pos x="173" y="3"/>
                    </a:cxn>
                    <a:cxn ang="0">
                      <a:pos x="174" y="0"/>
                    </a:cxn>
                    <a:cxn ang="0">
                      <a:pos x="171" y="0"/>
                    </a:cxn>
                    <a:cxn ang="0">
                      <a:pos x="170" y="3"/>
                    </a:cxn>
                    <a:cxn ang="0">
                      <a:pos x="167" y="4"/>
                    </a:cxn>
                    <a:cxn ang="0">
                      <a:pos x="161" y="5"/>
                    </a:cxn>
                    <a:cxn ang="0">
                      <a:pos x="154" y="6"/>
                    </a:cxn>
                    <a:cxn ang="0">
                      <a:pos x="145" y="7"/>
                    </a:cxn>
                    <a:cxn ang="0">
                      <a:pos x="133" y="8"/>
                    </a:cxn>
                    <a:cxn ang="0">
                      <a:pos x="121" y="9"/>
                    </a:cxn>
                    <a:cxn ang="0">
                      <a:pos x="107" y="10"/>
                    </a:cxn>
                    <a:cxn ang="0">
                      <a:pos x="91" y="10"/>
                    </a:cxn>
                    <a:cxn ang="0">
                      <a:pos x="75" y="11"/>
                    </a:cxn>
                    <a:cxn ang="0">
                      <a:pos x="57" y="13"/>
                    </a:cxn>
                    <a:cxn ang="0">
                      <a:pos x="38" y="13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4" h="13">
                      <a:moveTo>
                        <a:pt x="0" y="13"/>
                      </a:moveTo>
                      <a:lnTo>
                        <a:pt x="20" y="13"/>
                      </a:lnTo>
                      <a:lnTo>
                        <a:pt x="39" y="13"/>
                      </a:lnTo>
                      <a:lnTo>
                        <a:pt x="58" y="13"/>
                      </a:lnTo>
                      <a:lnTo>
                        <a:pt x="76" y="11"/>
                      </a:lnTo>
                      <a:lnTo>
                        <a:pt x="94" y="11"/>
                      </a:lnTo>
                      <a:lnTo>
                        <a:pt x="109" y="10"/>
                      </a:lnTo>
                      <a:lnTo>
                        <a:pt x="123" y="9"/>
                      </a:lnTo>
                      <a:lnTo>
                        <a:pt x="137" y="8"/>
                      </a:lnTo>
                      <a:lnTo>
                        <a:pt x="148" y="7"/>
                      </a:lnTo>
                      <a:lnTo>
                        <a:pt x="157" y="6"/>
                      </a:lnTo>
                      <a:lnTo>
                        <a:pt x="164" y="5"/>
                      </a:lnTo>
                      <a:lnTo>
                        <a:pt x="170" y="4"/>
                      </a:lnTo>
                      <a:lnTo>
                        <a:pt x="173" y="3"/>
                      </a:lnTo>
                      <a:lnTo>
                        <a:pt x="174" y="0"/>
                      </a:lnTo>
                      <a:lnTo>
                        <a:pt x="171" y="0"/>
                      </a:lnTo>
                      <a:lnTo>
                        <a:pt x="170" y="3"/>
                      </a:lnTo>
                      <a:lnTo>
                        <a:pt x="167" y="4"/>
                      </a:lnTo>
                      <a:lnTo>
                        <a:pt x="161" y="5"/>
                      </a:lnTo>
                      <a:lnTo>
                        <a:pt x="154" y="6"/>
                      </a:lnTo>
                      <a:lnTo>
                        <a:pt x="145" y="7"/>
                      </a:lnTo>
                      <a:lnTo>
                        <a:pt x="133" y="8"/>
                      </a:lnTo>
                      <a:lnTo>
                        <a:pt x="121" y="9"/>
                      </a:lnTo>
                      <a:lnTo>
                        <a:pt x="107" y="10"/>
                      </a:lnTo>
                      <a:lnTo>
                        <a:pt x="91" y="10"/>
                      </a:lnTo>
                      <a:lnTo>
                        <a:pt x="75" y="11"/>
                      </a:lnTo>
                      <a:lnTo>
                        <a:pt x="57" y="13"/>
                      </a:lnTo>
                      <a:lnTo>
                        <a:pt x="38" y="13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9" name="Freeform 53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8" y="13"/>
                    </a:cxn>
                    <a:cxn ang="0">
                      <a:pos x="57" y="13"/>
                    </a:cxn>
                    <a:cxn ang="0">
                      <a:pos x="75" y="11"/>
                    </a:cxn>
                    <a:cxn ang="0">
                      <a:pos x="91" y="10"/>
                    </a:cxn>
                    <a:cxn ang="0">
                      <a:pos x="107" y="10"/>
                    </a:cxn>
                    <a:cxn ang="0">
                      <a:pos x="121" y="9"/>
                    </a:cxn>
                    <a:cxn ang="0">
                      <a:pos x="133" y="8"/>
                    </a:cxn>
                    <a:cxn ang="0">
                      <a:pos x="145" y="7"/>
                    </a:cxn>
                    <a:cxn ang="0">
                      <a:pos x="154" y="6"/>
                    </a:cxn>
                    <a:cxn ang="0">
                      <a:pos x="161" y="5"/>
                    </a:cxn>
                    <a:cxn ang="0">
                      <a:pos x="167" y="4"/>
                    </a:cxn>
                    <a:cxn ang="0">
                      <a:pos x="170" y="3"/>
                    </a:cxn>
                    <a:cxn ang="0">
                      <a:pos x="171" y="0"/>
                    </a:cxn>
                    <a:cxn ang="0">
                      <a:pos x="168" y="0"/>
                    </a:cxn>
                    <a:cxn ang="0">
                      <a:pos x="167" y="3"/>
                    </a:cxn>
                    <a:cxn ang="0">
                      <a:pos x="163" y="4"/>
                    </a:cxn>
                    <a:cxn ang="0">
                      <a:pos x="158" y="5"/>
                    </a:cxn>
                    <a:cxn ang="0">
                      <a:pos x="151" y="6"/>
                    </a:cxn>
                    <a:cxn ang="0">
                      <a:pos x="142" y="7"/>
                    </a:cxn>
                    <a:cxn ang="0">
                      <a:pos x="131" y="8"/>
                    </a:cxn>
                    <a:cxn ang="0">
                      <a:pos x="119" y="9"/>
                    </a:cxn>
                    <a:cxn ang="0">
                      <a:pos x="105" y="10"/>
                    </a:cxn>
                    <a:cxn ang="0">
                      <a:pos x="89" y="10"/>
                    </a:cxn>
                    <a:cxn ang="0">
                      <a:pos x="74" y="11"/>
                    </a:cxn>
                    <a:cxn ang="0">
                      <a:pos x="56" y="11"/>
                    </a:cxn>
                    <a:cxn ang="0">
                      <a:pos x="38" y="13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1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8" y="13"/>
                      </a:lnTo>
                      <a:lnTo>
                        <a:pt x="57" y="13"/>
                      </a:lnTo>
                      <a:lnTo>
                        <a:pt x="75" y="11"/>
                      </a:lnTo>
                      <a:lnTo>
                        <a:pt x="91" y="10"/>
                      </a:lnTo>
                      <a:lnTo>
                        <a:pt x="107" y="10"/>
                      </a:lnTo>
                      <a:lnTo>
                        <a:pt x="121" y="9"/>
                      </a:lnTo>
                      <a:lnTo>
                        <a:pt x="133" y="8"/>
                      </a:lnTo>
                      <a:lnTo>
                        <a:pt x="145" y="7"/>
                      </a:lnTo>
                      <a:lnTo>
                        <a:pt x="154" y="6"/>
                      </a:lnTo>
                      <a:lnTo>
                        <a:pt x="161" y="5"/>
                      </a:lnTo>
                      <a:lnTo>
                        <a:pt x="167" y="4"/>
                      </a:lnTo>
                      <a:lnTo>
                        <a:pt x="170" y="3"/>
                      </a:lnTo>
                      <a:lnTo>
                        <a:pt x="171" y="0"/>
                      </a:lnTo>
                      <a:lnTo>
                        <a:pt x="168" y="0"/>
                      </a:lnTo>
                      <a:lnTo>
                        <a:pt x="167" y="3"/>
                      </a:lnTo>
                      <a:lnTo>
                        <a:pt x="163" y="4"/>
                      </a:lnTo>
                      <a:lnTo>
                        <a:pt x="158" y="5"/>
                      </a:lnTo>
                      <a:lnTo>
                        <a:pt x="151" y="6"/>
                      </a:lnTo>
                      <a:lnTo>
                        <a:pt x="142" y="7"/>
                      </a:lnTo>
                      <a:lnTo>
                        <a:pt x="131" y="8"/>
                      </a:lnTo>
                      <a:lnTo>
                        <a:pt x="119" y="9"/>
                      </a:lnTo>
                      <a:lnTo>
                        <a:pt x="105" y="10"/>
                      </a:lnTo>
                      <a:lnTo>
                        <a:pt x="89" y="10"/>
                      </a:lnTo>
                      <a:lnTo>
                        <a:pt x="74" y="11"/>
                      </a:lnTo>
                      <a:lnTo>
                        <a:pt x="56" y="11"/>
                      </a:lnTo>
                      <a:lnTo>
                        <a:pt x="38" y="13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0" name="Freeform 54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8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8" y="13"/>
                    </a:cxn>
                    <a:cxn ang="0">
                      <a:pos x="56" y="11"/>
                    </a:cxn>
                    <a:cxn ang="0">
                      <a:pos x="74" y="11"/>
                    </a:cxn>
                    <a:cxn ang="0">
                      <a:pos x="89" y="10"/>
                    </a:cxn>
                    <a:cxn ang="0">
                      <a:pos x="105" y="10"/>
                    </a:cxn>
                    <a:cxn ang="0">
                      <a:pos x="119" y="9"/>
                    </a:cxn>
                    <a:cxn ang="0">
                      <a:pos x="131" y="8"/>
                    </a:cxn>
                    <a:cxn ang="0">
                      <a:pos x="142" y="7"/>
                    </a:cxn>
                    <a:cxn ang="0">
                      <a:pos x="151" y="6"/>
                    </a:cxn>
                    <a:cxn ang="0">
                      <a:pos x="158" y="5"/>
                    </a:cxn>
                    <a:cxn ang="0">
                      <a:pos x="163" y="4"/>
                    </a:cxn>
                    <a:cxn ang="0">
                      <a:pos x="167" y="3"/>
                    </a:cxn>
                    <a:cxn ang="0">
                      <a:pos x="168" y="0"/>
                    </a:cxn>
                    <a:cxn ang="0">
                      <a:pos x="164" y="0"/>
                    </a:cxn>
                    <a:cxn ang="0">
                      <a:pos x="163" y="3"/>
                    </a:cxn>
                    <a:cxn ang="0">
                      <a:pos x="160" y="4"/>
                    </a:cxn>
                    <a:cxn ang="0">
                      <a:pos x="156" y="5"/>
                    </a:cxn>
                    <a:cxn ang="0">
                      <a:pos x="148" y="6"/>
                    </a:cxn>
                    <a:cxn ang="0">
                      <a:pos x="139" y="7"/>
                    </a:cxn>
                    <a:cxn ang="0">
                      <a:pos x="129" y="8"/>
                    </a:cxn>
                    <a:cxn ang="0">
                      <a:pos x="117" y="9"/>
                    </a:cxn>
                    <a:cxn ang="0">
                      <a:pos x="102" y="9"/>
                    </a:cxn>
                    <a:cxn ang="0">
                      <a:pos x="88" y="10"/>
                    </a:cxn>
                    <a:cxn ang="0">
                      <a:pos x="71" y="11"/>
                    </a:cxn>
                    <a:cxn ang="0">
                      <a:pos x="55" y="11"/>
                    </a:cxn>
                    <a:cxn ang="0">
                      <a:pos x="37" y="11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8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8" y="13"/>
                      </a:lnTo>
                      <a:lnTo>
                        <a:pt x="56" y="11"/>
                      </a:lnTo>
                      <a:lnTo>
                        <a:pt x="74" y="11"/>
                      </a:lnTo>
                      <a:lnTo>
                        <a:pt x="89" y="10"/>
                      </a:lnTo>
                      <a:lnTo>
                        <a:pt x="105" y="10"/>
                      </a:lnTo>
                      <a:lnTo>
                        <a:pt x="119" y="9"/>
                      </a:lnTo>
                      <a:lnTo>
                        <a:pt x="131" y="8"/>
                      </a:lnTo>
                      <a:lnTo>
                        <a:pt x="142" y="7"/>
                      </a:lnTo>
                      <a:lnTo>
                        <a:pt x="151" y="6"/>
                      </a:lnTo>
                      <a:lnTo>
                        <a:pt x="158" y="5"/>
                      </a:lnTo>
                      <a:lnTo>
                        <a:pt x="163" y="4"/>
                      </a:lnTo>
                      <a:lnTo>
                        <a:pt x="167" y="3"/>
                      </a:lnTo>
                      <a:lnTo>
                        <a:pt x="168" y="0"/>
                      </a:lnTo>
                      <a:lnTo>
                        <a:pt x="164" y="0"/>
                      </a:lnTo>
                      <a:lnTo>
                        <a:pt x="163" y="3"/>
                      </a:lnTo>
                      <a:lnTo>
                        <a:pt x="160" y="4"/>
                      </a:lnTo>
                      <a:lnTo>
                        <a:pt x="156" y="5"/>
                      </a:lnTo>
                      <a:lnTo>
                        <a:pt x="148" y="6"/>
                      </a:lnTo>
                      <a:lnTo>
                        <a:pt x="139" y="7"/>
                      </a:lnTo>
                      <a:lnTo>
                        <a:pt x="129" y="8"/>
                      </a:lnTo>
                      <a:lnTo>
                        <a:pt x="117" y="9"/>
                      </a:lnTo>
                      <a:lnTo>
                        <a:pt x="102" y="9"/>
                      </a:lnTo>
                      <a:lnTo>
                        <a:pt x="88" y="10"/>
                      </a:lnTo>
                      <a:lnTo>
                        <a:pt x="71" y="11"/>
                      </a:lnTo>
                      <a:lnTo>
                        <a:pt x="55" y="11"/>
                      </a:lnTo>
                      <a:lnTo>
                        <a:pt x="37" y="11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1" name="Freeform 54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4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13"/>
                    </a:cxn>
                    <a:cxn ang="0">
                      <a:pos x="37" y="11"/>
                    </a:cxn>
                    <a:cxn ang="0">
                      <a:pos x="55" y="11"/>
                    </a:cxn>
                    <a:cxn ang="0">
                      <a:pos x="71" y="11"/>
                    </a:cxn>
                    <a:cxn ang="0">
                      <a:pos x="88" y="10"/>
                    </a:cxn>
                    <a:cxn ang="0">
                      <a:pos x="102" y="9"/>
                    </a:cxn>
                    <a:cxn ang="0">
                      <a:pos x="117" y="9"/>
                    </a:cxn>
                    <a:cxn ang="0">
                      <a:pos x="129" y="8"/>
                    </a:cxn>
                    <a:cxn ang="0">
                      <a:pos x="139" y="7"/>
                    </a:cxn>
                    <a:cxn ang="0">
                      <a:pos x="148" y="6"/>
                    </a:cxn>
                    <a:cxn ang="0">
                      <a:pos x="156" y="5"/>
                    </a:cxn>
                    <a:cxn ang="0">
                      <a:pos x="160" y="4"/>
                    </a:cxn>
                    <a:cxn ang="0">
                      <a:pos x="163" y="3"/>
                    </a:cxn>
                    <a:cxn ang="0">
                      <a:pos x="164" y="0"/>
                    </a:cxn>
                    <a:cxn ang="0">
                      <a:pos x="161" y="0"/>
                    </a:cxn>
                    <a:cxn ang="0">
                      <a:pos x="160" y="3"/>
                    </a:cxn>
                    <a:cxn ang="0">
                      <a:pos x="157" y="4"/>
                    </a:cxn>
                    <a:cxn ang="0">
                      <a:pos x="152" y="5"/>
                    </a:cxn>
                    <a:cxn ang="0">
                      <a:pos x="145" y="6"/>
                    </a:cxn>
                    <a:cxn ang="0">
                      <a:pos x="137" y="7"/>
                    </a:cxn>
                    <a:cxn ang="0">
                      <a:pos x="126" y="8"/>
                    </a:cxn>
                    <a:cxn ang="0">
                      <a:pos x="113" y="9"/>
                    </a:cxn>
                    <a:cxn ang="0">
                      <a:pos x="100" y="9"/>
                    </a:cxn>
                    <a:cxn ang="0">
                      <a:pos x="86" y="10"/>
                    </a:cxn>
                    <a:cxn ang="0">
                      <a:pos x="70" y="11"/>
                    </a:cxn>
                    <a:cxn ang="0">
                      <a:pos x="54" y="11"/>
                    </a:cxn>
                    <a:cxn ang="0">
                      <a:pos x="36" y="11"/>
                    </a:cxn>
                    <a:cxn ang="0">
                      <a:pos x="18" y="11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4" h="13">
                      <a:moveTo>
                        <a:pt x="0" y="13"/>
                      </a:moveTo>
                      <a:lnTo>
                        <a:pt x="19" y="13"/>
                      </a:lnTo>
                      <a:lnTo>
                        <a:pt x="37" y="11"/>
                      </a:lnTo>
                      <a:lnTo>
                        <a:pt x="55" y="11"/>
                      </a:lnTo>
                      <a:lnTo>
                        <a:pt x="71" y="11"/>
                      </a:lnTo>
                      <a:lnTo>
                        <a:pt x="88" y="10"/>
                      </a:lnTo>
                      <a:lnTo>
                        <a:pt x="102" y="9"/>
                      </a:lnTo>
                      <a:lnTo>
                        <a:pt x="117" y="9"/>
                      </a:lnTo>
                      <a:lnTo>
                        <a:pt x="129" y="8"/>
                      </a:lnTo>
                      <a:lnTo>
                        <a:pt x="139" y="7"/>
                      </a:lnTo>
                      <a:lnTo>
                        <a:pt x="148" y="6"/>
                      </a:lnTo>
                      <a:lnTo>
                        <a:pt x="156" y="5"/>
                      </a:lnTo>
                      <a:lnTo>
                        <a:pt x="160" y="4"/>
                      </a:lnTo>
                      <a:lnTo>
                        <a:pt x="163" y="3"/>
                      </a:lnTo>
                      <a:lnTo>
                        <a:pt x="164" y="0"/>
                      </a:lnTo>
                      <a:lnTo>
                        <a:pt x="161" y="0"/>
                      </a:lnTo>
                      <a:lnTo>
                        <a:pt x="160" y="3"/>
                      </a:lnTo>
                      <a:lnTo>
                        <a:pt x="157" y="4"/>
                      </a:lnTo>
                      <a:lnTo>
                        <a:pt x="152" y="5"/>
                      </a:lnTo>
                      <a:lnTo>
                        <a:pt x="145" y="6"/>
                      </a:lnTo>
                      <a:lnTo>
                        <a:pt x="137" y="7"/>
                      </a:lnTo>
                      <a:lnTo>
                        <a:pt x="126" y="8"/>
                      </a:lnTo>
                      <a:lnTo>
                        <a:pt x="113" y="9"/>
                      </a:lnTo>
                      <a:lnTo>
                        <a:pt x="100" y="9"/>
                      </a:lnTo>
                      <a:lnTo>
                        <a:pt x="86" y="10"/>
                      </a:lnTo>
                      <a:lnTo>
                        <a:pt x="70" y="11"/>
                      </a:lnTo>
                      <a:lnTo>
                        <a:pt x="54" y="11"/>
                      </a:lnTo>
                      <a:lnTo>
                        <a:pt x="36" y="11"/>
                      </a:lnTo>
                      <a:lnTo>
                        <a:pt x="18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2" name="Freeform 54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6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11"/>
                    </a:cxn>
                    <a:cxn ang="0">
                      <a:pos x="36" y="11"/>
                    </a:cxn>
                    <a:cxn ang="0">
                      <a:pos x="54" y="11"/>
                    </a:cxn>
                    <a:cxn ang="0">
                      <a:pos x="70" y="11"/>
                    </a:cxn>
                    <a:cxn ang="0">
                      <a:pos x="86" y="10"/>
                    </a:cxn>
                    <a:cxn ang="0">
                      <a:pos x="100" y="9"/>
                    </a:cxn>
                    <a:cxn ang="0">
                      <a:pos x="113" y="9"/>
                    </a:cxn>
                    <a:cxn ang="0">
                      <a:pos x="126" y="8"/>
                    </a:cxn>
                    <a:cxn ang="0">
                      <a:pos x="137" y="7"/>
                    </a:cxn>
                    <a:cxn ang="0">
                      <a:pos x="145" y="6"/>
                    </a:cxn>
                    <a:cxn ang="0">
                      <a:pos x="152" y="5"/>
                    </a:cxn>
                    <a:cxn ang="0">
                      <a:pos x="157" y="4"/>
                    </a:cxn>
                    <a:cxn ang="0">
                      <a:pos x="160" y="3"/>
                    </a:cxn>
                    <a:cxn ang="0">
                      <a:pos x="161" y="0"/>
                    </a:cxn>
                    <a:cxn ang="0">
                      <a:pos x="158" y="0"/>
                    </a:cxn>
                    <a:cxn ang="0">
                      <a:pos x="157" y="3"/>
                    </a:cxn>
                    <a:cxn ang="0">
                      <a:pos x="153" y="4"/>
                    </a:cxn>
                    <a:cxn ang="0">
                      <a:pos x="149" y="5"/>
                    </a:cxn>
                    <a:cxn ang="0">
                      <a:pos x="142" y="6"/>
                    </a:cxn>
                    <a:cxn ang="0">
                      <a:pos x="133" y="7"/>
                    </a:cxn>
                    <a:cxn ang="0">
                      <a:pos x="123" y="8"/>
                    </a:cxn>
                    <a:cxn ang="0">
                      <a:pos x="111" y="8"/>
                    </a:cxn>
                    <a:cxn ang="0">
                      <a:pos x="98" y="9"/>
                    </a:cxn>
                    <a:cxn ang="0">
                      <a:pos x="84" y="10"/>
                    </a:cxn>
                    <a:cxn ang="0">
                      <a:pos x="69" y="10"/>
                    </a:cxn>
                    <a:cxn ang="0">
                      <a:pos x="53" y="11"/>
                    </a:cxn>
                    <a:cxn ang="0">
                      <a:pos x="36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1" h="13">
                      <a:moveTo>
                        <a:pt x="0" y="13"/>
                      </a:moveTo>
                      <a:lnTo>
                        <a:pt x="18" y="11"/>
                      </a:lnTo>
                      <a:lnTo>
                        <a:pt x="36" y="11"/>
                      </a:lnTo>
                      <a:lnTo>
                        <a:pt x="54" y="11"/>
                      </a:lnTo>
                      <a:lnTo>
                        <a:pt x="70" y="11"/>
                      </a:lnTo>
                      <a:lnTo>
                        <a:pt x="86" y="10"/>
                      </a:lnTo>
                      <a:lnTo>
                        <a:pt x="100" y="9"/>
                      </a:lnTo>
                      <a:lnTo>
                        <a:pt x="113" y="9"/>
                      </a:lnTo>
                      <a:lnTo>
                        <a:pt x="126" y="8"/>
                      </a:lnTo>
                      <a:lnTo>
                        <a:pt x="137" y="7"/>
                      </a:lnTo>
                      <a:lnTo>
                        <a:pt x="145" y="6"/>
                      </a:lnTo>
                      <a:lnTo>
                        <a:pt x="152" y="5"/>
                      </a:lnTo>
                      <a:lnTo>
                        <a:pt x="157" y="4"/>
                      </a:lnTo>
                      <a:lnTo>
                        <a:pt x="160" y="3"/>
                      </a:lnTo>
                      <a:lnTo>
                        <a:pt x="161" y="0"/>
                      </a:lnTo>
                      <a:lnTo>
                        <a:pt x="158" y="0"/>
                      </a:lnTo>
                      <a:lnTo>
                        <a:pt x="157" y="3"/>
                      </a:lnTo>
                      <a:lnTo>
                        <a:pt x="153" y="4"/>
                      </a:lnTo>
                      <a:lnTo>
                        <a:pt x="149" y="5"/>
                      </a:lnTo>
                      <a:lnTo>
                        <a:pt x="142" y="6"/>
                      </a:lnTo>
                      <a:lnTo>
                        <a:pt x="133" y="7"/>
                      </a:lnTo>
                      <a:lnTo>
                        <a:pt x="123" y="8"/>
                      </a:lnTo>
                      <a:lnTo>
                        <a:pt x="111" y="8"/>
                      </a:lnTo>
                      <a:lnTo>
                        <a:pt x="98" y="9"/>
                      </a:lnTo>
                      <a:lnTo>
                        <a:pt x="84" y="10"/>
                      </a:lnTo>
                      <a:lnTo>
                        <a:pt x="69" y="10"/>
                      </a:lnTo>
                      <a:lnTo>
                        <a:pt x="53" y="11"/>
                      </a:lnTo>
                      <a:lnTo>
                        <a:pt x="36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3" name="Freeform 54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8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6" y="11"/>
                    </a:cxn>
                    <a:cxn ang="0">
                      <a:pos x="53" y="11"/>
                    </a:cxn>
                    <a:cxn ang="0">
                      <a:pos x="69" y="10"/>
                    </a:cxn>
                    <a:cxn ang="0">
                      <a:pos x="84" y="10"/>
                    </a:cxn>
                    <a:cxn ang="0">
                      <a:pos x="98" y="9"/>
                    </a:cxn>
                    <a:cxn ang="0">
                      <a:pos x="111" y="8"/>
                    </a:cxn>
                    <a:cxn ang="0">
                      <a:pos x="123" y="8"/>
                    </a:cxn>
                    <a:cxn ang="0">
                      <a:pos x="133" y="7"/>
                    </a:cxn>
                    <a:cxn ang="0">
                      <a:pos x="142" y="6"/>
                    </a:cxn>
                    <a:cxn ang="0">
                      <a:pos x="149" y="5"/>
                    </a:cxn>
                    <a:cxn ang="0">
                      <a:pos x="153" y="4"/>
                    </a:cxn>
                    <a:cxn ang="0">
                      <a:pos x="157" y="3"/>
                    </a:cxn>
                    <a:cxn ang="0">
                      <a:pos x="158" y="0"/>
                    </a:cxn>
                    <a:cxn ang="0">
                      <a:pos x="154" y="0"/>
                    </a:cxn>
                    <a:cxn ang="0">
                      <a:pos x="153" y="3"/>
                    </a:cxn>
                    <a:cxn ang="0">
                      <a:pos x="150" y="4"/>
                    </a:cxn>
                    <a:cxn ang="0">
                      <a:pos x="146" y="5"/>
                    </a:cxn>
                    <a:cxn ang="0">
                      <a:pos x="139" y="6"/>
                    </a:cxn>
                    <a:cxn ang="0">
                      <a:pos x="131" y="7"/>
                    </a:cxn>
                    <a:cxn ang="0">
                      <a:pos x="121" y="7"/>
                    </a:cxn>
                    <a:cxn ang="0">
                      <a:pos x="109" y="8"/>
                    </a:cxn>
                    <a:cxn ang="0">
                      <a:pos x="97" y="9"/>
                    </a:cxn>
                    <a:cxn ang="0">
                      <a:pos x="82" y="10"/>
                    </a:cxn>
                    <a:cxn ang="0">
                      <a:pos x="67" y="10"/>
                    </a:cxn>
                    <a:cxn ang="0">
                      <a:pos x="51" y="11"/>
                    </a:cxn>
                    <a:cxn ang="0">
                      <a:pos x="35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8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6" y="11"/>
                      </a:lnTo>
                      <a:lnTo>
                        <a:pt x="53" y="11"/>
                      </a:lnTo>
                      <a:lnTo>
                        <a:pt x="69" y="10"/>
                      </a:lnTo>
                      <a:lnTo>
                        <a:pt x="84" y="10"/>
                      </a:lnTo>
                      <a:lnTo>
                        <a:pt x="98" y="9"/>
                      </a:lnTo>
                      <a:lnTo>
                        <a:pt x="111" y="8"/>
                      </a:lnTo>
                      <a:lnTo>
                        <a:pt x="123" y="8"/>
                      </a:lnTo>
                      <a:lnTo>
                        <a:pt x="133" y="7"/>
                      </a:lnTo>
                      <a:lnTo>
                        <a:pt x="142" y="6"/>
                      </a:lnTo>
                      <a:lnTo>
                        <a:pt x="149" y="5"/>
                      </a:lnTo>
                      <a:lnTo>
                        <a:pt x="153" y="4"/>
                      </a:lnTo>
                      <a:lnTo>
                        <a:pt x="157" y="3"/>
                      </a:lnTo>
                      <a:lnTo>
                        <a:pt x="158" y="0"/>
                      </a:lnTo>
                      <a:lnTo>
                        <a:pt x="154" y="0"/>
                      </a:lnTo>
                      <a:lnTo>
                        <a:pt x="153" y="3"/>
                      </a:lnTo>
                      <a:lnTo>
                        <a:pt x="150" y="4"/>
                      </a:lnTo>
                      <a:lnTo>
                        <a:pt x="146" y="5"/>
                      </a:lnTo>
                      <a:lnTo>
                        <a:pt x="139" y="6"/>
                      </a:lnTo>
                      <a:lnTo>
                        <a:pt x="131" y="7"/>
                      </a:lnTo>
                      <a:lnTo>
                        <a:pt x="121" y="7"/>
                      </a:lnTo>
                      <a:lnTo>
                        <a:pt x="109" y="8"/>
                      </a:lnTo>
                      <a:lnTo>
                        <a:pt x="97" y="9"/>
                      </a:lnTo>
                      <a:lnTo>
                        <a:pt x="82" y="10"/>
                      </a:lnTo>
                      <a:lnTo>
                        <a:pt x="67" y="10"/>
                      </a:lnTo>
                      <a:lnTo>
                        <a:pt x="51" y="11"/>
                      </a:lnTo>
                      <a:lnTo>
                        <a:pt x="35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4" name="Freeform 54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4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5" y="11"/>
                    </a:cxn>
                    <a:cxn ang="0">
                      <a:pos x="51" y="11"/>
                    </a:cxn>
                    <a:cxn ang="0">
                      <a:pos x="67" y="10"/>
                    </a:cxn>
                    <a:cxn ang="0">
                      <a:pos x="82" y="10"/>
                    </a:cxn>
                    <a:cxn ang="0">
                      <a:pos x="97" y="9"/>
                    </a:cxn>
                    <a:cxn ang="0">
                      <a:pos x="109" y="8"/>
                    </a:cxn>
                    <a:cxn ang="0">
                      <a:pos x="121" y="7"/>
                    </a:cxn>
                    <a:cxn ang="0">
                      <a:pos x="131" y="7"/>
                    </a:cxn>
                    <a:cxn ang="0">
                      <a:pos x="139" y="6"/>
                    </a:cxn>
                    <a:cxn ang="0">
                      <a:pos x="146" y="5"/>
                    </a:cxn>
                    <a:cxn ang="0">
                      <a:pos x="150" y="4"/>
                    </a:cxn>
                    <a:cxn ang="0">
                      <a:pos x="153" y="3"/>
                    </a:cxn>
                    <a:cxn ang="0">
                      <a:pos x="154" y="0"/>
                    </a:cxn>
                    <a:cxn ang="0">
                      <a:pos x="151" y="0"/>
                    </a:cxn>
                    <a:cxn ang="0">
                      <a:pos x="150" y="3"/>
                    </a:cxn>
                    <a:cxn ang="0">
                      <a:pos x="147" y="4"/>
                    </a:cxn>
                    <a:cxn ang="0">
                      <a:pos x="141" y="5"/>
                    </a:cxn>
                    <a:cxn ang="0">
                      <a:pos x="133" y="6"/>
                    </a:cxn>
                    <a:cxn ang="0">
                      <a:pos x="125" y="7"/>
                    </a:cxn>
                    <a:cxn ang="0">
                      <a:pos x="113" y="8"/>
                    </a:cxn>
                    <a:cxn ang="0">
                      <a:pos x="100" y="9"/>
                    </a:cxn>
                    <a:cxn ang="0">
                      <a:pos x="86" y="9"/>
                    </a:cxn>
                    <a:cxn ang="0">
                      <a:pos x="70" y="10"/>
                    </a:cxn>
                    <a:cxn ang="0">
                      <a:pos x="54" y="10"/>
                    </a:cxn>
                    <a:cxn ang="0">
                      <a:pos x="37" y="11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4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5" y="11"/>
                      </a:lnTo>
                      <a:lnTo>
                        <a:pt x="51" y="11"/>
                      </a:lnTo>
                      <a:lnTo>
                        <a:pt x="67" y="10"/>
                      </a:lnTo>
                      <a:lnTo>
                        <a:pt x="82" y="10"/>
                      </a:lnTo>
                      <a:lnTo>
                        <a:pt x="97" y="9"/>
                      </a:lnTo>
                      <a:lnTo>
                        <a:pt x="109" y="8"/>
                      </a:lnTo>
                      <a:lnTo>
                        <a:pt x="121" y="7"/>
                      </a:lnTo>
                      <a:lnTo>
                        <a:pt x="131" y="7"/>
                      </a:lnTo>
                      <a:lnTo>
                        <a:pt x="139" y="6"/>
                      </a:lnTo>
                      <a:lnTo>
                        <a:pt x="146" y="5"/>
                      </a:lnTo>
                      <a:lnTo>
                        <a:pt x="150" y="4"/>
                      </a:lnTo>
                      <a:lnTo>
                        <a:pt x="153" y="3"/>
                      </a:lnTo>
                      <a:lnTo>
                        <a:pt x="154" y="0"/>
                      </a:lnTo>
                      <a:lnTo>
                        <a:pt x="151" y="0"/>
                      </a:lnTo>
                      <a:lnTo>
                        <a:pt x="150" y="3"/>
                      </a:lnTo>
                      <a:lnTo>
                        <a:pt x="147" y="4"/>
                      </a:lnTo>
                      <a:lnTo>
                        <a:pt x="141" y="5"/>
                      </a:lnTo>
                      <a:lnTo>
                        <a:pt x="133" y="6"/>
                      </a:lnTo>
                      <a:lnTo>
                        <a:pt x="125" y="7"/>
                      </a:lnTo>
                      <a:lnTo>
                        <a:pt x="113" y="8"/>
                      </a:lnTo>
                      <a:lnTo>
                        <a:pt x="100" y="9"/>
                      </a:lnTo>
                      <a:lnTo>
                        <a:pt x="86" y="9"/>
                      </a:lnTo>
                      <a:lnTo>
                        <a:pt x="70" y="10"/>
                      </a:lnTo>
                      <a:lnTo>
                        <a:pt x="54" y="10"/>
                      </a:lnTo>
                      <a:lnTo>
                        <a:pt x="37" y="11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5" name="Freeform 54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51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7" y="11"/>
                    </a:cxn>
                    <a:cxn ang="0">
                      <a:pos x="54" y="10"/>
                    </a:cxn>
                    <a:cxn ang="0">
                      <a:pos x="70" y="10"/>
                    </a:cxn>
                    <a:cxn ang="0">
                      <a:pos x="86" y="9"/>
                    </a:cxn>
                    <a:cxn ang="0">
                      <a:pos x="100" y="9"/>
                    </a:cxn>
                    <a:cxn ang="0">
                      <a:pos x="113" y="8"/>
                    </a:cxn>
                    <a:cxn ang="0">
                      <a:pos x="125" y="7"/>
                    </a:cxn>
                    <a:cxn ang="0">
                      <a:pos x="133" y="6"/>
                    </a:cxn>
                    <a:cxn ang="0">
                      <a:pos x="141" y="5"/>
                    </a:cxn>
                    <a:cxn ang="0">
                      <a:pos x="147" y="4"/>
                    </a:cxn>
                    <a:cxn ang="0">
                      <a:pos x="150" y="3"/>
                    </a:cxn>
                    <a:cxn ang="0">
                      <a:pos x="151" y="0"/>
                    </a:cxn>
                    <a:cxn ang="0">
                      <a:pos x="148" y="0"/>
                    </a:cxn>
                    <a:cxn ang="0">
                      <a:pos x="147" y="3"/>
                    </a:cxn>
                    <a:cxn ang="0">
                      <a:pos x="143" y="4"/>
                    </a:cxn>
                    <a:cxn ang="0">
                      <a:pos x="138" y="5"/>
                    </a:cxn>
                    <a:cxn ang="0">
                      <a:pos x="131" y="6"/>
                    </a:cxn>
                    <a:cxn ang="0">
                      <a:pos x="121" y="7"/>
                    </a:cxn>
                    <a:cxn ang="0">
                      <a:pos x="110" y="8"/>
                    </a:cxn>
                    <a:cxn ang="0">
                      <a:pos x="98" y="8"/>
                    </a:cxn>
                    <a:cxn ang="0">
                      <a:pos x="84" y="9"/>
                    </a:cxn>
                    <a:cxn ang="0">
                      <a:pos x="69" y="10"/>
                    </a:cxn>
                    <a:cxn ang="0">
                      <a:pos x="53" y="10"/>
                    </a:cxn>
                    <a:cxn ang="0">
                      <a:pos x="36" y="10"/>
                    </a:cxn>
                    <a:cxn ang="0">
                      <a:pos x="18" y="11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51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7" y="11"/>
                      </a:lnTo>
                      <a:lnTo>
                        <a:pt x="54" y="10"/>
                      </a:lnTo>
                      <a:lnTo>
                        <a:pt x="70" y="10"/>
                      </a:lnTo>
                      <a:lnTo>
                        <a:pt x="86" y="9"/>
                      </a:lnTo>
                      <a:lnTo>
                        <a:pt x="100" y="9"/>
                      </a:lnTo>
                      <a:lnTo>
                        <a:pt x="113" y="8"/>
                      </a:lnTo>
                      <a:lnTo>
                        <a:pt x="125" y="7"/>
                      </a:lnTo>
                      <a:lnTo>
                        <a:pt x="133" y="6"/>
                      </a:lnTo>
                      <a:lnTo>
                        <a:pt x="141" y="5"/>
                      </a:lnTo>
                      <a:lnTo>
                        <a:pt x="147" y="4"/>
                      </a:lnTo>
                      <a:lnTo>
                        <a:pt x="150" y="3"/>
                      </a:lnTo>
                      <a:lnTo>
                        <a:pt x="151" y="0"/>
                      </a:lnTo>
                      <a:lnTo>
                        <a:pt x="148" y="0"/>
                      </a:lnTo>
                      <a:lnTo>
                        <a:pt x="147" y="3"/>
                      </a:lnTo>
                      <a:lnTo>
                        <a:pt x="143" y="4"/>
                      </a:lnTo>
                      <a:lnTo>
                        <a:pt x="138" y="5"/>
                      </a:lnTo>
                      <a:lnTo>
                        <a:pt x="131" y="6"/>
                      </a:lnTo>
                      <a:lnTo>
                        <a:pt x="121" y="7"/>
                      </a:lnTo>
                      <a:lnTo>
                        <a:pt x="110" y="8"/>
                      </a:lnTo>
                      <a:lnTo>
                        <a:pt x="98" y="8"/>
                      </a:lnTo>
                      <a:lnTo>
                        <a:pt x="84" y="9"/>
                      </a:lnTo>
                      <a:lnTo>
                        <a:pt x="69" y="10"/>
                      </a:lnTo>
                      <a:lnTo>
                        <a:pt x="53" y="10"/>
                      </a:lnTo>
                      <a:lnTo>
                        <a:pt x="36" y="10"/>
                      </a:lnTo>
                      <a:lnTo>
                        <a:pt x="18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6" name="Freeform 54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8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8" y="11"/>
                    </a:cxn>
                    <a:cxn ang="0">
                      <a:pos x="36" y="10"/>
                    </a:cxn>
                    <a:cxn ang="0">
                      <a:pos x="53" y="10"/>
                    </a:cxn>
                    <a:cxn ang="0">
                      <a:pos x="69" y="10"/>
                    </a:cxn>
                    <a:cxn ang="0">
                      <a:pos x="84" y="9"/>
                    </a:cxn>
                    <a:cxn ang="0">
                      <a:pos x="98" y="8"/>
                    </a:cxn>
                    <a:cxn ang="0">
                      <a:pos x="110" y="8"/>
                    </a:cxn>
                    <a:cxn ang="0">
                      <a:pos x="121" y="7"/>
                    </a:cxn>
                    <a:cxn ang="0">
                      <a:pos x="131" y="6"/>
                    </a:cxn>
                    <a:cxn ang="0">
                      <a:pos x="138" y="5"/>
                    </a:cxn>
                    <a:cxn ang="0">
                      <a:pos x="143" y="4"/>
                    </a:cxn>
                    <a:cxn ang="0">
                      <a:pos x="147" y="3"/>
                    </a:cxn>
                    <a:cxn ang="0">
                      <a:pos x="148" y="0"/>
                    </a:cxn>
                    <a:cxn ang="0">
                      <a:pos x="145" y="0"/>
                    </a:cxn>
                    <a:cxn ang="0">
                      <a:pos x="143" y="3"/>
                    </a:cxn>
                    <a:cxn ang="0">
                      <a:pos x="140" y="4"/>
                    </a:cxn>
                    <a:cxn ang="0">
                      <a:pos x="135" y="5"/>
                    </a:cxn>
                    <a:cxn ang="0">
                      <a:pos x="128" y="6"/>
                    </a:cxn>
                    <a:cxn ang="0">
                      <a:pos x="119" y="7"/>
                    </a:cxn>
                    <a:cxn ang="0">
                      <a:pos x="108" y="7"/>
                    </a:cxn>
                    <a:cxn ang="0">
                      <a:pos x="96" y="8"/>
                    </a:cxn>
                    <a:cxn ang="0">
                      <a:pos x="82" y="9"/>
                    </a:cxn>
                    <a:cxn ang="0">
                      <a:pos x="67" y="9"/>
                    </a:cxn>
                    <a:cxn ang="0">
                      <a:pos x="51" y="10"/>
                    </a:cxn>
                    <a:cxn ang="0">
                      <a:pos x="35" y="10"/>
                    </a:cxn>
                    <a:cxn ang="0">
                      <a:pos x="18" y="10"/>
                    </a:cxn>
                    <a:cxn ang="0">
                      <a:pos x="0" y="1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48" h="11">
                      <a:moveTo>
                        <a:pt x="0" y="11"/>
                      </a:moveTo>
                      <a:lnTo>
                        <a:pt x="18" y="11"/>
                      </a:lnTo>
                      <a:lnTo>
                        <a:pt x="36" y="10"/>
                      </a:lnTo>
                      <a:lnTo>
                        <a:pt x="53" y="10"/>
                      </a:lnTo>
                      <a:lnTo>
                        <a:pt x="69" y="10"/>
                      </a:lnTo>
                      <a:lnTo>
                        <a:pt x="84" y="9"/>
                      </a:lnTo>
                      <a:lnTo>
                        <a:pt x="98" y="8"/>
                      </a:lnTo>
                      <a:lnTo>
                        <a:pt x="110" y="8"/>
                      </a:lnTo>
                      <a:lnTo>
                        <a:pt x="121" y="7"/>
                      </a:lnTo>
                      <a:lnTo>
                        <a:pt x="131" y="6"/>
                      </a:lnTo>
                      <a:lnTo>
                        <a:pt x="138" y="5"/>
                      </a:lnTo>
                      <a:lnTo>
                        <a:pt x="143" y="4"/>
                      </a:lnTo>
                      <a:lnTo>
                        <a:pt x="147" y="3"/>
                      </a:lnTo>
                      <a:lnTo>
                        <a:pt x="148" y="0"/>
                      </a:lnTo>
                      <a:lnTo>
                        <a:pt x="145" y="0"/>
                      </a:lnTo>
                      <a:lnTo>
                        <a:pt x="143" y="3"/>
                      </a:lnTo>
                      <a:lnTo>
                        <a:pt x="140" y="4"/>
                      </a:lnTo>
                      <a:lnTo>
                        <a:pt x="135" y="5"/>
                      </a:lnTo>
                      <a:lnTo>
                        <a:pt x="128" y="6"/>
                      </a:lnTo>
                      <a:lnTo>
                        <a:pt x="119" y="7"/>
                      </a:lnTo>
                      <a:lnTo>
                        <a:pt x="108" y="7"/>
                      </a:lnTo>
                      <a:lnTo>
                        <a:pt x="96" y="8"/>
                      </a:lnTo>
                      <a:lnTo>
                        <a:pt x="82" y="9"/>
                      </a:lnTo>
                      <a:lnTo>
                        <a:pt x="67" y="9"/>
                      </a:lnTo>
                      <a:lnTo>
                        <a:pt x="51" y="10"/>
                      </a:lnTo>
                      <a:lnTo>
                        <a:pt x="35" y="10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7" name="Freeform 54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5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8" y="10"/>
                    </a:cxn>
                    <a:cxn ang="0">
                      <a:pos x="35" y="10"/>
                    </a:cxn>
                    <a:cxn ang="0">
                      <a:pos x="51" y="10"/>
                    </a:cxn>
                    <a:cxn ang="0">
                      <a:pos x="67" y="9"/>
                    </a:cxn>
                    <a:cxn ang="0">
                      <a:pos x="82" y="9"/>
                    </a:cxn>
                    <a:cxn ang="0">
                      <a:pos x="96" y="8"/>
                    </a:cxn>
                    <a:cxn ang="0">
                      <a:pos x="108" y="7"/>
                    </a:cxn>
                    <a:cxn ang="0">
                      <a:pos x="119" y="7"/>
                    </a:cxn>
                    <a:cxn ang="0">
                      <a:pos x="128" y="6"/>
                    </a:cxn>
                    <a:cxn ang="0">
                      <a:pos x="135" y="5"/>
                    </a:cxn>
                    <a:cxn ang="0">
                      <a:pos x="140" y="4"/>
                    </a:cxn>
                    <a:cxn ang="0">
                      <a:pos x="143" y="3"/>
                    </a:cxn>
                    <a:cxn ang="0">
                      <a:pos x="145" y="0"/>
                    </a:cxn>
                    <a:cxn ang="0">
                      <a:pos x="141" y="0"/>
                    </a:cxn>
                    <a:cxn ang="0">
                      <a:pos x="140" y="3"/>
                    </a:cxn>
                    <a:cxn ang="0">
                      <a:pos x="137" y="4"/>
                    </a:cxn>
                    <a:cxn ang="0">
                      <a:pos x="131" y="5"/>
                    </a:cxn>
                    <a:cxn ang="0">
                      <a:pos x="125" y="6"/>
                    </a:cxn>
                    <a:cxn ang="0">
                      <a:pos x="116" y="6"/>
                    </a:cxn>
                    <a:cxn ang="0">
                      <a:pos x="106" y="7"/>
                    </a:cxn>
                    <a:cxn ang="0">
                      <a:pos x="94" y="8"/>
                    </a:cxn>
                    <a:cxn ang="0">
                      <a:pos x="80" y="9"/>
                    </a:cxn>
                    <a:cxn ang="0">
                      <a:pos x="66" y="9"/>
                    </a:cxn>
                    <a:cxn ang="0">
                      <a:pos x="50" y="10"/>
                    </a:cxn>
                    <a:cxn ang="0">
                      <a:pos x="34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45" h="10">
                      <a:moveTo>
                        <a:pt x="0" y="10"/>
                      </a:moveTo>
                      <a:lnTo>
                        <a:pt x="18" y="10"/>
                      </a:lnTo>
                      <a:lnTo>
                        <a:pt x="35" y="10"/>
                      </a:lnTo>
                      <a:lnTo>
                        <a:pt x="51" y="10"/>
                      </a:lnTo>
                      <a:lnTo>
                        <a:pt x="67" y="9"/>
                      </a:lnTo>
                      <a:lnTo>
                        <a:pt x="82" y="9"/>
                      </a:lnTo>
                      <a:lnTo>
                        <a:pt x="96" y="8"/>
                      </a:lnTo>
                      <a:lnTo>
                        <a:pt x="108" y="7"/>
                      </a:lnTo>
                      <a:lnTo>
                        <a:pt x="119" y="7"/>
                      </a:lnTo>
                      <a:lnTo>
                        <a:pt x="128" y="6"/>
                      </a:lnTo>
                      <a:lnTo>
                        <a:pt x="135" y="5"/>
                      </a:lnTo>
                      <a:lnTo>
                        <a:pt x="140" y="4"/>
                      </a:lnTo>
                      <a:lnTo>
                        <a:pt x="143" y="3"/>
                      </a:lnTo>
                      <a:lnTo>
                        <a:pt x="145" y="0"/>
                      </a:lnTo>
                      <a:lnTo>
                        <a:pt x="141" y="0"/>
                      </a:lnTo>
                      <a:lnTo>
                        <a:pt x="140" y="3"/>
                      </a:lnTo>
                      <a:lnTo>
                        <a:pt x="137" y="4"/>
                      </a:lnTo>
                      <a:lnTo>
                        <a:pt x="131" y="5"/>
                      </a:lnTo>
                      <a:lnTo>
                        <a:pt x="125" y="6"/>
                      </a:lnTo>
                      <a:lnTo>
                        <a:pt x="116" y="6"/>
                      </a:lnTo>
                      <a:lnTo>
                        <a:pt x="106" y="7"/>
                      </a:lnTo>
                      <a:lnTo>
                        <a:pt x="94" y="8"/>
                      </a:lnTo>
                      <a:lnTo>
                        <a:pt x="80" y="9"/>
                      </a:lnTo>
                      <a:lnTo>
                        <a:pt x="66" y="9"/>
                      </a:lnTo>
                      <a:lnTo>
                        <a:pt x="50" y="10"/>
                      </a:lnTo>
                      <a:lnTo>
                        <a:pt x="34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8" name="Freeform 54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4" y="10"/>
                    </a:cxn>
                    <a:cxn ang="0">
                      <a:pos x="50" y="10"/>
                    </a:cxn>
                    <a:cxn ang="0">
                      <a:pos x="66" y="9"/>
                    </a:cxn>
                    <a:cxn ang="0">
                      <a:pos x="80" y="9"/>
                    </a:cxn>
                    <a:cxn ang="0">
                      <a:pos x="94" y="8"/>
                    </a:cxn>
                    <a:cxn ang="0">
                      <a:pos x="106" y="7"/>
                    </a:cxn>
                    <a:cxn ang="0">
                      <a:pos x="116" y="6"/>
                    </a:cxn>
                    <a:cxn ang="0">
                      <a:pos x="125" y="6"/>
                    </a:cxn>
                    <a:cxn ang="0">
                      <a:pos x="131" y="5"/>
                    </a:cxn>
                    <a:cxn ang="0">
                      <a:pos x="137" y="4"/>
                    </a:cxn>
                    <a:cxn ang="0">
                      <a:pos x="140" y="3"/>
                    </a:cxn>
                    <a:cxn ang="0">
                      <a:pos x="141" y="0"/>
                    </a:cxn>
                    <a:cxn ang="0">
                      <a:pos x="138" y="0"/>
                    </a:cxn>
                    <a:cxn ang="0">
                      <a:pos x="137" y="1"/>
                    </a:cxn>
                    <a:cxn ang="0">
                      <a:pos x="133" y="4"/>
                    </a:cxn>
                    <a:cxn ang="0">
                      <a:pos x="129" y="5"/>
                    </a:cxn>
                    <a:cxn ang="0">
                      <a:pos x="122" y="5"/>
                    </a:cxn>
                    <a:cxn ang="0">
                      <a:pos x="113" y="6"/>
                    </a:cxn>
                    <a:cxn ang="0">
                      <a:pos x="104" y="7"/>
                    </a:cxn>
                    <a:cxn ang="0">
                      <a:pos x="91" y="8"/>
                    </a:cxn>
                    <a:cxn ang="0">
                      <a:pos x="78" y="9"/>
                    </a:cxn>
                    <a:cxn ang="0">
                      <a:pos x="65" y="9"/>
                    </a:cxn>
                    <a:cxn ang="0">
                      <a:pos x="49" y="9"/>
                    </a:cxn>
                    <a:cxn ang="0">
                      <a:pos x="34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41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4" y="10"/>
                      </a:lnTo>
                      <a:lnTo>
                        <a:pt x="50" y="10"/>
                      </a:lnTo>
                      <a:lnTo>
                        <a:pt x="66" y="9"/>
                      </a:lnTo>
                      <a:lnTo>
                        <a:pt x="80" y="9"/>
                      </a:lnTo>
                      <a:lnTo>
                        <a:pt x="94" y="8"/>
                      </a:lnTo>
                      <a:lnTo>
                        <a:pt x="106" y="7"/>
                      </a:lnTo>
                      <a:lnTo>
                        <a:pt x="116" y="6"/>
                      </a:lnTo>
                      <a:lnTo>
                        <a:pt x="125" y="6"/>
                      </a:lnTo>
                      <a:lnTo>
                        <a:pt x="131" y="5"/>
                      </a:lnTo>
                      <a:lnTo>
                        <a:pt x="137" y="4"/>
                      </a:lnTo>
                      <a:lnTo>
                        <a:pt x="140" y="3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7" y="1"/>
                      </a:lnTo>
                      <a:lnTo>
                        <a:pt x="133" y="4"/>
                      </a:lnTo>
                      <a:lnTo>
                        <a:pt x="129" y="5"/>
                      </a:lnTo>
                      <a:lnTo>
                        <a:pt x="122" y="5"/>
                      </a:lnTo>
                      <a:lnTo>
                        <a:pt x="113" y="6"/>
                      </a:lnTo>
                      <a:lnTo>
                        <a:pt x="104" y="7"/>
                      </a:lnTo>
                      <a:lnTo>
                        <a:pt x="91" y="8"/>
                      </a:lnTo>
                      <a:lnTo>
                        <a:pt x="78" y="9"/>
                      </a:lnTo>
                      <a:lnTo>
                        <a:pt x="65" y="9"/>
                      </a:lnTo>
                      <a:lnTo>
                        <a:pt x="49" y="9"/>
                      </a:lnTo>
                      <a:lnTo>
                        <a:pt x="34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9" name="Freeform 54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8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4" y="10"/>
                    </a:cxn>
                    <a:cxn ang="0">
                      <a:pos x="49" y="9"/>
                    </a:cxn>
                    <a:cxn ang="0">
                      <a:pos x="65" y="9"/>
                    </a:cxn>
                    <a:cxn ang="0">
                      <a:pos x="78" y="9"/>
                    </a:cxn>
                    <a:cxn ang="0">
                      <a:pos x="91" y="8"/>
                    </a:cxn>
                    <a:cxn ang="0">
                      <a:pos x="104" y="7"/>
                    </a:cxn>
                    <a:cxn ang="0">
                      <a:pos x="113" y="6"/>
                    </a:cxn>
                    <a:cxn ang="0">
                      <a:pos x="122" y="5"/>
                    </a:cxn>
                    <a:cxn ang="0">
                      <a:pos x="129" y="5"/>
                    </a:cxn>
                    <a:cxn ang="0">
                      <a:pos x="133" y="4"/>
                    </a:cxn>
                    <a:cxn ang="0">
                      <a:pos x="137" y="1"/>
                    </a:cxn>
                    <a:cxn ang="0">
                      <a:pos x="138" y="0"/>
                    </a:cxn>
                    <a:cxn ang="0">
                      <a:pos x="135" y="0"/>
                    </a:cxn>
                    <a:cxn ang="0">
                      <a:pos x="133" y="1"/>
                    </a:cxn>
                    <a:cxn ang="0">
                      <a:pos x="130" y="3"/>
                    </a:cxn>
                    <a:cxn ang="0">
                      <a:pos x="126" y="4"/>
                    </a:cxn>
                    <a:cxn ang="0">
                      <a:pos x="119" y="5"/>
                    </a:cxn>
                    <a:cxn ang="0">
                      <a:pos x="110" y="6"/>
                    </a:cxn>
                    <a:cxn ang="0">
                      <a:pos x="100" y="7"/>
                    </a:cxn>
                    <a:cxn ang="0">
                      <a:pos x="89" y="8"/>
                    </a:cxn>
                    <a:cxn ang="0">
                      <a:pos x="77" y="8"/>
                    </a:cxn>
                    <a:cxn ang="0">
                      <a:pos x="63" y="9"/>
                    </a:cxn>
                    <a:cxn ang="0">
                      <a:pos x="48" y="9"/>
                    </a:cxn>
                    <a:cxn ang="0">
                      <a:pos x="33" y="1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8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4" y="10"/>
                      </a:lnTo>
                      <a:lnTo>
                        <a:pt x="49" y="9"/>
                      </a:lnTo>
                      <a:lnTo>
                        <a:pt x="65" y="9"/>
                      </a:lnTo>
                      <a:lnTo>
                        <a:pt x="78" y="9"/>
                      </a:lnTo>
                      <a:lnTo>
                        <a:pt x="91" y="8"/>
                      </a:lnTo>
                      <a:lnTo>
                        <a:pt x="104" y="7"/>
                      </a:lnTo>
                      <a:lnTo>
                        <a:pt x="113" y="6"/>
                      </a:lnTo>
                      <a:lnTo>
                        <a:pt x="122" y="5"/>
                      </a:lnTo>
                      <a:lnTo>
                        <a:pt x="129" y="5"/>
                      </a:lnTo>
                      <a:lnTo>
                        <a:pt x="133" y="4"/>
                      </a:lnTo>
                      <a:lnTo>
                        <a:pt x="137" y="1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3" y="1"/>
                      </a:lnTo>
                      <a:lnTo>
                        <a:pt x="130" y="3"/>
                      </a:lnTo>
                      <a:lnTo>
                        <a:pt x="126" y="4"/>
                      </a:lnTo>
                      <a:lnTo>
                        <a:pt x="119" y="5"/>
                      </a:lnTo>
                      <a:lnTo>
                        <a:pt x="110" y="6"/>
                      </a:lnTo>
                      <a:lnTo>
                        <a:pt x="100" y="7"/>
                      </a:lnTo>
                      <a:lnTo>
                        <a:pt x="89" y="8"/>
                      </a:lnTo>
                      <a:lnTo>
                        <a:pt x="77" y="8"/>
                      </a:lnTo>
                      <a:lnTo>
                        <a:pt x="63" y="9"/>
                      </a:lnTo>
                      <a:lnTo>
                        <a:pt x="48" y="9"/>
                      </a:lnTo>
                      <a:lnTo>
                        <a:pt x="33" y="1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0" name="Freeform 55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5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7" y="10"/>
                    </a:cxn>
                    <a:cxn ang="0">
                      <a:pos x="33" y="10"/>
                    </a:cxn>
                    <a:cxn ang="0">
                      <a:pos x="48" y="9"/>
                    </a:cxn>
                    <a:cxn ang="0">
                      <a:pos x="63" y="9"/>
                    </a:cxn>
                    <a:cxn ang="0">
                      <a:pos x="77" y="8"/>
                    </a:cxn>
                    <a:cxn ang="0">
                      <a:pos x="89" y="8"/>
                    </a:cxn>
                    <a:cxn ang="0">
                      <a:pos x="100" y="7"/>
                    </a:cxn>
                    <a:cxn ang="0">
                      <a:pos x="110" y="6"/>
                    </a:cxn>
                    <a:cxn ang="0">
                      <a:pos x="119" y="5"/>
                    </a:cxn>
                    <a:cxn ang="0">
                      <a:pos x="126" y="4"/>
                    </a:cxn>
                    <a:cxn ang="0">
                      <a:pos x="130" y="3"/>
                    </a:cxn>
                    <a:cxn ang="0">
                      <a:pos x="133" y="1"/>
                    </a:cxn>
                    <a:cxn ang="0">
                      <a:pos x="135" y="0"/>
                    </a:cxn>
                    <a:cxn ang="0">
                      <a:pos x="131" y="0"/>
                    </a:cxn>
                    <a:cxn ang="0">
                      <a:pos x="130" y="1"/>
                    </a:cxn>
                    <a:cxn ang="0">
                      <a:pos x="127" y="3"/>
                    </a:cxn>
                    <a:cxn ang="0">
                      <a:pos x="122" y="4"/>
                    </a:cxn>
                    <a:cxn ang="0">
                      <a:pos x="116" y="5"/>
                    </a:cxn>
                    <a:cxn ang="0">
                      <a:pos x="108" y="6"/>
                    </a:cxn>
                    <a:cxn ang="0">
                      <a:pos x="98" y="7"/>
                    </a:cxn>
                    <a:cxn ang="0">
                      <a:pos x="87" y="8"/>
                    </a:cxn>
                    <a:cxn ang="0">
                      <a:pos x="75" y="8"/>
                    </a:cxn>
                    <a:cxn ang="0">
                      <a:pos x="61" y="9"/>
                    </a:cxn>
                    <a:cxn ang="0">
                      <a:pos x="47" y="9"/>
                    </a:cxn>
                    <a:cxn ang="0">
                      <a:pos x="32" y="9"/>
                    </a:cxn>
                    <a:cxn ang="0">
                      <a:pos x="16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5" h="10">
                      <a:moveTo>
                        <a:pt x="0" y="10"/>
                      </a:moveTo>
                      <a:lnTo>
                        <a:pt x="17" y="10"/>
                      </a:lnTo>
                      <a:lnTo>
                        <a:pt x="33" y="10"/>
                      </a:lnTo>
                      <a:lnTo>
                        <a:pt x="48" y="9"/>
                      </a:lnTo>
                      <a:lnTo>
                        <a:pt x="63" y="9"/>
                      </a:lnTo>
                      <a:lnTo>
                        <a:pt x="77" y="8"/>
                      </a:lnTo>
                      <a:lnTo>
                        <a:pt x="89" y="8"/>
                      </a:lnTo>
                      <a:lnTo>
                        <a:pt x="100" y="7"/>
                      </a:lnTo>
                      <a:lnTo>
                        <a:pt x="110" y="6"/>
                      </a:lnTo>
                      <a:lnTo>
                        <a:pt x="119" y="5"/>
                      </a:lnTo>
                      <a:lnTo>
                        <a:pt x="126" y="4"/>
                      </a:lnTo>
                      <a:lnTo>
                        <a:pt x="130" y="3"/>
                      </a:lnTo>
                      <a:lnTo>
                        <a:pt x="133" y="1"/>
                      </a:lnTo>
                      <a:lnTo>
                        <a:pt x="135" y="0"/>
                      </a:lnTo>
                      <a:lnTo>
                        <a:pt x="131" y="0"/>
                      </a:lnTo>
                      <a:lnTo>
                        <a:pt x="130" y="1"/>
                      </a:lnTo>
                      <a:lnTo>
                        <a:pt x="127" y="3"/>
                      </a:lnTo>
                      <a:lnTo>
                        <a:pt x="122" y="4"/>
                      </a:lnTo>
                      <a:lnTo>
                        <a:pt x="116" y="5"/>
                      </a:lnTo>
                      <a:lnTo>
                        <a:pt x="108" y="6"/>
                      </a:lnTo>
                      <a:lnTo>
                        <a:pt x="98" y="7"/>
                      </a:lnTo>
                      <a:lnTo>
                        <a:pt x="87" y="8"/>
                      </a:lnTo>
                      <a:lnTo>
                        <a:pt x="75" y="8"/>
                      </a:lnTo>
                      <a:lnTo>
                        <a:pt x="61" y="9"/>
                      </a:lnTo>
                      <a:lnTo>
                        <a:pt x="47" y="9"/>
                      </a:lnTo>
                      <a:lnTo>
                        <a:pt x="32" y="9"/>
                      </a:lnTo>
                      <a:lnTo>
                        <a:pt x="16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1" name="Freeform 55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3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10"/>
                    </a:cxn>
                    <a:cxn ang="0">
                      <a:pos x="32" y="9"/>
                    </a:cxn>
                    <a:cxn ang="0">
                      <a:pos x="47" y="9"/>
                    </a:cxn>
                    <a:cxn ang="0">
                      <a:pos x="61" y="9"/>
                    </a:cxn>
                    <a:cxn ang="0">
                      <a:pos x="75" y="8"/>
                    </a:cxn>
                    <a:cxn ang="0">
                      <a:pos x="87" y="8"/>
                    </a:cxn>
                    <a:cxn ang="0">
                      <a:pos x="98" y="7"/>
                    </a:cxn>
                    <a:cxn ang="0">
                      <a:pos x="108" y="6"/>
                    </a:cxn>
                    <a:cxn ang="0">
                      <a:pos x="116" y="5"/>
                    </a:cxn>
                    <a:cxn ang="0">
                      <a:pos x="122" y="4"/>
                    </a:cxn>
                    <a:cxn ang="0">
                      <a:pos x="127" y="3"/>
                    </a:cxn>
                    <a:cxn ang="0">
                      <a:pos x="130" y="1"/>
                    </a:cxn>
                    <a:cxn ang="0">
                      <a:pos x="131" y="0"/>
                    </a:cxn>
                    <a:cxn ang="0">
                      <a:pos x="128" y="0"/>
                    </a:cxn>
                    <a:cxn ang="0">
                      <a:pos x="127" y="1"/>
                    </a:cxn>
                    <a:cxn ang="0">
                      <a:pos x="123" y="4"/>
                    </a:cxn>
                    <a:cxn ang="0">
                      <a:pos x="118" y="5"/>
                    </a:cxn>
                    <a:cxn ang="0">
                      <a:pos x="110" y="5"/>
                    </a:cxn>
                    <a:cxn ang="0">
                      <a:pos x="101" y="6"/>
                    </a:cxn>
                    <a:cxn ang="0">
                      <a:pos x="90" y="7"/>
                    </a:cxn>
                    <a:cxn ang="0">
                      <a:pos x="78" y="8"/>
                    </a:cxn>
                    <a:cxn ang="0">
                      <a:pos x="64" y="8"/>
                    </a:cxn>
                    <a:cxn ang="0">
                      <a:pos x="49" y="9"/>
                    </a:cxn>
                    <a:cxn ang="0">
                      <a:pos x="34" y="9"/>
                    </a:cxn>
                    <a:cxn ang="0">
                      <a:pos x="17" y="9"/>
                    </a:cxn>
                    <a:cxn ang="0">
                      <a:pos x="0" y="9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31" h="10">
                      <a:moveTo>
                        <a:pt x="0" y="10"/>
                      </a:moveTo>
                      <a:lnTo>
                        <a:pt x="16" y="10"/>
                      </a:lnTo>
                      <a:lnTo>
                        <a:pt x="32" y="9"/>
                      </a:lnTo>
                      <a:lnTo>
                        <a:pt x="47" y="9"/>
                      </a:lnTo>
                      <a:lnTo>
                        <a:pt x="61" y="9"/>
                      </a:lnTo>
                      <a:lnTo>
                        <a:pt x="75" y="8"/>
                      </a:lnTo>
                      <a:lnTo>
                        <a:pt x="87" y="8"/>
                      </a:lnTo>
                      <a:lnTo>
                        <a:pt x="98" y="7"/>
                      </a:lnTo>
                      <a:lnTo>
                        <a:pt x="108" y="6"/>
                      </a:lnTo>
                      <a:lnTo>
                        <a:pt x="116" y="5"/>
                      </a:lnTo>
                      <a:lnTo>
                        <a:pt x="122" y="4"/>
                      </a:lnTo>
                      <a:lnTo>
                        <a:pt x="127" y="3"/>
                      </a:lnTo>
                      <a:lnTo>
                        <a:pt x="130" y="1"/>
                      </a:lnTo>
                      <a:lnTo>
                        <a:pt x="131" y="0"/>
                      </a:lnTo>
                      <a:lnTo>
                        <a:pt x="128" y="0"/>
                      </a:lnTo>
                      <a:lnTo>
                        <a:pt x="127" y="1"/>
                      </a:lnTo>
                      <a:lnTo>
                        <a:pt x="123" y="4"/>
                      </a:lnTo>
                      <a:lnTo>
                        <a:pt x="118" y="5"/>
                      </a:lnTo>
                      <a:lnTo>
                        <a:pt x="110" y="5"/>
                      </a:lnTo>
                      <a:lnTo>
                        <a:pt x="101" y="6"/>
                      </a:lnTo>
                      <a:lnTo>
                        <a:pt x="90" y="7"/>
                      </a:lnTo>
                      <a:lnTo>
                        <a:pt x="78" y="8"/>
                      </a:lnTo>
                      <a:lnTo>
                        <a:pt x="64" y="8"/>
                      </a:lnTo>
                      <a:lnTo>
                        <a:pt x="49" y="9"/>
                      </a:lnTo>
                      <a:lnTo>
                        <a:pt x="34" y="9"/>
                      </a:lnTo>
                      <a:lnTo>
                        <a:pt x="17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2" name="Freeform 55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8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7" y="9"/>
                    </a:cxn>
                    <a:cxn ang="0">
                      <a:pos x="34" y="9"/>
                    </a:cxn>
                    <a:cxn ang="0">
                      <a:pos x="49" y="9"/>
                    </a:cxn>
                    <a:cxn ang="0">
                      <a:pos x="64" y="8"/>
                    </a:cxn>
                    <a:cxn ang="0">
                      <a:pos x="78" y="8"/>
                    </a:cxn>
                    <a:cxn ang="0">
                      <a:pos x="90" y="7"/>
                    </a:cxn>
                    <a:cxn ang="0">
                      <a:pos x="101" y="6"/>
                    </a:cxn>
                    <a:cxn ang="0">
                      <a:pos x="110" y="5"/>
                    </a:cxn>
                    <a:cxn ang="0">
                      <a:pos x="118" y="5"/>
                    </a:cxn>
                    <a:cxn ang="0">
                      <a:pos x="123" y="4"/>
                    </a:cxn>
                    <a:cxn ang="0">
                      <a:pos x="127" y="1"/>
                    </a:cxn>
                    <a:cxn ang="0">
                      <a:pos x="128" y="0"/>
                    </a:cxn>
                    <a:cxn ang="0">
                      <a:pos x="125" y="0"/>
                    </a:cxn>
                    <a:cxn ang="0">
                      <a:pos x="123" y="1"/>
                    </a:cxn>
                    <a:cxn ang="0">
                      <a:pos x="120" y="3"/>
                    </a:cxn>
                    <a:cxn ang="0">
                      <a:pos x="115" y="4"/>
                    </a:cxn>
                    <a:cxn ang="0">
                      <a:pos x="108" y="5"/>
                    </a:cxn>
                    <a:cxn ang="0">
                      <a:pos x="99" y="6"/>
                    </a:cxn>
                    <a:cxn ang="0">
                      <a:pos x="88" y="7"/>
                    </a:cxn>
                    <a:cxn ang="0">
                      <a:pos x="76" y="8"/>
                    </a:cxn>
                    <a:cxn ang="0">
                      <a:pos x="63" y="8"/>
                    </a:cxn>
                    <a:cxn ang="0">
                      <a:pos x="48" y="9"/>
                    </a:cxn>
                    <a:cxn ang="0">
                      <a:pos x="33" y="9"/>
                    </a:cxn>
                    <a:cxn ang="0">
                      <a:pos x="17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8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4" y="9"/>
                      </a:lnTo>
                      <a:lnTo>
                        <a:pt x="49" y="9"/>
                      </a:lnTo>
                      <a:lnTo>
                        <a:pt x="64" y="8"/>
                      </a:lnTo>
                      <a:lnTo>
                        <a:pt x="78" y="8"/>
                      </a:lnTo>
                      <a:lnTo>
                        <a:pt x="90" y="7"/>
                      </a:lnTo>
                      <a:lnTo>
                        <a:pt x="101" y="6"/>
                      </a:lnTo>
                      <a:lnTo>
                        <a:pt x="110" y="5"/>
                      </a:lnTo>
                      <a:lnTo>
                        <a:pt x="118" y="5"/>
                      </a:lnTo>
                      <a:lnTo>
                        <a:pt x="123" y="4"/>
                      </a:lnTo>
                      <a:lnTo>
                        <a:pt x="127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23" y="1"/>
                      </a:lnTo>
                      <a:lnTo>
                        <a:pt x="120" y="3"/>
                      </a:lnTo>
                      <a:lnTo>
                        <a:pt x="115" y="4"/>
                      </a:lnTo>
                      <a:lnTo>
                        <a:pt x="108" y="5"/>
                      </a:lnTo>
                      <a:lnTo>
                        <a:pt x="99" y="6"/>
                      </a:lnTo>
                      <a:lnTo>
                        <a:pt x="88" y="7"/>
                      </a:lnTo>
                      <a:lnTo>
                        <a:pt x="76" y="8"/>
                      </a:lnTo>
                      <a:lnTo>
                        <a:pt x="63" y="8"/>
                      </a:lnTo>
                      <a:lnTo>
                        <a:pt x="48" y="9"/>
                      </a:lnTo>
                      <a:lnTo>
                        <a:pt x="33" y="9"/>
                      </a:lnTo>
                      <a:lnTo>
                        <a:pt x="17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3" name="Freeform 55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5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7" y="9"/>
                    </a:cxn>
                    <a:cxn ang="0">
                      <a:pos x="33" y="9"/>
                    </a:cxn>
                    <a:cxn ang="0">
                      <a:pos x="48" y="9"/>
                    </a:cxn>
                    <a:cxn ang="0">
                      <a:pos x="63" y="8"/>
                    </a:cxn>
                    <a:cxn ang="0">
                      <a:pos x="76" y="8"/>
                    </a:cxn>
                    <a:cxn ang="0">
                      <a:pos x="88" y="7"/>
                    </a:cxn>
                    <a:cxn ang="0">
                      <a:pos x="99" y="6"/>
                    </a:cxn>
                    <a:cxn ang="0">
                      <a:pos x="108" y="5"/>
                    </a:cxn>
                    <a:cxn ang="0">
                      <a:pos x="115" y="4"/>
                    </a:cxn>
                    <a:cxn ang="0">
                      <a:pos x="120" y="3"/>
                    </a:cxn>
                    <a:cxn ang="0">
                      <a:pos x="123" y="1"/>
                    </a:cxn>
                    <a:cxn ang="0">
                      <a:pos x="125" y="0"/>
                    </a:cxn>
                    <a:cxn ang="0">
                      <a:pos x="121" y="0"/>
                    </a:cxn>
                    <a:cxn ang="0">
                      <a:pos x="120" y="1"/>
                    </a:cxn>
                    <a:cxn ang="0">
                      <a:pos x="117" y="3"/>
                    </a:cxn>
                    <a:cxn ang="0">
                      <a:pos x="111" y="4"/>
                    </a:cxn>
                    <a:cxn ang="0">
                      <a:pos x="105" y="5"/>
                    </a:cxn>
                    <a:cxn ang="0">
                      <a:pos x="96" y="6"/>
                    </a:cxn>
                    <a:cxn ang="0">
                      <a:pos x="86" y="7"/>
                    </a:cxn>
                    <a:cxn ang="0">
                      <a:pos x="74" y="7"/>
                    </a:cxn>
                    <a:cxn ang="0">
                      <a:pos x="60" y="8"/>
                    </a:cxn>
                    <a:cxn ang="0">
                      <a:pos x="47" y="8"/>
                    </a:cxn>
                    <a:cxn ang="0">
                      <a:pos x="32" y="9"/>
                    </a:cxn>
                    <a:cxn ang="0">
                      <a:pos x="16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5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3" y="9"/>
                      </a:lnTo>
                      <a:lnTo>
                        <a:pt x="48" y="9"/>
                      </a:lnTo>
                      <a:lnTo>
                        <a:pt x="63" y="8"/>
                      </a:lnTo>
                      <a:lnTo>
                        <a:pt x="76" y="8"/>
                      </a:lnTo>
                      <a:lnTo>
                        <a:pt x="88" y="7"/>
                      </a:lnTo>
                      <a:lnTo>
                        <a:pt x="99" y="6"/>
                      </a:lnTo>
                      <a:lnTo>
                        <a:pt x="108" y="5"/>
                      </a:lnTo>
                      <a:lnTo>
                        <a:pt x="115" y="4"/>
                      </a:lnTo>
                      <a:lnTo>
                        <a:pt x="120" y="3"/>
                      </a:lnTo>
                      <a:lnTo>
                        <a:pt x="123" y="1"/>
                      </a:lnTo>
                      <a:lnTo>
                        <a:pt x="125" y="0"/>
                      </a:lnTo>
                      <a:lnTo>
                        <a:pt x="121" y="0"/>
                      </a:lnTo>
                      <a:lnTo>
                        <a:pt x="120" y="1"/>
                      </a:lnTo>
                      <a:lnTo>
                        <a:pt x="117" y="3"/>
                      </a:lnTo>
                      <a:lnTo>
                        <a:pt x="111" y="4"/>
                      </a:lnTo>
                      <a:lnTo>
                        <a:pt x="105" y="5"/>
                      </a:lnTo>
                      <a:lnTo>
                        <a:pt x="96" y="6"/>
                      </a:lnTo>
                      <a:lnTo>
                        <a:pt x="86" y="7"/>
                      </a:lnTo>
                      <a:lnTo>
                        <a:pt x="74" y="7"/>
                      </a:lnTo>
                      <a:lnTo>
                        <a:pt x="60" y="8"/>
                      </a:lnTo>
                      <a:lnTo>
                        <a:pt x="47" y="8"/>
                      </a:lnTo>
                      <a:lnTo>
                        <a:pt x="32" y="9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4" name="Freeform 55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21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9"/>
                    </a:cxn>
                    <a:cxn ang="0">
                      <a:pos x="32" y="9"/>
                    </a:cxn>
                    <a:cxn ang="0">
                      <a:pos x="47" y="8"/>
                    </a:cxn>
                    <a:cxn ang="0">
                      <a:pos x="60" y="8"/>
                    </a:cxn>
                    <a:cxn ang="0">
                      <a:pos x="74" y="7"/>
                    </a:cxn>
                    <a:cxn ang="0">
                      <a:pos x="86" y="7"/>
                    </a:cxn>
                    <a:cxn ang="0">
                      <a:pos x="96" y="6"/>
                    </a:cxn>
                    <a:cxn ang="0">
                      <a:pos x="105" y="5"/>
                    </a:cxn>
                    <a:cxn ang="0">
                      <a:pos x="111" y="4"/>
                    </a:cxn>
                    <a:cxn ang="0">
                      <a:pos x="117" y="3"/>
                    </a:cxn>
                    <a:cxn ang="0">
                      <a:pos x="120" y="1"/>
                    </a:cxn>
                    <a:cxn ang="0">
                      <a:pos x="121" y="0"/>
                    </a:cxn>
                    <a:cxn ang="0">
                      <a:pos x="118" y="0"/>
                    </a:cxn>
                    <a:cxn ang="0">
                      <a:pos x="117" y="1"/>
                    </a:cxn>
                    <a:cxn ang="0">
                      <a:pos x="113" y="3"/>
                    </a:cxn>
                    <a:cxn ang="0">
                      <a:pos x="109" y="4"/>
                    </a:cxn>
                    <a:cxn ang="0">
                      <a:pos x="101" y="5"/>
                    </a:cxn>
                    <a:cxn ang="0">
                      <a:pos x="94" y="6"/>
                    </a:cxn>
                    <a:cxn ang="0">
                      <a:pos x="84" y="7"/>
                    </a:cxn>
                    <a:cxn ang="0">
                      <a:pos x="71" y="7"/>
                    </a:cxn>
                    <a:cxn ang="0">
                      <a:pos x="59" y="8"/>
                    </a:cxn>
                    <a:cxn ang="0">
                      <a:pos x="45" y="8"/>
                    </a:cxn>
                    <a:cxn ang="0">
                      <a:pos x="30" y="9"/>
                    </a:cxn>
                    <a:cxn ang="0">
                      <a:pos x="16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1" h="9">
                      <a:moveTo>
                        <a:pt x="0" y="9"/>
                      </a:moveTo>
                      <a:lnTo>
                        <a:pt x="16" y="9"/>
                      </a:lnTo>
                      <a:lnTo>
                        <a:pt x="32" y="9"/>
                      </a:lnTo>
                      <a:lnTo>
                        <a:pt x="47" y="8"/>
                      </a:lnTo>
                      <a:lnTo>
                        <a:pt x="60" y="8"/>
                      </a:lnTo>
                      <a:lnTo>
                        <a:pt x="74" y="7"/>
                      </a:lnTo>
                      <a:lnTo>
                        <a:pt x="86" y="7"/>
                      </a:lnTo>
                      <a:lnTo>
                        <a:pt x="96" y="6"/>
                      </a:lnTo>
                      <a:lnTo>
                        <a:pt x="105" y="5"/>
                      </a:lnTo>
                      <a:lnTo>
                        <a:pt x="111" y="4"/>
                      </a:lnTo>
                      <a:lnTo>
                        <a:pt x="117" y="3"/>
                      </a:lnTo>
                      <a:lnTo>
                        <a:pt x="120" y="1"/>
                      </a:lnTo>
                      <a:lnTo>
                        <a:pt x="121" y="0"/>
                      </a:lnTo>
                      <a:lnTo>
                        <a:pt x="118" y="0"/>
                      </a:lnTo>
                      <a:lnTo>
                        <a:pt x="117" y="1"/>
                      </a:lnTo>
                      <a:lnTo>
                        <a:pt x="113" y="3"/>
                      </a:lnTo>
                      <a:lnTo>
                        <a:pt x="109" y="4"/>
                      </a:lnTo>
                      <a:lnTo>
                        <a:pt x="101" y="5"/>
                      </a:lnTo>
                      <a:lnTo>
                        <a:pt x="94" y="6"/>
                      </a:lnTo>
                      <a:lnTo>
                        <a:pt x="84" y="7"/>
                      </a:lnTo>
                      <a:lnTo>
                        <a:pt x="71" y="7"/>
                      </a:lnTo>
                      <a:lnTo>
                        <a:pt x="59" y="8"/>
                      </a:lnTo>
                      <a:lnTo>
                        <a:pt x="45" y="8"/>
                      </a:lnTo>
                      <a:lnTo>
                        <a:pt x="30" y="9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5" name="Freeform 55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8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9"/>
                    </a:cxn>
                    <a:cxn ang="0">
                      <a:pos x="30" y="9"/>
                    </a:cxn>
                    <a:cxn ang="0">
                      <a:pos x="45" y="8"/>
                    </a:cxn>
                    <a:cxn ang="0">
                      <a:pos x="59" y="8"/>
                    </a:cxn>
                    <a:cxn ang="0">
                      <a:pos x="71" y="7"/>
                    </a:cxn>
                    <a:cxn ang="0">
                      <a:pos x="84" y="7"/>
                    </a:cxn>
                    <a:cxn ang="0">
                      <a:pos x="94" y="6"/>
                    </a:cxn>
                    <a:cxn ang="0">
                      <a:pos x="101" y="5"/>
                    </a:cxn>
                    <a:cxn ang="0">
                      <a:pos x="109" y="4"/>
                    </a:cxn>
                    <a:cxn ang="0">
                      <a:pos x="113" y="3"/>
                    </a:cxn>
                    <a:cxn ang="0">
                      <a:pos x="117" y="1"/>
                    </a:cxn>
                    <a:cxn ang="0">
                      <a:pos x="118" y="0"/>
                    </a:cxn>
                    <a:cxn ang="0">
                      <a:pos x="115" y="0"/>
                    </a:cxn>
                    <a:cxn ang="0">
                      <a:pos x="113" y="1"/>
                    </a:cxn>
                    <a:cxn ang="0">
                      <a:pos x="110" y="3"/>
                    </a:cxn>
                    <a:cxn ang="0">
                      <a:pos x="106" y="4"/>
                    </a:cxn>
                    <a:cxn ang="0">
                      <a:pos x="99" y="5"/>
                    </a:cxn>
                    <a:cxn ang="0">
                      <a:pos x="90" y="6"/>
                    </a:cxn>
                    <a:cxn ang="0">
                      <a:pos x="81" y="6"/>
                    </a:cxn>
                    <a:cxn ang="0">
                      <a:pos x="70" y="7"/>
                    </a:cxn>
                    <a:cxn ang="0">
                      <a:pos x="57" y="8"/>
                    </a:cxn>
                    <a:cxn ang="0">
                      <a:pos x="44" y="8"/>
                    </a:cxn>
                    <a:cxn ang="0">
                      <a:pos x="30" y="8"/>
                    </a:cxn>
                    <a:cxn ang="0">
                      <a:pos x="15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8" h="9">
                      <a:moveTo>
                        <a:pt x="0" y="9"/>
                      </a:moveTo>
                      <a:lnTo>
                        <a:pt x="16" y="9"/>
                      </a:lnTo>
                      <a:lnTo>
                        <a:pt x="30" y="9"/>
                      </a:lnTo>
                      <a:lnTo>
                        <a:pt x="45" y="8"/>
                      </a:lnTo>
                      <a:lnTo>
                        <a:pt x="59" y="8"/>
                      </a:lnTo>
                      <a:lnTo>
                        <a:pt x="71" y="7"/>
                      </a:lnTo>
                      <a:lnTo>
                        <a:pt x="84" y="7"/>
                      </a:lnTo>
                      <a:lnTo>
                        <a:pt x="94" y="6"/>
                      </a:lnTo>
                      <a:lnTo>
                        <a:pt x="101" y="5"/>
                      </a:lnTo>
                      <a:lnTo>
                        <a:pt x="109" y="4"/>
                      </a:lnTo>
                      <a:lnTo>
                        <a:pt x="113" y="3"/>
                      </a:lnTo>
                      <a:lnTo>
                        <a:pt x="117" y="1"/>
                      </a:lnTo>
                      <a:lnTo>
                        <a:pt x="118" y="0"/>
                      </a:lnTo>
                      <a:lnTo>
                        <a:pt x="115" y="0"/>
                      </a:lnTo>
                      <a:lnTo>
                        <a:pt x="113" y="1"/>
                      </a:lnTo>
                      <a:lnTo>
                        <a:pt x="110" y="3"/>
                      </a:lnTo>
                      <a:lnTo>
                        <a:pt x="106" y="4"/>
                      </a:lnTo>
                      <a:lnTo>
                        <a:pt x="99" y="5"/>
                      </a:lnTo>
                      <a:lnTo>
                        <a:pt x="90" y="6"/>
                      </a:lnTo>
                      <a:lnTo>
                        <a:pt x="81" y="6"/>
                      </a:lnTo>
                      <a:lnTo>
                        <a:pt x="70" y="7"/>
                      </a:lnTo>
                      <a:lnTo>
                        <a:pt x="57" y="8"/>
                      </a:lnTo>
                      <a:lnTo>
                        <a:pt x="44" y="8"/>
                      </a:lnTo>
                      <a:lnTo>
                        <a:pt x="30" y="8"/>
                      </a:lnTo>
                      <a:lnTo>
                        <a:pt x="15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6" name="Freeform 55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5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5" y="9"/>
                    </a:cxn>
                    <a:cxn ang="0">
                      <a:pos x="30" y="8"/>
                    </a:cxn>
                    <a:cxn ang="0">
                      <a:pos x="44" y="8"/>
                    </a:cxn>
                    <a:cxn ang="0">
                      <a:pos x="57" y="8"/>
                    </a:cxn>
                    <a:cxn ang="0">
                      <a:pos x="70" y="7"/>
                    </a:cxn>
                    <a:cxn ang="0">
                      <a:pos x="81" y="6"/>
                    </a:cxn>
                    <a:cxn ang="0">
                      <a:pos x="90" y="6"/>
                    </a:cxn>
                    <a:cxn ang="0">
                      <a:pos x="99" y="5"/>
                    </a:cxn>
                    <a:cxn ang="0">
                      <a:pos x="106" y="4"/>
                    </a:cxn>
                    <a:cxn ang="0">
                      <a:pos x="110" y="3"/>
                    </a:cxn>
                    <a:cxn ang="0">
                      <a:pos x="113" y="1"/>
                    </a:cxn>
                    <a:cxn ang="0">
                      <a:pos x="115" y="0"/>
                    </a:cxn>
                    <a:cxn ang="0">
                      <a:pos x="111" y="0"/>
                    </a:cxn>
                    <a:cxn ang="0">
                      <a:pos x="110" y="1"/>
                    </a:cxn>
                    <a:cxn ang="0">
                      <a:pos x="107" y="3"/>
                    </a:cxn>
                    <a:cxn ang="0">
                      <a:pos x="102" y="4"/>
                    </a:cxn>
                    <a:cxn ang="0">
                      <a:pos x="96" y="5"/>
                    </a:cxn>
                    <a:cxn ang="0">
                      <a:pos x="88" y="6"/>
                    </a:cxn>
                    <a:cxn ang="0">
                      <a:pos x="78" y="6"/>
                    </a:cxn>
                    <a:cxn ang="0">
                      <a:pos x="68" y="7"/>
                    </a:cxn>
                    <a:cxn ang="0">
                      <a:pos x="56" y="7"/>
                    </a:cxn>
                    <a:cxn ang="0">
                      <a:pos x="43" y="8"/>
                    </a:cxn>
                    <a:cxn ang="0">
                      <a:pos x="29" y="8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5" h="9">
                      <a:moveTo>
                        <a:pt x="0" y="9"/>
                      </a:moveTo>
                      <a:lnTo>
                        <a:pt x="15" y="9"/>
                      </a:lnTo>
                      <a:lnTo>
                        <a:pt x="30" y="8"/>
                      </a:lnTo>
                      <a:lnTo>
                        <a:pt x="44" y="8"/>
                      </a:lnTo>
                      <a:lnTo>
                        <a:pt x="57" y="8"/>
                      </a:lnTo>
                      <a:lnTo>
                        <a:pt x="70" y="7"/>
                      </a:lnTo>
                      <a:lnTo>
                        <a:pt x="81" y="6"/>
                      </a:lnTo>
                      <a:lnTo>
                        <a:pt x="90" y="6"/>
                      </a:lnTo>
                      <a:lnTo>
                        <a:pt x="99" y="5"/>
                      </a:lnTo>
                      <a:lnTo>
                        <a:pt x="106" y="4"/>
                      </a:lnTo>
                      <a:lnTo>
                        <a:pt x="110" y="3"/>
                      </a:lnTo>
                      <a:lnTo>
                        <a:pt x="113" y="1"/>
                      </a:lnTo>
                      <a:lnTo>
                        <a:pt x="115" y="0"/>
                      </a:lnTo>
                      <a:lnTo>
                        <a:pt x="111" y="0"/>
                      </a:lnTo>
                      <a:lnTo>
                        <a:pt x="110" y="1"/>
                      </a:lnTo>
                      <a:lnTo>
                        <a:pt x="107" y="3"/>
                      </a:lnTo>
                      <a:lnTo>
                        <a:pt x="102" y="4"/>
                      </a:lnTo>
                      <a:lnTo>
                        <a:pt x="96" y="5"/>
                      </a:lnTo>
                      <a:lnTo>
                        <a:pt x="88" y="6"/>
                      </a:lnTo>
                      <a:lnTo>
                        <a:pt x="78" y="6"/>
                      </a:lnTo>
                      <a:lnTo>
                        <a:pt x="68" y="7"/>
                      </a:lnTo>
                      <a:lnTo>
                        <a:pt x="56" y="7"/>
                      </a:lnTo>
                      <a:lnTo>
                        <a:pt x="43" y="8"/>
                      </a:lnTo>
                      <a:lnTo>
                        <a:pt x="29" y="8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7" name="Freeform 55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1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8"/>
                    </a:cxn>
                    <a:cxn ang="0">
                      <a:pos x="43" y="8"/>
                    </a:cxn>
                    <a:cxn ang="0">
                      <a:pos x="56" y="7"/>
                    </a:cxn>
                    <a:cxn ang="0">
                      <a:pos x="68" y="7"/>
                    </a:cxn>
                    <a:cxn ang="0">
                      <a:pos x="78" y="6"/>
                    </a:cxn>
                    <a:cxn ang="0">
                      <a:pos x="88" y="6"/>
                    </a:cxn>
                    <a:cxn ang="0">
                      <a:pos x="96" y="5"/>
                    </a:cxn>
                    <a:cxn ang="0">
                      <a:pos x="102" y="4"/>
                    </a:cxn>
                    <a:cxn ang="0">
                      <a:pos x="107" y="3"/>
                    </a:cxn>
                    <a:cxn ang="0">
                      <a:pos x="110" y="1"/>
                    </a:cxn>
                    <a:cxn ang="0">
                      <a:pos x="111" y="0"/>
                    </a:cxn>
                    <a:cxn ang="0">
                      <a:pos x="108" y="0"/>
                    </a:cxn>
                    <a:cxn ang="0">
                      <a:pos x="107" y="1"/>
                    </a:cxn>
                    <a:cxn ang="0">
                      <a:pos x="104" y="3"/>
                    </a:cxn>
                    <a:cxn ang="0">
                      <a:pos x="98" y="4"/>
                    </a:cxn>
                    <a:cxn ang="0">
                      <a:pos x="90" y="5"/>
                    </a:cxn>
                    <a:cxn ang="0">
                      <a:pos x="81" y="6"/>
                    </a:cxn>
                    <a:cxn ang="0">
                      <a:pos x="70" y="7"/>
                    </a:cxn>
                    <a:cxn ang="0">
                      <a:pos x="58" y="7"/>
                    </a:cxn>
                    <a:cxn ang="0">
                      <a:pos x="45" y="8"/>
                    </a:cxn>
                    <a:cxn ang="0">
                      <a:pos x="30" y="8"/>
                    </a:cxn>
                    <a:cxn ang="0">
                      <a:pos x="16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11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8"/>
                      </a:lnTo>
                      <a:lnTo>
                        <a:pt x="43" y="8"/>
                      </a:lnTo>
                      <a:lnTo>
                        <a:pt x="56" y="7"/>
                      </a:lnTo>
                      <a:lnTo>
                        <a:pt x="68" y="7"/>
                      </a:lnTo>
                      <a:lnTo>
                        <a:pt x="78" y="6"/>
                      </a:lnTo>
                      <a:lnTo>
                        <a:pt x="88" y="6"/>
                      </a:lnTo>
                      <a:lnTo>
                        <a:pt x="96" y="5"/>
                      </a:lnTo>
                      <a:lnTo>
                        <a:pt x="102" y="4"/>
                      </a:lnTo>
                      <a:lnTo>
                        <a:pt x="107" y="3"/>
                      </a:lnTo>
                      <a:lnTo>
                        <a:pt x="110" y="1"/>
                      </a:lnTo>
                      <a:lnTo>
                        <a:pt x="111" y="0"/>
                      </a:lnTo>
                      <a:lnTo>
                        <a:pt x="108" y="0"/>
                      </a:lnTo>
                      <a:lnTo>
                        <a:pt x="107" y="1"/>
                      </a:lnTo>
                      <a:lnTo>
                        <a:pt x="104" y="3"/>
                      </a:lnTo>
                      <a:lnTo>
                        <a:pt x="98" y="4"/>
                      </a:lnTo>
                      <a:lnTo>
                        <a:pt x="90" y="5"/>
                      </a:lnTo>
                      <a:lnTo>
                        <a:pt x="81" y="6"/>
                      </a:lnTo>
                      <a:lnTo>
                        <a:pt x="70" y="7"/>
                      </a:lnTo>
                      <a:lnTo>
                        <a:pt x="58" y="7"/>
                      </a:lnTo>
                      <a:lnTo>
                        <a:pt x="45" y="8"/>
                      </a:lnTo>
                      <a:lnTo>
                        <a:pt x="30" y="8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8" name="Freeform 55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8"/>
                    </a:cxn>
                    <a:cxn ang="0">
                      <a:pos x="30" y="8"/>
                    </a:cxn>
                    <a:cxn ang="0">
                      <a:pos x="45" y="8"/>
                    </a:cxn>
                    <a:cxn ang="0">
                      <a:pos x="58" y="7"/>
                    </a:cxn>
                    <a:cxn ang="0">
                      <a:pos x="70" y="7"/>
                    </a:cxn>
                    <a:cxn ang="0">
                      <a:pos x="81" y="6"/>
                    </a:cxn>
                    <a:cxn ang="0">
                      <a:pos x="90" y="5"/>
                    </a:cxn>
                    <a:cxn ang="0">
                      <a:pos x="98" y="4"/>
                    </a:cxn>
                    <a:cxn ang="0">
                      <a:pos x="104" y="3"/>
                    </a:cxn>
                    <a:cxn ang="0">
                      <a:pos x="107" y="1"/>
                    </a:cxn>
                    <a:cxn ang="0">
                      <a:pos x="108" y="0"/>
                    </a:cxn>
                    <a:cxn ang="0">
                      <a:pos x="105" y="0"/>
                    </a:cxn>
                    <a:cxn ang="0">
                      <a:pos x="104" y="1"/>
                    </a:cxn>
                    <a:cxn ang="0">
                      <a:pos x="100" y="3"/>
                    </a:cxn>
                    <a:cxn ang="0">
                      <a:pos x="95" y="4"/>
                    </a:cxn>
                    <a:cxn ang="0">
                      <a:pos x="88" y="5"/>
                    </a:cxn>
                    <a:cxn ang="0">
                      <a:pos x="79" y="6"/>
                    </a:cxn>
                    <a:cxn ang="0">
                      <a:pos x="68" y="6"/>
                    </a:cxn>
                    <a:cxn ang="0">
                      <a:pos x="57" y="7"/>
                    </a:cxn>
                    <a:cxn ang="0">
                      <a:pos x="44" y="7"/>
                    </a:cxn>
                    <a:cxn ang="0">
                      <a:pos x="29" y="8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8" h="8">
                      <a:moveTo>
                        <a:pt x="0" y="8"/>
                      </a:moveTo>
                      <a:lnTo>
                        <a:pt x="16" y="8"/>
                      </a:lnTo>
                      <a:lnTo>
                        <a:pt x="30" y="8"/>
                      </a:lnTo>
                      <a:lnTo>
                        <a:pt x="45" y="8"/>
                      </a:lnTo>
                      <a:lnTo>
                        <a:pt x="58" y="7"/>
                      </a:lnTo>
                      <a:lnTo>
                        <a:pt x="70" y="7"/>
                      </a:lnTo>
                      <a:lnTo>
                        <a:pt x="81" y="6"/>
                      </a:lnTo>
                      <a:lnTo>
                        <a:pt x="90" y="5"/>
                      </a:lnTo>
                      <a:lnTo>
                        <a:pt x="98" y="4"/>
                      </a:lnTo>
                      <a:lnTo>
                        <a:pt x="104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0" y="3"/>
                      </a:lnTo>
                      <a:lnTo>
                        <a:pt x="95" y="4"/>
                      </a:lnTo>
                      <a:lnTo>
                        <a:pt x="88" y="5"/>
                      </a:lnTo>
                      <a:lnTo>
                        <a:pt x="79" y="6"/>
                      </a:lnTo>
                      <a:lnTo>
                        <a:pt x="68" y="6"/>
                      </a:lnTo>
                      <a:lnTo>
                        <a:pt x="57" y="7"/>
                      </a:lnTo>
                      <a:lnTo>
                        <a:pt x="44" y="7"/>
                      </a:lnTo>
                      <a:lnTo>
                        <a:pt x="29" y="8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B8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9" name="Freeform 55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5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8"/>
                    </a:cxn>
                    <a:cxn ang="0">
                      <a:pos x="44" y="7"/>
                    </a:cxn>
                    <a:cxn ang="0">
                      <a:pos x="57" y="7"/>
                    </a:cxn>
                    <a:cxn ang="0">
                      <a:pos x="68" y="6"/>
                    </a:cxn>
                    <a:cxn ang="0">
                      <a:pos x="79" y="6"/>
                    </a:cxn>
                    <a:cxn ang="0">
                      <a:pos x="88" y="5"/>
                    </a:cxn>
                    <a:cxn ang="0">
                      <a:pos x="95" y="4"/>
                    </a:cxn>
                    <a:cxn ang="0">
                      <a:pos x="100" y="3"/>
                    </a:cxn>
                    <a:cxn ang="0">
                      <a:pos x="104" y="1"/>
                    </a:cxn>
                    <a:cxn ang="0">
                      <a:pos x="105" y="0"/>
                    </a:cxn>
                    <a:cxn ang="0">
                      <a:pos x="101" y="0"/>
                    </a:cxn>
                    <a:cxn ang="0">
                      <a:pos x="100" y="1"/>
                    </a:cxn>
                    <a:cxn ang="0">
                      <a:pos x="97" y="3"/>
                    </a:cxn>
                    <a:cxn ang="0">
                      <a:pos x="91" y="4"/>
                    </a:cxn>
                    <a:cxn ang="0">
                      <a:pos x="85" y="5"/>
                    </a:cxn>
                    <a:cxn ang="0">
                      <a:pos x="76" y="6"/>
                    </a:cxn>
                    <a:cxn ang="0">
                      <a:pos x="66" y="6"/>
                    </a:cxn>
                    <a:cxn ang="0">
                      <a:pos x="55" y="7"/>
                    </a:cxn>
                    <a:cxn ang="0">
                      <a:pos x="43" y="7"/>
                    </a:cxn>
                    <a:cxn ang="0">
                      <a:pos x="29" y="7"/>
                    </a:cxn>
                    <a:cxn ang="0">
                      <a:pos x="15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5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8"/>
                      </a:lnTo>
                      <a:lnTo>
                        <a:pt x="44" y="7"/>
                      </a:lnTo>
                      <a:lnTo>
                        <a:pt x="57" y="7"/>
                      </a:lnTo>
                      <a:lnTo>
                        <a:pt x="68" y="6"/>
                      </a:lnTo>
                      <a:lnTo>
                        <a:pt x="79" y="6"/>
                      </a:lnTo>
                      <a:lnTo>
                        <a:pt x="88" y="5"/>
                      </a:lnTo>
                      <a:lnTo>
                        <a:pt x="95" y="4"/>
                      </a:lnTo>
                      <a:lnTo>
                        <a:pt x="100" y="3"/>
                      </a:lnTo>
                      <a:lnTo>
                        <a:pt x="104" y="1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100" y="1"/>
                      </a:lnTo>
                      <a:lnTo>
                        <a:pt x="97" y="3"/>
                      </a:lnTo>
                      <a:lnTo>
                        <a:pt x="91" y="4"/>
                      </a:lnTo>
                      <a:lnTo>
                        <a:pt x="85" y="5"/>
                      </a:lnTo>
                      <a:lnTo>
                        <a:pt x="76" y="6"/>
                      </a:lnTo>
                      <a:lnTo>
                        <a:pt x="66" y="6"/>
                      </a:lnTo>
                      <a:lnTo>
                        <a:pt x="55" y="7"/>
                      </a:lnTo>
                      <a:lnTo>
                        <a:pt x="43" y="7"/>
                      </a:lnTo>
                      <a:lnTo>
                        <a:pt x="29" y="7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989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0" name="Freeform 56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8"/>
                    </a:cxn>
                    <a:cxn ang="0">
                      <a:pos x="29" y="7"/>
                    </a:cxn>
                    <a:cxn ang="0">
                      <a:pos x="43" y="7"/>
                    </a:cxn>
                    <a:cxn ang="0">
                      <a:pos x="55" y="7"/>
                    </a:cxn>
                    <a:cxn ang="0">
                      <a:pos x="66" y="6"/>
                    </a:cxn>
                    <a:cxn ang="0">
                      <a:pos x="76" y="6"/>
                    </a:cxn>
                    <a:cxn ang="0">
                      <a:pos x="85" y="5"/>
                    </a:cxn>
                    <a:cxn ang="0">
                      <a:pos x="91" y="4"/>
                    </a:cxn>
                    <a:cxn ang="0">
                      <a:pos x="97" y="3"/>
                    </a:cxn>
                    <a:cxn ang="0">
                      <a:pos x="100" y="1"/>
                    </a:cxn>
                    <a:cxn ang="0">
                      <a:pos x="101" y="0"/>
                    </a:cxn>
                    <a:cxn ang="0">
                      <a:pos x="98" y="0"/>
                    </a:cxn>
                    <a:cxn ang="0">
                      <a:pos x="97" y="1"/>
                    </a:cxn>
                    <a:cxn ang="0">
                      <a:pos x="94" y="3"/>
                    </a:cxn>
                    <a:cxn ang="0">
                      <a:pos x="89" y="4"/>
                    </a:cxn>
                    <a:cxn ang="0">
                      <a:pos x="82" y="5"/>
                    </a:cxn>
                    <a:cxn ang="0">
                      <a:pos x="74" y="5"/>
                    </a:cxn>
                    <a:cxn ang="0">
                      <a:pos x="64" y="6"/>
                    </a:cxn>
                    <a:cxn ang="0">
                      <a:pos x="53" y="7"/>
                    </a:cxn>
                    <a:cxn ang="0">
                      <a:pos x="40" y="7"/>
                    </a:cxn>
                    <a:cxn ang="0">
                      <a:pos x="28" y="7"/>
                    </a:cxn>
                    <a:cxn ang="0">
                      <a:pos x="15" y="7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1" h="8">
                      <a:moveTo>
                        <a:pt x="0" y="8"/>
                      </a:moveTo>
                      <a:lnTo>
                        <a:pt x="15" y="8"/>
                      </a:lnTo>
                      <a:lnTo>
                        <a:pt x="29" y="7"/>
                      </a:lnTo>
                      <a:lnTo>
                        <a:pt x="43" y="7"/>
                      </a:lnTo>
                      <a:lnTo>
                        <a:pt x="55" y="7"/>
                      </a:lnTo>
                      <a:lnTo>
                        <a:pt x="66" y="6"/>
                      </a:lnTo>
                      <a:lnTo>
                        <a:pt x="76" y="6"/>
                      </a:lnTo>
                      <a:lnTo>
                        <a:pt x="85" y="5"/>
                      </a:lnTo>
                      <a:lnTo>
                        <a:pt x="91" y="4"/>
                      </a:lnTo>
                      <a:lnTo>
                        <a:pt x="97" y="3"/>
                      </a:lnTo>
                      <a:lnTo>
                        <a:pt x="100" y="1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7" y="1"/>
                      </a:lnTo>
                      <a:lnTo>
                        <a:pt x="94" y="3"/>
                      </a:lnTo>
                      <a:lnTo>
                        <a:pt x="89" y="4"/>
                      </a:lnTo>
                      <a:lnTo>
                        <a:pt x="82" y="5"/>
                      </a:lnTo>
                      <a:lnTo>
                        <a:pt x="74" y="5"/>
                      </a:lnTo>
                      <a:lnTo>
                        <a:pt x="64" y="6"/>
                      </a:lnTo>
                      <a:lnTo>
                        <a:pt x="53" y="7"/>
                      </a:lnTo>
                      <a:lnTo>
                        <a:pt x="40" y="7"/>
                      </a:lnTo>
                      <a:lnTo>
                        <a:pt x="28" y="7"/>
                      </a:lnTo>
                      <a:lnTo>
                        <a:pt x="15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1" name="Freeform 56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7"/>
                    </a:cxn>
                    <a:cxn ang="0">
                      <a:pos x="28" y="7"/>
                    </a:cxn>
                    <a:cxn ang="0">
                      <a:pos x="40" y="7"/>
                    </a:cxn>
                    <a:cxn ang="0">
                      <a:pos x="53" y="7"/>
                    </a:cxn>
                    <a:cxn ang="0">
                      <a:pos x="64" y="6"/>
                    </a:cxn>
                    <a:cxn ang="0">
                      <a:pos x="74" y="5"/>
                    </a:cxn>
                    <a:cxn ang="0">
                      <a:pos x="82" y="5"/>
                    </a:cxn>
                    <a:cxn ang="0">
                      <a:pos x="89" y="4"/>
                    </a:cxn>
                    <a:cxn ang="0">
                      <a:pos x="94" y="3"/>
                    </a:cxn>
                    <a:cxn ang="0">
                      <a:pos x="97" y="1"/>
                    </a:cxn>
                    <a:cxn ang="0">
                      <a:pos x="98" y="0"/>
                    </a:cxn>
                    <a:cxn ang="0">
                      <a:pos x="95" y="0"/>
                    </a:cxn>
                    <a:cxn ang="0">
                      <a:pos x="94" y="1"/>
                    </a:cxn>
                    <a:cxn ang="0">
                      <a:pos x="90" y="3"/>
                    </a:cxn>
                    <a:cxn ang="0">
                      <a:pos x="86" y="4"/>
                    </a:cxn>
                    <a:cxn ang="0">
                      <a:pos x="79" y="5"/>
                    </a:cxn>
                    <a:cxn ang="0">
                      <a:pos x="71" y="5"/>
                    </a:cxn>
                    <a:cxn ang="0">
                      <a:pos x="61" y="6"/>
                    </a:cxn>
                    <a:cxn ang="0">
                      <a:pos x="51" y="6"/>
                    </a:cxn>
                    <a:cxn ang="0">
                      <a:pos x="39" y="7"/>
                    </a:cxn>
                    <a:cxn ang="0">
                      <a:pos x="27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98" h="8">
                      <a:moveTo>
                        <a:pt x="0" y="8"/>
                      </a:moveTo>
                      <a:lnTo>
                        <a:pt x="15" y="7"/>
                      </a:lnTo>
                      <a:lnTo>
                        <a:pt x="28" y="7"/>
                      </a:lnTo>
                      <a:lnTo>
                        <a:pt x="40" y="7"/>
                      </a:lnTo>
                      <a:lnTo>
                        <a:pt x="53" y="7"/>
                      </a:lnTo>
                      <a:lnTo>
                        <a:pt x="64" y="6"/>
                      </a:lnTo>
                      <a:lnTo>
                        <a:pt x="74" y="5"/>
                      </a:lnTo>
                      <a:lnTo>
                        <a:pt x="82" y="5"/>
                      </a:lnTo>
                      <a:lnTo>
                        <a:pt x="89" y="4"/>
                      </a:lnTo>
                      <a:lnTo>
                        <a:pt x="94" y="3"/>
                      </a:lnTo>
                      <a:lnTo>
                        <a:pt x="97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4" y="1"/>
                      </a:lnTo>
                      <a:lnTo>
                        <a:pt x="90" y="3"/>
                      </a:lnTo>
                      <a:lnTo>
                        <a:pt x="86" y="4"/>
                      </a:lnTo>
                      <a:lnTo>
                        <a:pt x="79" y="5"/>
                      </a:lnTo>
                      <a:lnTo>
                        <a:pt x="71" y="5"/>
                      </a:lnTo>
                      <a:lnTo>
                        <a:pt x="61" y="6"/>
                      </a:lnTo>
                      <a:lnTo>
                        <a:pt x="51" y="6"/>
                      </a:lnTo>
                      <a:lnTo>
                        <a:pt x="39" y="7"/>
                      </a:lnTo>
                      <a:lnTo>
                        <a:pt x="27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383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2" name="Freeform 56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5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7" y="7"/>
                    </a:cxn>
                    <a:cxn ang="0">
                      <a:pos x="39" y="7"/>
                    </a:cxn>
                    <a:cxn ang="0">
                      <a:pos x="51" y="6"/>
                    </a:cxn>
                    <a:cxn ang="0">
                      <a:pos x="61" y="6"/>
                    </a:cxn>
                    <a:cxn ang="0">
                      <a:pos x="71" y="5"/>
                    </a:cxn>
                    <a:cxn ang="0">
                      <a:pos x="79" y="5"/>
                    </a:cxn>
                    <a:cxn ang="0">
                      <a:pos x="86" y="4"/>
                    </a:cxn>
                    <a:cxn ang="0">
                      <a:pos x="90" y="3"/>
                    </a:cxn>
                    <a:cxn ang="0">
                      <a:pos x="94" y="1"/>
                    </a:cxn>
                    <a:cxn ang="0">
                      <a:pos x="95" y="0"/>
                    </a:cxn>
                    <a:cxn ang="0">
                      <a:pos x="90" y="0"/>
                    </a:cxn>
                    <a:cxn ang="0">
                      <a:pos x="90" y="1"/>
                    </a:cxn>
                    <a:cxn ang="0">
                      <a:pos x="87" y="3"/>
                    </a:cxn>
                    <a:cxn ang="0">
                      <a:pos x="82" y="4"/>
                    </a:cxn>
                    <a:cxn ang="0">
                      <a:pos x="77" y="5"/>
                    </a:cxn>
                    <a:cxn ang="0">
                      <a:pos x="69" y="5"/>
                    </a:cxn>
                    <a:cxn ang="0">
                      <a:pos x="59" y="6"/>
                    </a:cxn>
                    <a:cxn ang="0">
                      <a:pos x="49" y="6"/>
                    </a:cxn>
                    <a:cxn ang="0">
                      <a:pos x="38" y="7"/>
                    </a:cxn>
                    <a:cxn ang="0">
                      <a:pos x="26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5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7" y="7"/>
                      </a:lnTo>
                      <a:lnTo>
                        <a:pt x="39" y="7"/>
                      </a:lnTo>
                      <a:lnTo>
                        <a:pt x="51" y="6"/>
                      </a:lnTo>
                      <a:lnTo>
                        <a:pt x="61" y="6"/>
                      </a:lnTo>
                      <a:lnTo>
                        <a:pt x="71" y="5"/>
                      </a:lnTo>
                      <a:lnTo>
                        <a:pt x="79" y="5"/>
                      </a:lnTo>
                      <a:lnTo>
                        <a:pt x="86" y="4"/>
                      </a:lnTo>
                      <a:lnTo>
                        <a:pt x="90" y="3"/>
                      </a:lnTo>
                      <a:lnTo>
                        <a:pt x="94" y="1"/>
                      </a:lnTo>
                      <a:lnTo>
                        <a:pt x="95" y="0"/>
                      </a:lnTo>
                      <a:lnTo>
                        <a:pt x="90" y="0"/>
                      </a:lnTo>
                      <a:lnTo>
                        <a:pt x="90" y="1"/>
                      </a:lnTo>
                      <a:lnTo>
                        <a:pt x="87" y="3"/>
                      </a:lnTo>
                      <a:lnTo>
                        <a:pt x="82" y="4"/>
                      </a:lnTo>
                      <a:lnTo>
                        <a:pt x="77" y="5"/>
                      </a:lnTo>
                      <a:lnTo>
                        <a:pt x="69" y="5"/>
                      </a:lnTo>
                      <a:lnTo>
                        <a:pt x="59" y="6"/>
                      </a:lnTo>
                      <a:lnTo>
                        <a:pt x="49" y="6"/>
                      </a:lnTo>
                      <a:lnTo>
                        <a:pt x="38" y="7"/>
                      </a:lnTo>
                      <a:lnTo>
                        <a:pt x="26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181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3" name="Freeform 56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90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6" y="7"/>
                    </a:cxn>
                    <a:cxn ang="0">
                      <a:pos x="38" y="7"/>
                    </a:cxn>
                    <a:cxn ang="0">
                      <a:pos x="49" y="6"/>
                    </a:cxn>
                    <a:cxn ang="0">
                      <a:pos x="59" y="6"/>
                    </a:cxn>
                    <a:cxn ang="0">
                      <a:pos x="69" y="5"/>
                    </a:cxn>
                    <a:cxn ang="0">
                      <a:pos x="77" y="5"/>
                    </a:cxn>
                    <a:cxn ang="0">
                      <a:pos x="82" y="4"/>
                    </a:cxn>
                    <a:cxn ang="0">
                      <a:pos x="87" y="3"/>
                    </a:cxn>
                    <a:cxn ang="0">
                      <a:pos x="90" y="1"/>
                    </a:cxn>
                    <a:cxn ang="0">
                      <a:pos x="90" y="0"/>
                    </a:cxn>
                    <a:cxn ang="0">
                      <a:pos x="87" y="0"/>
                    </a:cxn>
                    <a:cxn ang="0">
                      <a:pos x="87" y="1"/>
                    </a:cxn>
                    <a:cxn ang="0">
                      <a:pos x="84" y="3"/>
                    </a:cxn>
                    <a:cxn ang="0">
                      <a:pos x="78" y="4"/>
                    </a:cxn>
                    <a:cxn ang="0">
                      <a:pos x="71" y="5"/>
                    </a:cxn>
                    <a:cxn ang="0">
                      <a:pos x="63" y="5"/>
                    </a:cxn>
                    <a:cxn ang="0">
                      <a:pos x="51" y="6"/>
                    </a:cxn>
                    <a:cxn ang="0">
                      <a:pos x="40" y="6"/>
                    </a:cxn>
                    <a:cxn ang="0">
                      <a:pos x="27" y="7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0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6" y="7"/>
                      </a:lnTo>
                      <a:lnTo>
                        <a:pt x="38" y="7"/>
                      </a:lnTo>
                      <a:lnTo>
                        <a:pt x="49" y="6"/>
                      </a:lnTo>
                      <a:lnTo>
                        <a:pt x="59" y="6"/>
                      </a:lnTo>
                      <a:lnTo>
                        <a:pt x="69" y="5"/>
                      </a:lnTo>
                      <a:lnTo>
                        <a:pt x="77" y="5"/>
                      </a:lnTo>
                      <a:lnTo>
                        <a:pt x="82" y="4"/>
                      </a:lnTo>
                      <a:lnTo>
                        <a:pt x="87" y="3"/>
                      </a:lnTo>
                      <a:lnTo>
                        <a:pt x="90" y="1"/>
                      </a:lnTo>
                      <a:lnTo>
                        <a:pt x="90" y="0"/>
                      </a:ln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4" y="3"/>
                      </a:lnTo>
                      <a:lnTo>
                        <a:pt x="78" y="4"/>
                      </a:lnTo>
                      <a:lnTo>
                        <a:pt x="71" y="5"/>
                      </a:lnTo>
                      <a:lnTo>
                        <a:pt x="63" y="5"/>
                      </a:lnTo>
                      <a:lnTo>
                        <a:pt x="51" y="6"/>
                      </a:lnTo>
                      <a:lnTo>
                        <a:pt x="40" y="6"/>
                      </a:lnTo>
                      <a:lnTo>
                        <a:pt x="27" y="7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4" name="Freeform 56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7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7" y="7"/>
                    </a:cxn>
                    <a:cxn ang="0">
                      <a:pos x="40" y="6"/>
                    </a:cxn>
                    <a:cxn ang="0">
                      <a:pos x="51" y="6"/>
                    </a:cxn>
                    <a:cxn ang="0">
                      <a:pos x="63" y="5"/>
                    </a:cxn>
                    <a:cxn ang="0">
                      <a:pos x="71" y="5"/>
                    </a:cxn>
                    <a:cxn ang="0">
                      <a:pos x="78" y="4"/>
                    </a:cxn>
                    <a:cxn ang="0">
                      <a:pos x="84" y="3"/>
                    </a:cxn>
                    <a:cxn ang="0">
                      <a:pos x="87" y="1"/>
                    </a:cxn>
                    <a:cxn ang="0">
                      <a:pos x="87" y="0"/>
                    </a:cxn>
                    <a:cxn ang="0">
                      <a:pos x="84" y="0"/>
                    </a:cxn>
                    <a:cxn ang="0">
                      <a:pos x="84" y="1"/>
                    </a:cxn>
                    <a:cxn ang="0">
                      <a:pos x="80" y="3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59" y="5"/>
                    </a:cxn>
                    <a:cxn ang="0">
                      <a:pos x="49" y="6"/>
                    </a:cxn>
                    <a:cxn ang="0">
                      <a:pos x="38" y="6"/>
                    </a:cxn>
                    <a:cxn ang="0">
                      <a:pos x="26" y="6"/>
                    </a:cxn>
                    <a:cxn ang="0">
                      <a:pos x="14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87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7" y="7"/>
                      </a:lnTo>
                      <a:lnTo>
                        <a:pt x="40" y="6"/>
                      </a:lnTo>
                      <a:lnTo>
                        <a:pt x="51" y="6"/>
                      </a:lnTo>
                      <a:lnTo>
                        <a:pt x="63" y="5"/>
                      </a:lnTo>
                      <a:lnTo>
                        <a:pt x="71" y="5"/>
                      </a:lnTo>
                      <a:lnTo>
                        <a:pt x="78" y="4"/>
                      </a:lnTo>
                      <a:lnTo>
                        <a:pt x="84" y="3"/>
                      </a:lnTo>
                      <a:lnTo>
                        <a:pt x="87" y="1"/>
                      </a:lnTo>
                      <a:lnTo>
                        <a:pt x="87" y="0"/>
                      </a:lnTo>
                      <a:lnTo>
                        <a:pt x="84" y="0"/>
                      </a:lnTo>
                      <a:lnTo>
                        <a:pt x="84" y="1"/>
                      </a:lnTo>
                      <a:lnTo>
                        <a:pt x="80" y="3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59" y="5"/>
                      </a:lnTo>
                      <a:lnTo>
                        <a:pt x="49" y="6"/>
                      </a:lnTo>
                      <a:lnTo>
                        <a:pt x="38" y="6"/>
                      </a:lnTo>
                      <a:lnTo>
                        <a:pt x="26" y="6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5" name="Freeform 56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4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7"/>
                    </a:cxn>
                    <a:cxn ang="0">
                      <a:pos x="26" y="6"/>
                    </a:cxn>
                    <a:cxn ang="0">
                      <a:pos x="38" y="6"/>
                    </a:cxn>
                    <a:cxn ang="0">
                      <a:pos x="49" y="6"/>
                    </a:cxn>
                    <a:cxn ang="0">
                      <a:pos x="59" y="5"/>
                    </a:cxn>
                    <a:cxn ang="0">
                      <a:pos x="68" y="5"/>
                    </a:cxn>
                    <a:cxn ang="0">
                      <a:pos x="75" y="4"/>
                    </a:cxn>
                    <a:cxn ang="0">
                      <a:pos x="80" y="3"/>
                    </a:cxn>
                    <a:cxn ang="0">
                      <a:pos x="84" y="1"/>
                    </a:cxn>
                    <a:cxn ang="0">
                      <a:pos x="84" y="0"/>
                    </a:cxn>
                    <a:cxn ang="0">
                      <a:pos x="80" y="0"/>
                    </a:cxn>
                    <a:cxn ang="0">
                      <a:pos x="80" y="1"/>
                    </a:cxn>
                    <a:cxn ang="0">
                      <a:pos x="77" y="3"/>
                    </a:cxn>
                    <a:cxn ang="0">
                      <a:pos x="72" y="4"/>
                    </a:cxn>
                    <a:cxn ang="0">
                      <a:pos x="66" y="4"/>
                    </a:cxn>
                    <a:cxn ang="0">
                      <a:pos x="57" y="5"/>
                    </a:cxn>
                    <a:cxn ang="0">
                      <a:pos x="48" y="6"/>
                    </a:cxn>
                    <a:cxn ang="0">
                      <a:pos x="37" y="6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84" h="7">
                      <a:moveTo>
                        <a:pt x="0" y="7"/>
                      </a:moveTo>
                      <a:lnTo>
                        <a:pt x="14" y="7"/>
                      </a:lnTo>
                      <a:lnTo>
                        <a:pt x="26" y="6"/>
                      </a:lnTo>
                      <a:lnTo>
                        <a:pt x="38" y="6"/>
                      </a:lnTo>
                      <a:lnTo>
                        <a:pt x="49" y="6"/>
                      </a:lnTo>
                      <a:lnTo>
                        <a:pt x="59" y="5"/>
                      </a:lnTo>
                      <a:lnTo>
                        <a:pt x="68" y="5"/>
                      </a:lnTo>
                      <a:lnTo>
                        <a:pt x="75" y="4"/>
                      </a:lnTo>
                      <a:lnTo>
                        <a:pt x="80" y="3"/>
                      </a:lnTo>
                      <a:lnTo>
                        <a:pt x="84" y="1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0" y="1"/>
                      </a:lnTo>
                      <a:lnTo>
                        <a:pt x="77" y="3"/>
                      </a:lnTo>
                      <a:lnTo>
                        <a:pt x="72" y="4"/>
                      </a:lnTo>
                      <a:lnTo>
                        <a:pt x="66" y="4"/>
                      </a:lnTo>
                      <a:lnTo>
                        <a:pt x="57" y="5"/>
                      </a:lnTo>
                      <a:lnTo>
                        <a:pt x="48" y="6"/>
                      </a:lnTo>
                      <a:lnTo>
                        <a:pt x="37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B7B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6" name="Freeform 56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80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7" y="6"/>
                    </a:cxn>
                    <a:cxn ang="0">
                      <a:pos x="48" y="6"/>
                    </a:cxn>
                    <a:cxn ang="0">
                      <a:pos x="57" y="5"/>
                    </a:cxn>
                    <a:cxn ang="0">
                      <a:pos x="66" y="4"/>
                    </a:cxn>
                    <a:cxn ang="0">
                      <a:pos x="72" y="4"/>
                    </a:cxn>
                    <a:cxn ang="0">
                      <a:pos x="77" y="3"/>
                    </a:cxn>
                    <a:cxn ang="0">
                      <a:pos x="80" y="1"/>
                    </a:cxn>
                    <a:cxn ang="0">
                      <a:pos x="80" y="0"/>
                    </a:cxn>
                    <a:cxn ang="0">
                      <a:pos x="77" y="0"/>
                    </a:cxn>
                    <a:cxn ang="0">
                      <a:pos x="77" y="1"/>
                    </a:cxn>
                    <a:cxn ang="0">
                      <a:pos x="74" y="3"/>
                    </a:cxn>
                    <a:cxn ang="0">
                      <a:pos x="69" y="4"/>
                    </a:cxn>
                    <a:cxn ang="0">
                      <a:pos x="63" y="4"/>
                    </a:cxn>
                    <a:cxn ang="0">
                      <a:pos x="55" y="5"/>
                    </a:cxn>
                    <a:cxn ang="0">
                      <a:pos x="46" y="5"/>
                    </a:cxn>
                    <a:cxn ang="0">
                      <a:pos x="36" y="6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0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7" y="6"/>
                      </a:lnTo>
                      <a:lnTo>
                        <a:pt x="48" y="6"/>
                      </a:lnTo>
                      <a:lnTo>
                        <a:pt x="57" y="5"/>
                      </a:lnTo>
                      <a:lnTo>
                        <a:pt x="66" y="4"/>
                      </a:lnTo>
                      <a:lnTo>
                        <a:pt x="72" y="4"/>
                      </a:lnTo>
                      <a:lnTo>
                        <a:pt x="77" y="3"/>
                      </a:lnTo>
                      <a:lnTo>
                        <a:pt x="80" y="1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7" y="1"/>
                      </a:lnTo>
                      <a:lnTo>
                        <a:pt x="74" y="3"/>
                      </a:lnTo>
                      <a:lnTo>
                        <a:pt x="69" y="4"/>
                      </a:lnTo>
                      <a:lnTo>
                        <a:pt x="63" y="4"/>
                      </a:lnTo>
                      <a:lnTo>
                        <a:pt x="55" y="5"/>
                      </a:lnTo>
                      <a:lnTo>
                        <a:pt x="46" y="5"/>
                      </a:lnTo>
                      <a:lnTo>
                        <a:pt x="36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979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7" name="Freeform 56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7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6" y="6"/>
                    </a:cxn>
                    <a:cxn ang="0">
                      <a:pos x="46" y="5"/>
                    </a:cxn>
                    <a:cxn ang="0">
                      <a:pos x="55" y="5"/>
                    </a:cxn>
                    <a:cxn ang="0">
                      <a:pos x="63" y="4"/>
                    </a:cxn>
                    <a:cxn ang="0">
                      <a:pos x="69" y="4"/>
                    </a:cxn>
                    <a:cxn ang="0">
                      <a:pos x="74" y="3"/>
                    </a:cxn>
                    <a:cxn ang="0">
                      <a:pos x="77" y="1"/>
                    </a:cxn>
                    <a:cxn ang="0">
                      <a:pos x="77" y="0"/>
                    </a:cxn>
                    <a:cxn ang="0">
                      <a:pos x="74" y="0"/>
                    </a:cxn>
                    <a:cxn ang="0">
                      <a:pos x="74" y="1"/>
                    </a:cxn>
                    <a:cxn ang="0">
                      <a:pos x="70" y="3"/>
                    </a:cxn>
                    <a:cxn ang="0">
                      <a:pos x="66" y="4"/>
                    </a:cxn>
                    <a:cxn ang="0">
                      <a:pos x="60" y="4"/>
                    </a:cxn>
                    <a:cxn ang="0">
                      <a:pos x="53" y="5"/>
                    </a:cxn>
                    <a:cxn ang="0">
                      <a:pos x="44" y="5"/>
                    </a:cxn>
                    <a:cxn ang="0">
                      <a:pos x="34" y="6"/>
                    </a:cxn>
                    <a:cxn ang="0">
                      <a:pos x="24" y="6"/>
                    </a:cxn>
                    <a:cxn ang="0">
                      <a:pos x="12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7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6" y="6"/>
                      </a:lnTo>
                      <a:lnTo>
                        <a:pt x="46" y="5"/>
                      </a:lnTo>
                      <a:lnTo>
                        <a:pt x="55" y="5"/>
                      </a:lnTo>
                      <a:lnTo>
                        <a:pt x="63" y="4"/>
                      </a:lnTo>
                      <a:lnTo>
                        <a:pt x="69" y="4"/>
                      </a:lnTo>
                      <a:lnTo>
                        <a:pt x="74" y="3"/>
                      </a:lnTo>
                      <a:lnTo>
                        <a:pt x="77" y="1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66" y="4"/>
                      </a:lnTo>
                      <a:lnTo>
                        <a:pt x="60" y="4"/>
                      </a:lnTo>
                      <a:lnTo>
                        <a:pt x="53" y="5"/>
                      </a:lnTo>
                      <a:lnTo>
                        <a:pt x="44" y="5"/>
                      </a:lnTo>
                      <a:lnTo>
                        <a:pt x="34" y="6"/>
                      </a:lnTo>
                      <a:lnTo>
                        <a:pt x="24" y="6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8" name="Freeform 56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4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" y="6"/>
                    </a:cxn>
                    <a:cxn ang="0">
                      <a:pos x="24" y="6"/>
                    </a:cxn>
                    <a:cxn ang="0">
                      <a:pos x="34" y="6"/>
                    </a:cxn>
                    <a:cxn ang="0">
                      <a:pos x="44" y="5"/>
                    </a:cxn>
                    <a:cxn ang="0">
                      <a:pos x="53" y="5"/>
                    </a:cxn>
                    <a:cxn ang="0">
                      <a:pos x="60" y="4"/>
                    </a:cxn>
                    <a:cxn ang="0">
                      <a:pos x="66" y="4"/>
                    </a:cxn>
                    <a:cxn ang="0">
                      <a:pos x="70" y="3"/>
                    </a:cxn>
                    <a:cxn ang="0">
                      <a:pos x="74" y="1"/>
                    </a:cxn>
                    <a:cxn ang="0">
                      <a:pos x="74" y="0"/>
                    </a:cxn>
                    <a:cxn ang="0">
                      <a:pos x="70" y="0"/>
                    </a:cxn>
                    <a:cxn ang="0">
                      <a:pos x="69" y="1"/>
                    </a:cxn>
                    <a:cxn ang="0">
                      <a:pos x="67" y="3"/>
                    </a:cxn>
                    <a:cxn ang="0">
                      <a:pos x="61" y="4"/>
                    </a:cxn>
                    <a:cxn ang="0">
                      <a:pos x="55" y="4"/>
                    </a:cxn>
                    <a:cxn ang="0">
                      <a:pos x="46" y="5"/>
                    </a:cxn>
                    <a:cxn ang="0">
                      <a:pos x="36" y="5"/>
                    </a:cxn>
                    <a:cxn ang="0">
                      <a:pos x="25" y="6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4" h="6">
                      <a:moveTo>
                        <a:pt x="0" y="6"/>
                      </a:moveTo>
                      <a:lnTo>
                        <a:pt x="12" y="6"/>
                      </a:lnTo>
                      <a:lnTo>
                        <a:pt x="24" y="6"/>
                      </a:lnTo>
                      <a:lnTo>
                        <a:pt x="34" y="6"/>
                      </a:lnTo>
                      <a:lnTo>
                        <a:pt x="44" y="5"/>
                      </a:lnTo>
                      <a:lnTo>
                        <a:pt x="53" y="5"/>
                      </a:lnTo>
                      <a:lnTo>
                        <a:pt x="60" y="4"/>
                      </a:lnTo>
                      <a:lnTo>
                        <a:pt x="66" y="4"/>
                      </a:lnTo>
                      <a:lnTo>
                        <a:pt x="70" y="3"/>
                      </a:lnTo>
                      <a:lnTo>
                        <a:pt x="74" y="1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9" y="1"/>
                      </a:lnTo>
                      <a:lnTo>
                        <a:pt x="67" y="3"/>
                      </a:lnTo>
                      <a:lnTo>
                        <a:pt x="61" y="4"/>
                      </a:lnTo>
                      <a:lnTo>
                        <a:pt x="55" y="4"/>
                      </a:lnTo>
                      <a:lnTo>
                        <a:pt x="46" y="5"/>
                      </a:lnTo>
                      <a:lnTo>
                        <a:pt x="36" y="5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9" name="Freeform 56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0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5" y="6"/>
                    </a:cxn>
                    <a:cxn ang="0">
                      <a:pos x="36" y="5"/>
                    </a:cxn>
                    <a:cxn ang="0">
                      <a:pos x="46" y="5"/>
                    </a:cxn>
                    <a:cxn ang="0">
                      <a:pos x="55" y="4"/>
                    </a:cxn>
                    <a:cxn ang="0">
                      <a:pos x="61" y="4"/>
                    </a:cxn>
                    <a:cxn ang="0">
                      <a:pos x="67" y="3"/>
                    </a:cxn>
                    <a:cxn ang="0">
                      <a:pos x="69" y="1"/>
                    </a:cxn>
                    <a:cxn ang="0">
                      <a:pos x="70" y="0"/>
                    </a:cxn>
                    <a:cxn ang="0">
                      <a:pos x="67" y="0"/>
                    </a:cxn>
                    <a:cxn ang="0">
                      <a:pos x="66" y="1"/>
                    </a:cxn>
                    <a:cxn ang="0">
                      <a:pos x="64" y="3"/>
                    </a:cxn>
                    <a:cxn ang="0">
                      <a:pos x="58" y="4"/>
                    </a:cxn>
                    <a:cxn ang="0">
                      <a:pos x="51" y="4"/>
                    </a:cxn>
                    <a:cxn ang="0">
                      <a:pos x="44" y="5"/>
                    </a:cxn>
                    <a:cxn ang="0">
                      <a:pos x="34" y="5"/>
                    </a:cxn>
                    <a:cxn ang="0">
                      <a:pos x="24" y="5"/>
                    </a:cxn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0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5" y="6"/>
                      </a:lnTo>
                      <a:lnTo>
                        <a:pt x="36" y="5"/>
                      </a:lnTo>
                      <a:lnTo>
                        <a:pt x="46" y="5"/>
                      </a:lnTo>
                      <a:lnTo>
                        <a:pt x="55" y="4"/>
                      </a:lnTo>
                      <a:lnTo>
                        <a:pt x="61" y="4"/>
                      </a:lnTo>
                      <a:lnTo>
                        <a:pt x="67" y="3"/>
                      </a:lnTo>
                      <a:lnTo>
                        <a:pt x="69" y="1"/>
                      </a:lnTo>
                      <a:lnTo>
                        <a:pt x="70" y="0"/>
                      </a:lnTo>
                      <a:lnTo>
                        <a:pt x="67" y="0"/>
                      </a:lnTo>
                      <a:lnTo>
                        <a:pt x="66" y="1"/>
                      </a:lnTo>
                      <a:lnTo>
                        <a:pt x="64" y="3"/>
                      </a:lnTo>
                      <a:lnTo>
                        <a:pt x="58" y="4"/>
                      </a:lnTo>
                      <a:lnTo>
                        <a:pt x="51" y="4"/>
                      </a:lnTo>
                      <a:lnTo>
                        <a:pt x="44" y="5"/>
                      </a:lnTo>
                      <a:lnTo>
                        <a:pt x="34" y="5"/>
                      </a:lnTo>
                      <a:lnTo>
                        <a:pt x="24" y="5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474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0" name="Freeform 57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7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6"/>
                    </a:cxn>
                    <a:cxn ang="0">
                      <a:pos x="24" y="5"/>
                    </a:cxn>
                    <a:cxn ang="0">
                      <a:pos x="34" y="5"/>
                    </a:cxn>
                    <a:cxn ang="0">
                      <a:pos x="44" y="5"/>
                    </a:cxn>
                    <a:cxn ang="0">
                      <a:pos x="51" y="4"/>
                    </a:cxn>
                    <a:cxn ang="0">
                      <a:pos x="58" y="4"/>
                    </a:cxn>
                    <a:cxn ang="0">
                      <a:pos x="64" y="3"/>
                    </a:cxn>
                    <a:cxn ang="0">
                      <a:pos x="66" y="1"/>
                    </a:cxn>
                    <a:cxn ang="0">
                      <a:pos x="67" y="0"/>
                    </a:cxn>
                    <a:cxn ang="0">
                      <a:pos x="64" y="0"/>
                    </a:cxn>
                    <a:cxn ang="0">
                      <a:pos x="64" y="1"/>
                    </a:cxn>
                    <a:cxn ang="0">
                      <a:pos x="60" y="3"/>
                    </a:cxn>
                    <a:cxn ang="0">
                      <a:pos x="56" y="3"/>
                    </a:cxn>
                    <a:cxn ang="0">
                      <a:pos x="49" y="4"/>
                    </a:cxn>
                    <a:cxn ang="0">
                      <a:pos x="41" y="5"/>
                    </a:cxn>
                    <a:cxn ang="0">
                      <a:pos x="33" y="5"/>
                    </a:cxn>
                    <a:cxn ang="0">
                      <a:pos x="23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7" h="6">
                      <a:moveTo>
                        <a:pt x="0" y="6"/>
                      </a:moveTo>
                      <a:lnTo>
                        <a:pt x="13" y="6"/>
                      </a:lnTo>
                      <a:lnTo>
                        <a:pt x="24" y="5"/>
                      </a:lnTo>
                      <a:lnTo>
                        <a:pt x="34" y="5"/>
                      </a:lnTo>
                      <a:lnTo>
                        <a:pt x="44" y="5"/>
                      </a:lnTo>
                      <a:lnTo>
                        <a:pt x="51" y="4"/>
                      </a:lnTo>
                      <a:lnTo>
                        <a:pt x="58" y="4"/>
                      </a:lnTo>
                      <a:lnTo>
                        <a:pt x="64" y="3"/>
                      </a:lnTo>
                      <a:lnTo>
                        <a:pt x="66" y="1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64" y="1"/>
                      </a:lnTo>
                      <a:lnTo>
                        <a:pt x="60" y="3"/>
                      </a:lnTo>
                      <a:lnTo>
                        <a:pt x="56" y="3"/>
                      </a:lnTo>
                      <a:lnTo>
                        <a:pt x="49" y="4"/>
                      </a:lnTo>
                      <a:lnTo>
                        <a:pt x="41" y="5"/>
                      </a:lnTo>
                      <a:lnTo>
                        <a:pt x="33" y="5"/>
                      </a:lnTo>
                      <a:lnTo>
                        <a:pt x="23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1" name="Freeform 57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4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3" y="5"/>
                    </a:cxn>
                    <a:cxn ang="0">
                      <a:pos x="33" y="5"/>
                    </a:cxn>
                    <a:cxn ang="0">
                      <a:pos x="41" y="5"/>
                    </a:cxn>
                    <a:cxn ang="0">
                      <a:pos x="49" y="4"/>
                    </a:cxn>
                    <a:cxn ang="0">
                      <a:pos x="56" y="3"/>
                    </a:cxn>
                    <a:cxn ang="0">
                      <a:pos x="60" y="3"/>
                    </a:cxn>
                    <a:cxn ang="0">
                      <a:pos x="64" y="1"/>
                    </a:cxn>
                    <a:cxn ang="0">
                      <a:pos x="64" y="0"/>
                    </a:cxn>
                    <a:cxn ang="0">
                      <a:pos x="60" y="0"/>
                    </a:cxn>
                    <a:cxn ang="0">
                      <a:pos x="60" y="1"/>
                    </a:cxn>
                    <a:cxn ang="0">
                      <a:pos x="57" y="3"/>
                    </a:cxn>
                    <a:cxn ang="0">
                      <a:pos x="53" y="3"/>
                    </a:cxn>
                    <a:cxn ang="0">
                      <a:pos x="47" y="4"/>
                    </a:cxn>
                    <a:cxn ang="0">
                      <a:pos x="39" y="4"/>
                    </a:cxn>
                    <a:cxn ang="0">
                      <a:pos x="30" y="5"/>
                    </a:cxn>
                    <a:cxn ang="0">
                      <a:pos x="22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4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3" y="5"/>
                      </a:lnTo>
                      <a:lnTo>
                        <a:pt x="33" y="5"/>
                      </a:lnTo>
                      <a:lnTo>
                        <a:pt x="41" y="5"/>
                      </a:lnTo>
                      <a:lnTo>
                        <a:pt x="49" y="4"/>
                      </a:lnTo>
                      <a:lnTo>
                        <a:pt x="56" y="3"/>
                      </a:lnTo>
                      <a:lnTo>
                        <a:pt x="60" y="3"/>
                      </a:lnTo>
                      <a:lnTo>
                        <a:pt x="64" y="1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60" y="1"/>
                      </a:lnTo>
                      <a:lnTo>
                        <a:pt x="57" y="3"/>
                      </a:lnTo>
                      <a:lnTo>
                        <a:pt x="53" y="3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0" y="5"/>
                      </a:lnTo>
                      <a:lnTo>
                        <a:pt x="22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2" name="Freeform 57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60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2" y="5"/>
                    </a:cxn>
                    <a:cxn ang="0">
                      <a:pos x="30" y="5"/>
                    </a:cxn>
                    <a:cxn ang="0">
                      <a:pos x="39" y="4"/>
                    </a:cxn>
                    <a:cxn ang="0">
                      <a:pos x="47" y="4"/>
                    </a:cxn>
                    <a:cxn ang="0">
                      <a:pos x="53" y="3"/>
                    </a:cxn>
                    <a:cxn ang="0">
                      <a:pos x="57" y="3"/>
                    </a:cxn>
                    <a:cxn ang="0">
                      <a:pos x="60" y="1"/>
                    </a:cxn>
                    <a:cxn ang="0">
                      <a:pos x="60" y="0"/>
                    </a:cxn>
                    <a:cxn ang="0">
                      <a:pos x="57" y="0"/>
                    </a:cxn>
                    <a:cxn ang="0">
                      <a:pos x="56" y="1"/>
                    </a:cxn>
                    <a:cxn ang="0">
                      <a:pos x="53" y="3"/>
                    </a:cxn>
                    <a:cxn ang="0">
                      <a:pos x="48" y="3"/>
                    </a:cxn>
                    <a:cxn ang="0">
                      <a:pos x="40" y="4"/>
                    </a:cxn>
                    <a:cxn ang="0">
                      <a:pos x="33" y="4"/>
                    </a:cxn>
                    <a:cxn ang="0">
                      <a:pos x="23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0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2" y="5"/>
                      </a:lnTo>
                      <a:lnTo>
                        <a:pt x="30" y="5"/>
                      </a:lnTo>
                      <a:lnTo>
                        <a:pt x="39" y="4"/>
                      </a:lnTo>
                      <a:lnTo>
                        <a:pt x="47" y="4"/>
                      </a:lnTo>
                      <a:lnTo>
                        <a:pt x="53" y="3"/>
                      </a:lnTo>
                      <a:lnTo>
                        <a:pt x="57" y="3"/>
                      </a:lnTo>
                      <a:lnTo>
                        <a:pt x="60" y="1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1"/>
                      </a:lnTo>
                      <a:lnTo>
                        <a:pt x="53" y="3"/>
                      </a:lnTo>
                      <a:lnTo>
                        <a:pt x="48" y="3"/>
                      </a:lnTo>
                      <a:lnTo>
                        <a:pt x="40" y="4"/>
                      </a:lnTo>
                      <a:lnTo>
                        <a:pt x="33" y="4"/>
                      </a:lnTo>
                      <a:lnTo>
                        <a:pt x="23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3" name="Freeform 57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7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3" y="5"/>
                    </a:cxn>
                    <a:cxn ang="0">
                      <a:pos x="33" y="4"/>
                    </a:cxn>
                    <a:cxn ang="0">
                      <a:pos x="40" y="4"/>
                    </a:cxn>
                    <a:cxn ang="0">
                      <a:pos x="48" y="3"/>
                    </a:cxn>
                    <a:cxn ang="0">
                      <a:pos x="53" y="3"/>
                    </a:cxn>
                    <a:cxn ang="0">
                      <a:pos x="56" y="1"/>
                    </a:cxn>
                    <a:cxn ang="0">
                      <a:pos x="57" y="0"/>
                    </a:cxn>
                    <a:cxn ang="0">
                      <a:pos x="54" y="0"/>
                    </a:cxn>
                    <a:cxn ang="0">
                      <a:pos x="53" y="1"/>
                    </a:cxn>
                    <a:cxn ang="0">
                      <a:pos x="50" y="3"/>
                    </a:cxn>
                    <a:cxn ang="0">
                      <a:pos x="45" y="3"/>
                    </a:cxn>
                    <a:cxn ang="0">
                      <a:pos x="38" y="4"/>
                    </a:cxn>
                    <a:cxn ang="0">
                      <a:pos x="30" y="4"/>
                    </a:cxn>
                    <a:cxn ang="0">
                      <a:pos x="22" y="5"/>
                    </a:cxn>
                    <a:cxn ang="0">
                      <a:pos x="12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7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3" y="5"/>
                      </a:lnTo>
                      <a:lnTo>
                        <a:pt x="33" y="4"/>
                      </a:lnTo>
                      <a:lnTo>
                        <a:pt x="40" y="4"/>
                      </a:lnTo>
                      <a:lnTo>
                        <a:pt x="48" y="3"/>
                      </a:lnTo>
                      <a:lnTo>
                        <a:pt x="53" y="3"/>
                      </a:lnTo>
                      <a:lnTo>
                        <a:pt x="56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0" y="3"/>
                      </a:lnTo>
                      <a:lnTo>
                        <a:pt x="45" y="3"/>
                      </a:lnTo>
                      <a:lnTo>
                        <a:pt x="38" y="4"/>
                      </a:lnTo>
                      <a:lnTo>
                        <a:pt x="30" y="4"/>
                      </a:lnTo>
                      <a:lnTo>
                        <a:pt x="22" y="5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4" name="Freeform 57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4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22" y="5"/>
                    </a:cxn>
                    <a:cxn ang="0">
                      <a:pos x="30" y="4"/>
                    </a:cxn>
                    <a:cxn ang="0">
                      <a:pos x="38" y="4"/>
                    </a:cxn>
                    <a:cxn ang="0">
                      <a:pos x="45" y="3"/>
                    </a:cxn>
                    <a:cxn ang="0">
                      <a:pos x="50" y="3"/>
                    </a:cxn>
                    <a:cxn ang="0">
                      <a:pos x="53" y="1"/>
                    </a:cxn>
                    <a:cxn ang="0">
                      <a:pos x="54" y="0"/>
                    </a:cxn>
                    <a:cxn ang="0">
                      <a:pos x="50" y="0"/>
                    </a:cxn>
                    <a:cxn ang="0">
                      <a:pos x="49" y="1"/>
                    </a:cxn>
                    <a:cxn ang="0">
                      <a:pos x="47" y="3"/>
                    </a:cxn>
                    <a:cxn ang="0">
                      <a:pos x="43" y="3"/>
                    </a:cxn>
                    <a:cxn ang="0">
                      <a:pos x="36" y="4"/>
                    </a:cxn>
                    <a:cxn ang="0">
                      <a:pos x="28" y="4"/>
                    </a:cxn>
                    <a:cxn ang="0">
                      <a:pos x="19" y="4"/>
                    </a:cxn>
                    <a:cxn ang="0">
                      <a:pos x="10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22" y="5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5" y="3"/>
                      </a:lnTo>
                      <a:lnTo>
                        <a:pt x="50" y="3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9" y="1"/>
                      </a:lnTo>
                      <a:lnTo>
                        <a:pt x="47" y="3"/>
                      </a:lnTo>
                      <a:lnTo>
                        <a:pt x="43" y="3"/>
                      </a:lnTo>
                      <a:lnTo>
                        <a:pt x="36" y="4"/>
                      </a:lnTo>
                      <a:lnTo>
                        <a:pt x="28" y="4"/>
                      </a:lnTo>
                      <a:lnTo>
                        <a:pt x="19" y="4"/>
                      </a:lnTo>
                      <a:lnTo>
                        <a:pt x="1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5" name="Freeform 57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50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0" y="5"/>
                    </a:cxn>
                    <a:cxn ang="0">
                      <a:pos x="19" y="4"/>
                    </a:cxn>
                    <a:cxn ang="0">
                      <a:pos x="28" y="4"/>
                    </a:cxn>
                    <a:cxn ang="0">
                      <a:pos x="36" y="4"/>
                    </a:cxn>
                    <a:cxn ang="0">
                      <a:pos x="43" y="3"/>
                    </a:cxn>
                    <a:cxn ang="0">
                      <a:pos x="47" y="3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7" y="0"/>
                    </a:cxn>
                    <a:cxn ang="0">
                      <a:pos x="47" y="1"/>
                    </a:cxn>
                    <a:cxn ang="0">
                      <a:pos x="44" y="3"/>
                    </a:cxn>
                    <a:cxn ang="0">
                      <a:pos x="39" y="3"/>
                    </a:cxn>
                    <a:cxn ang="0">
                      <a:pos x="34" y="4"/>
                    </a:cxn>
                    <a:cxn ang="0">
                      <a:pos x="27" y="4"/>
                    </a:cxn>
                    <a:cxn ang="0">
                      <a:pos x="18" y="4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0" h="5">
                      <a:moveTo>
                        <a:pt x="0" y="5"/>
                      </a:moveTo>
                      <a:lnTo>
                        <a:pt x="10" y="5"/>
                      </a:lnTo>
                      <a:lnTo>
                        <a:pt x="19" y="4"/>
                      </a:lnTo>
                      <a:lnTo>
                        <a:pt x="28" y="4"/>
                      </a:lnTo>
                      <a:lnTo>
                        <a:pt x="36" y="4"/>
                      </a:lnTo>
                      <a:lnTo>
                        <a:pt x="43" y="3"/>
                      </a:lnTo>
                      <a:lnTo>
                        <a:pt x="47" y="3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44" y="3"/>
                      </a:lnTo>
                      <a:lnTo>
                        <a:pt x="39" y="3"/>
                      </a:lnTo>
                      <a:lnTo>
                        <a:pt x="34" y="4"/>
                      </a:lnTo>
                      <a:lnTo>
                        <a:pt x="27" y="4"/>
                      </a:lnTo>
                      <a:lnTo>
                        <a:pt x="18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6" name="Freeform 57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7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9" y="4"/>
                    </a:cxn>
                    <a:cxn ang="0">
                      <a:pos x="18" y="4"/>
                    </a:cxn>
                    <a:cxn ang="0">
                      <a:pos x="27" y="4"/>
                    </a:cxn>
                    <a:cxn ang="0">
                      <a:pos x="34" y="4"/>
                    </a:cxn>
                    <a:cxn ang="0">
                      <a:pos x="39" y="3"/>
                    </a:cxn>
                    <a:cxn ang="0">
                      <a:pos x="44" y="3"/>
                    </a:cxn>
                    <a:cxn ang="0">
                      <a:pos x="47" y="1"/>
                    </a:cxn>
                    <a:cxn ang="0">
                      <a:pos x="47" y="0"/>
                    </a:cxn>
                    <a:cxn ang="0">
                      <a:pos x="44" y="0"/>
                    </a:cxn>
                    <a:cxn ang="0">
                      <a:pos x="43" y="1"/>
                    </a:cxn>
                    <a:cxn ang="0">
                      <a:pos x="39" y="3"/>
                    </a:cxn>
                    <a:cxn ang="0">
                      <a:pos x="35" y="3"/>
                    </a:cxn>
                    <a:cxn ang="0">
                      <a:pos x="28" y="4"/>
                    </a:cxn>
                    <a:cxn ang="0">
                      <a:pos x="19" y="4"/>
                    </a:cxn>
                    <a:cxn ang="0">
                      <a:pos x="10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7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18" y="4"/>
                      </a:lnTo>
                      <a:lnTo>
                        <a:pt x="27" y="4"/>
                      </a:lnTo>
                      <a:lnTo>
                        <a:pt x="34" y="4"/>
                      </a:lnTo>
                      <a:lnTo>
                        <a:pt x="39" y="3"/>
                      </a:lnTo>
                      <a:lnTo>
                        <a:pt x="44" y="3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39" y="3"/>
                      </a:lnTo>
                      <a:lnTo>
                        <a:pt x="35" y="3"/>
                      </a:lnTo>
                      <a:lnTo>
                        <a:pt x="28" y="4"/>
                      </a:lnTo>
                      <a:lnTo>
                        <a:pt x="19" y="4"/>
                      </a:lnTo>
                      <a:lnTo>
                        <a:pt x="1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7" name="Freeform 57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" y="4"/>
                    </a:cxn>
                    <a:cxn ang="0">
                      <a:pos x="19" y="4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39" y="3"/>
                    </a:cxn>
                    <a:cxn ang="0">
                      <a:pos x="43" y="1"/>
                    </a:cxn>
                    <a:cxn ang="0">
                      <a:pos x="44" y="0"/>
                    </a:cxn>
                    <a:cxn ang="0">
                      <a:pos x="40" y="0"/>
                    </a:cxn>
                    <a:cxn ang="0">
                      <a:pos x="39" y="1"/>
                    </a:cxn>
                    <a:cxn ang="0">
                      <a:pos x="37" y="3"/>
                    </a:cxn>
                    <a:cxn ang="0">
                      <a:pos x="32" y="3"/>
                    </a:cxn>
                    <a:cxn ang="0">
                      <a:pos x="26" y="3"/>
                    </a:cxn>
                    <a:cxn ang="0">
                      <a:pos x="18" y="4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4" h="4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9" y="4"/>
                      </a:ln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39" y="3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2" y="3"/>
                      </a:lnTo>
                      <a:lnTo>
                        <a:pt x="26" y="3"/>
                      </a:lnTo>
                      <a:lnTo>
                        <a:pt x="18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A6A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8" name="Freeform 57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0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9" y="4"/>
                    </a:cxn>
                    <a:cxn ang="0">
                      <a:pos x="18" y="4"/>
                    </a:cxn>
                    <a:cxn ang="0">
                      <a:pos x="26" y="3"/>
                    </a:cxn>
                    <a:cxn ang="0">
                      <a:pos x="32" y="3"/>
                    </a:cxn>
                    <a:cxn ang="0">
                      <a:pos x="37" y="3"/>
                    </a:cxn>
                    <a:cxn ang="0">
                      <a:pos x="39" y="1"/>
                    </a:cxn>
                    <a:cxn ang="0">
                      <a:pos x="40" y="0"/>
                    </a:cxn>
                    <a:cxn ang="0">
                      <a:pos x="37" y="0"/>
                    </a:cxn>
                    <a:cxn ang="0">
                      <a:pos x="36" y="1"/>
                    </a:cxn>
                    <a:cxn ang="0">
                      <a:pos x="34" y="1"/>
                    </a:cxn>
                    <a:cxn ang="0">
                      <a:pos x="29" y="3"/>
                    </a:cxn>
                    <a:cxn ang="0">
                      <a:pos x="24" y="3"/>
                    </a:cxn>
                    <a:cxn ang="0">
                      <a:pos x="17" y="4"/>
                    </a:cxn>
                    <a:cxn ang="0">
                      <a:pos x="8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0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18" y="4"/>
                      </a:lnTo>
                      <a:lnTo>
                        <a:pt x="26" y="3"/>
                      </a:lnTo>
                      <a:lnTo>
                        <a:pt x="32" y="3"/>
                      </a:lnTo>
                      <a:lnTo>
                        <a:pt x="37" y="3"/>
                      </a:lnTo>
                      <a:lnTo>
                        <a:pt x="39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4" y="1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17" y="4"/>
                      </a:lnTo>
                      <a:lnTo>
                        <a:pt x="8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9" name="Freeform 57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7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8" y="4"/>
                    </a:cxn>
                    <a:cxn ang="0">
                      <a:pos x="17" y="4"/>
                    </a:cxn>
                    <a:cxn ang="0">
                      <a:pos x="24" y="3"/>
                    </a:cxn>
                    <a:cxn ang="0">
                      <a:pos x="29" y="3"/>
                    </a:cxn>
                    <a:cxn ang="0">
                      <a:pos x="34" y="1"/>
                    </a:cxn>
                    <a:cxn ang="0">
                      <a:pos x="36" y="1"/>
                    </a:cxn>
                    <a:cxn ang="0">
                      <a:pos x="37" y="0"/>
                    </a:cxn>
                    <a:cxn ang="0">
                      <a:pos x="34" y="0"/>
                    </a:cxn>
                    <a:cxn ang="0">
                      <a:pos x="34" y="1"/>
                    </a:cxn>
                    <a:cxn ang="0">
                      <a:pos x="30" y="1"/>
                    </a:cxn>
                    <a:cxn ang="0">
                      <a:pos x="27" y="3"/>
                    </a:cxn>
                    <a:cxn ang="0">
                      <a:pos x="22" y="3"/>
                    </a:cxn>
                    <a:cxn ang="0">
                      <a:pos x="15" y="3"/>
                    </a:cxn>
                    <a:cxn ang="0">
                      <a:pos x="8" y="3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7" h="4">
                      <a:moveTo>
                        <a:pt x="0" y="4"/>
                      </a:moveTo>
                      <a:lnTo>
                        <a:pt x="8" y="4"/>
                      </a:lnTo>
                      <a:lnTo>
                        <a:pt x="17" y="4"/>
                      </a:lnTo>
                      <a:lnTo>
                        <a:pt x="24" y="3"/>
                      </a:lnTo>
                      <a:lnTo>
                        <a:pt x="29" y="3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4" y="1"/>
                      </a:lnTo>
                      <a:lnTo>
                        <a:pt x="30" y="1"/>
                      </a:lnTo>
                      <a:lnTo>
                        <a:pt x="27" y="3"/>
                      </a:lnTo>
                      <a:lnTo>
                        <a:pt x="22" y="3"/>
                      </a:lnTo>
                      <a:lnTo>
                        <a:pt x="15" y="3"/>
                      </a:lnTo>
                      <a:lnTo>
                        <a:pt x="8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0" name="Freeform 580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8" y="3"/>
                    </a:cxn>
                    <a:cxn ang="0">
                      <a:pos x="15" y="3"/>
                    </a:cxn>
                    <a:cxn ang="0">
                      <a:pos x="22" y="3"/>
                    </a:cxn>
                    <a:cxn ang="0">
                      <a:pos x="27" y="3"/>
                    </a:cxn>
                    <a:cxn ang="0">
                      <a:pos x="30" y="1"/>
                    </a:cxn>
                    <a:cxn ang="0">
                      <a:pos x="34" y="1"/>
                    </a:cxn>
                    <a:cxn ang="0">
                      <a:pos x="34" y="0"/>
                    </a:cxn>
                    <a:cxn ang="0">
                      <a:pos x="30" y="0"/>
                    </a:cxn>
                    <a:cxn ang="0">
                      <a:pos x="29" y="1"/>
                    </a:cxn>
                    <a:cxn ang="0">
                      <a:pos x="27" y="1"/>
                    </a:cxn>
                    <a:cxn ang="0">
                      <a:pos x="22" y="3"/>
                    </a:cxn>
                    <a:cxn ang="0">
                      <a:pos x="16" y="3"/>
                    </a:cxn>
                    <a:cxn ang="0">
                      <a:pos x="8" y="3"/>
                    </a:cxn>
                    <a:cxn ang="0">
                      <a:pos x="0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4" h="4">
                      <a:moveTo>
                        <a:pt x="0" y="4"/>
                      </a:moveTo>
                      <a:lnTo>
                        <a:pt x="8" y="3"/>
                      </a:lnTo>
                      <a:lnTo>
                        <a:pt x="15" y="3"/>
                      </a:lnTo>
                      <a:lnTo>
                        <a:pt x="22" y="3"/>
                      </a:lnTo>
                      <a:lnTo>
                        <a:pt x="27" y="3"/>
                      </a:lnTo>
                      <a:lnTo>
                        <a:pt x="30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2" y="3"/>
                      </a:lnTo>
                      <a:lnTo>
                        <a:pt x="16" y="3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1" name="Freeform 581"/>
                <p:cNvSpPr>
                  <a:spLocks/>
                </p:cNvSpPr>
                <p:nvPr/>
              </p:nvSpPr>
              <p:spPr bwMode="auto">
                <a:xfrm>
                  <a:off x="680" y="2126"/>
                  <a:ext cx="30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" y="3"/>
                    </a:cxn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7" y="1"/>
                    </a:cxn>
                    <a:cxn ang="0">
                      <a:pos x="29" y="1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6" y="1"/>
                    </a:cxn>
                    <a:cxn ang="0">
                      <a:pos x="24" y="1"/>
                    </a:cxn>
                    <a:cxn ang="0">
                      <a:pos x="19" y="3"/>
                    </a:cxn>
                    <a:cxn ang="0">
                      <a:pos x="14" y="3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0" h="3">
                      <a:moveTo>
                        <a:pt x="0" y="3"/>
                      </a:moveTo>
                      <a:lnTo>
                        <a:pt x="8" y="3"/>
                      </a:lnTo>
                      <a:lnTo>
                        <a:pt x="16" y="3"/>
                      </a:lnTo>
                      <a:lnTo>
                        <a:pt x="22" y="3"/>
                      </a:lnTo>
                      <a:lnTo>
                        <a:pt x="27" y="1"/>
                      </a:lnTo>
                      <a:lnTo>
                        <a:pt x="29" y="1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19" y="3"/>
                      </a:lnTo>
                      <a:lnTo>
                        <a:pt x="14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2" name="Freeform 582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7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4" y="1"/>
                    </a:cxn>
                    <a:cxn ang="0">
                      <a:pos x="26" y="1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3" y="1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3" y="3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7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4" y="3"/>
                      </a:lnTo>
                      <a:lnTo>
                        <a:pt x="19" y="3"/>
                      </a:lnTo>
                      <a:lnTo>
                        <a:pt x="24" y="1"/>
                      </a:lnTo>
                      <a:lnTo>
                        <a:pt x="26" y="1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3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3" name="Freeform 583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4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3" y="3"/>
                    </a:cxn>
                    <a:cxn ang="0">
                      <a:pos x="17" y="1"/>
                    </a:cxn>
                    <a:cxn ang="0">
                      <a:pos x="20" y="1"/>
                    </a:cxn>
                    <a:cxn ang="0">
                      <a:pos x="23" y="1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3" y="1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4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3" y="3"/>
                      </a:lnTo>
                      <a:lnTo>
                        <a:pt x="17" y="1"/>
                      </a:lnTo>
                      <a:lnTo>
                        <a:pt x="20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4" name="Freeform 584"/>
                <p:cNvSpPr>
                  <a:spLocks/>
                </p:cNvSpPr>
                <p:nvPr/>
              </p:nvSpPr>
              <p:spPr bwMode="auto">
                <a:xfrm>
                  <a:off x="680" y="2126"/>
                  <a:ext cx="20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3" y="1"/>
                    </a:cxn>
                    <a:cxn ang="0">
                      <a:pos x="17" y="1"/>
                    </a:cxn>
                    <a:cxn ang="0">
                      <a:pos x="19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0" y="1"/>
                    </a:cxn>
                    <a:cxn ang="0">
                      <a:pos x="6" y="1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0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13" y="1"/>
                      </a:lnTo>
                      <a:lnTo>
                        <a:pt x="17" y="1"/>
                      </a:lnTo>
                      <a:lnTo>
                        <a:pt x="19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5" name="Freeform 585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4" y="1"/>
                    </a:cxn>
                    <a:cxn ang="0">
                      <a:pos x="16" y="1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3" y="1"/>
                    </a:cxn>
                    <a:cxn ang="0">
                      <a:pos x="10" y="1"/>
                    </a:cxn>
                    <a:cxn ang="0">
                      <a:pos x="6" y="1"/>
                    </a:cxn>
                    <a:cxn ang="0">
                      <a:pos x="0" y="1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7" h="3">
                      <a:moveTo>
                        <a:pt x="0" y="3"/>
                      </a:move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4" y="1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6" name="Freeform 586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5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7" name="Freeform 587"/>
                <p:cNvSpPr>
                  <a:spLocks/>
                </p:cNvSpPr>
                <p:nvPr/>
              </p:nvSpPr>
              <p:spPr bwMode="auto">
                <a:xfrm>
                  <a:off x="680" y="212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8" name="Freeform 588"/>
                <p:cNvSpPr>
                  <a:spLocks/>
                </p:cNvSpPr>
                <p:nvPr/>
              </p:nvSpPr>
              <p:spPr bwMode="auto">
                <a:xfrm>
                  <a:off x="680" y="2126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4" y="1"/>
                    </a:cxn>
                    <a:cxn ang="0">
                      <a:pos x="6" y="1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9" name="Freeform 589"/>
                <p:cNvSpPr>
                  <a:spLocks/>
                </p:cNvSpPr>
                <p:nvPr/>
              </p:nvSpPr>
              <p:spPr bwMode="auto">
                <a:xfrm>
                  <a:off x="680" y="2126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0" name="Freeform 590"/>
                <p:cNvSpPr>
                  <a:spLocks/>
                </p:cNvSpPr>
                <p:nvPr/>
              </p:nvSpPr>
              <p:spPr bwMode="auto">
                <a:xfrm>
                  <a:off x="920" y="2101"/>
                  <a:ext cx="41" cy="156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41" y="0"/>
                    </a:cxn>
                    <a:cxn ang="0">
                      <a:pos x="41" y="114"/>
                    </a:cxn>
                    <a:cxn ang="0">
                      <a:pos x="0" y="156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41" h="156">
                      <a:moveTo>
                        <a:pt x="0" y="42"/>
                      </a:moveTo>
                      <a:lnTo>
                        <a:pt x="41" y="0"/>
                      </a:lnTo>
                      <a:lnTo>
                        <a:pt x="41" y="114"/>
                      </a:lnTo>
                      <a:lnTo>
                        <a:pt x="0" y="15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1" name="Rectangle 591"/>
                <p:cNvSpPr>
                  <a:spLocks noChangeArrowheads="1"/>
                </p:cNvSpPr>
                <p:nvPr/>
              </p:nvSpPr>
              <p:spPr bwMode="auto">
                <a:xfrm>
                  <a:off x="587" y="2143"/>
                  <a:ext cx="333" cy="9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2" name="Rectangle 592"/>
                <p:cNvSpPr>
                  <a:spLocks noChangeArrowheads="1"/>
                </p:cNvSpPr>
                <p:nvPr/>
              </p:nvSpPr>
              <p:spPr bwMode="auto">
                <a:xfrm>
                  <a:off x="587" y="2143"/>
                  <a:ext cx="333" cy="9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3" name="Freeform 593"/>
                <p:cNvSpPr>
                  <a:spLocks/>
                </p:cNvSpPr>
                <p:nvPr/>
              </p:nvSpPr>
              <p:spPr bwMode="auto">
                <a:xfrm>
                  <a:off x="690" y="2143"/>
                  <a:ext cx="6" cy="9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22"/>
                    </a:cxn>
                    <a:cxn ang="0">
                      <a:pos x="0" y="46"/>
                    </a:cxn>
                    <a:cxn ang="0">
                      <a:pos x="3" y="68"/>
                    </a:cxn>
                    <a:cxn ang="0">
                      <a:pos x="6" y="91"/>
                    </a:cxn>
                  </a:cxnLst>
                  <a:rect l="0" t="0" r="r" b="b"/>
                  <a:pathLst>
                    <a:path w="6" h="91">
                      <a:moveTo>
                        <a:pt x="6" y="0"/>
                      </a:moveTo>
                      <a:lnTo>
                        <a:pt x="3" y="22"/>
                      </a:lnTo>
                      <a:lnTo>
                        <a:pt x="0" y="46"/>
                      </a:lnTo>
                      <a:lnTo>
                        <a:pt x="3" y="68"/>
                      </a:lnTo>
                      <a:lnTo>
                        <a:pt x="6" y="9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4" name="Rectangle 594"/>
                <p:cNvSpPr>
                  <a:spLocks noChangeArrowheads="1"/>
                </p:cNvSpPr>
                <p:nvPr/>
              </p:nvSpPr>
              <p:spPr bwMode="auto">
                <a:xfrm>
                  <a:off x="587" y="2234"/>
                  <a:ext cx="333" cy="23"/>
                </a:xfrm>
                <a:prstGeom prst="rect">
                  <a:avLst/>
                </a:prstGeom>
                <a:solidFill>
                  <a:srgbClr val="9A9A9A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5" name="Rectangle 595"/>
                <p:cNvSpPr>
                  <a:spLocks noChangeArrowheads="1"/>
                </p:cNvSpPr>
                <p:nvPr/>
              </p:nvSpPr>
              <p:spPr bwMode="auto">
                <a:xfrm>
                  <a:off x="843" y="2171"/>
                  <a:ext cx="13" cy="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6" name="Freeform 596"/>
                <p:cNvSpPr>
                  <a:spLocks noEditPoints="1"/>
                </p:cNvSpPr>
                <p:nvPr/>
              </p:nvSpPr>
              <p:spPr bwMode="auto">
                <a:xfrm>
                  <a:off x="707" y="2163"/>
                  <a:ext cx="54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6" y="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23" y="6"/>
                    </a:cxn>
                    <a:cxn ang="0">
                      <a:pos x="31" y="6"/>
                    </a:cxn>
                    <a:cxn ang="0">
                      <a:pos x="31" y="0"/>
                    </a:cxn>
                    <a:cxn ang="0">
                      <a:pos x="23" y="0"/>
                    </a:cxn>
                    <a:cxn ang="0">
                      <a:pos x="23" y="6"/>
                    </a:cxn>
                    <a:cxn ang="0">
                      <a:pos x="39" y="6"/>
                    </a:cxn>
                    <a:cxn ang="0">
                      <a:pos x="54" y="6"/>
                    </a:cxn>
                    <a:cxn ang="0">
                      <a:pos x="54" y="0"/>
                    </a:cxn>
                    <a:cxn ang="0">
                      <a:pos x="39" y="0"/>
                    </a:cxn>
                    <a:cxn ang="0">
                      <a:pos x="39" y="6"/>
                    </a:cxn>
                  </a:cxnLst>
                  <a:rect l="0" t="0" r="r" b="b"/>
                  <a:pathLst>
                    <a:path w="54" h="6">
                      <a:moveTo>
                        <a:pt x="0" y="6"/>
                      </a:move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  <a:moveTo>
                        <a:pt x="23" y="6"/>
                      </a:moveTo>
                      <a:lnTo>
                        <a:pt x="31" y="6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23" y="6"/>
                      </a:lnTo>
                      <a:close/>
                      <a:moveTo>
                        <a:pt x="39" y="6"/>
                      </a:moveTo>
                      <a:lnTo>
                        <a:pt x="54" y="6"/>
                      </a:lnTo>
                      <a:lnTo>
                        <a:pt x="54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7" name="Freeform 597"/>
                <p:cNvSpPr>
                  <a:spLocks noEditPoints="1"/>
                </p:cNvSpPr>
                <p:nvPr/>
              </p:nvSpPr>
              <p:spPr bwMode="auto">
                <a:xfrm>
                  <a:off x="597" y="2152"/>
                  <a:ext cx="241" cy="35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31" y="35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35"/>
                    </a:cxn>
                    <a:cxn ang="0">
                      <a:pos x="213" y="25"/>
                    </a:cxn>
                    <a:cxn ang="0">
                      <a:pos x="241" y="25"/>
                    </a:cxn>
                    <a:cxn ang="0">
                      <a:pos x="241" y="8"/>
                    </a:cxn>
                    <a:cxn ang="0">
                      <a:pos x="213" y="8"/>
                    </a:cxn>
                    <a:cxn ang="0">
                      <a:pos x="213" y="25"/>
                    </a:cxn>
                  </a:cxnLst>
                  <a:rect l="0" t="0" r="r" b="b"/>
                  <a:pathLst>
                    <a:path w="241" h="35">
                      <a:moveTo>
                        <a:pt x="0" y="35"/>
                      </a:moveTo>
                      <a:lnTo>
                        <a:pt x="31" y="35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  <a:moveTo>
                        <a:pt x="213" y="25"/>
                      </a:moveTo>
                      <a:lnTo>
                        <a:pt x="241" y="25"/>
                      </a:lnTo>
                      <a:lnTo>
                        <a:pt x="241" y="8"/>
                      </a:lnTo>
                      <a:lnTo>
                        <a:pt x="213" y="8"/>
                      </a:lnTo>
                      <a:lnTo>
                        <a:pt x="213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8" name="Freeform 598"/>
                <p:cNvSpPr>
                  <a:spLocks noEditPoints="1"/>
                </p:cNvSpPr>
                <p:nvPr/>
              </p:nvSpPr>
              <p:spPr bwMode="auto">
                <a:xfrm>
                  <a:off x="590" y="2146"/>
                  <a:ext cx="326" cy="105"/>
                </a:xfrm>
                <a:custGeom>
                  <a:avLst/>
                  <a:gdLst/>
                  <a:ahLst/>
                  <a:cxnLst>
                    <a:cxn ang="0">
                      <a:pos x="113" y="84"/>
                    </a:cxn>
                    <a:cxn ang="0">
                      <a:pos x="325" y="84"/>
                    </a:cxn>
                    <a:cxn ang="0">
                      <a:pos x="325" y="0"/>
                    </a:cxn>
                    <a:cxn ang="0">
                      <a:pos x="113" y="0"/>
                    </a:cxn>
                    <a:cxn ang="0">
                      <a:pos x="109" y="21"/>
                    </a:cxn>
                    <a:cxn ang="0">
                      <a:pos x="107" y="43"/>
                    </a:cxn>
                    <a:cxn ang="0">
                      <a:pos x="109" y="63"/>
                    </a:cxn>
                    <a:cxn ang="0">
                      <a:pos x="113" y="84"/>
                    </a:cxn>
                    <a:cxn ang="0">
                      <a:pos x="192" y="74"/>
                    </a:cxn>
                    <a:cxn ang="0">
                      <a:pos x="314" y="74"/>
                    </a:cxn>
                    <a:cxn ang="0">
                      <a:pos x="314" y="11"/>
                    </a:cxn>
                    <a:cxn ang="0">
                      <a:pos x="192" y="11"/>
                    </a:cxn>
                    <a:cxn ang="0">
                      <a:pos x="192" y="74"/>
                    </a:cxn>
                    <a:cxn ang="0">
                      <a:pos x="295" y="105"/>
                    </a:cxn>
                    <a:cxn ang="0">
                      <a:pos x="322" y="105"/>
                    </a:cxn>
                    <a:cxn ang="0">
                      <a:pos x="325" y="104"/>
                    </a:cxn>
                    <a:cxn ang="0">
                      <a:pos x="326" y="99"/>
                    </a:cxn>
                    <a:cxn ang="0">
                      <a:pos x="325" y="96"/>
                    </a:cxn>
                    <a:cxn ang="0">
                      <a:pos x="322" y="95"/>
                    </a:cxn>
                    <a:cxn ang="0">
                      <a:pos x="295" y="95"/>
                    </a:cxn>
                    <a:cxn ang="0">
                      <a:pos x="295" y="105"/>
                    </a:cxn>
                    <a:cxn ang="0">
                      <a:pos x="31" y="105"/>
                    </a:cxn>
                    <a:cxn ang="0">
                      <a:pos x="5" y="105"/>
                    </a:cxn>
                    <a:cxn ang="0">
                      <a:pos x="1" y="104"/>
                    </a:cxn>
                    <a:cxn ang="0">
                      <a:pos x="0" y="99"/>
                    </a:cxn>
                    <a:cxn ang="0">
                      <a:pos x="1" y="96"/>
                    </a:cxn>
                    <a:cxn ang="0">
                      <a:pos x="5" y="95"/>
                    </a:cxn>
                    <a:cxn ang="0">
                      <a:pos x="31" y="95"/>
                    </a:cxn>
                    <a:cxn ang="0">
                      <a:pos x="31" y="105"/>
                    </a:cxn>
                    <a:cxn ang="0">
                      <a:pos x="117" y="23"/>
                    </a:cxn>
                    <a:cxn ang="0">
                      <a:pos x="171" y="23"/>
                    </a:cxn>
                    <a:cxn ang="0">
                      <a:pos x="171" y="17"/>
                    </a:cxn>
                    <a:cxn ang="0">
                      <a:pos x="117" y="17"/>
                    </a:cxn>
                    <a:cxn ang="0">
                      <a:pos x="117" y="23"/>
                    </a:cxn>
                  </a:cxnLst>
                  <a:rect l="0" t="0" r="r" b="b"/>
                  <a:pathLst>
                    <a:path w="326" h="105">
                      <a:moveTo>
                        <a:pt x="113" y="84"/>
                      </a:moveTo>
                      <a:lnTo>
                        <a:pt x="325" y="84"/>
                      </a:lnTo>
                      <a:lnTo>
                        <a:pt x="325" y="0"/>
                      </a:lnTo>
                      <a:lnTo>
                        <a:pt x="113" y="0"/>
                      </a:lnTo>
                      <a:lnTo>
                        <a:pt x="109" y="21"/>
                      </a:lnTo>
                      <a:lnTo>
                        <a:pt x="107" y="43"/>
                      </a:lnTo>
                      <a:lnTo>
                        <a:pt x="109" y="63"/>
                      </a:lnTo>
                      <a:lnTo>
                        <a:pt x="113" y="84"/>
                      </a:lnTo>
                      <a:close/>
                      <a:moveTo>
                        <a:pt x="192" y="74"/>
                      </a:moveTo>
                      <a:lnTo>
                        <a:pt x="314" y="74"/>
                      </a:lnTo>
                      <a:lnTo>
                        <a:pt x="314" y="11"/>
                      </a:lnTo>
                      <a:lnTo>
                        <a:pt x="192" y="11"/>
                      </a:lnTo>
                      <a:lnTo>
                        <a:pt x="192" y="74"/>
                      </a:lnTo>
                      <a:close/>
                      <a:moveTo>
                        <a:pt x="295" y="105"/>
                      </a:moveTo>
                      <a:lnTo>
                        <a:pt x="322" y="105"/>
                      </a:lnTo>
                      <a:lnTo>
                        <a:pt x="325" y="104"/>
                      </a:lnTo>
                      <a:lnTo>
                        <a:pt x="326" y="99"/>
                      </a:lnTo>
                      <a:lnTo>
                        <a:pt x="325" y="96"/>
                      </a:lnTo>
                      <a:lnTo>
                        <a:pt x="322" y="95"/>
                      </a:lnTo>
                      <a:lnTo>
                        <a:pt x="295" y="95"/>
                      </a:lnTo>
                      <a:lnTo>
                        <a:pt x="295" y="105"/>
                      </a:lnTo>
                      <a:close/>
                      <a:moveTo>
                        <a:pt x="31" y="105"/>
                      </a:moveTo>
                      <a:lnTo>
                        <a:pt x="5" y="105"/>
                      </a:lnTo>
                      <a:lnTo>
                        <a:pt x="1" y="104"/>
                      </a:lnTo>
                      <a:lnTo>
                        <a:pt x="0" y="99"/>
                      </a:lnTo>
                      <a:lnTo>
                        <a:pt x="1" y="96"/>
                      </a:lnTo>
                      <a:lnTo>
                        <a:pt x="5" y="95"/>
                      </a:lnTo>
                      <a:lnTo>
                        <a:pt x="31" y="95"/>
                      </a:lnTo>
                      <a:lnTo>
                        <a:pt x="31" y="105"/>
                      </a:lnTo>
                      <a:close/>
                      <a:moveTo>
                        <a:pt x="117" y="23"/>
                      </a:moveTo>
                      <a:lnTo>
                        <a:pt x="171" y="23"/>
                      </a:lnTo>
                      <a:lnTo>
                        <a:pt x="171" y="17"/>
                      </a:lnTo>
                      <a:lnTo>
                        <a:pt x="117" y="17"/>
                      </a:lnTo>
                      <a:lnTo>
                        <a:pt x="117" y="2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9" name="Freeform 599"/>
                <p:cNvSpPr>
                  <a:spLocks/>
                </p:cNvSpPr>
                <p:nvPr/>
              </p:nvSpPr>
              <p:spPr bwMode="auto">
                <a:xfrm>
                  <a:off x="697" y="2146"/>
                  <a:ext cx="218" cy="84"/>
                </a:xfrm>
                <a:custGeom>
                  <a:avLst/>
                  <a:gdLst/>
                  <a:ahLst/>
                  <a:cxnLst>
                    <a:cxn ang="0">
                      <a:pos x="6" y="84"/>
                    </a:cxn>
                    <a:cxn ang="0">
                      <a:pos x="218" y="84"/>
                    </a:cxn>
                    <a:cxn ang="0">
                      <a:pos x="218" y="0"/>
                    </a:cxn>
                    <a:cxn ang="0">
                      <a:pos x="6" y="0"/>
                    </a:cxn>
                    <a:cxn ang="0">
                      <a:pos x="2" y="21"/>
                    </a:cxn>
                    <a:cxn ang="0">
                      <a:pos x="0" y="43"/>
                    </a:cxn>
                    <a:cxn ang="0">
                      <a:pos x="2" y="63"/>
                    </a:cxn>
                    <a:cxn ang="0">
                      <a:pos x="6" y="84"/>
                    </a:cxn>
                  </a:cxnLst>
                  <a:rect l="0" t="0" r="r" b="b"/>
                  <a:pathLst>
                    <a:path w="218" h="84">
                      <a:moveTo>
                        <a:pt x="6" y="84"/>
                      </a:moveTo>
                      <a:lnTo>
                        <a:pt x="218" y="84"/>
                      </a:lnTo>
                      <a:lnTo>
                        <a:pt x="218" y="0"/>
                      </a:lnTo>
                      <a:lnTo>
                        <a:pt x="6" y="0"/>
                      </a:lnTo>
                      <a:lnTo>
                        <a:pt x="2" y="21"/>
                      </a:lnTo>
                      <a:lnTo>
                        <a:pt x="0" y="43"/>
                      </a:lnTo>
                      <a:lnTo>
                        <a:pt x="2" y="63"/>
                      </a:lnTo>
                      <a:lnTo>
                        <a:pt x="6" y="8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0" name="Line 600"/>
                <p:cNvSpPr>
                  <a:spLocks noChangeShapeType="1"/>
                </p:cNvSpPr>
                <p:nvPr/>
              </p:nvSpPr>
              <p:spPr bwMode="auto">
                <a:xfrm>
                  <a:off x="764" y="2147"/>
                  <a:ext cx="1" cy="8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1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698" y="2175"/>
                  <a:ext cx="66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2" name="Line 602"/>
                <p:cNvSpPr>
                  <a:spLocks noChangeShapeType="1"/>
                </p:cNvSpPr>
                <p:nvPr/>
              </p:nvSpPr>
              <p:spPr bwMode="auto">
                <a:xfrm flipH="1">
                  <a:off x="698" y="2202"/>
                  <a:ext cx="66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3" name="Rectangle 603"/>
                <p:cNvSpPr>
                  <a:spLocks noChangeArrowheads="1"/>
                </p:cNvSpPr>
                <p:nvPr/>
              </p:nvSpPr>
              <p:spPr bwMode="auto">
                <a:xfrm>
                  <a:off x="782" y="2157"/>
                  <a:ext cx="122" cy="63"/>
                </a:xfrm>
                <a:prstGeom prst="rect">
                  <a:avLst/>
                </a:prstGeom>
                <a:noFill/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4" name="Line 604"/>
                <p:cNvSpPr>
                  <a:spLocks noChangeShapeType="1"/>
                </p:cNvSpPr>
                <p:nvPr/>
              </p:nvSpPr>
              <p:spPr bwMode="auto">
                <a:xfrm>
                  <a:off x="865" y="2157"/>
                  <a:ext cx="1" cy="2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5" name="Line 605"/>
                <p:cNvSpPr>
                  <a:spLocks noChangeShapeType="1"/>
                </p:cNvSpPr>
                <p:nvPr/>
              </p:nvSpPr>
              <p:spPr bwMode="auto">
                <a:xfrm>
                  <a:off x="782" y="2181"/>
                  <a:ext cx="12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6" name="Freeform 606"/>
                <p:cNvSpPr>
                  <a:spLocks/>
                </p:cNvSpPr>
                <p:nvPr/>
              </p:nvSpPr>
              <p:spPr bwMode="auto">
                <a:xfrm>
                  <a:off x="885" y="2241"/>
                  <a:ext cx="3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7" y="10"/>
                    </a:cxn>
                    <a:cxn ang="0">
                      <a:pos x="30" y="9"/>
                    </a:cxn>
                    <a:cxn ang="0">
                      <a:pos x="31" y="4"/>
                    </a:cxn>
                    <a:cxn ang="0">
                      <a:pos x="30" y="1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1" h="10">
                      <a:moveTo>
                        <a:pt x="0" y="10"/>
                      </a:moveTo>
                      <a:lnTo>
                        <a:pt x="27" y="10"/>
                      </a:lnTo>
                      <a:lnTo>
                        <a:pt x="30" y="9"/>
                      </a:lnTo>
                      <a:lnTo>
                        <a:pt x="31" y="4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7" name="Freeform 607"/>
                <p:cNvSpPr>
                  <a:spLocks/>
                </p:cNvSpPr>
                <p:nvPr/>
              </p:nvSpPr>
              <p:spPr bwMode="auto">
                <a:xfrm>
                  <a:off x="590" y="2241"/>
                  <a:ext cx="31" cy="10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5" y="10"/>
                    </a:cxn>
                    <a:cxn ang="0">
                      <a:pos x="1" y="9"/>
                    </a:cxn>
                    <a:cxn ang="0">
                      <a:pos x="0" y="4"/>
                    </a:cxn>
                    <a:cxn ang="0">
                      <a:pos x="1" y="1"/>
                    </a:cxn>
                    <a:cxn ang="0">
                      <a:pos x="5" y="0"/>
                    </a:cxn>
                    <a:cxn ang="0">
                      <a:pos x="31" y="0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1" h="10">
                      <a:moveTo>
                        <a:pt x="31" y="10"/>
                      </a:moveTo>
                      <a:lnTo>
                        <a:pt x="5" y="10"/>
                      </a:lnTo>
                      <a:lnTo>
                        <a:pt x="1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31" y="0"/>
                      </a:lnTo>
                      <a:lnTo>
                        <a:pt x="31" y="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8" name="Rectangle 608"/>
                <p:cNvSpPr>
                  <a:spLocks noChangeArrowheads="1"/>
                </p:cNvSpPr>
                <p:nvPr/>
              </p:nvSpPr>
              <p:spPr bwMode="auto">
                <a:xfrm>
                  <a:off x="707" y="2163"/>
                  <a:ext cx="54" cy="6"/>
                </a:xfrm>
                <a:prstGeom prst="rect">
                  <a:avLst/>
                </a:prstGeom>
                <a:noFill/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9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707" y="214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0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707" y="2230"/>
                  <a:ext cx="1" cy="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1" name="Line 611"/>
                <p:cNvSpPr>
                  <a:spLocks noChangeShapeType="1"/>
                </p:cNvSpPr>
                <p:nvPr/>
              </p:nvSpPr>
              <p:spPr bwMode="auto">
                <a:xfrm>
                  <a:off x="708" y="2189"/>
                  <a:ext cx="6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2" name="Line 612"/>
                <p:cNvSpPr>
                  <a:spLocks noChangeShapeType="1"/>
                </p:cNvSpPr>
                <p:nvPr/>
              </p:nvSpPr>
              <p:spPr bwMode="auto">
                <a:xfrm>
                  <a:off x="708" y="2166"/>
                  <a:ext cx="6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3" name="Line 613"/>
                <p:cNvSpPr>
                  <a:spLocks noChangeShapeType="1"/>
                </p:cNvSpPr>
                <p:nvPr/>
              </p:nvSpPr>
              <p:spPr bwMode="auto">
                <a:xfrm>
                  <a:off x="747" y="2166"/>
                  <a:ext cx="5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4" name="Line 614"/>
                <p:cNvSpPr>
                  <a:spLocks noChangeShapeType="1"/>
                </p:cNvSpPr>
                <p:nvPr/>
              </p:nvSpPr>
              <p:spPr bwMode="auto">
                <a:xfrm>
                  <a:off x="798" y="2175"/>
                  <a:ext cx="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5" name="Freeform 615"/>
                <p:cNvSpPr>
                  <a:spLocks/>
                </p:cNvSpPr>
                <p:nvPr/>
              </p:nvSpPr>
              <p:spPr bwMode="auto">
                <a:xfrm>
                  <a:off x="878" y="1882"/>
                  <a:ext cx="42" cy="244"/>
                </a:xfrm>
                <a:custGeom>
                  <a:avLst/>
                  <a:gdLst/>
                  <a:ahLst/>
                  <a:cxnLst>
                    <a:cxn ang="0">
                      <a:pos x="0" y="244"/>
                    </a:cxn>
                    <a:cxn ang="0">
                      <a:pos x="31" y="213"/>
                    </a:cxn>
                    <a:cxn ang="0">
                      <a:pos x="31" y="156"/>
                    </a:cxn>
                    <a:cxn ang="0">
                      <a:pos x="42" y="125"/>
                    </a:cxn>
                    <a:cxn ang="0">
                      <a:pos x="42" y="0"/>
                    </a:cxn>
                    <a:cxn ang="0">
                      <a:pos x="0" y="42"/>
                    </a:cxn>
                    <a:cxn ang="0">
                      <a:pos x="0" y="244"/>
                    </a:cxn>
                  </a:cxnLst>
                  <a:rect l="0" t="0" r="r" b="b"/>
                  <a:pathLst>
                    <a:path w="42" h="244">
                      <a:moveTo>
                        <a:pt x="0" y="244"/>
                      </a:moveTo>
                      <a:lnTo>
                        <a:pt x="31" y="213"/>
                      </a:lnTo>
                      <a:lnTo>
                        <a:pt x="31" y="156"/>
                      </a:lnTo>
                      <a:lnTo>
                        <a:pt x="42" y="125"/>
                      </a:lnTo>
                      <a:lnTo>
                        <a:pt x="42" y="0"/>
                      </a:lnTo>
                      <a:lnTo>
                        <a:pt x="0" y="42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" name="Freeform 616"/>
                <p:cNvSpPr>
                  <a:spLocks/>
                </p:cNvSpPr>
                <p:nvPr/>
              </p:nvSpPr>
              <p:spPr bwMode="auto">
                <a:xfrm>
                  <a:off x="628" y="1882"/>
                  <a:ext cx="292" cy="42"/>
                </a:xfrm>
                <a:custGeom>
                  <a:avLst/>
                  <a:gdLst/>
                  <a:ahLst/>
                  <a:cxnLst>
                    <a:cxn ang="0">
                      <a:pos x="292" y="0"/>
                    </a:cxn>
                    <a:cxn ang="0">
                      <a:pos x="43" y="0"/>
                    </a:cxn>
                    <a:cxn ang="0">
                      <a:pos x="0" y="42"/>
                    </a:cxn>
                    <a:cxn ang="0">
                      <a:pos x="250" y="42"/>
                    </a:cxn>
                    <a:cxn ang="0">
                      <a:pos x="292" y="0"/>
                    </a:cxn>
                  </a:cxnLst>
                  <a:rect l="0" t="0" r="r" b="b"/>
                  <a:pathLst>
                    <a:path w="292" h="42">
                      <a:moveTo>
                        <a:pt x="292" y="0"/>
                      </a:moveTo>
                      <a:lnTo>
                        <a:pt x="43" y="0"/>
                      </a:lnTo>
                      <a:lnTo>
                        <a:pt x="0" y="42"/>
                      </a:lnTo>
                      <a:lnTo>
                        <a:pt x="250" y="42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7" name="Rectangle 617"/>
                <p:cNvSpPr>
                  <a:spLocks noChangeArrowheads="1"/>
                </p:cNvSpPr>
                <p:nvPr/>
              </p:nvSpPr>
              <p:spPr bwMode="auto">
                <a:xfrm>
                  <a:off x="628" y="1924"/>
                  <a:ext cx="250" cy="202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8" name="Rectangle 618"/>
                <p:cNvSpPr>
                  <a:spLocks noChangeArrowheads="1"/>
                </p:cNvSpPr>
                <p:nvPr/>
              </p:nvSpPr>
              <p:spPr bwMode="auto">
                <a:xfrm>
                  <a:off x="853" y="2101"/>
                  <a:ext cx="12" cy="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9" name="Freeform 61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6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6" y="0"/>
                    </a:cxn>
                    <a:cxn ang="0">
                      <a:pos x="176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4" y="0"/>
                    </a:cxn>
                    <a:cxn ang="0">
                      <a:pos x="174" y="122"/>
                    </a:cxn>
                    <a:cxn ang="0">
                      <a:pos x="0" y="1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6" h="125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25"/>
                      </a:lnTo>
                      <a:lnTo>
                        <a:pt x="0" y="12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A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0" name="Freeform 62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4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4" y="0"/>
                    </a:cxn>
                    <a:cxn ang="0">
                      <a:pos x="174" y="122"/>
                    </a:cxn>
                    <a:cxn ang="0">
                      <a:pos x="0" y="1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1" y="0"/>
                    </a:cxn>
                    <a:cxn ang="0">
                      <a:pos x="171" y="120"/>
                    </a:cxn>
                    <a:cxn ang="0">
                      <a:pos x="0" y="1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4" h="122"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71" y="0"/>
                      </a:lnTo>
                      <a:lnTo>
                        <a:pt x="171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A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1" name="Freeform 62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1" cy="1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1" y="0"/>
                    </a:cxn>
                    <a:cxn ang="0">
                      <a:pos x="171" y="120"/>
                    </a:cxn>
                    <a:cxn ang="0">
                      <a:pos x="0" y="1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18"/>
                    </a:cxn>
                    <a:cxn ang="0">
                      <a:pos x="0" y="1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1" h="120">
                      <a:moveTo>
                        <a:pt x="0" y="0"/>
                      </a:moveTo>
                      <a:lnTo>
                        <a:pt x="171" y="0"/>
                      </a:lnTo>
                      <a:lnTo>
                        <a:pt x="171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B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2" name="Freeform 62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7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18"/>
                    </a:cxn>
                    <a:cxn ang="0">
                      <a:pos x="0" y="1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4" y="0"/>
                    </a:cxn>
                    <a:cxn ang="0">
                      <a:pos x="164" y="116"/>
                    </a:cxn>
                    <a:cxn ang="0">
                      <a:pos x="0" y="1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7" h="118"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64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B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3" name="Freeform 62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4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4" y="0"/>
                    </a:cxn>
                    <a:cxn ang="0">
                      <a:pos x="164" y="116"/>
                    </a:cxn>
                    <a:cxn ang="0">
                      <a:pos x="0" y="1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1" y="0"/>
                    </a:cxn>
                    <a:cxn ang="0">
                      <a:pos x="161" y="113"/>
                    </a:cxn>
                    <a:cxn ang="0">
                      <a:pos x="0" y="1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4" h="116"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64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1" y="0"/>
                      </a:lnTo>
                      <a:lnTo>
                        <a:pt x="16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C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4" name="Freeform 62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1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1" y="0"/>
                    </a:cxn>
                    <a:cxn ang="0">
                      <a:pos x="161" y="113"/>
                    </a:cxn>
                    <a:cxn ang="0">
                      <a:pos x="0" y="1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8" y="0"/>
                    </a:cxn>
                    <a:cxn ang="0">
                      <a:pos x="158" y="111"/>
                    </a:cxn>
                    <a:cxn ang="0">
                      <a:pos x="0" y="1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1" h="113">
                      <a:moveTo>
                        <a:pt x="0" y="0"/>
                      </a:moveTo>
                      <a:lnTo>
                        <a:pt x="161" y="0"/>
                      </a:lnTo>
                      <a:lnTo>
                        <a:pt x="16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DD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5" name="Freeform 62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8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8" y="0"/>
                    </a:cxn>
                    <a:cxn ang="0">
                      <a:pos x="158" y="111"/>
                    </a:cxn>
                    <a:cxn ang="0">
                      <a:pos x="0" y="1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5" y="0"/>
                    </a:cxn>
                    <a:cxn ang="0">
                      <a:pos x="155" y="109"/>
                    </a:cxn>
                    <a:cxn ang="0">
                      <a:pos x="0" y="10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111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DE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6" name="Freeform 62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5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5" y="0"/>
                    </a:cxn>
                    <a:cxn ang="0">
                      <a:pos x="155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2" y="0"/>
                    </a:cxn>
                    <a:cxn ang="0">
                      <a:pos x="152" y="107"/>
                    </a:cxn>
                    <a:cxn ang="0">
                      <a:pos x="0" y="10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5" h="109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DE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7" name="Freeform 62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2" cy="1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2" y="0"/>
                    </a:cxn>
                    <a:cxn ang="0">
                      <a:pos x="152" y="107"/>
                    </a:cxn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8" y="0"/>
                    </a:cxn>
                    <a:cxn ang="0">
                      <a:pos x="148" y="105"/>
                    </a:cxn>
                    <a:cxn ang="0">
                      <a:pos x="0" y="10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2" h="107"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D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8" name="Freeform 62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8" cy="1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8" y="0"/>
                    </a:cxn>
                    <a:cxn ang="0">
                      <a:pos x="148" y="105"/>
                    </a:cxn>
                    <a:cxn ang="0">
                      <a:pos x="0" y="10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5" y="0"/>
                    </a:cxn>
                    <a:cxn ang="0">
                      <a:pos x="145" y="103"/>
                    </a:cxn>
                    <a:cxn ang="0">
                      <a:pos x="0" y="10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8" h="105"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5" y="0"/>
                      </a:lnTo>
                      <a:lnTo>
                        <a:pt x="145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0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9" name="Freeform 62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5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5" y="0"/>
                    </a:cxn>
                    <a:cxn ang="0">
                      <a:pos x="145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3" y="0"/>
                    </a:cxn>
                    <a:cxn ang="0">
                      <a:pos x="143" y="101"/>
                    </a:cxn>
                    <a:cxn ang="0">
                      <a:pos x="0" y="1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5" h="103">
                      <a:moveTo>
                        <a:pt x="0" y="0"/>
                      </a:moveTo>
                      <a:lnTo>
                        <a:pt x="145" y="0"/>
                      </a:lnTo>
                      <a:lnTo>
                        <a:pt x="145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3" y="0"/>
                      </a:lnTo>
                      <a:lnTo>
                        <a:pt x="143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0" name="Freeform 63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3" cy="1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3" y="0"/>
                    </a:cxn>
                    <a:cxn ang="0">
                      <a:pos x="143" y="101"/>
                    </a:cxn>
                    <a:cxn ang="0">
                      <a:pos x="0" y="10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99"/>
                    </a:cxn>
                    <a:cxn ang="0">
                      <a:pos x="0" y="9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3" h="101">
                      <a:moveTo>
                        <a:pt x="0" y="0"/>
                      </a:moveTo>
                      <a:lnTo>
                        <a:pt x="143" y="0"/>
                      </a:lnTo>
                      <a:lnTo>
                        <a:pt x="143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1" name="Freeform 63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99"/>
                    </a:cxn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97"/>
                    </a:cxn>
                    <a:cxn ang="0">
                      <a:pos x="0" y="9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0" h="99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3E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2" name="Freeform 63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6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97"/>
                    </a:cxn>
                    <a:cxn ang="0">
                      <a:pos x="0" y="9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5"/>
                    </a:cxn>
                    <a:cxn ang="0">
                      <a:pos x="0" y="9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6" h="97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3" name="Freeform 63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3" cy="9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5"/>
                    </a:cxn>
                    <a:cxn ang="0">
                      <a:pos x="0" y="9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131" y="92"/>
                    </a:cxn>
                    <a:cxn ang="0">
                      <a:pos x="0" y="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3" h="95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4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4" name="Freeform 63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1" cy="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131" y="92"/>
                    </a:cxn>
                    <a:cxn ang="0">
                      <a:pos x="0" y="9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0"/>
                    </a:cxn>
                    <a:cxn ang="0">
                      <a:pos x="0" y="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1" h="92"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5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5" name="Freeform 63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7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88"/>
                    </a:cxn>
                    <a:cxn ang="0">
                      <a:pos x="0" y="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7" h="90"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88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6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6" name="Freeform 63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4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88"/>
                    </a:cxn>
                    <a:cxn ang="0">
                      <a:pos x="0" y="8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86"/>
                    </a:cxn>
                    <a:cxn ang="0">
                      <a:pos x="0" y="8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4" h="88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88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86"/>
                      </a:lnTo>
                      <a:lnTo>
                        <a:pt x="0" y="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7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7" name="Freeform 63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1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86"/>
                    </a:cxn>
                    <a:cxn ang="0">
                      <a:pos x="0" y="8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3"/>
                    </a:cxn>
                    <a:cxn ang="0">
                      <a:pos x="0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86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86"/>
                      </a:lnTo>
                      <a:lnTo>
                        <a:pt x="0" y="8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8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8" name="Freeform 63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7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115" y="81"/>
                    </a:cxn>
                    <a:cxn ang="0">
                      <a:pos x="0" y="8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7" h="83"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5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9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9" name="Freeform 63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5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115" y="81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79"/>
                    </a:cxn>
                    <a:cxn ang="0">
                      <a:pos x="0" y="7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5" h="81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5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0" name="Freeform 64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2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79"/>
                    </a:cxn>
                    <a:cxn ang="0">
                      <a:pos x="0" y="7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77"/>
                    </a:cxn>
                    <a:cxn ang="0">
                      <a:pos x="0" y="7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2" h="79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EB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1" name="Freeform 64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9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75"/>
                    </a:cxn>
                    <a:cxn ang="0">
                      <a:pos x="0" y="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9" h="77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75"/>
                      </a:lnTo>
                      <a:lnTo>
                        <a:pt x="0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EC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2" name="Freeform 64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5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75"/>
                    </a:cxn>
                    <a:cxn ang="0">
                      <a:pos x="0" y="7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72"/>
                    </a:cxn>
                    <a:cxn ang="0">
                      <a:pos x="0" y="7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75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75"/>
                      </a:lnTo>
                      <a:lnTo>
                        <a:pt x="0" y="7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D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3" name="Freeform 64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2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72"/>
                    </a:cxn>
                    <a:cxn ang="0">
                      <a:pos x="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0"/>
                    </a:cxn>
                    <a:cxn ang="0">
                      <a:pos x="0" y="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2" h="72"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EE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4" name="Freeform 64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0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0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68"/>
                    </a:cxn>
                    <a:cxn ang="0">
                      <a:pos x="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" h="7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F0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5" name="Freeform 64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6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68"/>
                    </a:cxn>
                    <a:cxn ang="0">
                      <a:pos x="0" y="6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6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68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1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6" name="Freeform 64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3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6"/>
                    </a:cxn>
                    <a:cxn ang="0">
                      <a:pos x="0" y="6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3"/>
                    </a:cxn>
                    <a:cxn ang="0">
                      <a:pos x="0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" h="66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F2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7" name="Freeform 64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0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6" y="0"/>
                    </a:cxn>
                    <a:cxn ang="0">
                      <a:pos x="86" y="61"/>
                    </a:cxn>
                    <a:cxn ang="0">
                      <a:pos x="0" y="6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63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3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8" name="Freeform 64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6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0"/>
                    </a:cxn>
                    <a:cxn ang="0">
                      <a:pos x="86" y="61"/>
                    </a:cxn>
                    <a:cxn ang="0">
                      <a:pos x="0" y="6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59"/>
                    </a:cxn>
                    <a:cxn ang="0">
                      <a:pos x="0" y="5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61"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F4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9" name="Freeform 64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4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59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1" y="0"/>
                    </a:cxn>
                    <a:cxn ang="0">
                      <a:pos x="81" y="57"/>
                    </a:cxn>
                    <a:cxn ang="0">
                      <a:pos x="0" y="5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59"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0" name="Freeform 65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1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0"/>
                    </a:cxn>
                    <a:cxn ang="0">
                      <a:pos x="81" y="57"/>
                    </a:cxn>
                    <a:cxn ang="0">
                      <a:pos x="0" y="5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5"/>
                    </a:cxn>
                    <a:cxn ang="0">
                      <a:pos x="0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1" h="57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5"/>
                      </a:lnTo>
                      <a:lnTo>
                        <a:pt x="0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6F5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1" name="Freeform 65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8" cy="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5"/>
                    </a:cxn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2"/>
                    </a:cxn>
                    <a:cxn ang="0">
                      <a:pos x="0" y="5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5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5"/>
                      </a:lnTo>
                      <a:lnTo>
                        <a:pt x="0" y="5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6F6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2" name="Freeform 65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4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2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50"/>
                    </a:cxn>
                    <a:cxn ang="0">
                      <a:pos x="0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52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F7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3" name="Freeform 65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1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50"/>
                    </a:cxn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48"/>
                    </a:cxn>
                    <a:cxn ang="0">
                      <a:pos x="0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5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8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4" name="Freeform 65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9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6"/>
                    </a:cxn>
                    <a:cxn ang="0">
                      <a:pos x="0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9" h="48"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8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5" name="Freeform 65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5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6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43"/>
                    </a:cxn>
                    <a:cxn ang="0">
                      <a:pos x="0" y="4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46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9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6" name="Freeform 65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59" y="41"/>
                    </a:cxn>
                    <a:cxn ang="0">
                      <a:pos x="0" y="4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43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9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7" name="Freeform 65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59" y="41"/>
                    </a:cxn>
                    <a:cxn ang="0">
                      <a:pos x="0" y="4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39"/>
                    </a:cxn>
                    <a:cxn ang="0">
                      <a:pos x="0" y="3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41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FA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8" name="Freeform 65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5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7"/>
                    </a:cxn>
                    <a:cxn ang="0">
                      <a:pos x="0" y="3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39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FA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9" name="Freeform 65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3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7"/>
                    </a:cxn>
                    <a:cxn ang="0">
                      <a:pos x="0" y="3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0" y="0"/>
                    </a:cxn>
                    <a:cxn ang="0">
                      <a:pos x="50" y="35"/>
                    </a:cxn>
                    <a:cxn ang="0">
                      <a:pos x="0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3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FB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0" name="Freeform 66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0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0" y="0"/>
                    </a:cxn>
                    <a:cxn ang="0">
                      <a:pos x="50" y="35"/>
                    </a:cxn>
                    <a:cxn ang="0">
                      <a:pos x="0" y="3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2"/>
                    </a:cxn>
                    <a:cxn ang="0">
                      <a:pos x="0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35"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FB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1" name="Freeform 66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7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43" y="30"/>
                    </a:cxn>
                    <a:cxn ang="0">
                      <a:pos x="0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" h="32"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FC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2" name="Freeform 66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3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43" y="30"/>
                    </a:cxn>
                    <a:cxn ang="0">
                      <a:pos x="0" y="3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28"/>
                    </a:cxn>
                    <a:cxn ang="0">
                      <a:pos x="0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30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FC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3" name="Freeform 66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0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28"/>
                    </a:cxn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26"/>
                    </a:cxn>
                    <a:cxn ang="0">
                      <a:pos x="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28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D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4" name="Freeform 66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3"/>
                    </a:cxn>
                    <a:cxn ang="0">
                      <a:pos x="0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6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D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5" name="Freeform 66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4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3"/>
                    </a:cxn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23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6" name="Freeform 66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0"/>
                    </a:cxn>
                    <a:cxn ang="0">
                      <a:pos x="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7" name="Freeform 66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0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20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8" name="Freeform 66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4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22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8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9" name="Freeform 66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22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6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0" name="Freeform 67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13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1" name="Freeform 67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2" y="9"/>
                    </a:cxn>
                    <a:cxn ang="0">
                      <a:pos x="0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2" name="Freeform 67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2" y="9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3" name="Freeform 67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7"/>
                    </a:cxn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4" name="Freeform 67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5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5" name="Freeform 67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6" name="Rectangle 676"/>
                <p:cNvSpPr>
                  <a:spLocks noChangeArrowheads="1"/>
                </p:cNvSpPr>
                <p:nvPr/>
              </p:nvSpPr>
              <p:spPr bwMode="auto">
                <a:xfrm>
                  <a:off x="665" y="1955"/>
                  <a:ext cx="176" cy="12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7" name="Freeform 67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6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6" y="0"/>
                    </a:cxn>
                    <a:cxn ang="0">
                      <a:pos x="176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4" y="0"/>
                    </a:cxn>
                    <a:cxn ang="0">
                      <a:pos x="174" y="122"/>
                    </a:cxn>
                    <a:cxn ang="0">
                      <a:pos x="0" y="1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6" h="125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25"/>
                      </a:lnTo>
                      <a:lnTo>
                        <a:pt x="0" y="12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A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8" name="Freeform 67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4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4" y="0"/>
                    </a:cxn>
                    <a:cxn ang="0">
                      <a:pos x="174" y="122"/>
                    </a:cxn>
                    <a:cxn ang="0">
                      <a:pos x="0" y="12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1" y="0"/>
                    </a:cxn>
                    <a:cxn ang="0">
                      <a:pos x="171" y="120"/>
                    </a:cxn>
                    <a:cxn ang="0">
                      <a:pos x="0" y="1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4" h="122"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71" y="0"/>
                      </a:lnTo>
                      <a:lnTo>
                        <a:pt x="171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A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9" name="Freeform 67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71" cy="1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1" y="0"/>
                    </a:cxn>
                    <a:cxn ang="0">
                      <a:pos x="171" y="120"/>
                    </a:cxn>
                    <a:cxn ang="0">
                      <a:pos x="0" y="1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18"/>
                    </a:cxn>
                    <a:cxn ang="0">
                      <a:pos x="0" y="1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1" h="120">
                      <a:moveTo>
                        <a:pt x="0" y="0"/>
                      </a:moveTo>
                      <a:lnTo>
                        <a:pt x="171" y="0"/>
                      </a:lnTo>
                      <a:lnTo>
                        <a:pt x="171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B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0" name="Freeform 68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7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18"/>
                    </a:cxn>
                    <a:cxn ang="0">
                      <a:pos x="0" y="1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4" y="0"/>
                    </a:cxn>
                    <a:cxn ang="0">
                      <a:pos x="164" y="116"/>
                    </a:cxn>
                    <a:cxn ang="0">
                      <a:pos x="0" y="1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7" h="118"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64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B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1" name="Freeform 68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4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4" y="0"/>
                    </a:cxn>
                    <a:cxn ang="0">
                      <a:pos x="164" y="116"/>
                    </a:cxn>
                    <a:cxn ang="0">
                      <a:pos x="0" y="1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1" y="0"/>
                    </a:cxn>
                    <a:cxn ang="0">
                      <a:pos x="161" y="113"/>
                    </a:cxn>
                    <a:cxn ang="0">
                      <a:pos x="0" y="1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4" h="116"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64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61" y="0"/>
                      </a:lnTo>
                      <a:lnTo>
                        <a:pt x="16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C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2" name="Freeform 68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61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1" y="0"/>
                    </a:cxn>
                    <a:cxn ang="0">
                      <a:pos x="161" y="113"/>
                    </a:cxn>
                    <a:cxn ang="0">
                      <a:pos x="0" y="1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8" y="0"/>
                    </a:cxn>
                    <a:cxn ang="0">
                      <a:pos x="158" y="111"/>
                    </a:cxn>
                    <a:cxn ang="0">
                      <a:pos x="0" y="1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1" h="113">
                      <a:moveTo>
                        <a:pt x="0" y="0"/>
                      </a:moveTo>
                      <a:lnTo>
                        <a:pt x="161" y="0"/>
                      </a:lnTo>
                      <a:lnTo>
                        <a:pt x="16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DD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3" name="Freeform 68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8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8" y="0"/>
                    </a:cxn>
                    <a:cxn ang="0">
                      <a:pos x="158" y="111"/>
                    </a:cxn>
                    <a:cxn ang="0">
                      <a:pos x="0" y="1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5" y="0"/>
                    </a:cxn>
                    <a:cxn ang="0">
                      <a:pos x="155" y="109"/>
                    </a:cxn>
                    <a:cxn ang="0">
                      <a:pos x="0" y="10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111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DE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4" name="Freeform 68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5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5" y="0"/>
                    </a:cxn>
                    <a:cxn ang="0">
                      <a:pos x="155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2" y="0"/>
                    </a:cxn>
                    <a:cxn ang="0">
                      <a:pos x="152" y="107"/>
                    </a:cxn>
                    <a:cxn ang="0">
                      <a:pos x="0" y="10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5" h="109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DE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5" name="Freeform 68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2" cy="1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2" y="0"/>
                    </a:cxn>
                    <a:cxn ang="0">
                      <a:pos x="152" y="107"/>
                    </a:cxn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8" y="0"/>
                    </a:cxn>
                    <a:cxn ang="0">
                      <a:pos x="148" y="105"/>
                    </a:cxn>
                    <a:cxn ang="0">
                      <a:pos x="0" y="10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2" h="107"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D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6" name="Freeform 68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8" cy="1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8" y="0"/>
                    </a:cxn>
                    <a:cxn ang="0">
                      <a:pos x="148" y="105"/>
                    </a:cxn>
                    <a:cxn ang="0">
                      <a:pos x="0" y="10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5" y="0"/>
                    </a:cxn>
                    <a:cxn ang="0">
                      <a:pos x="145" y="103"/>
                    </a:cxn>
                    <a:cxn ang="0">
                      <a:pos x="0" y="10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8" h="105"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5" y="0"/>
                      </a:lnTo>
                      <a:lnTo>
                        <a:pt x="145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0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7" name="Freeform 68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5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5" y="0"/>
                    </a:cxn>
                    <a:cxn ang="0">
                      <a:pos x="145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3" y="0"/>
                    </a:cxn>
                    <a:cxn ang="0">
                      <a:pos x="143" y="101"/>
                    </a:cxn>
                    <a:cxn ang="0">
                      <a:pos x="0" y="1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5" h="103">
                      <a:moveTo>
                        <a:pt x="0" y="0"/>
                      </a:moveTo>
                      <a:lnTo>
                        <a:pt x="145" y="0"/>
                      </a:lnTo>
                      <a:lnTo>
                        <a:pt x="145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3" y="0"/>
                      </a:lnTo>
                      <a:lnTo>
                        <a:pt x="143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8" name="Freeform 68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3" cy="1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3" y="0"/>
                    </a:cxn>
                    <a:cxn ang="0">
                      <a:pos x="143" y="101"/>
                    </a:cxn>
                    <a:cxn ang="0">
                      <a:pos x="0" y="10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99"/>
                    </a:cxn>
                    <a:cxn ang="0">
                      <a:pos x="0" y="9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3" h="101">
                      <a:moveTo>
                        <a:pt x="0" y="0"/>
                      </a:moveTo>
                      <a:lnTo>
                        <a:pt x="143" y="0"/>
                      </a:lnTo>
                      <a:lnTo>
                        <a:pt x="143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9" name="Freeform 68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4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99"/>
                    </a:cxn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97"/>
                    </a:cxn>
                    <a:cxn ang="0">
                      <a:pos x="0" y="9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0" h="99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3E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0" name="Freeform 69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6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97"/>
                    </a:cxn>
                    <a:cxn ang="0">
                      <a:pos x="0" y="9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5"/>
                    </a:cxn>
                    <a:cxn ang="0">
                      <a:pos x="0" y="9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6" h="97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1" name="Freeform 69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3" cy="9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5"/>
                    </a:cxn>
                    <a:cxn ang="0">
                      <a:pos x="0" y="9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131" y="92"/>
                    </a:cxn>
                    <a:cxn ang="0">
                      <a:pos x="0" y="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3" h="95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4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2" name="Freeform 69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31" cy="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131" y="92"/>
                    </a:cxn>
                    <a:cxn ang="0">
                      <a:pos x="0" y="9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0"/>
                    </a:cxn>
                    <a:cxn ang="0">
                      <a:pos x="0" y="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1" h="92"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5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3" name="Freeform 69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7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88"/>
                    </a:cxn>
                    <a:cxn ang="0">
                      <a:pos x="0" y="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7" h="90"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88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6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4" name="Freeform 69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4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88"/>
                    </a:cxn>
                    <a:cxn ang="0">
                      <a:pos x="0" y="8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86"/>
                    </a:cxn>
                    <a:cxn ang="0">
                      <a:pos x="0" y="8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4" h="88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88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86"/>
                      </a:lnTo>
                      <a:lnTo>
                        <a:pt x="0" y="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7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5" name="Freeform 69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1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86"/>
                    </a:cxn>
                    <a:cxn ang="0">
                      <a:pos x="0" y="8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3"/>
                    </a:cxn>
                    <a:cxn ang="0">
                      <a:pos x="0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86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86"/>
                      </a:lnTo>
                      <a:lnTo>
                        <a:pt x="0" y="8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8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6" name="Freeform 69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7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115" y="81"/>
                    </a:cxn>
                    <a:cxn ang="0">
                      <a:pos x="0" y="8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7" h="83"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5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9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7" name="Freeform 69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5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115" y="81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79"/>
                    </a:cxn>
                    <a:cxn ang="0">
                      <a:pos x="0" y="7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5" h="81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5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8" name="Freeform 69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12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79"/>
                    </a:cxn>
                    <a:cxn ang="0">
                      <a:pos x="0" y="7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77"/>
                    </a:cxn>
                    <a:cxn ang="0">
                      <a:pos x="0" y="7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2" h="79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EB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9" name="Freeform 69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9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75"/>
                    </a:cxn>
                    <a:cxn ang="0">
                      <a:pos x="0" y="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9" h="77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75"/>
                      </a:lnTo>
                      <a:lnTo>
                        <a:pt x="0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EC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0" name="Freeform 70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5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75"/>
                    </a:cxn>
                    <a:cxn ang="0">
                      <a:pos x="0" y="7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72"/>
                    </a:cxn>
                    <a:cxn ang="0">
                      <a:pos x="0" y="7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75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75"/>
                      </a:lnTo>
                      <a:lnTo>
                        <a:pt x="0" y="7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D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1" name="Freeform 70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2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72"/>
                    </a:cxn>
                    <a:cxn ang="0">
                      <a:pos x="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0"/>
                    </a:cxn>
                    <a:cxn ang="0">
                      <a:pos x="0" y="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2" h="72"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EE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2" name="Freeform 70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00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0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68"/>
                    </a:cxn>
                    <a:cxn ang="0">
                      <a:pos x="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" h="7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F0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3" name="Freeform 70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6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68"/>
                    </a:cxn>
                    <a:cxn ang="0">
                      <a:pos x="0" y="6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6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68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1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4" name="Freeform 70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3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6"/>
                    </a:cxn>
                    <a:cxn ang="0">
                      <a:pos x="0" y="6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3"/>
                    </a:cxn>
                    <a:cxn ang="0">
                      <a:pos x="0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" h="66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F2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5" name="Freeform 70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0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6" y="0"/>
                    </a:cxn>
                    <a:cxn ang="0">
                      <a:pos x="86" y="61"/>
                    </a:cxn>
                    <a:cxn ang="0">
                      <a:pos x="0" y="6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63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3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6" name="Freeform 70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6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0"/>
                    </a:cxn>
                    <a:cxn ang="0">
                      <a:pos x="86" y="61"/>
                    </a:cxn>
                    <a:cxn ang="0">
                      <a:pos x="0" y="6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59"/>
                    </a:cxn>
                    <a:cxn ang="0">
                      <a:pos x="0" y="5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61"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F4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7" name="Freeform 70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4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0"/>
                    </a:cxn>
                    <a:cxn ang="0">
                      <a:pos x="84" y="59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1" y="0"/>
                    </a:cxn>
                    <a:cxn ang="0">
                      <a:pos x="81" y="57"/>
                    </a:cxn>
                    <a:cxn ang="0">
                      <a:pos x="0" y="5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59"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84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8" name="Freeform 70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81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0"/>
                    </a:cxn>
                    <a:cxn ang="0">
                      <a:pos x="81" y="57"/>
                    </a:cxn>
                    <a:cxn ang="0">
                      <a:pos x="0" y="5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5"/>
                    </a:cxn>
                    <a:cxn ang="0">
                      <a:pos x="0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1" h="57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5"/>
                      </a:lnTo>
                      <a:lnTo>
                        <a:pt x="0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6F5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9" name="Freeform 70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8" cy="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5"/>
                    </a:cxn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2"/>
                    </a:cxn>
                    <a:cxn ang="0">
                      <a:pos x="0" y="5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5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5"/>
                      </a:lnTo>
                      <a:lnTo>
                        <a:pt x="0" y="5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6F6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0" name="Freeform 71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4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2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50"/>
                    </a:cxn>
                    <a:cxn ang="0">
                      <a:pos x="0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52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F7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1" name="Freeform 71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1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50"/>
                    </a:cxn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48"/>
                    </a:cxn>
                    <a:cxn ang="0">
                      <a:pos x="0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5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8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2" name="Freeform 71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9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6"/>
                    </a:cxn>
                    <a:cxn ang="0">
                      <a:pos x="0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9" h="48"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8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3" name="Freeform 71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5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6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43"/>
                    </a:cxn>
                    <a:cxn ang="0">
                      <a:pos x="0" y="4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46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9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4" name="Freeform 71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6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59" y="41"/>
                    </a:cxn>
                    <a:cxn ang="0">
                      <a:pos x="0" y="4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43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9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5" name="Freeform 71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59" y="41"/>
                    </a:cxn>
                    <a:cxn ang="0">
                      <a:pos x="0" y="4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39"/>
                    </a:cxn>
                    <a:cxn ang="0">
                      <a:pos x="0" y="3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41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FA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6" name="Freeform 71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5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7"/>
                    </a:cxn>
                    <a:cxn ang="0">
                      <a:pos x="0" y="3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39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FA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7" name="Freeform 71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3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7"/>
                    </a:cxn>
                    <a:cxn ang="0">
                      <a:pos x="0" y="3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0" y="0"/>
                    </a:cxn>
                    <a:cxn ang="0">
                      <a:pos x="50" y="35"/>
                    </a:cxn>
                    <a:cxn ang="0">
                      <a:pos x="0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3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FB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8" name="Freeform 71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50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0" y="0"/>
                    </a:cxn>
                    <a:cxn ang="0">
                      <a:pos x="50" y="35"/>
                    </a:cxn>
                    <a:cxn ang="0">
                      <a:pos x="0" y="3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2"/>
                    </a:cxn>
                    <a:cxn ang="0">
                      <a:pos x="0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35"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FB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9" name="Freeform 71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7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43" y="30"/>
                    </a:cxn>
                    <a:cxn ang="0">
                      <a:pos x="0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" h="32"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FC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0" name="Freeform 72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3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43" y="30"/>
                    </a:cxn>
                    <a:cxn ang="0">
                      <a:pos x="0" y="3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28"/>
                    </a:cxn>
                    <a:cxn ang="0">
                      <a:pos x="0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30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FC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1" name="Freeform 72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40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28"/>
                    </a:cxn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26"/>
                    </a:cxn>
                    <a:cxn ang="0">
                      <a:pos x="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28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D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2" name="Freeform 72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3"/>
                    </a:cxn>
                    <a:cxn ang="0">
                      <a:pos x="0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6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D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3" name="Freeform 72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4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3"/>
                    </a:cxn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23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4" name="Freeform 724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0"/>
                    </a:cxn>
                    <a:cxn ang="0">
                      <a:pos x="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5" name="Freeform 725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0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20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6" name="Freeform 726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4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22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8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7" name="Freeform 727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22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6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8" name="Freeform 728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13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9" name="Freeform 729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2" y="9"/>
                    </a:cxn>
                    <a:cxn ang="0">
                      <a:pos x="0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0" name="Freeform 730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2" y="9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1" name="Freeform 731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7"/>
                    </a:cxn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2" name="Freeform 732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5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3" name="Freeform 733"/>
                <p:cNvSpPr>
                  <a:spLocks noEditPoints="1"/>
                </p:cNvSpPr>
                <p:nvPr/>
              </p:nvSpPr>
              <p:spPr bwMode="auto">
                <a:xfrm>
                  <a:off x="665" y="1955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4" name="Freeform 734"/>
                <p:cNvSpPr>
                  <a:spLocks noEditPoints="1"/>
                </p:cNvSpPr>
                <p:nvPr/>
              </p:nvSpPr>
              <p:spPr bwMode="auto">
                <a:xfrm>
                  <a:off x="652" y="1943"/>
                  <a:ext cx="202" cy="1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2" y="0"/>
                    </a:cxn>
                    <a:cxn ang="0">
                      <a:pos x="202" y="151"/>
                    </a:cxn>
                    <a:cxn ang="0">
                      <a:pos x="0" y="15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202" y="2"/>
                    </a:cxn>
                    <a:cxn ang="0">
                      <a:pos x="202" y="151"/>
                    </a:cxn>
                    <a:cxn ang="0">
                      <a:pos x="3" y="15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02" h="151">
                      <a:moveTo>
                        <a:pt x="0" y="0"/>
                      </a:moveTo>
                      <a:lnTo>
                        <a:pt x="202" y="0"/>
                      </a:lnTo>
                      <a:lnTo>
                        <a:pt x="202" y="151"/>
                      </a:lnTo>
                      <a:lnTo>
                        <a:pt x="0" y="15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202" y="2"/>
                      </a:lnTo>
                      <a:lnTo>
                        <a:pt x="202" y="151"/>
                      </a:lnTo>
                      <a:lnTo>
                        <a:pt x="3" y="15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5" name="Freeform 735"/>
                <p:cNvSpPr>
                  <a:spLocks noEditPoints="1"/>
                </p:cNvSpPr>
                <p:nvPr/>
              </p:nvSpPr>
              <p:spPr bwMode="auto">
                <a:xfrm>
                  <a:off x="655" y="1945"/>
                  <a:ext cx="199" cy="1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9" y="0"/>
                    </a:cxn>
                    <a:cxn ang="0">
                      <a:pos x="199" y="149"/>
                    </a:cxn>
                    <a:cxn ang="0">
                      <a:pos x="0" y="14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99" y="2"/>
                    </a:cxn>
                    <a:cxn ang="0">
                      <a:pos x="199" y="149"/>
                    </a:cxn>
                    <a:cxn ang="0">
                      <a:pos x="2" y="14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99" h="149">
                      <a:moveTo>
                        <a:pt x="0" y="0"/>
                      </a:moveTo>
                      <a:lnTo>
                        <a:pt x="199" y="0"/>
                      </a:lnTo>
                      <a:lnTo>
                        <a:pt x="199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99" y="2"/>
                      </a:lnTo>
                      <a:lnTo>
                        <a:pt x="199" y="149"/>
                      </a:lnTo>
                      <a:lnTo>
                        <a:pt x="2" y="14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9B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6" name="Freeform 736"/>
                <p:cNvSpPr>
                  <a:spLocks noEditPoints="1"/>
                </p:cNvSpPr>
                <p:nvPr/>
              </p:nvSpPr>
              <p:spPr bwMode="auto">
                <a:xfrm>
                  <a:off x="657" y="1947"/>
                  <a:ext cx="197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7" y="0"/>
                    </a:cxn>
                    <a:cxn ang="0">
                      <a:pos x="197" y="147"/>
                    </a:cxn>
                    <a:cxn ang="0">
                      <a:pos x="0" y="147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197" y="3"/>
                    </a:cxn>
                    <a:cxn ang="0">
                      <a:pos x="197" y="147"/>
                    </a:cxn>
                    <a:cxn ang="0">
                      <a:pos x="4" y="147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197" h="147">
                      <a:moveTo>
                        <a:pt x="0" y="0"/>
                      </a:moveTo>
                      <a:lnTo>
                        <a:pt x="197" y="0"/>
                      </a:lnTo>
                      <a:lnTo>
                        <a:pt x="197" y="147"/>
                      </a:lnTo>
                      <a:lnTo>
                        <a:pt x="0" y="147"/>
                      </a:lnTo>
                      <a:lnTo>
                        <a:pt x="0" y="0"/>
                      </a:lnTo>
                      <a:close/>
                      <a:moveTo>
                        <a:pt x="4" y="3"/>
                      </a:moveTo>
                      <a:lnTo>
                        <a:pt x="197" y="3"/>
                      </a:lnTo>
                      <a:lnTo>
                        <a:pt x="197" y="147"/>
                      </a:lnTo>
                      <a:lnTo>
                        <a:pt x="4" y="147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7" name="Freeform 737"/>
                <p:cNvSpPr>
                  <a:spLocks noEditPoints="1"/>
                </p:cNvSpPr>
                <p:nvPr/>
              </p:nvSpPr>
              <p:spPr bwMode="auto">
                <a:xfrm>
                  <a:off x="661" y="1950"/>
                  <a:ext cx="193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3" y="0"/>
                    </a:cxn>
                    <a:cxn ang="0">
                      <a:pos x="193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93" y="2"/>
                    </a:cxn>
                    <a:cxn ang="0">
                      <a:pos x="193" y="144"/>
                    </a:cxn>
                    <a:cxn ang="0">
                      <a:pos x="2" y="14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93" h="144">
                      <a:moveTo>
                        <a:pt x="0" y="0"/>
                      </a:moveTo>
                      <a:lnTo>
                        <a:pt x="193" y="0"/>
                      </a:lnTo>
                      <a:lnTo>
                        <a:pt x="193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93" y="2"/>
                      </a:lnTo>
                      <a:lnTo>
                        <a:pt x="193" y="144"/>
                      </a:lnTo>
                      <a:lnTo>
                        <a:pt x="2" y="14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8" name="Freeform 738"/>
                <p:cNvSpPr>
                  <a:spLocks noEditPoints="1"/>
                </p:cNvSpPr>
                <p:nvPr/>
              </p:nvSpPr>
              <p:spPr bwMode="auto">
                <a:xfrm>
                  <a:off x="663" y="1952"/>
                  <a:ext cx="191" cy="1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142"/>
                    </a:cxn>
                    <a:cxn ang="0">
                      <a:pos x="0" y="14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91" y="1"/>
                    </a:cxn>
                    <a:cxn ang="0">
                      <a:pos x="191" y="142"/>
                    </a:cxn>
                    <a:cxn ang="0">
                      <a:pos x="2" y="14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91" h="142">
                      <a:moveTo>
                        <a:pt x="0" y="0"/>
                      </a:moveTo>
                      <a:lnTo>
                        <a:pt x="191" y="0"/>
                      </a:lnTo>
                      <a:lnTo>
                        <a:pt x="191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91" y="1"/>
                      </a:lnTo>
                      <a:lnTo>
                        <a:pt x="191" y="142"/>
                      </a:lnTo>
                      <a:lnTo>
                        <a:pt x="2" y="14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9" name="Freeform 739"/>
                <p:cNvSpPr>
                  <a:spLocks noEditPoints="1"/>
                </p:cNvSpPr>
                <p:nvPr/>
              </p:nvSpPr>
              <p:spPr bwMode="auto">
                <a:xfrm>
                  <a:off x="665" y="1953"/>
                  <a:ext cx="189" cy="1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9" y="0"/>
                    </a:cxn>
                    <a:cxn ang="0">
                      <a:pos x="189" y="141"/>
                    </a:cxn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9" y="2"/>
                    </a:cxn>
                    <a:cxn ang="0">
                      <a:pos x="189" y="141"/>
                    </a:cxn>
                    <a:cxn ang="0">
                      <a:pos x="3" y="14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9" h="141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9" y="141"/>
                      </a:lnTo>
                      <a:lnTo>
                        <a:pt x="0" y="14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9" y="2"/>
                      </a:lnTo>
                      <a:lnTo>
                        <a:pt x="189" y="141"/>
                      </a:lnTo>
                      <a:lnTo>
                        <a:pt x="3" y="14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0" name="Freeform 740"/>
                <p:cNvSpPr>
                  <a:spLocks noEditPoints="1"/>
                </p:cNvSpPr>
                <p:nvPr/>
              </p:nvSpPr>
              <p:spPr bwMode="auto">
                <a:xfrm>
                  <a:off x="668" y="1955"/>
                  <a:ext cx="186" cy="1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6" y="0"/>
                    </a:cxn>
                    <a:cxn ang="0">
                      <a:pos x="186" y="139"/>
                    </a:cxn>
                    <a:cxn ang="0">
                      <a:pos x="0" y="13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6" y="2"/>
                    </a:cxn>
                    <a:cxn ang="0">
                      <a:pos x="186" y="139"/>
                    </a:cxn>
                    <a:cxn ang="0">
                      <a:pos x="3" y="13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6" h="139">
                      <a:moveTo>
                        <a:pt x="0" y="0"/>
                      </a:moveTo>
                      <a:lnTo>
                        <a:pt x="186" y="0"/>
                      </a:lnTo>
                      <a:lnTo>
                        <a:pt x="186" y="139"/>
                      </a:lnTo>
                      <a:lnTo>
                        <a:pt x="0" y="13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6" y="2"/>
                      </a:lnTo>
                      <a:lnTo>
                        <a:pt x="186" y="139"/>
                      </a:lnTo>
                      <a:lnTo>
                        <a:pt x="3" y="13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1" name="Freeform 741"/>
                <p:cNvSpPr>
                  <a:spLocks noEditPoints="1"/>
                </p:cNvSpPr>
                <p:nvPr/>
              </p:nvSpPr>
              <p:spPr bwMode="auto">
                <a:xfrm>
                  <a:off x="671" y="1957"/>
                  <a:ext cx="18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3" y="0"/>
                    </a:cxn>
                    <a:cxn ang="0">
                      <a:pos x="183" y="137"/>
                    </a:cxn>
                    <a:cxn ang="0">
                      <a:pos x="0" y="13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83" y="3"/>
                    </a:cxn>
                    <a:cxn ang="0">
                      <a:pos x="183" y="137"/>
                    </a:cxn>
                    <a:cxn ang="0">
                      <a:pos x="3" y="13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83" h="137">
                      <a:moveTo>
                        <a:pt x="0" y="0"/>
                      </a:moveTo>
                      <a:lnTo>
                        <a:pt x="183" y="0"/>
                      </a:lnTo>
                      <a:lnTo>
                        <a:pt x="183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83" y="3"/>
                      </a:lnTo>
                      <a:lnTo>
                        <a:pt x="183" y="137"/>
                      </a:lnTo>
                      <a:lnTo>
                        <a:pt x="3" y="13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2" name="Freeform 742"/>
                <p:cNvSpPr>
                  <a:spLocks noEditPoints="1"/>
                </p:cNvSpPr>
                <p:nvPr/>
              </p:nvSpPr>
              <p:spPr bwMode="auto">
                <a:xfrm>
                  <a:off x="674" y="1960"/>
                  <a:ext cx="180" cy="1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0" y="0"/>
                    </a:cxn>
                    <a:cxn ang="0">
                      <a:pos x="180" y="134"/>
                    </a:cxn>
                    <a:cxn ang="0">
                      <a:pos x="0" y="13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80" y="2"/>
                    </a:cxn>
                    <a:cxn ang="0">
                      <a:pos x="180" y="134"/>
                    </a:cxn>
                    <a:cxn ang="0">
                      <a:pos x="2" y="13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80" h="134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34"/>
                      </a:lnTo>
                      <a:lnTo>
                        <a:pt x="0" y="13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80" y="2"/>
                      </a:lnTo>
                      <a:lnTo>
                        <a:pt x="180" y="134"/>
                      </a:lnTo>
                      <a:lnTo>
                        <a:pt x="2" y="13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3" name="Freeform 743"/>
                <p:cNvSpPr>
                  <a:spLocks noEditPoints="1"/>
                </p:cNvSpPr>
                <p:nvPr/>
              </p:nvSpPr>
              <p:spPr bwMode="auto">
                <a:xfrm>
                  <a:off x="676" y="1962"/>
                  <a:ext cx="178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8" y="0"/>
                    </a:cxn>
                    <a:cxn ang="0">
                      <a:pos x="178" y="132"/>
                    </a:cxn>
                    <a:cxn ang="0">
                      <a:pos x="0" y="13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78" y="1"/>
                    </a:cxn>
                    <a:cxn ang="0">
                      <a:pos x="178" y="132"/>
                    </a:cxn>
                    <a:cxn ang="0">
                      <a:pos x="2" y="13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78" h="132">
                      <a:moveTo>
                        <a:pt x="0" y="0"/>
                      </a:moveTo>
                      <a:lnTo>
                        <a:pt x="178" y="0"/>
                      </a:lnTo>
                      <a:lnTo>
                        <a:pt x="178" y="132"/>
                      </a:lnTo>
                      <a:lnTo>
                        <a:pt x="0" y="132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78" y="1"/>
                      </a:lnTo>
                      <a:lnTo>
                        <a:pt x="178" y="132"/>
                      </a:lnTo>
                      <a:lnTo>
                        <a:pt x="2" y="13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4" name="Freeform 744"/>
                <p:cNvSpPr>
                  <a:spLocks noEditPoints="1"/>
                </p:cNvSpPr>
                <p:nvPr/>
              </p:nvSpPr>
              <p:spPr bwMode="auto">
                <a:xfrm>
                  <a:off x="678" y="1963"/>
                  <a:ext cx="176" cy="1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6" y="0"/>
                    </a:cxn>
                    <a:cxn ang="0">
                      <a:pos x="176" y="131"/>
                    </a:cxn>
                    <a:cxn ang="0">
                      <a:pos x="0" y="131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76" y="2"/>
                    </a:cxn>
                    <a:cxn ang="0">
                      <a:pos x="176" y="131"/>
                    </a:cxn>
                    <a:cxn ang="0">
                      <a:pos x="4" y="131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176" h="131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31"/>
                      </a:lnTo>
                      <a:lnTo>
                        <a:pt x="0" y="131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176" y="2"/>
                      </a:lnTo>
                      <a:lnTo>
                        <a:pt x="176" y="131"/>
                      </a:lnTo>
                      <a:lnTo>
                        <a:pt x="4" y="131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A4A4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5" name="Freeform 745"/>
                <p:cNvSpPr>
                  <a:spLocks noEditPoints="1"/>
                </p:cNvSpPr>
                <p:nvPr/>
              </p:nvSpPr>
              <p:spPr bwMode="auto">
                <a:xfrm>
                  <a:off x="682" y="1965"/>
                  <a:ext cx="172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2" y="0"/>
                    </a:cxn>
                    <a:cxn ang="0">
                      <a:pos x="172" y="129"/>
                    </a:cxn>
                    <a:cxn ang="0">
                      <a:pos x="0" y="12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72" y="2"/>
                    </a:cxn>
                    <a:cxn ang="0">
                      <a:pos x="172" y="129"/>
                    </a:cxn>
                    <a:cxn ang="0">
                      <a:pos x="2" y="12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72" h="129">
                      <a:moveTo>
                        <a:pt x="0" y="0"/>
                      </a:moveTo>
                      <a:lnTo>
                        <a:pt x="172" y="0"/>
                      </a:lnTo>
                      <a:lnTo>
                        <a:pt x="172" y="129"/>
                      </a:lnTo>
                      <a:lnTo>
                        <a:pt x="0" y="12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72" y="2"/>
                      </a:lnTo>
                      <a:lnTo>
                        <a:pt x="172" y="129"/>
                      </a:lnTo>
                      <a:lnTo>
                        <a:pt x="2" y="12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6" name="Freeform 746"/>
                <p:cNvSpPr>
                  <a:spLocks noEditPoints="1"/>
                </p:cNvSpPr>
                <p:nvPr/>
              </p:nvSpPr>
              <p:spPr bwMode="auto">
                <a:xfrm>
                  <a:off x="684" y="1967"/>
                  <a:ext cx="170" cy="1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127"/>
                    </a:cxn>
                    <a:cxn ang="0">
                      <a:pos x="0" y="12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70" y="3"/>
                    </a:cxn>
                    <a:cxn ang="0">
                      <a:pos x="170" y="127"/>
                    </a:cxn>
                    <a:cxn ang="0">
                      <a:pos x="3" y="12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70" h="127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127"/>
                      </a:lnTo>
                      <a:lnTo>
                        <a:pt x="0" y="12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70" y="3"/>
                      </a:lnTo>
                      <a:lnTo>
                        <a:pt x="170" y="127"/>
                      </a:lnTo>
                      <a:lnTo>
                        <a:pt x="3" y="12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7" name="Freeform 747"/>
                <p:cNvSpPr>
                  <a:spLocks noEditPoints="1"/>
                </p:cNvSpPr>
                <p:nvPr/>
              </p:nvSpPr>
              <p:spPr bwMode="auto">
                <a:xfrm>
                  <a:off x="687" y="1970"/>
                  <a:ext cx="167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24"/>
                    </a:cxn>
                    <a:cxn ang="0">
                      <a:pos x="0" y="12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67" y="2"/>
                    </a:cxn>
                    <a:cxn ang="0">
                      <a:pos x="167" y="124"/>
                    </a:cxn>
                    <a:cxn ang="0">
                      <a:pos x="2" y="12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67" h="124"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67" y="2"/>
                      </a:lnTo>
                      <a:lnTo>
                        <a:pt x="167" y="124"/>
                      </a:lnTo>
                      <a:lnTo>
                        <a:pt x="2" y="12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8" name="Freeform 748"/>
                <p:cNvSpPr>
                  <a:spLocks noEditPoints="1"/>
                </p:cNvSpPr>
                <p:nvPr/>
              </p:nvSpPr>
              <p:spPr bwMode="auto">
                <a:xfrm>
                  <a:off x="689" y="1972"/>
                  <a:ext cx="165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0"/>
                    </a:cxn>
                    <a:cxn ang="0">
                      <a:pos x="165" y="122"/>
                    </a:cxn>
                    <a:cxn ang="0">
                      <a:pos x="0" y="122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65" y="1"/>
                    </a:cxn>
                    <a:cxn ang="0">
                      <a:pos x="165" y="122"/>
                    </a:cxn>
                    <a:cxn ang="0">
                      <a:pos x="3" y="12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65" h="122">
                      <a:moveTo>
                        <a:pt x="0" y="0"/>
                      </a:moveTo>
                      <a:lnTo>
                        <a:pt x="165" y="0"/>
                      </a:lnTo>
                      <a:lnTo>
                        <a:pt x="165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65" y="1"/>
                      </a:lnTo>
                      <a:lnTo>
                        <a:pt x="165" y="122"/>
                      </a:lnTo>
                      <a:lnTo>
                        <a:pt x="3" y="12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9" name="Freeform 749"/>
                <p:cNvSpPr>
                  <a:spLocks noEditPoints="1"/>
                </p:cNvSpPr>
                <p:nvPr/>
              </p:nvSpPr>
              <p:spPr bwMode="auto">
                <a:xfrm>
                  <a:off x="692" y="1973"/>
                  <a:ext cx="162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162" y="121"/>
                    </a:cxn>
                    <a:cxn ang="0">
                      <a:pos x="0" y="12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62" y="2"/>
                    </a:cxn>
                    <a:cxn ang="0">
                      <a:pos x="162" y="121"/>
                    </a:cxn>
                    <a:cxn ang="0">
                      <a:pos x="3" y="12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62" h="121">
                      <a:moveTo>
                        <a:pt x="0" y="0"/>
                      </a:moveTo>
                      <a:lnTo>
                        <a:pt x="162" y="0"/>
                      </a:lnTo>
                      <a:lnTo>
                        <a:pt x="162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62" y="2"/>
                      </a:lnTo>
                      <a:lnTo>
                        <a:pt x="162" y="121"/>
                      </a:lnTo>
                      <a:lnTo>
                        <a:pt x="3" y="12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0" name="Freeform 750"/>
                <p:cNvSpPr>
                  <a:spLocks noEditPoints="1"/>
                </p:cNvSpPr>
                <p:nvPr/>
              </p:nvSpPr>
              <p:spPr bwMode="auto">
                <a:xfrm>
                  <a:off x="695" y="1975"/>
                  <a:ext cx="159" cy="1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0"/>
                    </a:cxn>
                    <a:cxn ang="0">
                      <a:pos x="159" y="11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59" y="2"/>
                    </a:cxn>
                    <a:cxn ang="0">
                      <a:pos x="159" y="119"/>
                    </a:cxn>
                    <a:cxn ang="0">
                      <a:pos x="2" y="11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59" h="119">
                      <a:moveTo>
                        <a:pt x="0" y="0"/>
                      </a:moveTo>
                      <a:lnTo>
                        <a:pt x="159" y="0"/>
                      </a:lnTo>
                      <a:lnTo>
                        <a:pt x="159" y="119"/>
                      </a:lnTo>
                      <a:lnTo>
                        <a:pt x="0" y="11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59" y="2"/>
                      </a:lnTo>
                      <a:lnTo>
                        <a:pt x="159" y="119"/>
                      </a:lnTo>
                      <a:lnTo>
                        <a:pt x="2" y="11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1" name="Freeform 751"/>
                <p:cNvSpPr>
                  <a:spLocks noEditPoints="1"/>
                </p:cNvSpPr>
                <p:nvPr/>
              </p:nvSpPr>
              <p:spPr bwMode="auto">
                <a:xfrm>
                  <a:off x="697" y="1977"/>
                  <a:ext cx="157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7" y="0"/>
                    </a:cxn>
                    <a:cxn ang="0">
                      <a:pos x="157" y="117"/>
                    </a:cxn>
                    <a:cxn ang="0">
                      <a:pos x="0" y="11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57" y="3"/>
                    </a:cxn>
                    <a:cxn ang="0">
                      <a:pos x="157" y="117"/>
                    </a:cxn>
                    <a:cxn ang="0">
                      <a:pos x="3" y="11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57" h="117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57" y="3"/>
                      </a:lnTo>
                      <a:lnTo>
                        <a:pt x="157" y="117"/>
                      </a:lnTo>
                      <a:lnTo>
                        <a:pt x="3" y="11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2" name="Freeform 752"/>
                <p:cNvSpPr>
                  <a:spLocks noEditPoints="1"/>
                </p:cNvSpPr>
                <p:nvPr/>
              </p:nvSpPr>
              <p:spPr bwMode="auto">
                <a:xfrm>
                  <a:off x="700" y="1980"/>
                  <a:ext cx="154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4" y="0"/>
                    </a:cxn>
                    <a:cxn ang="0">
                      <a:pos x="154" y="114"/>
                    </a:cxn>
                    <a:cxn ang="0">
                      <a:pos x="0" y="114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54" y="1"/>
                    </a:cxn>
                    <a:cxn ang="0">
                      <a:pos x="154" y="114"/>
                    </a:cxn>
                    <a:cxn ang="0">
                      <a:pos x="3" y="114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54" h="114">
                      <a:moveTo>
                        <a:pt x="0" y="0"/>
                      </a:moveTo>
                      <a:lnTo>
                        <a:pt x="154" y="0"/>
                      </a:lnTo>
                      <a:lnTo>
                        <a:pt x="154" y="114"/>
                      </a:lnTo>
                      <a:lnTo>
                        <a:pt x="0" y="114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54" y="1"/>
                      </a:lnTo>
                      <a:lnTo>
                        <a:pt x="154" y="114"/>
                      </a:lnTo>
                      <a:lnTo>
                        <a:pt x="3" y="11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3" name="Freeform 753"/>
                <p:cNvSpPr>
                  <a:spLocks noEditPoints="1"/>
                </p:cNvSpPr>
                <p:nvPr/>
              </p:nvSpPr>
              <p:spPr bwMode="auto">
                <a:xfrm>
                  <a:off x="703" y="1981"/>
                  <a:ext cx="151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1" y="0"/>
                    </a:cxn>
                    <a:cxn ang="0">
                      <a:pos x="151" y="113"/>
                    </a:cxn>
                    <a:cxn ang="0">
                      <a:pos x="0" y="113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51" y="2"/>
                    </a:cxn>
                    <a:cxn ang="0">
                      <a:pos x="151" y="113"/>
                    </a:cxn>
                    <a:cxn ang="0">
                      <a:pos x="2" y="11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51" h="113">
                      <a:moveTo>
                        <a:pt x="0" y="0"/>
                      </a:moveTo>
                      <a:lnTo>
                        <a:pt x="151" y="0"/>
                      </a:lnTo>
                      <a:lnTo>
                        <a:pt x="15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51" y="2"/>
                      </a:lnTo>
                      <a:lnTo>
                        <a:pt x="151" y="113"/>
                      </a:lnTo>
                      <a:lnTo>
                        <a:pt x="2" y="11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4" name="Freeform 754"/>
                <p:cNvSpPr>
                  <a:spLocks noEditPoints="1"/>
                </p:cNvSpPr>
                <p:nvPr/>
              </p:nvSpPr>
              <p:spPr bwMode="auto">
                <a:xfrm>
                  <a:off x="705" y="1983"/>
                  <a:ext cx="149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9" y="0"/>
                    </a:cxn>
                    <a:cxn ang="0">
                      <a:pos x="149" y="111"/>
                    </a:cxn>
                    <a:cxn ang="0">
                      <a:pos x="0" y="11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49" y="2"/>
                    </a:cxn>
                    <a:cxn ang="0">
                      <a:pos x="149" y="111"/>
                    </a:cxn>
                    <a:cxn ang="0">
                      <a:pos x="3" y="11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49" h="111">
                      <a:moveTo>
                        <a:pt x="0" y="0"/>
                      </a:moveTo>
                      <a:lnTo>
                        <a:pt x="149" y="0"/>
                      </a:lnTo>
                      <a:lnTo>
                        <a:pt x="149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49" y="2"/>
                      </a:lnTo>
                      <a:lnTo>
                        <a:pt x="149" y="111"/>
                      </a:lnTo>
                      <a:lnTo>
                        <a:pt x="3" y="11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B1B1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5" name="Freeform 755"/>
                <p:cNvSpPr>
                  <a:spLocks noEditPoints="1"/>
                </p:cNvSpPr>
                <p:nvPr/>
              </p:nvSpPr>
              <p:spPr bwMode="auto">
                <a:xfrm>
                  <a:off x="708" y="1985"/>
                  <a:ext cx="146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6" y="0"/>
                    </a:cxn>
                    <a:cxn ang="0">
                      <a:pos x="146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46" y="2"/>
                    </a:cxn>
                    <a:cxn ang="0">
                      <a:pos x="146" y="109"/>
                    </a:cxn>
                    <a:cxn ang="0">
                      <a:pos x="2" y="10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46" h="109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46" y="2"/>
                      </a:lnTo>
                      <a:lnTo>
                        <a:pt x="146" y="109"/>
                      </a:lnTo>
                      <a:lnTo>
                        <a:pt x="2" y="10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6" name="Freeform 756"/>
                <p:cNvSpPr>
                  <a:spLocks noEditPoints="1"/>
                </p:cNvSpPr>
                <p:nvPr/>
              </p:nvSpPr>
              <p:spPr bwMode="auto">
                <a:xfrm>
                  <a:off x="710" y="1987"/>
                  <a:ext cx="144" cy="1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44" y="107"/>
                    </a:cxn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144" y="3"/>
                    </a:cxn>
                    <a:cxn ang="0">
                      <a:pos x="144" y="107"/>
                    </a:cxn>
                    <a:cxn ang="0">
                      <a:pos x="4" y="107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144" h="107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  <a:moveTo>
                        <a:pt x="4" y="3"/>
                      </a:moveTo>
                      <a:lnTo>
                        <a:pt x="144" y="3"/>
                      </a:lnTo>
                      <a:lnTo>
                        <a:pt x="144" y="107"/>
                      </a:lnTo>
                      <a:lnTo>
                        <a:pt x="4" y="107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B4B4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7" name="Freeform 757"/>
                <p:cNvSpPr>
                  <a:spLocks noEditPoints="1"/>
                </p:cNvSpPr>
                <p:nvPr/>
              </p:nvSpPr>
              <p:spPr bwMode="auto">
                <a:xfrm>
                  <a:off x="714" y="1990"/>
                  <a:ext cx="14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104"/>
                    </a:cxn>
                    <a:cxn ang="0">
                      <a:pos x="0" y="104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40" y="1"/>
                    </a:cxn>
                    <a:cxn ang="0">
                      <a:pos x="140" y="104"/>
                    </a:cxn>
                    <a:cxn ang="0">
                      <a:pos x="2" y="104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40" h="10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04"/>
                      </a:lnTo>
                      <a:lnTo>
                        <a:pt x="0" y="104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40" y="1"/>
                      </a:lnTo>
                      <a:lnTo>
                        <a:pt x="140" y="104"/>
                      </a:lnTo>
                      <a:lnTo>
                        <a:pt x="2" y="10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8" name="Freeform 758"/>
                <p:cNvSpPr>
                  <a:spLocks noEditPoints="1"/>
                </p:cNvSpPr>
                <p:nvPr/>
              </p:nvSpPr>
              <p:spPr bwMode="auto">
                <a:xfrm>
                  <a:off x="716" y="1991"/>
                  <a:ext cx="138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8" y="0"/>
                    </a:cxn>
                    <a:cxn ang="0">
                      <a:pos x="138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38" y="2"/>
                    </a:cxn>
                    <a:cxn ang="0">
                      <a:pos x="138" y="103"/>
                    </a:cxn>
                    <a:cxn ang="0">
                      <a:pos x="2" y="10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38" h="103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38" y="2"/>
                      </a:lnTo>
                      <a:lnTo>
                        <a:pt x="138" y="103"/>
                      </a:lnTo>
                      <a:lnTo>
                        <a:pt x="2" y="10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9" name="Freeform 759"/>
                <p:cNvSpPr>
                  <a:spLocks noEditPoints="1"/>
                </p:cNvSpPr>
                <p:nvPr/>
              </p:nvSpPr>
              <p:spPr bwMode="auto">
                <a:xfrm>
                  <a:off x="718" y="1993"/>
                  <a:ext cx="136" cy="1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101"/>
                    </a:cxn>
                    <a:cxn ang="0">
                      <a:pos x="0" y="10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6" y="2"/>
                    </a:cxn>
                    <a:cxn ang="0">
                      <a:pos x="136" y="101"/>
                    </a:cxn>
                    <a:cxn ang="0">
                      <a:pos x="3" y="10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6" h="101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6" y="2"/>
                      </a:lnTo>
                      <a:lnTo>
                        <a:pt x="136" y="101"/>
                      </a:lnTo>
                      <a:lnTo>
                        <a:pt x="3" y="10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0" name="Freeform 760"/>
                <p:cNvSpPr>
                  <a:spLocks noEditPoints="1"/>
                </p:cNvSpPr>
                <p:nvPr/>
              </p:nvSpPr>
              <p:spPr bwMode="auto">
                <a:xfrm>
                  <a:off x="721" y="1995"/>
                  <a:ext cx="133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9"/>
                    </a:cxn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3" y="2"/>
                    </a:cxn>
                    <a:cxn ang="0">
                      <a:pos x="133" y="99"/>
                    </a:cxn>
                    <a:cxn ang="0">
                      <a:pos x="3" y="9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3" h="99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3" y="2"/>
                      </a:lnTo>
                      <a:lnTo>
                        <a:pt x="133" y="99"/>
                      </a:lnTo>
                      <a:lnTo>
                        <a:pt x="3" y="9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1" name="Freeform 761"/>
                <p:cNvSpPr>
                  <a:spLocks noEditPoints="1"/>
                </p:cNvSpPr>
                <p:nvPr/>
              </p:nvSpPr>
              <p:spPr bwMode="auto">
                <a:xfrm>
                  <a:off x="724" y="1997"/>
                  <a:ext cx="130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0" y="0"/>
                    </a:cxn>
                    <a:cxn ang="0">
                      <a:pos x="130" y="97"/>
                    </a:cxn>
                    <a:cxn ang="0">
                      <a:pos x="0" y="9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30" y="3"/>
                    </a:cxn>
                    <a:cxn ang="0">
                      <a:pos x="130" y="97"/>
                    </a:cxn>
                    <a:cxn ang="0">
                      <a:pos x="3" y="9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30" h="97"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13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30" y="3"/>
                      </a:lnTo>
                      <a:lnTo>
                        <a:pt x="130" y="97"/>
                      </a:lnTo>
                      <a:lnTo>
                        <a:pt x="3" y="9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2" name="Freeform 762"/>
                <p:cNvSpPr>
                  <a:spLocks noEditPoints="1"/>
                </p:cNvSpPr>
                <p:nvPr/>
              </p:nvSpPr>
              <p:spPr bwMode="auto">
                <a:xfrm>
                  <a:off x="727" y="2000"/>
                  <a:ext cx="127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4"/>
                    </a:cxn>
                    <a:cxn ang="0">
                      <a:pos x="0" y="94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27" y="1"/>
                    </a:cxn>
                    <a:cxn ang="0">
                      <a:pos x="127" y="94"/>
                    </a:cxn>
                    <a:cxn ang="0">
                      <a:pos x="2" y="94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27" h="94"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27" y="1"/>
                      </a:lnTo>
                      <a:lnTo>
                        <a:pt x="127" y="94"/>
                      </a:lnTo>
                      <a:lnTo>
                        <a:pt x="2" y="9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BE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3" name="Freeform 763"/>
                <p:cNvSpPr>
                  <a:spLocks noEditPoints="1"/>
                </p:cNvSpPr>
                <p:nvPr/>
              </p:nvSpPr>
              <p:spPr bwMode="auto">
                <a:xfrm>
                  <a:off x="729" y="2001"/>
                  <a:ext cx="125" cy="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5" y="0"/>
                    </a:cxn>
                    <a:cxn ang="0">
                      <a:pos x="125" y="93"/>
                    </a:cxn>
                    <a:cxn ang="0">
                      <a:pos x="0" y="9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25" y="2"/>
                    </a:cxn>
                    <a:cxn ang="0">
                      <a:pos x="125" y="93"/>
                    </a:cxn>
                    <a:cxn ang="0">
                      <a:pos x="4" y="9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125" h="93">
                      <a:moveTo>
                        <a:pt x="0" y="0"/>
                      </a:moveTo>
                      <a:lnTo>
                        <a:pt x="125" y="0"/>
                      </a:lnTo>
                      <a:lnTo>
                        <a:pt x="125" y="93"/>
                      </a:lnTo>
                      <a:lnTo>
                        <a:pt x="0" y="9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125" y="2"/>
                      </a:lnTo>
                      <a:lnTo>
                        <a:pt x="125" y="93"/>
                      </a:lnTo>
                      <a:lnTo>
                        <a:pt x="4" y="9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4" name="Freeform 764"/>
                <p:cNvSpPr>
                  <a:spLocks noEditPoints="1"/>
                </p:cNvSpPr>
                <p:nvPr/>
              </p:nvSpPr>
              <p:spPr bwMode="auto">
                <a:xfrm>
                  <a:off x="733" y="2003"/>
                  <a:ext cx="121" cy="9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91"/>
                    </a:cxn>
                    <a:cxn ang="0">
                      <a:pos x="0" y="9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21" y="2"/>
                    </a:cxn>
                    <a:cxn ang="0">
                      <a:pos x="121" y="91"/>
                    </a:cxn>
                    <a:cxn ang="0">
                      <a:pos x="2" y="9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21" h="91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91"/>
                      </a:lnTo>
                      <a:lnTo>
                        <a:pt x="0" y="9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21" y="2"/>
                      </a:lnTo>
                      <a:lnTo>
                        <a:pt x="121" y="91"/>
                      </a:lnTo>
                      <a:lnTo>
                        <a:pt x="2" y="9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5" name="Freeform 765"/>
                <p:cNvSpPr>
                  <a:spLocks noEditPoints="1"/>
                </p:cNvSpPr>
                <p:nvPr/>
              </p:nvSpPr>
              <p:spPr bwMode="auto">
                <a:xfrm>
                  <a:off x="735" y="2005"/>
                  <a:ext cx="119" cy="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9" y="0"/>
                    </a:cxn>
                    <a:cxn ang="0">
                      <a:pos x="119" y="89"/>
                    </a:cxn>
                    <a:cxn ang="0">
                      <a:pos x="0" y="8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19" y="2"/>
                    </a:cxn>
                    <a:cxn ang="0">
                      <a:pos x="119" y="89"/>
                    </a:cxn>
                    <a:cxn ang="0">
                      <a:pos x="2" y="8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19" h="89">
                      <a:moveTo>
                        <a:pt x="0" y="0"/>
                      </a:moveTo>
                      <a:lnTo>
                        <a:pt x="119" y="0"/>
                      </a:lnTo>
                      <a:lnTo>
                        <a:pt x="119" y="89"/>
                      </a:lnTo>
                      <a:lnTo>
                        <a:pt x="0" y="8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19" y="2"/>
                      </a:lnTo>
                      <a:lnTo>
                        <a:pt x="119" y="89"/>
                      </a:lnTo>
                      <a:lnTo>
                        <a:pt x="2" y="8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3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6" name="Freeform 766"/>
                <p:cNvSpPr>
                  <a:spLocks noEditPoints="1"/>
                </p:cNvSpPr>
                <p:nvPr/>
              </p:nvSpPr>
              <p:spPr bwMode="auto">
                <a:xfrm>
                  <a:off x="737" y="2007"/>
                  <a:ext cx="117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7"/>
                    </a:cxn>
                    <a:cxn ang="0">
                      <a:pos x="0" y="8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17" y="3"/>
                    </a:cxn>
                    <a:cxn ang="0">
                      <a:pos x="117" y="87"/>
                    </a:cxn>
                    <a:cxn ang="0">
                      <a:pos x="3" y="8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17" h="87"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7"/>
                      </a:lnTo>
                      <a:lnTo>
                        <a:pt x="0" y="8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17" y="3"/>
                      </a:lnTo>
                      <a:lnTo>
                        <a:pt x="117" y="87"/>
                      </a:lnTo>
                      <a:lnTo>
                        <a:pt x="3" y="8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7" name="Freeform 767"/>
                <p:cNvSpPr>
                  <a:spLocks noEditPoints="1"/>
                </p:cNvSpPr>
                <p:nvPr/>
              </p:nvSpPr>
              <p:spPr bwMode="auto">
                <a:xfrm>
                  <a:off x="740" y="2010"/>
                  <a:ext cx="114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4" y="0"/>
                    </a:cxn>
                    <a:cxn ang="0">
                      <a:pos x="114" y="84"/>
                    </a:cxn>
                    <a:cxn ang="0">
                      <a:pos x="0" y="84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14" y="1"/>
                    </a:cxn>
                    <a:cxn ang="0">
                      <a:pos x="114" y="84"/>
                    </a:cxn>
                    <a:cxn ang="0">
                      <a:pos x="3" y="84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4" h="84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14" y="1"/>
                      </a:lnTo>
                      <a:lnTo>
                        <a:pt x="114" y="84"/>
                      </a:lnTo>
                      <a:lnTo>
                        <a:pt x="3" y="8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8" name="Freeform 768"/>
                <p:cNvSpPr>
                  <a:spLocks noEditPoints="1"/>
                </p:cNvSpPr>
                <p:nvPr/>
              </p:nvSpPr>
              <p:spPr bwMode="auto">
                <a:xfrm>
                  <a:off x="743" y="2011"/>
                  <a:ext cx="111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1" y="0"/>
                    </a:cxn>
                    <a:cxn ang="0">
                      <a:pos x="111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11" y="2"/>
                    </a:cxn>
                    <a:cxn ang="0">
                      <a:pos x="111" y="83"/>
                    </a:cxn>
                    <a:cxn ang="0">
                      <a:pos x="3" y="8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11" h="83">
                      <a:moveTo>
                        <a:pt x="0" y="0"/>
                      </a:moveTo>
                      <a:lnTo>
                        <a:pt x="111" y="0"/>
                      </a:lnTo>
                      <a:lnTo>
                        <a:pt x="111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11" y="2"/>
                      </a:lnTo>
                      <a:lnTo>
                        <a:pt x="111" y="83"/>
                      </a:lnTo>
                      <a:lnTo>
                        <a:pt x="3" y="8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9" name="Freeform 769"/>
                <p:cNvSpPr>
                  <a:spLocks noEditPoints="1"/>
                </p:cNvSpPr>
                <p:nvPr/>
              </p:nvSpPr>
              <p:spPr bwMode="auto">
                <a:xfrm>
                  <a:off x="746" y="2013"/>
                  <a:ext cx="108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0"/>
                    </a:cxn>
                    <a:cxn ang="0">
                      <a:pos x="108" y="81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08" y="2"/>
                    </a:cxn>
                    <a:cxn ang="0">
                      <a:pos x="108" y="81"/>
                    </a:cxn>
                    <a:cxn ang="0">
                      <a:pos x="2" y="8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08" h="81">
                      <a:moveTo>
                        <a:pt x="0" y="0"/>
                      </a:moveTo>
                      <a:lnTo>
                        <a:pt x="108" y="0"/>
                      </a:lnTo>
                      <a:lnTo>
                        <a:pt x="108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08" y="2"/>
                      </a:lnTo>
                      <a:lnTo>
                        <a:pt x="108" y="81"/>
                      </a:lnTo>
                      <a:lnTo>
                        <a:pt x="2" y="8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0" name="Freeform 770"/>
                <p:cNvSpPr>
                  <a:spLocks noEditPoints="1"/>
                </p:cNvSpPr>
                <p:nvPr/>
              </p:nvSpPr>
              <p:spPr bwMode="auto">
                <a:xfrm>
                  <a:off x="748" y="2015"/>
                  <a:ext cx="106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6" y="0"/>
                    </a:cxn>
                    <a:cxn ang="0">
                      <a:pos x="106" y="79"/>
                    </a:cxn>
                    <a:cxn ang="0">
                      <a:pos x="0" y="7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06" y="2"/>
                    </a:cxn>
                    <a:cxn ang="0">
                      <a:pos x="106" y="79"/>
                    </a:cxn>
                    <a:cxn ang="0">
                      <a:pos x="2" y="7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06" h="79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06" y="2"/>
                      </a:lnTo>
                      <a:lnTo>
                        <a:pt x="106" y="79"/>
                      </a:lnTo>
                      <a:lnTo>
                        <a:pt x="2" y="7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1" name="Freeform 771"/>
                <p:cNvSpPr>
                  <a:spLocks noEditPoints="1"/>
                </p:cNvSpPr>
                <p:nvPr/>
              </p:nvSpPr>
              <p:spPr bwMode="auto">
                <a:xfrm>
                  <a:off x="750" y="2017"/>
                  <a:ext cx="104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0"/>
                    </a:cxn>
                    <a:cxn ang="0">
                      <a:pos x="104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104" y="1"/>
                    </a:cxn>
                    <a:cxn ang="0">
                      <a:pos x="104" y="77"/>
                    </a:cxn>
                    <a:cxn ang="0">
                      <a:pos x="4" y="77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04" h="77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04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4" y="1"/>
                      </a:moveTo>
                      <a:lnTo>
                        <a:pt x="104" y="1"/>
                      </a:lnTo>
                      <a:lnTo>
                        <a:pt x="104" y="77"/>
                      </a:lnTo>
                      <a:lnTo>
                        <a:pt x="4" y="77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2" name="Freeform 772"/>
                <p:cNvSpPr>
                  <a:spLocks noEditPoints="1"/>
                </p:cNvSpPr>
                <p:nvPr/>
              </p:nvSpPr>
              <p:spPr bwMode="auto">
                <a:xfrm>
                  <a:off x="754" y="2018"/>
                  <a:ext cx="100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6"/>
                    </a:cxn>
                    <a:cxn ang="0">
                      <a:pos x="0" y="7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100" y="3"/>
                    </a:cxn>
                    <a:cxn ang="0">
                      <a:pos x="100" y="76"/>
                    </a:cxn>
                    <a:cxn ang="0">
                      <a:pos x="2" y="7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100" h="76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6"/>
                      </a:lnTo>
                      <a:lnTo>
                        <a:pt x="0" y="7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100" y="3"/>
                      </a:lnTo>
                      <a:lnTo>
                        <a:pt x="100" y="76"/>
                      </a:lnTo>
                      <a:lnTo>
                        <a:pt x="2" y="7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3" name="Freeform 773"/>
                <p:cNvSpPr>
                  <a:spLocks noEditPoints="1"/>
                </p:cNvSpPr>
                <p:nvPr/>
              </p:nvSpPr>
              <p:spPr bwMode="auto">
                <a:xfrm>
                  <a:off x="756" y="2021"/>
                  <a:ext cx="98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0"/>
                    </a:cxn>
                    <a:cxn ang="0">
                      <a:pos x="98" y="73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98" y="2"/>
                    </a:cxn>
                    <a:cxn ang="0">
                      <a:pos x="98" y="73"/>
                    </a:cxn>
                    <a:cxn ang="0">
                      <a:pos x="3" y="7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98" h="73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98" y="73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98" y="2"/>
                      </a:lnTo>
                      <a:lnTo>
                        <a:pt x="98" y="73"/>
                      </a:lnTo>
                      <a:lnTo>
                        <a:pt x="3" y="7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4" name="Freeform 774"/>
                <p:cNvSpPr>
                  <a:spLocks noEditPoints="1"/>
                </p:cNvSpPr>
                <p:nvPr/>
              </p:nvSpPr>
              <p:spPr bwMode="auto">
                <a:xfrm>
                  <a:off x="759" y="2023"/>
                  <a:ext cx="95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95" y="71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95" y="2"/>
                    </a:cxn>
                    <a:cxn ang="0">
                      <a:pos x="95" y="71"/>
                    </a:cxn>
                    <a:cxn ang="0">
                      <a:pos x="2" y="7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95" h="71"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95" y="2"/>
                      </a:lnTo>
                      <a:lnTo>
                        <a:pt x="95" y="71"/>
                      </a:lnTo>
                      <a:lnTo>
                        <a:pt x="2" y="7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5" name="Freeform 775"/>
                <p:cNvSpPr>
                  <a:spLocks noEditPoints="1"/>
                </p:cNvSpPr>
                <p:nvPr/>
              </p:nvSpPr>
              <p:spPr bwMode="auto">
                <a:xfrm>
                  <a:off x="761" y="2025"/>
                  <a:ext cx="93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9"/>
                    </a:cxn>
                    <a:cxn ang="0">
                      <a:pos x="0" y="6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93" y="2"/>
                    </a:cxn>
                    <a:cxn ang="0">
                      <a:pos x="93" y="69"/>
                    </a:cxn>
                    <a:cxn ang="0">
                      <a:pos x="3" y="6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93" h="69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93" y="2"/>
                      </a:lnTo>
                      <a:lnTo>
                        <a:pt x="93" y="69"/>
                      </a:lnTo>
                      <a:lnTo>
                        <a:pt x="3" y="6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6" name="Freeform 776"/>
                <p:cNvSpPr>
                  <a:spLocks noEditPoints="1"/>
                </p:cNvSpPr>
                <p:nvPr/>
              </p:nvSpPr>
              <p:spPr bwMode="auto">
                <a:xfrm>
                  <a:off x="764" y="2027"/>
                  <a:ext cx="90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7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90" y="1"/>
                    </a:cxn>
                    <a:cxn ang="0">
                      <a:pos x="90" y="67"/>
                    </a:cxn>
                    <a:cxn ang="0">
                      <a:pos x="3" y="67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90" h="67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7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90" y="1"/>
                      </a:lnTo>
                      <a:lnTo>
                        <a:pt x="90" y="67"/>
                      </a:lnTo>
                      <a:lnTo>
                        <a:pt x="3" y="67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7" name="Freeform 777"/>
                <p:cNvSpPr>
                  <a:spLocks noEditPoints="1"/>
                </p:cNvSpPr>
                <p:nvPr/>
              </p:nvSpPr>
              <p:spPr bwMode="auto">
                <a:xfrm>
                  <a:off x="767" y="2028"/>
                  <a:ext cx="87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7" y="0"/>
                    </a:cxn>
                    <a:cxn ang="0">
                      <a:pos x="87" y="66"/>
                    </a:cxn>
                    <a:cxn ang="0">
                      <a:pos x="0" y="6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87" y="3"/>
                    </a:cxn>
                    <a:cxn ang="0">
                      <a:pos x="87" y="66"/>
                    </a:cxn>
                    <a:cxn ang="0">
                      <a:pos x="2" y="6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87" h="66">
                      <a:moveTo>
                        <a:pt x="0" y="0"/>
                      </a:moveTo>
                      <a:lnTo>
                        <a:pt x="87" y="0"/>
                      </a:lnTo>
                      <a:lnTo>
                        <a:pt x="87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87" y="3"/>
                      </a:lnTo>
                      <a:lnTo>
                        <a:pt x="87" y="66"/>
                      </a:lnTo>
                      <a:lnTo>
                        <a:pt x="2" y="6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8" name="Freeform 778"/>
                <p:cNvSpPr>
                  <a:spLocks noEditPoints="1"/>
                </p:cNvSpPr>
                <p:nvPr/>
              </p:nvSpPr>
              <p:spPr bwMode="auto">
                <a:xfrm>
                  <a:off x="769" y="2031"/>
                  <a:ext cx="85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0"/>
                    </a:cxn>
                    <a:cxn ang="0">
                      <a:pos x="85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85" y="2"/>
                    </a:cxn>
                    <a:cxn ang="0">
                      <a:pos x="85" y="63"/>
                    </a:cxn>
                    <a:cxn ang="0">
                      <a:pos x="3" y="6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85" h="63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85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85" y="2"/>
                      </a:lnTo>
                      <a:lnTo>
                        <a:pt x="85" y="63"/>
                      </a:lnTo>
                      <a:lnTo>
                        <a:pt x="3" y="6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9" name="Freeform 779"/>
                <p:cNvSpPr>
                  <a:spLocks noEditPoints="1"/>
                </p:cNvSpPr>
                <p:nvPr/>
              </p:nvSpPr>
              <p:spPr bwMode="auto">
                <a:xfrm>
                  <a:off x="772" y="2033"/>
                  <a:ext cx="82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2" y="0"/>
                    </a:cxn>
                    <a:cxn ang="0">
                      <a:pos x="82" y="61"/>
                    </a:cxn>
                    <a:cxn ang="0">
                      <a:pos x="0" y="6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82" y="2"/>
                    </a:cxn>
                    <a:cxn ang="0">
                      <a:pos x="82" y="61"/>
                    </a:cxn>
                    <a:cxn ang="0">
                      <a:pos x="3" y="6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82" h="61">
                      <a:moveTo>
                        <a:pt x="0" y="0"/>
                      </a:moveTo>
                      <a:lnTo>
                        <a:pt x="82" y="0"/>
                      </a:lnTo>
                      <a:lnTo>
                        <a:pt x="82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82" y="2"/>
                      </a:lnTo>
                      <a:lnTo>
                        <a:pt x="82" y="61"/>
                      </a:lnTo>
                      <a:lnTo>
                        <a:pt x="3" y="6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0" name="Freeform 780"/>
                <p:cNvSpPr>
                  <a:spLocks noEditPoints="1"/>
                </p:cNvSpPr>
                <p:nvPr/>
              </p:nvSpPr>
              <p:spPr bwMode="auto">
                <a:xfrm>
                  <a:off x="775" y="2035"/>
                  <a:ext cx="79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9" y="0"/>
                    </a:cxn>
                    <a:cxn ang="0">
                      <a:pos x="79" y="59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79" y="2"/>
                    </a:cxn>
                    <a:cxn ang="0">
                      <a:pos x="79" y="59"/>
                    </a:cxn>
                    <a:cxn ang="0">
                      <a:pos x="2" y="5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79" h="59">
                      <a:moveTo>
                        <a:pt x="0" y="0"/>
                      </a:moveTo>
                      <a:lnTo>
                        <a:pt x="79" y="0"/>
                      </a:lnTo>
                      <a:lnTo>
                        <a:pt x="79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79" y="2"/>
                      </a:lnTo>
                      <a:lnTo>
                        <a:pt x="79" y="59"/>
                      </a:lnTo>
                      <a:lnTo>
                        <a:pt x="2" y="5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1" name="Freeform 781"/>
                <p:cNvSpPr>
                  <a:spLocks noEditPoints="1"/>
                </p:cNvSpPr>
                <p:nvPr/>
              </p:nvSpPr>
              <p:spPr bwMode="auto">
                <a:xfrm>
                  <a:off x="777" y="2037"/>
                  <a:ext cx="77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7" y="0"/>
                    </a:cxn>
                    <a:cxn ang="0">
                      <a:pos x="77" y="57"/>
                    </a:cxn>
                    <a:cxn ang="0">
                      <a:pos x="0" y="57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77" y="1"/>
                    </a:cxn>
                    <a:cxn ang="0">
                      <a:pos x="77" y="57"/>
                    </a:cxn>
                    <a:cxn ang="0">
                      <a:pos x="3" y="57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77" h="57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77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77" y="1"/>
                      </a:lnTo>
                      <a:lnTo>
                        <a:pt x="77" y="57"/>
                      </a:lnTo>
                      <a:lnTo>
                        <a:pt x="3" y="57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2" name="Freeform 782"/>
                <p:cNvSpPr>
                  <a:spLocks noEditPoints="1"/>
                </p:cNvSpPr>
                <p:nvPr/>
              </p:nvSpPr>
              <p:spPr bwMode="auto">
                <a:xfrm>
                  <a:off x="780" y="2038"/>
                  <a:ext cx="74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74" y="3"/>
                    </a:cxn>
                    <a:cxn ang="0">
                      <a:pos x="74" y="56"/>
                    </a:cxn>
                    <a:cxn ang="0">
                      <a:pos x="2" y="5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74" h="56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74" y="3"/>
                      </a:lnTo>
                      <a:lnTo>
                        <a:pt x="74" y="56"/>
                      </a:lnTo>
                      <a:lnTo>
                        <a:pt x="2" y="5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3" name="Freeform 783"/>
                <p:cNvSpPr>
                  <a:spLocks noEditPoints="1"/>
                </p:cNvSpPr>
                <p:nvPr/>
              </p:nvSpPr>
              <p:spPr bwMode="auto">
                <a:xfrm>
                  <a:off x="782" y="2041"/>
                  <a:ext cx="7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0"/>
                    </a:cxn>
                    <a:cxn ang="0">
                      <a:pos x="72" y="53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72" y="2"/>
                    </a:cxn>
                    <a:cxn ang="0">
                      <a:pos x="72" y="53"/>
                    </a:cxn>
                    <a:cxn ang="0">
                      <a:pos x="4" y="5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72" h="53">
                      <a:moveTo>
                        <a:pt x="0" y="0"/>
                      </a:moveTo>
                      <a:lnTo>
                        <a:pt x="72" y="0"/>
                      </a:lnTo>
                      <a:lnTo>
                        <a:pt x="72" y="53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72" y="2"/>
                      </a:lnTo>
                      <a:lnTo>
                        <a:pt x="72" y="53"/>
                      </a:lnTo>
                      <a:lnTo>
                        <a:pt x="4" y="5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4" name="Freeform 784"/>
                <p:cNvSpPr>
                  <a:spLocks noEditPoints="1"/>
                </p:cNvSpPr>
                <p:nvPr/>
              </p:nvSpPr>
              <p:spPr bwMode="auto">
                <a:xfrm>
                  <a:off x="786" y="2043"/>
                  <a:ext cx="68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0"/>
                    </a:cxn>
                    <a:cxn ang="0">
                      <a:pos x="68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68" y="2"/>
                    </a:cxn>
                    <a:cxn ang="0">
                      <a:pos x="68" y="51"/>
                    </a:cxn>
                    <a:cxn ang="0">
                      <a:pos x="2" y="5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68" h="51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8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68" y="2"/>
                      </a:lnTo>
                      <a:lnTo>
                        <a:pt x="68" y="51"/>
                      </a:lnTo>
                      <a:lnTo>
                        <a:pt x="2" y="5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5" name="Freeform 785"/>
                <p:cNvSpPr>
                  <a:spLocks noEditPoints="1"/>
                </p:cNvSpPr>
                <p:nvPr/>
              </p:nvSpPr>
              <p:spPr bwMode="auto">
                <a:xfrm>
                  <a:off x="788" y="2045"/>
                  <a:ext cx="66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0"/>
                    </a:cxn>
                    <a:cxn ang="0">
                      <a:pos x="66" y="49"/>
                    </a:cxn>
                    <a:cxn ang="0">
                      <a:pos x="0" y="4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66" y="1"/>
                    </a:cxn>
                    <a:cxn ang="0">
                      <a:pos x="66" y="49"/>
                    </a:cxn>
                    <a:cxn ang="0">
                      <a:pos x="2" y="4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66" h="49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66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66" y="1"/>
                      </a:lnTo>
                      <a:lnTo>
                        <a:pt x="66" y="49"/>
                      </a:lnTo>
                      <a:lnTo>
                        <a:pt x="2" y="4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6" name="Freeform 786"/>
                <p:cNvSpPr>
                  <a:spLocks noEditPoints="1"/>
                </p:cNvSpPr>
                <p:nvPr/>
              </p:nvSpPr>
              <p:spPr bwMode="auto">
                <a:xfrm>
                  <a:off x="790" y="2046"/>
                  <a:ext cx="6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64" y="2"/>
                    </a:cxn>
                    <a:cxn ang="0">
                      <a:pos x="64" y="48"/>
                    </a:cxn>
                    <a:cxn ang="0">
                      <a:pos x="3" y="4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64" h="48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64" y="2"/>
                      </a:lnTo>
                      <a:lnTo>
                        <a:pt x="64" y="48"/>
                      </a:lnTo>
                      <a:lnTo>
                        <a:pt x="3" y="4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7" name="Freeform 787"/>
                <p:cNvSpPr>
                  <a:spLocks noEditPoints="1"/>
                </p:cNvSpPr>
                <p:nvPr/>
              </p:nvSpPr>
              <p:spPr bwMode="auto">
                <a:xfrm>
                  <a:off x="793" y="2048"/>
                  <a:ext cx="61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1" y="0"/>
                    </a:cxn>
                    <a:cxn ang="0">
                      <a:pos x="61" y="46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61" y="3"/>
                    </a:cxn>
                    <a:cxn ang="0">
                      <a:pos x="61" y="46"/>
                    </a:cxn>
                    <a:cxn ang="0">
                      <a:pos x="3" y="46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61" h="46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61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61" y="3"/>
                      </a:lnTo>
                      <a:lnTo>
                        <a:pt x="61" y="46"/>
                      </a:lnTo>
                      <a:lnTo>
                        <a:pt x="3" y="4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8" name="Freeform 788"/>
                <p:cNvSpPr>
                  <a:spLocks noEditPoints="1"/>
                </p:cNvSpPr>
                <p:nvPr/>
              </p:nvSpPr>
              <p:spPr bwMode="auto">
                <a:xfrm>
                  <a:off x="796" y="2051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8" y="0"/>
                    </a:cxn>
                    <a:cxn ang="0">
                      <a:pos x="58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8" y="2"/>
                    </a:cxn>
                    <a:cxn ang="0">
                      <a:pos x="58" y="43"/>
                    </a:cxn>
                    <a:cxn ang="0">
                      <a:pos x="3" y="4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8" h="43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58" y="2"/>
                      </a:lnTo>
                      <a:lnTo>
                        <a:pt x="58" y="43"/>
                      </a:lnTo>
                      <a:lnTo>
                        <a:pt x="3" y="4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9" name="Freeform 789"/>
                <p:cNvSpPr>
                  <a:spLocks noEditPoints="1"/>
                </p:cNvSpPr>
                <p:nvPr/>
              </p:nvSpPr>
              <p:spPr bwMode="auto">
                <a:xfrm>
                  <a:off x="799" y="2053"/>
                  <a:ext cx="55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41"/>
                    </a:cxn>
                    <a:cxn ang="0">
                      <a:pos x="0" y="4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55" y="2"/>
                    </a:cxn>
                    <a:cxn ang="0">
                      <a:pos x="55" y="41"/>
                    </a:cxn>
                    <a:cxn ang="0">
                      <a:pos x="2" y="4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5" h="41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55" y="2"/>
                      </a:lnTo>
                      <a:lnTo>
                        <a:pt x="55" y="41"/>
                      </a:lnTo>
                      <a:lnTo>
                        <a:pt x="2" y="4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0" name="Freeform 790"/>
                <p:cNvSpPr>
                  <a:spLocks noEditPoints="1"/>
                </p:cNvSpPr>
                <p:nvPr/>
              </p:nvSpPr>
              <p:spPr bwMode="auto">
                <a:xfrm>
                  <a:off x="801" y="2055"/>
                  <a:ext cx="53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53" y="1"/>
                    </a:cxn>
                    <a:cxn ang="0">
                      <a:pos x="53" y="39"/>
                    </a:cxn>
                    <a:cxn ang="0">
                      <a:pos x="2" y="3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53" y="1"/>
                      </a:lnTo>
                      <a:lnTo>
                        <a:pt x="53" y="39"/>
                      </a:lnTo>
                      <a:lnTo>
                        <a:pt x="2" y="3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1" name="Freeform 791"/>
                <p:cNvSpPr>
                  <a:spLocks noEditPoints="1"/>
                </p:cNvSpPr>
                <p:nvPr/>
              </p:nvSpPr>
              <p:spPr bwMode="auto">
                <a:xfrm>
                  <a:off x="803" y="2056"/>
                  <a:ext cx="51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1" y="0"/>
                    </a:cxn>
                    <a:cxn ang="0">
                      <a:pos x="51" y="38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51" y="2"/>
                    </a:cxn>
                    <a:cxn ang="0">
                      <a:pos x="51" y="38"/>
                    </a:cxn>
                    <a:cxn ang="0">
                      <a:pos x="4" y="38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51" h="38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51" y="2"/>
                      </a:lnTo>
                      <a:lnTo>
                        <a:pt x="51" y="38"/>
                      </a:lnTo>
                      <a:lnTo>
                        <a:pt x="4" y="38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2" name="Freeform 792"/>
                <p:cNvSpPr>
                  <a:spLocks noEditPoints="1"/>
                </p:cNvSpPr>
                <p:nvPr/>
              </p:nvSpPr>
              <p:spPr bwMode="auto">
                <a:xfrm>
                  <a:off x="807" y="2058"/>
                  <a:ext cx="47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6"/>
                    </a:cxn>
                    <a:cxn ang="0">
                      <a:pos x="0" y="3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47" y="3"/>
                    </a:cxn>
                    <a:cxn ang="0">
                      <a:pos x="47" y="36"/>
                    </a:cxn>
                    <a:cxn ang="0">
                      <a:pos x="2" y="3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47" y="3"/>
                      </a:lnTo>
                      <a:lnTo>
                        <a:pt x="47" y="36"/>
                      </a:lnTo>
                      <a:lnTo>
                        <a:pt x="2" y="3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3" name="Freeform 793"/>
                <p:cNvSpPr>
                  <a:spLocks noEditPoints="1"/>
                </p:cNvSpPr>
                <p:nvPr/>
              </p:nvSpPr>
              <p:spPr bwMode="auto">
                <a:xfrm>
                  <a:off x="809" y="2061"/>
                  <a:ext cx="45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33"/>
                    </a:cxn>
                    <a:cxn ang="0">
                      <a:pos x="0" y="3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45" y="2"/>
                    </a:cxn>
                    <a:cxn ang="0">
                      <a:pos x="45" y="33"/>
                    </a:cxn>
                    <a:cxn ang="0">
                      <a:pos x="3" y="3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5" h="33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33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45" y="2"/>
                      </a:lnTo>
                      <a:lnTo>
                        <a:pt x="45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4" name="Freeform 794"/>
                <p:cNvSpPr>
                  <a:spLocks noEditPoints="1"/>
                </p:cNvSpPr>
                <p:nvPr/>
              </p:nvSpPr>
              <p:spPr bwMode="auto">
                <a:xfrm>
                  <a:off x="812" y="2063"/>
                  <a:ext cx="42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2" y="0"/>
                    </a:cxn>
                    <a:cxn ang="0">
                      <a:pos x="42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42" y="2"/>
                    </a:cxn>
                    <a:cxn ang="0">
                      <a:pos x="42" y="31"/>
                    </a:cxn>
                    <a:cxn ang="0">
                      <a:pos x="3" y="3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42" y="2"/>
                      </a:lnTo>
                      <a:lnTo>
                        <a:pt x="42" y="31"/>
                      </a:lnTo>
                      <a:lnTo>
                        <a:pt x="3" y="3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5" name="Freeform 795"/>
                <p:cNvSpPr>
                  <a:spLocks noEditPoints="1"/>
                </p:cNvSpPr>
                <p:nvPr/>
              </p:nvSpPr>
              <p:spPr bwMode="auto">
                <a:xfrm>
                  <a:off x="815" y="2065"/>
                  <a:ext cx="39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29"/>
                    </a:cxn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39" y="1"/>
                    </a:cxn>
                    <a:cxn ang="0">
                      <a:pos x="39" y="29"/>
                    </a:cxn>
                    <a:cxn ang="0">
                      <a:pos x="2" y="2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9" h="29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39" y="1"/>
                      </a:lnTo>
                      <a:lnTo>
                        <a:pt x="39" y="29"/>
                      </a:lnTo>
                      <a:lnTo>
                        <a:pt x="2" y="2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6" name="Freeform 796"/>
                <p:cNvSpPr>
                  <a:spLocks noEditPoints="1"/>
                </p:cNvSpPr>
                <p:nvPr/>
              </p:nvSpPr>
              <p:spPr bwMode="auto">
                <a:xfrm>
                  <a:off x="817" y="2066"/>
                  <a:ext cx="37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" y="0"/>
                    </a:cxn>
                    <a:cxn ang="0">
                      <a:pos x="37" y="28"/>
                    </a:cxn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37" y="2"/>
                    </a:cxn>
                    <a:cxn ang="0">
                      <a:pos x="37" y="28"/>
                    </a:cxn>
                    <a:cxn ang="0">
                      <a:pos x="3" y="2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7" h="28"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37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37" y="2"/>
                      </a:lnTo>
                      <a:lnTo>
                        <a:pt x="37" y="28"/>
                      </a:lnTo>
                      <a:lnTo>
                        <a:pt x="3" y="2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7" name="Freeform 797"/>
                <p:cNvSpPr>
                  <a:spLocks noEditPoints="1"/>
                </p:cNvSpPr>
                <p:nvPr/>
              </p:nvSpPr>
              <p:spPr bwMode="auto">
                <a:xfrm>
                  <a:off x="820" y="2068"/>
                  <a:ext cx="34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34" y="3"/>
                    </a:cxn>
                    <a:cxn ang="0">
                      <a:pos x="34" y="26"/>
                    </a:cxn>
                    <a:cxn ang="0">
                      <a:pos x="2" y="2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34" h="26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34" y="3"/>
                      </a:lnTo>
                      <a:lnTo>
                        <a:pt x="34" y="26"/>
                      </a:lnTo>
                      <a:lnTo>
                        <a:pt x="2" y="2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8" name="Freeform 798"/>
                <p:cNvSpPr>
                  <a:spLocks noEditPoints="1"/>
                </p:cNvSpPr>
                <p:nvPr/>
              </p:nvSpPr>
              <p:spPr bwMode="auto">
                <a:xfrm>
                  <a:off x="822" y="2071"/>
                  <a:ext cx="32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0"/>
                    </a:cxn>
                    <a:cxn ang="0">
                      <a:pos x="32" y="23"/>
                    </a:cxn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32" y="2"/>
                    </a:cxn>
                    <a:cxn ang="0">
                      <a:pos x="32" y="23"/>
                    </a:cxn>
                    <a:cxn ang="0">
                      <a:pos x="4" y="2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32" h="23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32" y="2"/>
                      </a:lnTo>
                      <a:lnTo>
                        <a:pt x="32" y="23"/>
                      </a:lnTo>
                      <a:lnTo>
                        <a:pt x="4" y="2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9" name="Freeform 799"/>
                <p:cNvSpPr>
                  <a:spLocks noEditPoints="1"/>
                </p:cNvSpPr>
                <p:nvPr/>
              </p:nvSpPr>
              <p:spPr bwMode="auto">
                <a:xfrm>
                  <a:off x="826" y="207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8" y="2"/>
                    </a:cxn>
                    <a:cxn ang="0">
                      <a:pos x="28" y="21"/>
                    </a:cxn>
                    <a:cxn ang="0">
                      <a:pos x="2" y="2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8" h="21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28" y="2"/>
                      </a:lnTo>
                      <a:lnTo>
                        <a:pt x="28" y="21"/>
                      </a:lnTo>
                      <a:lnTo>
                        <a:pt x="2" y="2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0" name="Freeform 800"/>
                <p:cNvSpPr>
                  <a:spLocks noEditPoints="1"/>
                </p:cNvSpPr>
                <p:nvPr/>
              </p:nvSpPr>
              <p:spPr bwMode="auto">
                <a:xfrm>
                  <a:off x="828" y="2075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26" y="1"/>
                    </a:cxn>
                    <a:cxn ang="0">
                      <a:pos x="26" y="19"/>
                    </a:cxn>
                    <a:cxn ang="0">
                      <a:pos x="3" y="19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26" y="1"/>
                      </a:lnTo>
                      <a:lnTo>
                        <a:pt x="26" y="19"/>
                      </a:lnTo>
                      <a:lnTo>
                        <a:pt x="3" y="19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1" name="Freeform 801"/>
                <p:cNvSpPr>
                  <a:spLocks noEditPoints="1"/>
                </p:cNvSpPr>
                <p:nvPr/>
              </p:nvSpPr>
              <p:spPr bwMode="auto">
                <a:xfrm>
                  <a:off x="831" y="2076"/>
                  <a:ext cx="23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0"/>
                    </a:cxn>
                    <a:cxn ang="0">
                      <a:pos x="23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3" y="2"/>
                    </a:cxn>
                    <a:cxn ang="0">
                      <a:pos x="23" y="18"/>
                    </a:cxn>
                    <a:cxn ang="0">
                      <a:pos x="2" y="18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3" h="18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23" y="2"/>
                      </a:lnTo>
                      <a:lnTo>
                        <a:pt x="23" y="18"/>
                      </a:lnTo>
                      <a:lnTo>
                        <a:pt x="2" y="18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2" name="Freeform 802"/>
                <p:cNvSpPr>
                  <a:spLocks noEditPoints="1"/>
                </p:cNvSpPr>
                <p:nvPr/>
              </p:nvSpPr>
              <p:spPr bwMode="auto">
                <a:xfrm>
                  <a:off x="833" y="2078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21" y="3"/>
                    </a:cxn>
                    <a:cxn ang="0">
                      <a:pos x="21" y="16"/>
                    </a:cxn>
                    <a:cxn ang="0">
                      <a:pos x="3" y="16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21" h="1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21" y="3"/>
                      </a:lnTo>
                      <a:lnTo>
                        <a:pt x="21" y="16"/>
                      </a:lnTo>
                      <a:lnTo>
                        <a:pt x="3" y="1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3" name="Freeform 803"/>
                <p:cNvSpPr>
                  <a:spLocks noEditPoints="1"/>
                </p:cNvSpPr>
                <p:nvPr/>
              </p:nvSpPr>
              <p:spPr bwMode="auto">
                <a:xfrm>
                  <a:off x="836" y="2081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" y="2"/>
                    </a:cxn>
                    <a:cxn ang="0">
                      <a:pos x="18" y="13"/>
                    </a:cxn>
                    <a:cxn ang="0">
                      <a:pos x="3" y="1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" h="13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" y="2"/>
                      </a:lnTo>
                      <a:lnTo>
                        <a:pt x="18" y="13"/>
                      </a:lnTo>
                      <a:lnTo>
                        <a:pt x="3" y="1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4" name="Freeform 804"/>
                <p:cNvSpPr>
                  <a:spLocks noEditPoints="1"/>
                </p:cNvSpPr>
                <p:nvPr/>
              </p:nvSpPr>
              <p:spPr bwMode="auto">
                <a:xfrm>
                  <a:off x="839" y="2083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5" y="1"/>
                    </a:cxn>
                    <a:cxn ang="0">
                      <a:pos x="15" y="11"/>
                    </a:cxn>
                    <a:cxn ang="0">
                      <a:pos x="2" y="1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5" y="1"/>
                      </a:lnTo>
                      <a:lnTo>
                        <a:pt x="15" y="11"/>
                      </a:lnTo>
                      <a:lnTo>
                        <a:pt x="2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5" name="Freeform 805"/>
                <p:cNvSpPr>
                  <a:spLocks noEditPoints="1"/>
                </p:cNvSpPr>
                <p:nvPr/>
              </p:nvSpPr>
              <p:spPr bwMode="auto">
                <a:xfrm>
                  <a:off x="841" y="2084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10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" y="2"/>
                    </a:cxn>
                    <a:cxn ang="0">
                      <a:pos x="13" y="10"/>
                    </a:cxn>
                    <a:cxn ang="0">
                      <a:pos x="3" y="10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" h="10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" y="2"/>
                      </a:lnTo>
                      <a:lnTo>
                        <a:pt x="13" y="10"/>
                      </a:lnTo>
                      <a:lnTo>
                        <a:pt x="3" y="1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6" name="Freeform 806"/>
                <p:cNvSpPr>
                  <a:spLocks noEditPoints="1"/>
                </p:cNvSpPr>
                <p:nvPr/>
              </p:nvSpPr>
              <p:spPr bwMode="auto">
                <a:xfrm>
                  <a:off x="844" y="2086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0" y="8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0" y="2"/>
                    </a:cxn>
                    <a:cxn ang="0">
                      <a:pos x="10" y="8"/>
                    </a:cxn>
                    <a:cxn ang="0">
                      <a:pos x="3" y="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0" y="2"/>
                      </a:lnTo>
                      <a:lnTo>
                        <a:pt x="10" y="8"/>
                      </a:lnTo>
                      <a:lnTo>
                        <a:pt x="3" y="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7" name="Freeform 807"/>
                <p:cNvSpPr>
                  <a:spLocks noEditPoints="1"/>
                </p:cNvSpPr>
                <p:nvPr/>
              </p:nvSpPr>
              <p:spPr bwMode="auto">
                <a:xfrm>
                  <a:off x="847" y="2088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7" y="3"/>
                    </a:cxn>
                    <a:cxn ang="0">
                      <a:pos x="7" y="6"/>
                    </a:cxn>
                    <a:cxn ang="0">
                      <a:pos x="2" y="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8" name="Freeform 808"/>
                <p:cNvSpPr>
                  <a:spLocks noEditPoints="1"/>
                </p:cNvSpPr>
                <p:nvPr/>
              </p:nvSpPr>
              <p:spPr bwMode="auto">
                <a:xfrm>
                  <a:off x="849" y="2091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2"/>
                    </a:cxn>
                    <a:cxn ang="0">
                      <a:pos x="5" y="3"/>
                    </a:cxn>
                    <a:cxn ang="0">
                      <a:pos x="3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9" name="Freeform 809"/>
                <p:cNvSpPr>
                  <a:spLocks noEditPoints="1"/>
                </p:cNvSpPr>
                <p:nvPr/>
              </p:nvSpPr>
              <p:spPr bwMode="auto">
                <a:xfrm>
                  <a:off x="852" y="2093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0" name="Freeform 810"/>
                <p:cNvSpPr>
                  <a:spLocks noEditPoints="1"/>
                </p:cNvSpPr>
                <p:nvPr/>
              </p:nvSpPr>
              <p:spPr bwMode="auto">
                <a:xfrm>
                  <a:off x="652" y="1943"/>
                  <a:ext cx="202" cy="151"/>
                </a:xfrm>
                <a:custGeom>
                  <a:avLst/>
                  <a:gdLst/>
                  <a:ahLst/>
                  <a:cxnLst>
                    <a:cxn ang="0">
                      <a:pos x="15" y="135"/>
                    </a:cxn>
                    <a:cxn ang="0">
                      <a:pos x="15" y="17"/>
                    </a:cxn>
                    <a:cxn ang="0">
                      <a:pos x="187" y="17"/>
                    </a:cxn>
                    <a:cxn ang="0">
                      <a:pos x="187" y="135"/>
                    </a:cxn>
                    <a:cxn ang="0">
                      <a:pos x="15" y="135"/>
                    </a:cxn>
                    <a:cxn ang="0">
                      <a:pos x="7" y="143"/>
                    </a:cxn>
                    <a:cxn ang="0">
                      <a:pos x="195" y="143"/>
                    </a:cxn>
                    <a:cxn ang="0">
                      <a:pos x="195" y="9"/>
                    </a:cxn>
                    <a:cxn ang="0">
                      <a:pos x="202" y="9"/>
                    </a:cxn>
                    <a:cxn ang="0">
                      <a:pos x="202" y="0"/>
                    </a:cxn>
                    <a:cxn ang="0">
                      <a:pos x="0" y="0"/>
                    </a:cxn>
                    <a:cxn ang="0">
                      <a:pos x="0" y="151"/>
                    </a:cxn>
                    <a:cxn ang="0">
                      <a:pos x="7" y="151"/>
                    </a:cxn>
                    <a:cxn ang="0">
                      <a:pos x="7" y="143"/>
                    </a:cxn>
                  </a:cxnLst>
                  <a:rect l="0" t="0" r="r" b="b"/>
                  <a:pathLst>
                    <a:path w="202" h="151">
                      <a:moveTo>
                        <a:pt x="15" y="135"/>
                      </a:moveTo>
                      <a:lnTo>
                        <a:pt x="15" y="17"/>
                      </a:lnTo>
                      <a:lnTo>
                        <a:pt x="187" y="17"/>
                      </a:lnTo>
                      <a:lnTo>
                        <a:pt x="187" y="135"/>
                      </a:lnTo>
                      <a:lnTo>
                        <a:pt x="15" y="135"/>
                      </a:lnTo>
                      <a:close/>
                      <a:moveTo>
                        <a:pt x="7" y="143"/>
                      </a:moveTo>
                      <a:lnTo>
                        <a:pt x="195" y="143"/>
                      </a:lnTo>
                      <a:lnTo>
                        <a:pt x="195" y="9"/>
                      </a:lnTo>
                      <a:lnTo>
                        <a:pt x="202" y="9"/>
                      </a:lnTo>
                      <a:lnTo>
                        <a:pt x="202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7" y="151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1" name="Freeform 811"/>
                <p:cNvSpPr>
                  <a:spLocks noEditPoints="1"/>
                </p:cNvSpPr>
                <p:nvPr/>
              </p:nvSpPr>
              <p:spPr bwMode="auto">
                <a:xfrm>
                  <a:off x="652" y="1943"/>
                  <a:ext cx="202" cy="1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2" y="0"/>
                    </a:cxn>
                    <a:cxn ang="0">
                      <a:pos x="202" y="151"/>
                    </a:cxn>
                    <a:cxn ang="0">
                      <a:pos x="0" y="15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202" y="2"/>
                    </a:cxn>
                    <a:cxn ang="0">
                      <a:pos x="202" y="151"/>
                    </a:cxn>
                    <a:cxn ang="0">
                      <a:pos x="3" y="15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02" h="151">
                      <a:moveTo>
                        <a:pt x="0" y="0"/>
                      </a:moveTo>
                      <a:lnTo>
                        <a:pt x="202" y="0"/>
                      </a:lnTo>
                      <a:lnTo>
                        <a:pt x="202" y="151"/>
                      </a:lnTo>
                      <a:lnTo>
                        <a:pt x="0" y="15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202" y="2"/>
                      </a:lnTo>
                      <a:lnTo>
                        <a:pt x="202" y="151"/>
                      </a:lnTo>
                      <a:lnTo>
                        <a:pt x="3" y="15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2" name="Freeform 812"/>
                <p:cNvSpPr>
                  <a:spLocks noEditPoints="1"/>
                </p:cNvSpPr>
                <p:nvPr/>
              </p:nvSpPr>
              <p:spPr bwMode="auto">
                <a:xfrm>
                  <a:off x="655" y="1945"/>
                  <a:ext cx="199" cy="1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9" y="0"/>
                    </a:cxn>
                    <a:cxn ang="0">
                      <a:pos x="199" y="149"/>
                    </a:cxn>
                    <a:cxn ang="0">
                      <a:pos x="0" y="14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99" y="2"/>
                    </a:cxn>
                    <a:cxn ang="0">
                      <a:pos x="199" y="149"/>
                    </a:cxn>
                    <a:cxn ang="0">
                      <a:pos x="2" y="14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99" h="149">
                      <a:moveTo>
                        <a:pt x="0" y="0"/>
                      </a:moveTo>
                      <a:lnTo>
                        <a:pt x="199" y="0"/>
                      </a:lnTo>
                      <a:lnTo>
                        <a:pt x="199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99" y="2"/>
                      </a:lnTo>
                      <a:lnTo>
                        <a:pt x="199" y="149"/>
                      </a:lnTo>
                      <a:lnTo>
                        <a:pt x="2" y="14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9B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3" name="Freeform 813"/>
                <p:cNvSpPr>
                  <a:spLocks noEditPoints="1"/>
                </p:cNvSpPr>
                <p:nvPr/>
              </p:nvSpPr>
              <p:spPr bwMode="auto">
                <a:xfrm>
                  <a:off x="657" y="1947"/>
                  <a:ext cx="197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7" y="0"/>
                    </a:cxn>
                    <a:cxn ang="0">
                      <a:pos x="197" y="147"/>
                    </a:cxn>
                    <a:cxn ang="0">
                      <a:pos x="0" y="147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197" y="3"/>
                    </a:cxn>
                    <a:cxn ang="0">
                      <a:pos x="197" y="147"/>
                    </a:cxn>
                    <a:cxn ang="0">
                      <a:pos x="4" y="147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197" h="147">
                      <a:moveTo>
                        <a:pt x="0" y="0"/>
                      </a:moveTo>
                      <a:lnTo>
                        <a:pt x="197" y="0"/>
                      </a:lnTo>
                      <a:lnTo>
                        <a:pt x="197" y="147"/>
                      </a:lnTo>
                      <a:lnTo>
                        <a:pt x="0" y="147"/>
                      </a:lnTo>
                      <a:lnTo>
                        <a:pt x="0" y="0"/>
                      </a:lnTo>
                      <a:close/>
                      <a:moveTo>
                        <a:pt x="4" y="3"/>
                      </a:moveTo>
                      <a:lnTo>
                        <a:pt x="197" y="3"/>
                      </a:lnTo>
                      <a:lnTo>
                        <a:pt x="197" y="147"/>
                      </a:lnTo>
                      <a:lnTo>
                        <a:pt x="4" y="147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4" name="Freeform 814"/>
                <p:cNvSpPr>
                  <a:spLocks noEditPoints="1"/>
                </p:cNvSpPr>
                <p:nvPr/>
              </p:nvSpPr>
              <p:spPr bwMode="auto">
                <a:xfrm>
                  <a:off x="661" y="1950"/>
                  <a:ext cx="193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3" y="0"/>
                    </a:cxn>
                    <a:cxn ang="0">
                      <a:pos x="193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93" y="2"/>
                    </a:cxn>
                    <a:cxn ang="0">
                      <a:pos x="193" y="144"/>
                    </a:cxn>
                    <a:cxn ang="0">
                      <a:pos x="2" y="14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93" h="144">
                      <a:moveTo>
                        <a:pt x="0" y="0"/>
                      </a:moveTo>
                      <a:lnTo>
                        <a:pt x="193" y="0"/>
                      </a:lnTo>
                      <a:lnTo>
                        <a:pt x="193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93" y="2"/>
                      </a:lnTo>
                      <a:lnTo>
                        <a:pt x="193" y="144"/>
                      </a:lnTo>
                      <a:lnTo>
                        <a:pt x="2" y="14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5" name="Freeform 815"/>
                <p:cNvSpPr>
                  <a:spLocks noEditPoints="1"/>
                </p:cNvSpPr>
                <p:nvPr/>
              </p:nvSpPr>
              <p:spPr bwMode="auto">
                <a:xfrm>
                  <a:off x="663" y="1952"/>
                  <a:ext cx="191" cy="1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142"/>
                    </a:cxn>
                    <a:cxn ang="0">
                      <a:pos x="0" y="14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91" y="1"/>
                    </a:cxn>
                    <a:cxn ang="0">
                      <a:pos x="191" y="142"/>
                    </a:cxn>
                    <a:cxn ang="0">
                      <a:pos x="2" y="14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91" h="142">
                      <a:moveTo>
                        <a:pt x="0" y="0"/>
                      </a:moveTo>
                      <a:lnTo>
                        <a:pt x="191" y="0"/>
                      </a:lnTo>
                      <a:lnTo>
                        <a:pt x="191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91" y="1"/>
                      </a:lnTo>
                      <a:lnTo>
                        <a:pt x="191" y="142"/>
                      </a:lnTo>
                      <a:lnTo>
                        <a:pt x="2" y="14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6" name="Freeform 816"/>
                <p:cNvSpPr>
                  <a:spLocks noEditPoints="1"/>
                </p:cNvSpPr>
                <p:nvPr/>
              </p:nvSpPr>
              <p:spPr bwMode="auto">
                <a:xfrm>
                  <a:off x="665" y="1953"/>
                  <a:ext cx="189" cy="1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9" y="0"/>
                    </a:cxn>
                    <a:cxn ang="0">
                      <a:pos x="189" y="141"/>
                    </a:cxn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9" y="2"/>
                    </a:cxn>
                    <a:cxn ang="0">
                      <a:pos x="189" y="141"/>
                    </a:cxn>
                    <a:cxn ang="0">
                      <a:pos x="3" y="14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9" h="141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9" y="141"/>
                      </a:lnTo>
                      <a:lnTo>
                        <a:pt x="0" y="14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9" y="2"/>
                      </a:lnTo>
                      <a:lnTo>
                        <a:pt x="189" y="141"/>
                      </a:lnTo>
                      <a:lnTo>
                        <a:pt x="3" y="14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7" name="Freeform 817"/>
                <p:cNvSpPr>
                  <a:spLocks noEditPoints="1"/>
                </p:cNvSpPr>
                <p:nvPr/>
              </p:nvSpPr>
              <p:spPr bwMode="auto">
                <a:xfrm>
                  <a:off x="668" y="1955"/>
                  <a:ext cx="186" cy="1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6" y="0"/>
                    </a:cxn>
                    <a:cxn ang="0">
                      <a:pos x="186" y="139"/>
                    </a:cxn>
                    <a:cxn ang="0">
                      <a:pos x="0" y="13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6" y="2"/>
                    </a:cxn>
                    <a:cxn ang="0">
                      <a:pos x="186" y="139"/>
                    </a:cxn>
                    <a:cxn ang="0">
                      <a:pos x="3" y="13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6" h="139">
                      <a:moveTo>
                        <a:pt x="0" y="0"/>
                      </a:moveTo>
                      <a:lnTo>
                        <a:pt x="186" y="0"/>
                      </a:lnTo>
                      <a:lnTo>
                        <a:pt x="186" y="139"/>
                      </a:lnTo>
                      <a:lnTo>
                        <a:pt x="0" y="13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6" y="2"/>
                      </a:lnTo>
                      <a:lnTo>
                        <a:pt x="186" y="139"/>
                      </a:lnTo>
                      <a:lnTo>
                        <a:pt x="3" y="13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8" name="Freeform 818"/>
                <p:cNvSpPr>
                  <a:spLocks noEditPoints="1"/>
                </p:cNvSpPr>
                <p:nvPr/>
              </p:nvSpPr>
              <p:spPr bwMode="auto">
                <a:xfrm>
                  <a:off x="671" y="1957"/>
                  <a:ext cx="18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3" y="0"/>
                    </a:cxn>
                    <a:cxn ang="0">
                      <a:pos x="183" y="137"/>
                    </a:cxn>
                    <a:cxn ang="0">
                      <a:pos x="0" y="13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83" y="3"/>
                    </a:cxn>
                    <a:cxn ang="0">
                      <a:pos x="183" y="137"/>
                    </a:cxn>
                    <a:cxn ang="0">
                      <a:pos x="3" y="13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83" h="137">
                      <a:moveTo>
                        <a:pt x="0" y="0"/>
                      </a:moveTo>
                      <a:lnTo>
                        <a:pt x="183" y="0"/>
                      </a:lnTo>
                      <a:lnTo>
                        <a:pt x="183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83" y="3"/>
                      </a:lnTo>
                      <a:lnTo>
                        <a:pt x="183" y="137"/>
                      </a:lnTo>
                      <a:lnTo>
                        <a:pt x="3" y="13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9" name="Freeform 819"/>
                <p:cNvSpPr>
                  <a:spLocks noEditPoints="1"/>
                </p:cNvSpPr>
                <p:nvPr/>
              </p:nvSpPr>
              <p:spPr bwMode="auto">
                <a:xfrm>
                  <a:off x="674" y="1960"/>
                  <a:ext cx="180" cy="1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0" y="0"/>
                    </a:cxn>
                    <a:cxn ang="0">
                      <a:pos x="180" y="134"/>
                    </a:cxn>
                    <a:cxn ang="0">
                      <a:pos x="0" y="13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80" y="2"/>
                    </a:cxn>
                    <a:cxn ang="0">
                      <a:pos x="180" y="134"/>
                    </a:cxn>
                    <a:cxn ang="0">
                      <a:pos x="2" y="13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80" h="134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34"/>
                      </a:lnTo>
                      <a:lnTo>
                        <a:pt x="0" y="13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80" y="2"/>
                      </a:lnTo>
                      <a:lnTo>
                        <a:pt x="180" y="134"/>
                      </a:lnTo>
                      <a:lnTo>
                        <a:pt x="2" y="13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0" name="Freeform 820"/>
                <p:cNvSpPr>
                  <a:spLocks noEditPoints="1"/>
                </p:cNvSpPr>
                <p:nvPr/>
              </p:nvSpPr>
              <p:spPr bwMode="auto">
                <a:xfrm>
                  <a:off x="676" y="1962"/>
                  <a:ext cx="178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8" y="0"/>
                    </a:cxn>
                    <a:cxn ang="0">
                      <a:pos x="178" y="132"/>
                    </a:cxn>
                    <a:cxn ang="0">
                      <a:pos x="0" y="13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78" y="1"/>
                    </a:cxn>
                    <a:cxn ang="0">
                      <a:pos x="178" y="132"/>
                    </a:cxn>
                    <a:cxn ang="0">
                      <a:pos x="2" y="13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78" h="132">
                      <a:moveTo>
                        <a:pt x="0" y="0"/>
                      </a:moveTo>
                      <a:lnTo>
                        <a:pt x="178" y="0"/>
                      </a:lnTo>
                      <a:lnTo>
                        <a:pt x="178" y="132"/>
                      </a:lnTo>
                      <a:lnTo>
                        <a:pt x="0" y="132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78" y="1"/>
                      </a:lnTo>
                      <a:lnTo>
                        <a:pt x="178" y="132"/>
                      </a:lnTo>
                      <a:lnTo>
                        <a:pt x="2" y="13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1" name="Freeform 821"/>
                <p:cNvSpPr>
                  <a:spLocks noEditPoints="1"/>
                </p:cNvSpPr>
                <p:nvPr/>
              </p:nvSpPr>
              <p:spPr bwMode="auto">
                <a:xfrm>
                  <a:off x="678" y="1963"/>
                  <a:ext cx="176" cy="1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6" y="0"/>
                    </a:cxn>
                    <a:cxn ang="0">
                      <a:pos x="176" y="131"/>
                    </a:cxn>
                    <a:cxn ang="0">
                      <a:pos x="0" y="131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76" y="2"/>
                    </a:cxn>
                    <a:cxn ang="0">
                      <a:pos x="176" y="131"/>
                    </a:cxn>
                    <a:cxn ang="0">
                      <a:pos x="4" y="131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176" h="131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31"/>
                      </a:lnTo>
                      <a:lnTo>
                        <a:pt x="0" y="131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176" y="2"/>
                      </a:lnTo>
                      <a:lnTo>
                        <a:pt x="176" y="131"/>
                      </a:lnTo>
                      <a:lnTo>
                        <a:pt x="4" y="131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A4A4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2" name="Freeform 822"/>
                <p:cNvSpPr>
                  <a:spLocks noEditPoints="1"/>
                </p:cNvSpPr>
                <p:nvPr/>
              </p:nvSpPr>
              <p:spPr bwMode="auto">
                <a:xfrm>
                  <a:off x="682" y="1965"/>
                  <a:ext cx="172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2" y="0"/>
                    </a:cxn>
                    <a:cxn ang="0">
                      <a:pos x="172" y="129"/>
                    </a:cxn>
                    <a:cxn ang="0">
                      <a:pos x="0" y="12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72" y="2"/>
                    </a:cxn>
                    <a:cxn ang="0">
                      <a:pos x="172" y="129"/>
                    </a:cxn>
                    <a:cxn ang="0">
                      <a:pos x="2" y="12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72" h="129">
                      <a:moveTo>
                        <a:pt x="0" y="0"/>
                      </a:moveTo>
                      <a:lnTo>
                        <a:pt x="172" y="0"/>
                      </a:lnTo>
                      <a:lnTo>
                        <a:pt x="172" y="129"/>
                      </a:lnTo>
                      <a:lnTo>
                        <a:pt x="0" y="12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72" y="2"/>
                      </a:lnTo>
                      <a:lnTo>
                        <a:pt x="172" y="129"/>
                      </a:lnTo>
                      <a:lnTo>
                        <a:pt x="2" y="12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3" name="Freeform 823"/>
                <p:cNvSpPr>
                  <a:spLocks noEditPoints="1"/>
                </p:cNvSpPr>
                <p:nvPr/>
              </p:nvSpPr>
              <p:spPr bwMode="auto">
                <a:xfrm>
                  <a:off x="684" y="1967"/>
                  <a:ext cx="170" cy="1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127"/>
                    </a:cxn>
                    <a:cxn ang="0">
                      <a:pos x="0" y="12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70" y="3"/>
                    </a:cxn>
                    <a:cxn ang="0">
                      <a:pos x="170" y="127"/>
                    </a:cxn>
                    <a:cxn ang="0">
                      <a:pos x="3" y="12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70" h="127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127"/>
                      </a:lnTo>
                      <a:lnTo>
                        <a:pt x="0" y="12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70" y="3"/>
                      </a:lnTo>
                      <a:lnTo>
                        <a:pt x="170" y="127"/>
                      </a:lnTo>
                      <a:lnTo>
                        <a:pt x="3" y="12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4" name="Freeform 824"/>
                <p:cNvSpPr>
                  <a:spLocks noEditPoints="1"/>
                </p:cNvSpPr>
                <p:nvPr/>
              </p:nvSpPr>
              <p:spPr bwMode="auto">
                <a:xfrm>
                  <a:off x="687" y="1970"/>
                  <a:ext cx="167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7" y="0"/>
                    </a:cxn>
                    <a:cxn ang="0">
                      <a:pos x="167" y="124"/>
                    </a:cxn>
                    <a:cxn ang="0">
                      <a:pos x="0" y="124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67" y="2"/>
                    </a:cxn>
                    <a:cxn ang="0">
                      <a:pos x="167" y="124"/>
                    </a:cxn>
                    <a:cxn ang="0">
                      <a:pos x="2" y="12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67" h="124">
                      <a:moveTo>
                        <a:pt x="0" y="0"/>
                      </a:moveTo>
                      <a:lnTo>
                        <a:pt x="167" y="0"/>
                      </a:lnTo>
                      <a:lnTo>
                        <a:pt x="16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67" y="2"/>
                      </a:lnTo>
                      <a:lnTo>
                        <a:pt x="167" y="124"/>
                      </a:lnTo>
                      <a:lnTo>
                        <a:pt x="2" y="12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5" name="Freeform 825"/>
                <p:cNvSpPr>
                  <a:spLocks noEditPoints="1"/>
                </p:cNvSpPr>
                <p:nvPr/>
              </p:nvSpPr>
              <p:spPr bwMode="auto">
                <a:xfrm>
                  <a:off x="689" y="1972"/>
                  <a:ext cx="165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0"/>
                    </a:cxn>
                    <a:cxn ang="0">
                      <a:pos x="165" y="122"/>
                    </a:cxn>
                    <a:cxn ang="0">
                      <a:pos x="0" y="122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65" y="1"/>
                    </a:cxn>
                    <a:cxn ang="0">
                      <a:pos x="165" y="122"/>
                    </a:cxn>
                    <a:cxn ang="0">
                      <a:pos x="3" y="12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65" h="122">
                      <a:moveTo>
                        <a:pt x="0" y="0"/>
                      </a:moveTo>
                      <a:lnTo>
                        <a:pt x="165" y="0"/>
                      </a:lnTo>
                      <a:lnTo>
                        <a:pt x="165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65" y="1"/>
                      </a:lnTo>
                      <a:lnTo>
                        <a:pt x="165" y="122"/>
                      </a:lnTo>
                      <a:lnTo>
                        <a:pt x="3" y="12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6" name="Freeform 826"/>
                <p:cNvSpPr>
                  <a:spLocks noEditPoints="1"/>
                </p:cNvSpPr>
                <p:nvPr/>
              </p:nvSpPr>
              <p:spPr bwMode="auto">
                <a:xfrm>
                  <a:off x="692" y="1973"/>
                  <a:ext cx="162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162" y="121"/>
                    </a:cxn>
                    <a:cxn ang="0">
                      <a:pos x="0" y="12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62" y="2"/>
                    </a:cxn>
                    <a:cxn ang="0">
                      <a:pos x="162" y="121"/>
                    </a:cxn>
                    <a:cxn ang="0">
                      <a:pos x="3" y="12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62" h="121">
                      <a:moveTo>
                        <a:pt x="0" y="0"/>
                      </a:moveTo>
                      <a:lnTo>
                        <a:pt x="162" y="0"/>
                      </a:lnTo>
                      <a:lnTo>
                        <a:pt x="162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62" y="2"/>
                      </a:lnTo>
                      <a:lnTo>
                        <a:pt x="162" y="121"/>
                      </a:lnTo>
                      <a:lnTo>
                        <a:pt x="3" y="12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7" name="Freeform 827"/>
                <p:cNvSpPr>
                  <a:spLocks noEditPoints="1"/>
                </p:cNvSpPr>
                <p:nvPr/>
              </p:nvSpPr>
              <p:spPr bwMode="auto">
                <a:xfrm>
                  <a:off x="695" y="1975"/>
                  <a:ext cx="159" cy="1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0"/>
                    </a:cxn>
                    <a:cxn ang="0">
                      <a:pos x="159" y="11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59" y="2"/>
                    </a:cxn>
                    <a:cxn ang="0">
                      <a:pos x="159" y="119"/>
                    </a:cxn>
                    <a:cxn ang="0">
                      <a:pos x="2" y="11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59" h="119">
                      <a:moveTo>
                        <a:pt x="0" y="0"/>
                      </a:moveTo>
                      <a:lnTo>
                        <a:pt x="159" y="0"/>
                      </a:lnTo>
                      <a:lnTo>
                        <a:pt x="159" y="119"/>
                      </a:lnTo>
                      <a:lnTo>
                        <a:pt x="0" y="11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59" y="2"/>
                      </a:lnTo>
                      <a:lnTo>
                        <a:pt x="159" y="119"/>
                      </a:lnTo>
                      <a:lnTo>
                        <a:pt x="2" y="11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8" name="Freeform 828"/>
                <p:cNvSpPr>
                  <a:spLocks noEditPoints="1"/>
                </p:cNvSpPr>
                <p:nvPr/>
              </p:nvSpPr>
              <p:spPr bwMode="auto">
                <a:xfrm>
                  <a:off x="697" y="1977"/>
                  <a:ext cx="157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7" y="0"/>
                    </a:cxn>
                    <a:cxn ang="0">
                      <a:pos x="157" y="117"/>
                    </a:cxn>
                    <a:cxn ang="0">
                      <a:pos x="0" y="11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57" y="3"/>
                    </a:cxn>
                    <a:cxn ang="0">
                      <a:pos x="157" y="117"/>
                    </a:cxn>
                    <a:cxn ang="0">
                      <a:pos x="3" y="11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57" h="117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57" y="3"/>
                      </a:lnTo>
                      <a:lnTo>
                        <a:pt x="157" y="117"/>
                      </a:lnTo>
                      <a:lnTo>
                        <a:pt x="3" y="11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9" name="Freeform 829"/>
                <p:cNvSpPr>
                  <a:spLocks noEditPoints="1"/>
                </p:cNvSpPr>
                <p:nvPr/>
              </p:nvSpPr>
              <p:spPr bwMode="auto">
                <a:xfrm>
                  <a:off x="700" y="1980"/>
                  <a:ext cx="154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4" y="0"/>
                    </a:cxn>
                    <a:cxn ang="0">
                      <a:pos x="154" y="114"/>
                    </a:cxn>
                    <a:cxn ang="0">
                      <a:pos x="0" y="114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54" y="1"/>
                    </a:cxn>
                    <a:cxn ang="0">
                      <a:pos x="154" y="114"/>
                    </a:cxn>
                    <a:cxn ang="0">
                      <a:pos x="3" y="114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54" h="114">
                      <a:moveTo>
                        <a:pt x="0" y="0"/>
                      </a:moveTo>
                      <a:lnTo>
                        <a:pt x="154" y="0"/>
                      </a:lnTo>
                      <a:lnTo>
                        <a:pt x="154" y="114"/>
                      </a:lnTo>
                      <a:lnTo>
                        <a:pt x="0" y="114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54" y="1"/>
                      </a:lnTo>
                      <a:lnTo>
                        <a:pt x="154" y="114"/>
                      </a:lnTo>
                      <a:lnTo>
                        <a:pt x="3" y="11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0" name="Freeform 830"/>
                <p:cNvSpPr>
                  <a:spLocks noEditPoints="1"/>
                </p:cNvSpPr>
                <p:nvPr/>
              </p:nvSpPr>
              <p:spPr bwMode="auto">
                <a:xfrm>
                  <a:off x="703" y="1981"/>
                  <a:ext cx="151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1" y="0"/>
                    </a:cxn>
                    <a:cxn ang="0">
                      <a:pos x="151" y="113"/>
                    </a:cxn>
                    <a:cxn ang="0">
                      <a:pos x="0" y="113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51" y="2"/>
                    </a:cxn>
                    <a:cxn ang="0">
                      <a:pos x="151" y="113"/>
                    </a:cxn>
                    <a:cxn ang="0">
                      <a:pos x="2" y="11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51" h="113">
                      <a:moveTo>
                        <a:pt x="0" y="0"/>
                      </a:moveTo>
                      <a:lnTo>
                        <a:pt x="151" y="0"/>
                      </a:lnTo>
                      <a:lnTo>
                        <a:pt x="151" y="113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51" y="2"/>
                      </a:lnTo>
                      <a:lnTo>
                        <a:pt x="151" y="113"/>
                      </a:lnTo>
                      <a:lnTo>
                        <a:pt x="2" y="11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1" name="Freeform 831"/>
                <p:cNvSpPr>
                  <a:spLocks noEditPoints="1"/>
                </p:cNvSpPr>
                <p:nvPr/>
              </p:nvSpPr>
              <p:spPr bwMode="auto">
                <a:xfrm>
                  <a:off x="705" y="1983"/>
                  <a:ext cx="149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9" y="0"/>
                    </a:cxn>
                    <a:cxn ang="0">
                      <a:pos x="149" y="111"/>
                    </a:cxn>
                    <a:cxn ang="0">
                      <a:pos x="0" y="11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49" y="2"/>
                    </a:cxn>
                    <a:cxn ang="0">
                      <a:pos x="149" y="111"/>
                    </a:cxn>
                    <a:cxn ang="0">
                      <a:pos x="3" y="11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49" h="111">
                      <a:moveTo>
                        <a:pt x="0" y="0"/>
                      </a:moveTo>
                      <a:lnTo>
                        <a:pt x="149" y="0"/>
                      </a:lnTo>
                      <a:lnTo>
                        <a:pt x="149" y="111"/>
                      </a:lnTo>
                      <a:lnTo>
                        <a:pt x="0" y="11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49" y="2"/>
                      </a:lnTo>
                      <a:lnTo>
                        <a:pt x="149" y="111"/>
                      </a:lnTo>
                      <a:lnTo>
                        <a:pt x="3" y="11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B1B1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2" name="Freeform 832"/>
                <p:cNvSpPr>
                  <a:spLocks noEditPoints="1"/>
                </p:cNvSpPr>
                <p:nvPr/>
              </p:nvSpPr>
              <p:spPr bwMode="auto">
                <a:xfrm>
                  <a:off x="708" y="1985"/>
                  <a:ext cx="146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6" y="0"/>
                    </a:cxn>
                    <a:cxn ang="0">
                      <a:pos x="146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46" y="2"/>
                    </a:cxn>
                    <a:cxn ang="0">
                      <a:pos x="146" y="109"/>
                    </a:cxn>
                    <a:cxn ang="0">
                      <a:pos x="2" y="10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46" h="109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46" y="2"/>
                      </a:lnTo>
                      <a:lnTo>
                        <a:pt x="146" y="109"/>
                      </a:lnTo>
                      <a:lnTo>
                        <a:pt x="2" y="10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3" name="Freeform 833"/>
                <p:cNvSpPr>
                  <a:spLocks noEditPoints="1"/>
                </p:cNvSpPr>
                <p:nvPr/>
              </p:nvSpPr>
              <p:spPr bwMode="auto">
                <a:xfrm>
                  <a:off x="710" y="1987"/>
                  <a:ext cx="144" cy="1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44" y="107"/>
                    </a:cxn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144" y="3"/>
                    </a:cxn>
                    <a:cxn ang="0">
                      <a:pos x="144" y="107"/>
                    </a:cxn>
                    <a:cxn ang="0">
                      <a:pos x="4" y="107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144" h="107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  <a:moveTo>
                        <a:pt x="4" y="3"/>
                      </a:moveTo>
                      <a:lnTo>
                        <a:pt x="144" y="3"/>
                      </a:lnTo>
                      <a:lnTo>
                        <a:pt x="144" y="107"/>
                      </a:lnTo>
                      <a:lnTo>
                        <a:pt x="4" y="107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B4B4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4" name="Freeform 834"/>
                <p:cNvSpPr>
                  <a:spLocks noEditPoints="1"/>
                </p:cNvSpPr>
                <p:nvPr/>
              </p:nvSpPr>
              <p:spPr bwMode="auto">
                <a:xfrm>
                  <a:off x="714" y="1990"/>
                  <a:ext cx="14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0" y="0"/>
                    </a:cxn>
                    <a:cxn ang="0">
                      <a:pos x="140" y="104"/>
                    </a:cxn>
                    <a:cxn ang="0">
                      <a:pos x="0" y="104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40" y="1"/>
                    </a:cxn>
                    <a:cxn ang="0">
                      <a:pos x="140" y="104"/>
                    </a:cxn>
                    <a:cxn ang="0">
                      <a:pos x="2" y="104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40" h="10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04"/>
                      </a:lnTo>
                      <a:lnTo>
                        <a:pt x="0" y="104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40" y="1"/>
                      </a:lnTo>
                      <a:lnTo>
                        <a:pt x="140" y="104"/>
                      </a:lnTo>
                      <a:lnTo>
                        <a:pt x="2" y="10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5" name="Freeform 835"/>
                <p:cNvSpPr>
                  <a:spLocks noEditPoints="1"/>
                </p:cNvSpPr>
                <p:nvPr/>
              </p:nvSpPr>
              <p:spPr bwMode="auto">
                <a:xfrm>
                  <a:off x="716" y="1991"/>
                  <a:ext cx="138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8" y="0"/>
                    </a:cxn>
                    <a:cxn ang="0">
                      <a:pos x="138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38" y="2"/>
                    </a:cxn>
                    <a:cxn ang="0">
                      <a:pos x="138" y="103"/>
                    </a:cxn>
                    <a:cxn ang="0">
                      <a:pos x="2" y="10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38" h="103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38" y="2"/>
                      </a:lnTo>
                      <a:lnTo>
                        <a:pt x="138" y="103"/>
                      </a:lnTo>
                      <a:lnTo>
                        <a:pt x="2" y="10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6" name="Freeform 836"/>
                <p:cNvSpPr>
                  <a:spLocks noEditPoints="1"/>
                </p:cNvSpPr>
                <p:nvPr/>
              </p:nvSpPr>
              <p:spPr bwMode="auto">
                <a:xfrm>
                  <a:off x="718" y="1993"/>
                  <a:ext cx="136" cy="1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6" y="0"/>
                    </a:cxn>
                    <a:cxn ang="0">
                      <a:pos x="136" y="101"/>
                    </a:cxn>
                    <a:cxn ang="0">
                      <a:pos x="0" y="10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6" y="2"/>
                    </a:cxn>
                    <a:cxn ang="0">
                      <a:pos x="136" y="101"/>
                    </a:cxn>
                    <a:cxn ang="0">
                      <a:pos x="3" y="10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6" h="101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6" y="2"/>
                      </a:lnTo>
                      <a:lnTo>
                        <a:pt x="136" y="101"/>
                      </a:lnTo>
                      <a:lnTo>
                        <a:pt x="3" y="10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7" name="Freeform 837"/>
                <p:cNvSpPr>
                  <a:spLocks noEditPoints="1"/>
                </p:cNvSpPr>
                <p:nvPr/>
              </p:nvSpPr>
              <p:spPr bwMode="auto">
                <a:xfrm>
                  <a:off x="721" y="1995"/>
                  <a:ext cx="133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99"/>
                    </a:cxn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3" y="2"/>
                    </a:cxn>
                    <a:cxn ang="0">
                      <a:pos x="133" y="99"/>
                    </a:cxn>
                    <a:cxn ang="0">
                      <a:pos x="3" y="9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3" h="99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3" y="2"/>
                      </a:lnTo>
                      <a:lnTo>
                        <a:pt x="133" y="99"/>
                      </a:lnTo>
                      <a:lnTo>
                        <a:pt x="3" y="9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8" name="Freeform 838"/>
                <p:cNvSpPr>
                  <a:spLocks noEditPoints="1"/>
                </p:cNvSpPr>
                <p:nvPr/>
              </p:nvSpPr>
              <p:spPr bwMode="auto">
                <a:xfrm>
                  <a:off x="724" y="1997"/>
                  <a:ext cx="130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0" y="0"/>
                    </a:cxn>
                    <a:cxn ang="0">
                      <a:pos x="130" y="97"/>
                    </a:cxn>
                    <a:cxn ang="0">
                      <a:pos x="0" y="9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30" y="3"/>
                    </a:cxn>
                    <a:cxn ang="0">
                      <a:pos x="130" y="97"/>
                    </a:cxn>
                    <a:cxn ang="0">
                      <a:pos x="3" y="9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30" h="97"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13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30" y="3"/>
                      </a:lnTo>
                      <a:lnTo>
                        <a:pt x="130" y="97"/>
                      </a:lnTo>
                      <a:lnTo>
                        <a:pt x="3" y="9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9" name="Freeform 839"/>
                <p:cNvSpPr>
                  <a:spLocks noEditPoints="1"/>
                </p:cNvSpPr>
                <p:nvPr/>
              </p:nvSpPr>
              <p:spPr bwMode="auto">
                <a:xfrm>
                  <a:off x="727" y="2000"/>
                  <a:ext cx="127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94"/>
                    </a:cxn>
                    <a:cxn ang="0">
                      <a:pos x="0" y="94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27" y="1"/>
                    </a:cxn>
                    <a:cxn ang="0">
                      <a:pos x="127" y="94"/>
                    </a:cxn>
                    <a:cxn ang="0">
                      <a:pos x="2" y="94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27" h="94"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27" y="1"/>
                      </a:lnTo>
                      <a:lnTo>
                        <a:pt x="127" y="94"/>
                      </a:lnTo>
                      <a:lnTo>
                        <a:pt x="2" y="9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BE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0" name="Freeform 840"/>
                <p:cNvSpPr>
                  <a:spLocks noEditPoints="1"/>
                </p:cNvSpPr>
                <p:nvPr/>
              </p:nvSpPr>
              <p:spPr bwMode="auto">
                <a:xfrm>
                  <a:off x="729" y="2001"/>
                  <a:ext cx="125" cy="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5" y="0"/>
                    </a:cxn>
                    <a:cxn ang="0">
                      <a:pos x="125" y="93"/>
                    </a:cxn>
                    <a:cxn ang="0">
                      <a:pos x="0" y="9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25" y="2"/>
                    </a:cxn>
                    <a:cxn ang="0">
                      <a:pos x="125" y="93"/>
                    </a:cxn>
                    <a:cxn ang="0">
                      <a:pos x="4" y="9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125" h="93">
                      <a:moveTo>
                        <a:pt x="0" y="0"/>
                      </a:moveTo>
                      <a:lnTo>
                        <a:pt x="125" y="0"/>
                      </a:lnTo>
                      <a:lnTo>
                        <a:pt x="125" y="93"/>
                      </a:lnTo>
                      <a:lnTo>
                        <a:pt x="0" y="9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125" y="2"/>
                      </a:lnTo>
                      <a:lnTo>
                        <a:pt x="125" y="93"/>
                      </a:lnTo>
                      <a:lnTo>
                        <a:pt x="4" y="9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1" name="Freeform 841"/>
                <p:cNvSpPr>
                  <a:spLocks noEditPoints="1"/>
                </p:cNvSpPr>
                <p:nvPr/>
              </p:nvSpPr>
              <p:spPr bwMode="auto">
                <a:xfrm>
                  <a:off x="733" y="2003"/>
                  <a:ext cx="121" cy="9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91"/>
                    </a:cxn>
                    <a:cxn ang="0">
                      <a:pos x="0" y="9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21" y="2"/>
                    </a:cxn>
                    <a:cxn ang="0">
                      <a:pos x="121" y="91"/>
                    </a:cxn>
                    <a:cxn ang="0">
                      <a:pos x="2" y="9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21" h="91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91"/>
                      </a:lnTo>
                      <a:lnTo>
                        <a:pt x="0" y="9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21" y="2"/>
                      </a:lnTo>
                      <a:lnTo>
                        <a:pt x="121" y="91"/>
                      </a:lnTo>
                      <a:lnTo>
                        <a:pt x="2" y="9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2" name="Freeform 842"/>
                <p:cNvSpPr>
                  <a:spLocks noEditPoints="1"/>
                </p:cNvSpPr>
                <p:nvPr/>
              </p:nvSpPr>
              <p:spPr bwMode="auto">
                <a:xfrm>
                  <a:off x="735" y="2005"/>
                  <a:ext cx="119" cy="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9" y="0"/>
                    </a:cxn>
                    <a:cxn ang="0">
                      <a:pos x="119" y="89"/>
                    </a:cxn>
                    <a:cxn ang="0">
                      <a:pos x="0" y="8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19" y="2"/>
                    </a:cxn>
                    <a:cxn ang="0">
                      <a:pos x="119" y="89"/>
                    </a:cxn>
                    <a:cxn ang="0">
                      <a:pos x="2" y="8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19" h="89">
                      <a:moveTo>
                        <a:pt x="0" y="0"/>
                      </a:moveTo>
                      <a:lnTo>
                        <a:pt x="119" y="0"/>
                      </a:lnTo>
                      <a:lnTo>
                        <a:pt x="119" y="89"/>
                      </a:lnTo>
                      <a:lnTo>
                        <a:pt x="0" y="8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19" y="2"/>
                      </a:lnTo>
                      <a:lnTo>
                        <a:pt x="119" y="89"/>
                      </a:lnTo>
                      <a:lnTo>
                        <a:pt x="2" y="8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3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3" name="Freeform 843"/>
                <p:cNvSpPr>
                  <a:spLocks noEditPoints="1"/>
                </p:cNvSpPr>
                <p:nvPr/>
              </p:nvSpPr>
              <p:spPr bwMode="auto">
                <a:xfrm>
                  <a:off x="737" y="2007"/>
                  <a:ext cx="117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7" y="0"/>
                    </a:cxn>
                    <a:cxn ang="0">
                      <a:pos x="117" y="87"/>
                    </a:cxn>
                    <a:cxn ang="0">
                      <a:pos x="0" y="87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117" y="3"/>
                    </a:cxn>
                    <a:cxn ang="0">
                      <a:pos x="117" y="87"/>
                    </a:cxn>
                    <a:cxn ang="0">
                      <a:pos x="3" y="87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17" h="87"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87"/>
                      </a:lnTo>
                      <a:lnTo>
                        <a:pt x="0" y="87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117" y="3"/>
                      </a:lnTo>
                      <a:lnTo>
                        <a:pt x="117" y="87"/>
                      </a:lnTo>
                      <a:lnTo>
                        <a:pt x="3" y="8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4" name="Freeform 844"/>
                <p:cNvSpPr>
                  <a:spLocks noEditPoints="1"/>
                </p:cNvSpPr>
                <p:nvPr/>
              </p:nvSpPr>
              <p:spPr bwMode="auto">
                <a:xfrm>
                  <a:off x="740" y="2010"/>
                  <a:ext cx="114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4" y="0"/>
                    </a:cxn>
                    <a:cxn ang="0">
                      <a:pos x="114" y="84"/>
                    </a:cxn>
                    <a:cxn ang="0">
                      <a:pos x="0" y="84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14" y="1"/>
                    </a:cxn>
                    <a:cxn ang="0">
                      <a:pos x="114" y="84"/>
                    </a:cxn>
                    <a:cxn ang="0">
                      <a:pos x="3" y="84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4" h="84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114" y="1"/>
                      </a:lnTo>
                      <a:lnTo>
                        <a:pt x="114" y="84"/>
                      </a:lnTo>
                      <a:lnTo>
                        <a:pt x="3" y="8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5" name="Freeform 845"/>
                <p:cNvSpPr>
                  <a:spLocks noEditPoints="1"/>
                </p:cNvSpPr>
                <p:nvPr/>
              </p:nvSpPr>
              <p:spPr bwMode="auto">
                <a:xfrm>
                  <a:off x="743" y="2011"/>
                  <a:ext cx="111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1" y="0"/>
                    </a:cxn>
                    <a:cxn ang="0">
                      <a:pos x="111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11" y="2"/>
                    </a:cxn>
                    <a:cxn ang="0">
                      <a:pos x="111" y="83"/>
                    </a:cxn>
                    <a:cxn ang="0">
                      <a:pos x="3" y="8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11" h="83">
                      <a:moveTo>
                        <a:pt x="0" y="0"/>
                      </a:moveTo>
                      <a:lnTo>
                        <a:pt x="111" y="0"/>
                      </a:lnTo>
                      <a:lnTo>
                        <a:pt x="111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11" y="2"/>
                      </a:lnTo>
                      <a:lnTo>
                        <a:pt x="111" y="83"/>
                      </a:lnTo>
                      <a:lnTo>
                        <a:pt x="3" y="8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6" name="Freeform 846"/>
                <p:cNvSpPr>
                  <a:spLocks noEditPoints="1"/>
                </p:cNvSpPr>
                <p:nvPr/>
              </p:nvSpPr>
              <p:spPr bwMode="auto">
                <a:xfrm>
                  <a:off x="746" y="2013"/>
                  <a:ext cx="108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0"/>
                    </a:cxn>
                    <a:cxn ang="0">
                      <a:pos x="108" y="81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08" y="2"/>
                    </a:cxn>
                    <a:cxn ang="0">
                      <a:pos x="108" y="81"/>
                    </a:cxn>
                    <a:cxn ang="0">
                      <a:pos x="2" y="8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08" h="81">
                      <a:moveTo>
                        <a:pt x="0" y="0"/>
                      </a:moveTo>
                      <a:lnTo>
                        <a:pt x="108" y="0"/>
                      </a:lnTo>
                      <a:lnTo>
                        <a:pt x="108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08" y="2"/>
                      </a:lnTo>
                      <a:lnTo>
                        <a:pt x="108" y="81"/>
                      </a:lnTo>
                      <a:lnTo>
                        <a:pt x="2" y="8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7" name="Freeform 847"/>
                <p:cNvSpPr>
                  <a:spLocks noEditPoints="1"/>
                </p:cNvSpPr>
                <p:nvPr/>
              </p:nvSpPr>
              <p:spPr bwMode="auto">
                <a:xfrm>
                  <a:off x="748" y="2015"/>
                  <a:ext cx="106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6" y="0"/>
                    </a:cxn>
                    <a:cxn ang="0">
                      <a:pos x="106" y="79"/>
                    </a:cxn>
                    <a:cxn ang="0">
                      <a:pos x="0" y="7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106" y="2"/>
                    </a:cxn>
                    <a:cxn ang="0">
                      <a:pos x="106" y="79"/>
                    </a:cxn>
                    <a:cxn ang="0">
                      <a:pos x="2" y="7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06" h="79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106" y="2"/>
                      </a:lnTo>
                      <a:lnTo>
                        <a:pt x="106" y="79"/>
                      </a:lnTo>
                      <a:lnTo>
                        <a:pt x="2" y="7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8" name="Freeform 848"/>
                <p:cNvSpPr>
                  <a:spLocks noEditPoints="1"/>
                </p:cNvSpPr>
                <p:nvPr/>
              </p:nvSpPr>
              <p:spPr bwMode="auto">
                <a:xfrm>
                  <a:off x="750" y="2017"/>
                  <a:ext cx="104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0"/>
                    </a:cxn>
                    <a:cxn ang="0">
                      <a:pos x="104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104" y="1"/>
                    </a:cxn>
                    <a:cxn ang="0">
                      <a:pos x="104" y="77"/>
                    </a:cxn>
                    <a:cxn ang="0">
                      <a:pos x="4" y="77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04" h="77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04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4" y="1"/>
                      </a:moveTo>
                      <a:lnTo>
                        <a:pt x="104" y="1"/>
                      </a:lnTo>
                      <a:lnTo>
                        <a:pt x="104" y="77"/>
                      </a:lnTo>
                      <a:lnTo>
                        <a:pt x="4" y="77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9" name="Freeform 849"/>
                <p:cNvSpPr>
                  <a:spLocks noEditPoints="1"/>
                </p:cNvSpPr>
                <p:nvPr/>
              </p:nvSpPr>
              <p:spPr bwMode="auto">
                <a:xfrm>
                  <a:off x="754" y="2018"/>
                  <a:ext cx="100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0"/>
                    </a:cxn>
                    <a:cxn ang="0">
                      <a:pos x="100" y="76"/>
                    </a:cxn>
                    <a:cxn ang="0">
                      <a:pos x="0" y="7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100" y="3"/>
                    </a:cxn>
                    <a:cxn ang="0">
                      <a:pos x="100" y="76"/>
                    </a:cxn>
                    <a:cxn ang="0">
                      <a:pos x="2" y="7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100" h="76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76"/>
                      </a:lnTo>
                      <a:lnTo>
                        <a:pt x="0" y="7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100" y="3"/>
                      </a:lnTo>
                      <a:lnTo>
                        <a:pt x="100" y="76"/>
                      </a:lnTo>
                      <a:lnTo>
                        <a:pt x="2" y="7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0" name="Freeform 850"/>
                <p:cNvSpPr>
                  <a:spLocks noEditPoints="1"/>
                </p:cNvSpPr>
                <p:nvPr/>
              </p:nvSpPr>
              <p:spPr bwMode="auto">
                <a:xfrm>
                  <a:off x="756" y="2021"/>
                  <a:ext cx="98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0"/>
                    </a:cxn>
                    <a:cxn ang="0">
                      <a:pos x="98" y="73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98" y="2"/>
                    </a:cxn>
                    <a:cxn ang="0">
                      <a:pos x="98" y="73"/>
                    </a:cxn>
                    <a:cxn ang="0">
                      <a:pos x="3" y="7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98" h="73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98" y="73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98" y="2"/>
                      </a:lnTo>
                      <a:lnTo>
                        <a:pt x="98" y="73"/>
                      </a:lnTo>
                      <a:lnTo>
                        <a:pt x="3" y="7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1" name="Freeform 851"/>
                <p:cNvSpPr>
                  <a:spLocks noEditPoints="1"/>
                </p:cNvSpPr>
                <p:nvPr/>
              </p:nvSpPr>
              <p:spPr bwMode="auto">
                <a:xfrm>
                  <a:off x="759" y="2023"/>
                  <a:ext cx="95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95" y="71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95" y="2"/>
                    </a:cxn>
                    <a:cxn ang="0">
                      <a:pos x="95" y="71"/>
                    </a:cxn>
                    <a:cxn ang="0">
                      <a:pos x="2" y="7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95" h="71"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95" y="2"/>
                      </a:lnTo>
                      <a:lnTo>
                        <a:pt x="95" y="71"/>
                      </a:lnTo>
                      <a:lnTo>
                        <a:pt x="2" y="7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2" name="Freeform 852"/>
                <p:cNvSpPr>
                  <a:spLocks noEditPoints="1"/>
                </p:cNvSpPr>
                <p:nvPr/>
              </p:nvSpPr>
              <p:spPr bwMode="auto">
                <a:xfrm>
                  <a:off x="761" y="2025"/>
                  <a:ext cx="93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3" y="0"/>
                    </a:cxn>
                    <a:cxn ang="0">
                      <a:pos x="93" y="69"/>
                    </a:cxn>
                    <a:cxn ang="0">
                      <a:pos x="0" y="69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93" y="2"/>
                    </a:cxn>
                    <a:cxn ang="0">
                      <a:pos x="93" y="69"/>
                    </a:cxn>
                    <a:cxn ang="0">
                      <a:pos x="3" y="69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93" h="69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93" y="2"/>
                      </a:lnTo>
                      <a:lnTo>
                        <a:pt x="93" y="69"/>
                      </a:lnTo>
                      <a:lnTo>
                        <a:pt x="3" y="69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3" name="Freeform 853"/>
                <p:cNvSpPr>
                  <a:spLocks noEditPoints="1"/>
                </p:cNvSpPr>
                <p:nvPr/>
              </p:nvSpPr>
              <p:spPr bwMode="auto">
                <a:xfrm>
                  <a:off x="764" y="2027"/>
                  <a:ext cx="90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67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90" y="1"/>
                    </a:cxn>
                    <a:cxn ang="0">
                      <a:pos x="90" y="67"/>
                    </a:cxn>
                    <a:cxn ang="0">
                      <a:pos x="3" y="67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90" h="67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67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90" y="1"/>
                      </a:lnTo>
                      <a:lnTo>
                        <a:pt x="90" y="67"/>
                      </a:lnTo>
                      <a:lnTo>
                        <a:pt x="3" y="67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4" name="Freeform 854"/>
                <p:cNvSpPr>
                  <a:spLocks noEditPoints="1"/>
                </p:cNvSpPr>
                <p:nvPr/>
              </p:nvSpPr>
              <p:spPr bwMode="auto">
                <a:xfrm>
                  <a:off x="767" y="2028"/>
                  <a:ext cx="87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7" y="0"/>
                    </a:cxn>
                    <a:cxn ang="0">
                      <a:pos x="87" y="66"/>
                    </a:cxn>
                    <a:cxn ang="0">
                      <a:pos x="0" y="6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87" y="3"/>
                    </a:cxn>
                    <a:cxn ang="0">
                      <a:pos x="87" y="66"/>
                    </a:cxn>
                    <a:cxn ang="0">
                      <a:pos x="2" y="6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87" h="66">
                      <a:moveTo>
                        <a:pt x="0" y="0"/>
                      </a:moveTo>
                      <a:lnTo>
                        <a:pt x="87" y="0"/>
                      </a:lnTo>
                      <a:lnTo>
                        <a:pt x="87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87" y="3"/>
                      </a:lnTo>
                      <a:lnTo>
                        <a:pt x="87" y="66"/>
                      </a:lnTo>
                      <a:lnTo>
                        <a:pt x="2" y="6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5" name="Freeform 855"/>
                <p:cNvSpPr>
                  <a:spLocks noEditPoints="1"/>
                </p:cNvSpPr>
                <p:nvPr/>
              </p:nvSpPr>
              <p:spPr bwMode="auto">
                <a:xfrm>
                  <a:off x="769" y="2031"/>
                  <a:ext cx="85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0"/>
                    </a:cxn>
                    <a:cxn ang="0">
                      <a:pos x="85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85" y="2"/>
                    </a:cxn>
                    <a:cxn ang="0">
                      <a:pos x="85" y="63"/>
                    </a:cxn>
                    <a:cxn ang="0">
                      <a:pos x="3" y="6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85" h="63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85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85" y="2"/>
                      </a:lnTo>
                      <a:lnTo>
                        <a:pt x="85" y="63"/>
                      </a:lnTo>
                      <a:lnTo>
                        <a:pt x="3" y="6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6" name="Freeform 856"/>
                <p:cNvSpPr>
                  <a:spLocks noEditPoints="1"/>
                </p:cNvSpPr>
                <p:nvPr/>
              </p:nvSpPr>
              <p:spPr bwMode="auto">
                <a:xfrm>
                  <a:off x="772" y="2033"/>
                  <a:ext cx="82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2" y="0"/>
                    </a:cxn>
                    <a:cxn ang="0">
                      <a:pos x="82" y="61"/>
                    </a:cxn>
                    <a:cxn ang="0">
                      <a:pos x="0" y="6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82" y="2"/>
                    </a:cxn>
                    <a:cxn ang="0">
                      <a:pos x="82" y="61"/>
                    </a:cxn>
                    <a:cxn ang="0">
                      <a:pos x="3" y="6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82" h="61">
                      <a:moveTo>
                        <a:pt x="0" y="0"/>
                      </a:moveTo>
                      <a:lnTo>
                        <a:pt x="82" y="0"/>
                      </a:lnTo>
                      <a:lnTo>
                        <a:pt x="82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82" y="2"/>
                      </a:lnTo>
                      <a:lnTo>
                        <a:pt x="82" y="61"/>
                      </a:lnTo>
                      <a:lnTo>
                        <a:pt x="3" y="6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7" name="Freeform 857"/>
                <p:cNvSpPr>
                  <a:spLocks noEditPoints="1"/>
                </p:cNvSpPr>
                <p:nvPr/>
              </p:nvSpPr>
              <p:spPr bwMode="auto">
                <a:xfrm>
                  <a:off x="775" y="2035"/>
                  <a:ext cx="79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9" y="0"/>
                    </a:cxn>
                    <a:cxn ang="0">
                      <a:pos x="79" y="59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79" y="2"/>
                    </a:cxn>
                    <a:cxn ang="0">
                      <a:pos x="79" y="59"/>
                    </a:cxn>
                    <a:cxn ang="0">
                      <a:pos x="2" y="59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79" h="59">
                      <a:moveTo>
                        <a:pt x="0" y="0"/>
                      </a:moveTo>
                      <a:lnTo>
                        <a:pt x="79" y="0"/>
                      </a:lnTo>
                      <a:lnTo>
                        <a:pt x="79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79" y="2"/>
                      </a:lnTo>
                      <a:lnTo>
                        <a:pt x="79" y="59"/>
                      </a:lnTo>
                      <a:lnTo>
                        <a:pt x="2" y="5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8" name="Freeform 858"/>
                <p:cNvSpPr>
                  <a:spLocks noEditPoints="1"/>
                </p:cNvSpPr>
                <p:nvPr/>
              </p:nvSpPr>
              <p:spPr bwMode="auto">
                <a:xfrm>
                  <a:off x="777" y="2037"/>
                  <a:ext cx="77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7" y="0"/>
                    </a:cxn>
                    <a:cxn ang="0">
                      <a:pos x="77" y="57"/>
                    </a:cxn>
                    <a:cxn ang="0">
                      <a:pos x="0" y="57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77" y="1"/>
                    </a:cxn>
                    <a:cxn ang="0">
                      <a:pos x="77" y="57"/>
                    </a:cxn>
                    <a:cxn ang="0">
                      <a:pos x="3" y="57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77" h="57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77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77" y="1"/>
                      </a:lnTo>
                      <a:lnTo>
                        <a:pt x="77" y="57"/>
                      </a:lnTo>
                      <a:lnTo>
                        <a:pt x="3" y="57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9" name="Freeform 859"/>
                <p:cNvSpPr>
                  <a:spLocks noEditPoints="1"/>
                </p:cNvSpPr>
                <p:nvPr/>
              </p:nvSpPr>
              <p:spPr bwMode="auto">
                <a:xfrm>
                  <a:off x="780" y="2038"/>
                  <a:ext cx="74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74" y="3"/>
                    </a:cxn>
                    <a:cxn ang="0">
                      <a:pos x="74" y="56"/>
                    </a:cxn>
                    <a:cxn ang="0">
                      <a:pos x="2" y="5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74" h="56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74" y="3"/>
                      </a:lnTo>
                      <a:lnTo>
                        <a:pt x="74" y="56"/>
                      </a:lnTo>
                      <a:lnTo>
                        <a:pt x="2" y="5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0" name="Freeform 860"/>
                <p:cNvSpPr>
                  <a:spLocks noEditPoints="1"/>
                </p:cNvSpPr>
                <p:nvPr/>
              </p:nvSpPr>
              <p:spPr bwMode="auto">
                <a:xfrm>
                  <a:off x="782" y="2041"/>
                  <a:ext cx="7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0"/>
                    </a:cxn>
                    <a:cxn ang="0">
                      <a:pos x="72" y="53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72" y="2"/>
                    </a:cxn>
                    <a:cxn ang="0">
                      <a:pos x="72" y="53"/>
                    </a:cxn>
                    <a:cxn ang="0">
                      <a:pos x="4" y="5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72" h="53">
                      <a:moveTo>
                        <a:pt x="0" y="0"/>
                      </a:moveTo>
                      <a:lnTo>
                        <a:pt x="72" y="0"/>
                      </a:lnTo>
                      <a:lnTo>
                        <a:pt x="72" y="53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72" y="2"/>
                      </a:lnTo>
                      <a:lnTo>
                        <a:pt x="72" y="53"/>
                      </a:lnTo>
                      <a:lnTo>
                        <a:pt x="4" y="5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1" name="Freeform 861"/>
                <p:cNvSpPr>
                  <a:spLocks noEditPoints="1"/>
                </p:cNvSpPr>
                <p:nvPr/>
              </p:nvSpPr>
              <p:spPr bwMode="auto">
                <a:xfrm>
                  <a:off x="786" y="2043"/>
                  <a:ext cx="68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0"/>
                    </a:cxn>
                    <a:cxn ang="0">
                      <a:pos x="68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68" y="2"/>
                    </a:cxn>
                    <a:cxn ang="0">
                      <a:pos x="68" y="51"/>
                    </a:cxn>
                    <a:cxn ang="0">
                      <a:pos x="2" y="5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68" h="51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8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68" y="2"/>
                      </a:lnTo>
                      <a:lnTo>
                        <a:pt x="68" y="51"/>
                      </a:lnTo>
                      <a:lnTo>
                        <a:pt x="2" y="5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2" name="Freeform 862"/>
                <p:cNvSpPr>
                  <a:spLocks noEditPoints="1"/>
                </p:cNvSpPr>
                <p:nvPr/>
              </p:nvSpPr>
              <p:spPr bwMode="auto">
                <a:xfrm>
                  <a:off x="788" y="2045"/>
                  <a:ext cx="66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0"/>
                    </a:cxn>
                    <a:cxn ang="0">
                      <a:pos x="66" y="49"/>
                    </a:cxn>
                    <a:cxn ang="0">
                      <a:pos x="0" y="4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66" y="1"/>
                    </a:cxn>
                    <a:cxn ang="0">
                      <a:pos x="66" y="49"/>
                    </a:cxn>
                    <a:cxn ang="0">
                      <a:pos x="2" y="4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66" h="49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66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66" y="1"/>
                      </a:lnTo>
                      <a:lnTo>
                        <a:pt x="66" y="49"/>
                      </a:lnTo>
                      <a:lnTo>
                        <a:pt x="2" y="4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3" name="Freeform 863"/>
                <p:cNvSpPr>
                  <a:spLocks noEditPoints="1"/>
                </p:cNvSpPr>
                <p:nvPr/>
              </p:nvSpPr>
              <p:spPr bwMode="auto">
                <a:xfrm>
                  <a:off x="790" y="2046"/>
                  <a:ext cx="6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64" y="2"/>
                    </a:cxn>
                    <a:cxn ang="0">
                      <a:pos x="64" y="48"/>
                    </a:cxn>
                    <a:cxn ang="0">
                      <a:pos x="3" y="4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64" h="48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64" y="2"/>
                      </a:lnTo>
                      <a:lnTo>
                        <a:pt x="64" y="48"/>
                      </a:lnTo>
                      <a:lnTo>
                        <a:pt x="3" y="4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4" name="Freeform 864"/>
                <p:cNvSpPr>
                  <a:spLocks noEditPoints="1"/>
                </p:cNvSpPr>
                <p:nvPr/>
              </p:nvSpPr>
              <p:spPr bwMode="auto">
                <a:xfrm>
                  <a:off x="793" y="2048"/>
                  <a:ext cx="61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1" y="0"/>
                    </a:cxn>
                    <a:cxn ang="0">
                      <a:pos x="61" y="46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61" y="3"/>
                    </a:cxn>
                    <a:cxn ang="0">
                      <a:pos x="61" y="46"/>
                    </a:cxn>
                    <a:cxn ang="0">
                      <a:pos x="3" y="46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61" h="46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61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61" y="3"/>
                      </a:lnTo>
                      <a:lnTo>
                        <a:pt x="61" y="46"/>
                      </a:lnTo>
                      <a:lnTo>
                        <a:pt x="3" y="4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5" name="Freeform 865"/>
                <p:cNvSpPr>
                  <a:spLocks noEditPoints="1"/>
                </p:cNvSpPr>
                <p:nvPr/>
              </p:nvSpPr>
              <p:spPr bwMode="auto">
                <a:xfrm>
                  <a:off x="796" y="2051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8" y="0"/>
                    </a:cxn>
                    <a:cxn ang="0">
                      <a:pos x="58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8" y="2"/>
                    </a:cxn>
                    <a:cxn ang="0">
                      <a:pos x="58" y="43"/>
                    </a:cxn>
                    <a:cxn ang="0">
                      <a:pos x="3" y="4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8" h="43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43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58" y="2"/>
                      </a:lnTo>
                      <a:lnTo>
                        <a:pt x="58" y="43"/>
                      </a:lnTo>
                      <a:lnTo>
                        <a:pt x="3" y="4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6" name="Freeform 866"/>
                <p:cNvSpPr>
                  <a:spLocks noEditPoints="1"/>
                </p:cNvSpPr>
                <p:nvPr/>
              </p:nvSpPr>
              <p:spPr bwMode="auto">
                <a:xfrm>
                  <a:off x="799" y="2053"/>
                  <a:ext cx="55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41"/>
                    </a:cxn>
                    <a:cxn ang="0">
                      <a:pos x="0" y="4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55" y="2"/>
                    </a:cxn>
                    <a:cxn ang="0">
                      <a:pos x="55" y="41"/>
                    </a:cxn>
                    <a:cxn ang="0">
                      <a:pos x="2" y="4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5" h="41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55" y="2"/>
                      </a:lnTo>
                      <a:lnTo>
                        <a:pt x="55" y="41"/>
                      </a:lnTo>
                      <a:lnTo>
                        <a:pt x="2" y="4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7" name="Freeform 867"/>
                <p:cNvSpPr>
                  <a:spLocks noEditPoints="1"/>
                </p:cNvSpPr>
                <p:nvPr/>
              </p:nvSpPr>
              <p:spPr bwMode="auto">
                <a:xfrm>
                  <a:off x="801" y="2055"/>
                  <a:ext cx="53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53" y="1"/>
                    </a:cxn>
                    <a:cxn ang="0">
                      <a:pos x="53" y="39"/>
                    </a:cxn>
                    <a:cxn ang="0">
                      <a:pos x="2" y="3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53" y="1"/>
                      </a:lnTo>
                      <a:lnTo>
                        <a:pt x="53" y="39"/>
                      </a:lnTo>
                      <a:lnTo>
                        <a:pt x="2" y="3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8" name="Freeform 868"/>
                <p:cNvSpPr>
                  <a:spLocks noEditPoints="1"/>
                </p:cNvSpPr>
                <p:nvPr/>
              </p:nvSpPr>
              <p:spPr bwMode="auto">
                <a:xfrm>
                  <a:off x="803" y="2056"/>
                  <a:ext cx="51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1" y="0"/>
                    </a:cxn>
                    <a:cxn ang="0">
                      <a:pos x="51" y="38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51" y="2"/>
                    </a:cxn>
                    <a:cxn ang="0">
                      <a:pos x="51" y="38"/>
                    </a:cxn>
                    <a:cxn ang="0">
                      <a:pos x="4" y="38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51" h="38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51" y="2"/>
                      </a:lnTo>
                      <a:lnTo>
                        <a:pt x="51" y="38"/>
                      </a:lnTo>
                      <a:lnTo>
                        <a:pt x="4" y="38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9" name="Freeform 869"/>
                <p:cNvSpPr>
                  <a:spLocks noEditPoints="1"/>
                </p:cNvSpPr>
                <p:nvPr/>
              </p:nvSpPr>
              <p:spPr bwMode="auto">
                <a:xfrm>
                  <a:off x="807" y="2058"/>
                  <a:ext cx="47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36"/>
                    </a:cxn>
                    <a:cxn ang="0">
                      <a:pos x="0" y="3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47" y="3"/>
                    </a:cxn>
                    <a:cxn ang="0">
                      <a:pos x="47" y="36"/>
                    </a:cxn>
                    <a:cxn ang="0">
                      <a:pos x="2" y="3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7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47" y="3"/>
                      </a:lnTo>
                      <a:lnTo>
                        <a:pt x="47" y="36"/>
                      </a:lnTo>
                      <a:lnTo>
                        <a:pt x="2" y="3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0" name="Freeform 870"/>
                <p:cNvSpPr>
                  <a:spLocks noEditPoints="1"/>
                </p:cNvSpPr>
                <p:nvPr/>
              </p:nvSpPr>
              <p:spPr bwMode="auto">
                <a:xfrm>
                  <a:off x="809" y="2061"/>
                  <a:ext cx="45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33"/>
                    </a:cxn>
                    <a:cxn ang="0">
                      <a:pos x="0" y="3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45" y="2"/>
                    </a:cxn>
                    <a:cxn ang="0">
                      <a:pos x="45" y="33"/>
                    </a:cxn>
                    <a:cxn ang="0">
                      <a:pos x="3" y="3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5" h="33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33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45" y="2"/>
                      </a:lnTo>
                      <a:lnTo>
                        <a:pt x="45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1" name="Freeform 871"/>
                <p:cNvSpPr>
                  <a:spLocks noEditPoints="1"/>
                </p:cNvSpPr>
                <p:nvPr/>
              </p:nvSpPr>
              <p:spPr bwMode="auto">
                <a:xfrm>
                  <a:off x="812" y="2063"/>
                  <a:ext cx="42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2" y="0"/>
                    </a:cxn>
                    <a:cxn ang="0">
                      <a:pos x="42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42" y="2"/>
                    </a:cxn>
                    <a:cxn ang="0">
                      <a:pos x="42" y="31"/>
                    </a:cxn>
                    <a:cxn ang="0">
                      <a:pos x="3" y="3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42" y="2"/>
                      </a:lnTo>
                      <a:lnTo>
                        <a:pt x="42" y="31"/>
                      </a:lnTo>
                      <a:lnTo>
                        <a:pt x="3" y="3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2" name="Freeform 872"/>
                <p:cNvSpPr>
                  <a:spLocks noEditPoints="1"/>
                </p:cNvSpPr>
                <p:nvPr/>
              </p:nvSpPr>
              <p:spPr bwMode="auto">
                <a:xfrm>
                  <a:off x="815" y="2065"/>
                  <a:ext cx="39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29"/>
                    </a:cxn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39" y="1"/>
                    </a:cxn>
                    <a:cxn ang="0">
                      <a:pos x="39" y="29"/>
                    </a:cxn>
                    <a:cxn ang="0">
                      <a:pos x="2" y="2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9" h="29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39" y="1"/>
                      </a:lnTo>
                      <a:lnTo>
                        <a:pt x="39" y="29"/>
                      </a:lnTo>
                      <a:lnTo>
                        <a:pt x="2" y="2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3" name="Freeform 873"/>
                <p:cNvSpPr>
                  <a:spLocks noEditPoints="1"/>
                </p:cNvSpPr>
                <p:nvPr/>
              </p:nvSpPr>
              <p:spPr bwMode="auto">
                <a:xfrm>
                  <a:off x="817" y="2066"/>
                  <a:ext cx="37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" y="0"/>
                    </a:cxn>
                    <a:cxn ang="0">
                      <a:pos x="37" y="28"/>
                    </a:cxn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37" y="2"/>
                    </a:cxn>
                    <a:cxn ang="0">
                      <a:pos x="37" y="28"/>
                    </a:cxn>
                    <a:cxn ang="0">
                      <a:pos x="3" y="2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7" h="28"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37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37" y="2"/>
                      </a:lnTo>
                      <a:lnTo>
                        <a:pt x="37" y="28"/>
                      </a:lnTo>
                      <a:lnTo>
                        <a:pt x="3" y="2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4" name="Freeform 874"/>
                <p:cNvSpPr>
                  <a:spLocks noEditPoints="1"/>
                </p:cNvSpPr>
                <p:nvPr/>
              </p:nvSpPr>
              <p:spPr bwMode="auto">
                <a:xfrm>
                  <a:off x="820" y="2068"/>
                  <a:ext cx="34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34" y="3"/>
                    </a:cxn>
                    <a:cxn ang="0">
                      <a:pos x="34" y="26"/>
                    </a:cxn>
                    <a:cxn ang="0">
                      <a:pos x="2" y="2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34" h="26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34" y="3"/>
                      </a:lnTo>
                      <a:lnTo>
                        <a:pt x="34" y="26"/>
                      </a:lnTo>
                      <a:lnTo>
                        <a:pt x="2" y="2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5" name="Freeform 875"/>
                <p:cNvSpPr>
                  <a:spLocks noEditPoints="1"/>
                </p:cNvSpPr>
                <p:nvPr/>
              </p:nvSpPr>
              <p:spPr bwMode="auto">
                <a:xfrm>
                  <a:off x="822" y="2071"/>
                  <a:ext cx="32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0"/>
                    </a:cxn>
                    <a:cxn ang="0">
                      <a:pos x="32" y="23"/>
                    </a:cxn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32" y="2"/>
                    </a:cxn>
                    <a:cxn ang="0">
                      <a:pos x="32" y="23"/>
                    </a:cxn>
                    <a:cxn ang="0">
                      <a:pos x="4" y="2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32" h="23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  <a:moveTo>
                        <a:pt x="4" y="2"/>
                      </a:moveTo>
                      <a:lnTo>
                        <a:pt x="32" y="2"/>
                      </a:lnTo>
                      <a:lnTo>
                        <a:pt x="32" y="23"/>
                      </a:lnTo>
                      <a:lnTo>
                        <a:pt x="4" y="2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6" name="Freeform 876"/>
                <p:cNvSpPr>
                  <a:spLocks noEditPoints="1"/>
                </p:cNvSpPr>
                <p:nvPr/>
              </p:nvSpPr>
              <p:spPr bwMode="auto">
                <a:xfrm>
                  <a:off x="826" y="207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8" y="2"/>
                    </a:cxn>
                    <a:cxn ang="0">
                      <a:pos x="28" y="21"/>
                    </a:cxn>
                    <a:cxn ang="0">
                      <a:pos x="2" y="2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8" h="21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2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28" y="2"/>
                      </a:lnTo>
                      <a:lnTo>
                        <a:pt x="28" y="21"/>
                      </a:lnTo>
                      <a:lnTo>
                        <a:pt x="2" y="2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7" name="Freeform 877"/>
                <p:cNvSpPr>
                  <a:spLocks noEditPoints="1"/>
                </p:cNvSpPr>
                <p:nvPr/>
              </p:nvSpPr>
              <p:spPr bwMode="auto">
                <a:xfrm>
                  <a:off x="828" y="2075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26" y="1"/>
                    </a:cxn>
                    <a:cxn ang="0">
                      <a:pos x="26" y="19"/>
                    </a:cxn>
                    <a:cxn ang="0">
                      <a:pos x="3" y="19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3" y="1"/>
                      </a:moveTo>
                      <a:lnTo>
                        <a:pt x="26" y="1"/>
                      </a:lnTo>
                      <a:lnTo>
                        <a:pt x="26" y="19"/>
                      </a:lnTo>
                      <a:lnTo>
                        <a:pt x="3" y="19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8" name="Freeform 878"/>
                <p:cNvSpPr>
                  <a:spLocks noEditPoints="1"/>
                </p:cNvSpPr>
                <p:nvPr/>
              </p:nvSpPr>
              <p:spPr bwMode="auto">
                <a:xfrm>
                  <a:off x="831" y="2076"/>
                  <a:ext cx="23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0"/>
                    </a:cxn>
                    <a:cxn ang="0">
                      <a:pos x="23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3" y="2"/>
                    </a:cxn>
                    <a:cxn ang="0">
                      <a:pos x="23" y="18"/>
                    </a:cxn>
                    <a:cxn ang="0">
                      <a:pos x="2" y="18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3" h="18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23" y="2"/>
                      </a:lnTo>
                      <a:lnTo>
                        <a:pt x="23" y="18"/>
                      </a:lnTo>
                      <a:lnTo>
                        <a:pt x="2" y="18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9" name="Freeform 879"/>
                <p:cNvSpPr>
                  <a:spLocks noEditPoints="1"/>
                </p:cNvSpPr>
                <p:nvPr/>
              </p:nvSpPr>
              <p:spPr bwMode="auto">
                <a:xfrm>
                  <a:off x="833" y="2078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21" y="3"/>
                    </a:cxn>
                    <a:cxn ang="0">
                      <a:pos x="21" y="16"/>
                    </a:cxn>
                    <a:cxn ang="0">
                      <a:pos x="3" y="16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21" h="1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  <a:moveTo>
                        <a:pt x="3" y="3"/>
                      </a:moveTo>
                      <a:lnTo>
                        <a:pt x="21" y="3"/>
                      </a:lnTo>
                      <a:lnTo>
                        <a:pt x="21" y="16"/>
                      </a:lnTo>
                      <a:lnTo>
                        <a:pt x="3" y="1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0" name="Freeform 880"/>
                <p:cNvSpPr>
                  <a:spLocks noEditPoints="1"/>
                </p:cNvSpPr>
                <p:nvPr/>
              </p:nvSpPr>
              <p:spPr bwMode="auto">
                <a:xfrm>
                  <a:off x="836" y="2081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8" y="2"/>
                    </a:cxn>
                    <a:cxn ang="0">
                      <a:pos x="18" y="13"/>
                    </a:cxn>
                    <a:cxn ang="0">
                      <a:pos x="3" y="1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8" h="13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8" y="2"/>
                      </a:lnTo>
                      <a:lnTo>
                        <a:pt x="18" y="13"/>
                      </a:lnTo>
                      <a:lnTo>
                        <a:pt x="3" y="1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1" name="Freeform 881"/>
                <p:cNvSpPr>
                  <a:spLocks noEditPoints="1"/>
                </p:cNvSpPr>
                <p:nvPr/>
              </p:nvSpPr>
              <p:spPr bwMode="auto">
                <a:xfrm>
                  <a:off x="839" y="2083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5" y="1"/>
                    </a:cxn>
                    <a:cxn ang="0">
                      <a:pos x="15" y="11"/>
                    </a:cxn>
                    <a:cxn ang="0">
                      <a:pos x="2" y="1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15" y="1"/>
                      </a:lnTo>
                      <a:lnTo>
                        <a:pt x="15" y="11"/>
                      </a:lnTo>
                      <a:lnTo>
                        <a:pt x="2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2" name="Freeform 882"/>
                <p:cNvSpPr>
                  <a:spLocks noEditPoints="1"/>
                </p:cNvSpPr>
                <p:nvPr/>
              </p:nvSpPr>
              <p:spPr bwMode="auto">
                <a:xfrm>
                  <a:off x="841" y="2084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10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3" y="2"/>
                    </a:cxn>
                    <a:cxn ang="0">
                      <a:pos x="13" y="10"/>
                    </a:cxn>
                    <a:cxn ang="0">
                      <a:pos x="3" y="10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3" h="10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3" y="2"/>
                      </a:lnTo>
                      <a:lnTo>
                        <a:pt x="13" y="10"/>
                      </a:lnTo>
                      <a:lnTo>
                        <a:pt x="3" y="1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3" name="Freeform 883"/>
                <p:cNvSpPr>
                  <a:spLocks noEditPoints="1"/>
                </p:cNvSpPr>
                <p:nvPr/>
              </p:nvSpPr>
              <p:spPr bwMode="auto">
                <a:xfrm>
                  <a:off x="844" y="2086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0" y="8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0" y="2"/>
                    </a:cxn>
                    <a:cxn ang="0">
                      <a:pos x="10" y="8"/>
                    </a:cxn>
                    <a:cxn ang="0">
                      <a:pos x="3" y="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10" y="2"/>
                      </a:lnTo>
                      <a:lnTo>
                        <a:pt x="10" y="8"/>
                      </a:lnTo>
                      <a:lnTo>
                        <a:pt x="3" y="8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4" name="Freeform 884"/>
                <p:cNvSpPr>
                  <a:spLocks noEditPoints="1"/>
                </p:cNvSpPr>
                <p:nvPr/>
              </p:nvSpPr>
              <p:spPr bwMode="auto">
                <a:xfrm>
                  <a:off x="847" y="2088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7" y="3"/>
                    </a:cxn>
                    <a:cxn ang="0">
                      <a:pos x="7" y="6"/>
                    </a:cxn>
                    <a:cxn ang="0">
                      <a:pos x="2" y="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" y="3"/>
                      </a:move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5" name="Freeform 885"/>
                <p:cNvSpPr>
                  <a:spLocks noEditPoints="1"/>
                </p:cNvSpPr>
                <p:nvPr/>
              </p:nvSpPr>
              <p:spPr bwMode="auto">
                <a:xfrm>
                  <a:off x="849" y="2091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2"/>
                    </a:cxn>
                    <a:cxn ang="0">
                      <a:pos x="5" y="3"/>
                    </a:cxn>
                    <a:cxn ang="0">
                      <a:pos x="3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  <a:moveTo>
                        <a:pt x="3" y="2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6" name="Freeform 886"/>
                <p:cNvSpPr>
                  <a:spLocks noEditPoints="1"/>
                </p:cNvSpPr>
                <p:nvPr/>
              </p:nvSpPr>
              <p:spPr bwMode="auto">
                <a:xfrm>
                  <a:off x="852" y="2093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7" name="Line 887"/>
                <p:cNvSpPr>
                  <a:spLocks noChangeShapeType="1"/>
                </p:cNvSpPr>
                <p:nvPr/>
              </p:nvSpPr>
              <p:spPr bwMode="auto">
                <a:xfrm>
                  <a:off x="697" y="2114"/>
                  <a:ext cx="1" cy="1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8" name="Line 888"/>
                <p:cNvSpPr>
                  <a:spLocks noChangeShapeType="1"/>
                </p:cNvSpPr>
                <p:nvPr/>
              </p:nvSpPr>
              <p:spPr bwMode="auto">
                <a:xfrm>
                  <a:off x="666" y="2114"/>
                  <a:ext cx="1" cy="1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9" name="Line 889"/>
                <p:cNvSpPr>
                  <a:spLocks noChangeShapeType="1"/>
                </p:cNvSpPr>
                <p:nvPr/>
              </p:nvSpPr>
              <p:spPr bwMode="auto">
                <a:xfrm>
                  <a:off x="628" y="2114"/>
                  <a:ext cx="250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0" name="Freeform 890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9"/>
                    </a:cxn>
                    <a:cxn ang="0">
                      <a:pos x="0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1" name="Freeform 891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9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9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2" name="Freeform 892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3" name="Freeform 893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4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4" name="Freeform 894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5" name="Freeform 895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6" name="Rectangle 896"/>
                <p:cNvSpPr>
                  <a:spLocks noChangeArrowheads="1"/>
                </p:cNvSpPr>
                <p:nvPr/>
              </p:nvSpPr>
              <p:spPr bwMode="auto">
                <a:xfrm>
                  <a:off x="818" y="2161"/>
                  <a:ext cx="31" cy="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7" name="Freeform 897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9"/>
                    </a:cxn>
                    <a:cxn ang="0">
                      <a:pos x="0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8" name="Freeform 898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9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9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9" name="Freeform 899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0" name="Freeform 900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4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1" name="Freeform 901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2" name="Freeform 902"/>
                <p:cNvSpPr>
                  <a:spLocks noEditPoints="1"/>
                </p:cNvSpPr>
                <p:nvPr/>
              </p:nvSpPr>
              <p:spPr bwMode="auto">
                <a:xfrm>
                  <a:off x="818" y="2161"/>
                  <a:ext cx="3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3" name="Rectangle 903"/>
                <p:cNvSpPr>
                  <a:spLocks noChangeArrowheads="1"/>
                </p:cNvSpPr>
                <p:nvPr/>
              </p:nvSpPr>
              <p:spPr bwMode="auto">
                <a:xfrm>
                  <a:off x="790" y="2164"/>
                  <a:ext cx="72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4" name="Freeform 904"/>
                <p:cNvSpPr>
                  <a:spLocks noEditPoints="1"/>
                </p:cNvSpPr>
                <p:nvPr/>
              </p:nvSpPr>
              <p:spPr bwMode="auto">
                <a:xfrm>
                  <a:off x="597" y="2153"/>
                  <a:ext cx="3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7" y="0"/>
                    </a:cxn>
                    <a:cxn ang="0">
                      <a:pos x="37" y="21"/>
                    </a:cxn>
                    <a:cxn ang="0">
                      <a:pos x="3" y="2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9" h="21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3" y="0"/>
                      </a:moveTo>
                      <a:lnTo>
                        <a:pt x="37" y="0"/>
                      </a:lnTo>
                      <a:lnTo>
                        <a:pt x="37" y="21"/>
                      </a:lnTo>
                      <a:lnTo>
                        <a:pt x="3" y="2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5" name="Freeform 905"/>
                <p:cNvSpPr>
                  <a:spLocks noEditPoints="1"/>
                </p:cNvSpPr>
                <p:nvPr/>
              </p:nvSpPr>
              <p:spPr bwMode="auto">
                <a:xfrm>
                  <a:off x="600" y="2153"/>
                  <a:ext cx="3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2" y="0"/>
                    </a:cxn>
                    <a:cxn ang="0">
                      <a:pos x="32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4" h="21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32" y="0"/>
                      </a:lnTo>
                      <a:lnTo>
                        <a:pt x="32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7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6" name="Freeform 906"/>
                <p:cNvSpPr>
                  <a:spLocks noEditPoints="1"/>
                </p:cNvSpPr>
                <p:nvPr/>
              </p:nvSpPr>
              <p:spPr bwMode="auto">
                <a:xfrm>
                  <a:off x="602" y="2153"/>
                  <a:ext cx="30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8" y="0"/>
                    </a:cxn>
                    <a:cxn ang="0">
                      <a:pos x="28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21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8" y="0"/>
                      </a:lnTo>
                      <a:lnTo>
                        <a:pt x="28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E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7" name="Freeform 907"/>
                <p:cNvSpPr>
                  <a:spLocks noEditPoints="1"/>
                </p:cNvSpPr>
                <p:nvPr/>
              </p:nvSpPr>
              <p:spPr bwMode="auto">
                <a:xfrm>
                  <a:off x="604" y="2153"/>
                  <a:ext cx="26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3" y="0"/>
                    </a:cxn>
                    <a:cxn ang="0">
                      <a:pos x="23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3" y="0"/>
                      </a:lnTo>
                      <a:lnTo>
                        <a:pt x="23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8" name="Freeform 908"/>
                <p:cNvSpPr>
                  <a:spLocks noEditPoints="1"/>
                </p:cNvSpPr>
                <p:nvPr/>
              </p:nvSpPr>
              <p:spPr bwMode="auto">
                <a:xfrm>
                  <a:off x="606" y="2153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0" y="0"/>
                    </a:cxn>
                    <a:cxn ang="0">
                      <a:pos x="20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1" h="21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258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9" name="Freeform 909"/>
                <p:cNvSpPr>
                  <a:spLocks noEditPoints="1"/>
                </p:cNvSpPr>
                <p:nvPr/>
              </p:nvSpPr>
              <p:spPr bwMode="auto">
                <a:xfrm>
                  <a:off x="608" y="2153"/>
                  <a:ext cx="1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16" y="0"/>
                    </a:cxn>
                    <a:cxn ang="0">
                      <a:pos x="16" y="21"/>
                    </a:cxn>
                    <a:cxn ang="0">
                      <a:pos x="3" y="2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8" h="21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3" y="0"/>
                      </a:moveTo>
                      <a:lnTo>
                        <a:pt x="16" y="0"/>
                      </a:lnTo>
                      <a:lnTo>
                        <a:pt x="16" y="21"/>
                      </a:lnTo>
                      <a:lnTo>
                        <a:pt x="3" y="2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C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0" name="Freeform 910"/>
                <p:cNvSpPr>
                  <a:spLocks noEditPoints="1"/>
                </p:cNvSpPr>
                <p:nvPr/>
              </p:nvSpPr>
              <p:spPr bwMode="auto">
                <a:xfrm>
                  <a:off x="611" y="2153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1" y="0"/>
                    </a:cxn>
                    <a:cxn ang="0">
                      <a:pos x="11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11" y="0"/>
                      </a:lnTo>
                      <a:lnTo>
                        <a:pt x="11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321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1" name="Freeform 911"/>
                <p:cNvSpPr>
                  <a:spLocks noEditPoints="1"/>
                </p:cNvSpPr>
                <p:nvPr/>
              </p:nvSpPr>
              <p:spPr bwMode="auto">
                <a:xfrm>
                  <a:off x="613" y="2153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7" y="0"/>
                    </a:cxn>
                    <a:cxn ang="0">
                      <a:pos x="7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" h="2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7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911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2" name="Freeform 912"/>
                <p:cNvSpPr>
                  <a:spLocks noEditPoints="1"/>
                </p:cNvSpPr>
                <p:nvPr/>
              </p:nvSpPr>
              <p:spPr bwMode="auto">
                <a:xfrm>
                  <a:off x="615" y="2153"/>
                  <a:ext cx="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3" name="Rectangle 913"/>
                <p:cNvSpPr>
                  <a:spLocks noChangeArrowheads="1"/>
                </p:cNvSpPr>
                <p:nvPr/>
              </p:nvSpPr>
              <p:spPr bwMode="auto">
                <a:xfrm>
                  <a:off x="597" y="2153"/>
                  <a:ext cx="39" cy="2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4" name="Freeform 914"/>
                <p:cNvSpPr>
                  <a:spLocks noEditPoints="1"/>
                </p:cNvSpPr>
                <p:nvPr/>
              </p:nvSpPr>
              <p:spPr bwMode="auto">
                <a:xfrm>
                  <a:off x="597" y="2153"/>
                  <a:ext cx="3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7" y="0"/>
                    </a:cxn>
                    <a:cxn ang="0">
                      <a:pos x="37" y="21"/>
                    </a:cxn>
                    <a:cxn ang="0">
                      <a:pos x="3" y="2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9" h="21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3" y="0"/>
                      </a:moveTo>
                      <a:lnTo>
                        <a:pt x="37" y="0"/>
                      </a:lnTo>
                      <a:lnTo>
                        <a:pt x="37" y="21"/>
                      </a:lnTo>
                      <a:lnTo>
                        <a:pt x="3" y="2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5" name="Freeform 915"/>
                <p:cNvSpPr>
                  <a:spLocks noEditPoints="1"/>
                </p:cNvSpPr>
                <p:nvPr/>
              </p:nvSpPr>
              <p:spPr bwMode="auto">
                <a:xfrm>
                  <a:off x="600" y="2153"/>
                  <a:ext cx="3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2" y="0"/>
                    </a:cxn>
                    <a:cxn ang="0">
                      <a:pos x="32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4" h="21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32" y="0"/>
                      </a:lnTo>
                      <a:lnTo>
                        <a:pt x="32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7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6" name="Freeform 916"/>
                <p:cNvSpPr>
                  <a:spLocks noEditPoints="1"/>
                </p:cNvSpPr>
                <p:nvPr/>
              </p:nvSpPr>
              <p:spPr bwMode="auto">
                <a:xfrm>
                  <a:off x="602" y="2153"/>
                  <a:ext cx="30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8" y="0"/>
                    </a:cxn>
                    <a:cxn ang="0">
                      <a:pos x="28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21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8" y="0"/>
                      </a:lnTo>
                      <a:lnTo>
                        <a:pt x="28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E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7" name="Freeform 917"/>
                <p:cNvSpPr>
                  <a:spLocks noEditPoints="1"/>
                </p:cNvSpPr>
                <p:nvPr/>
              </p:nvSpPr>
              <p:spPr bwMode="auto">
                <a:xfrm>
                  <a:off x="604" y="2153"/>
                  <a:ext cx="26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3" y="0"/>
                    </a:cxn>
                    <a:cxn ang="0">
                      <a:pos x="23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3" y="0"/>
                      </a:lnTo>
                      <a:lnTo>
                        <a:pt x="23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8" name="Freeform 918"/>
                <p:cNvSpPr>
                  <a:spLocks noEditPoints="1"/>
                </p:cNvSpPr>
                <p:nvPr/>
              </p:nvSpPr>
              <p:spPr bwMode="auto">
                <a:xfrm>
                  <a:off x="606" y="2153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0" y="0"/>
                    </a:cxn>
                    <a:cxn ang="0">
                      <a:pos x="20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1" h="21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258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9" name="Freeform 919"/>
                <p:cNvSpPr>
                  <a:spLocks noEditPoints="1"/>
                </p:cNvSpPr>
                <p:nvPr/>
              </p:nvSpPr>
              <p:spPr bwMode="auto">
                <a:xfrm>
                  <a:off x="608" y="2153"/>
                  <a:ext cx="1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16" y="0"/>
                    </a:cxn>
                    <a:cxn ang="0">
                      <a:pos x="16" y="21"/>
                    </a:cxn>
                    <a:cxn ang="0">
                      <a:pos x="3" y="2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8" h="21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3" y="0"/>
                      </a:moveTo>
                      <a:lnTo>
                        <a:pt x="16" y="0"/>
                      </a:lnTo>
                      <a:lnTo>
                        <a:pt x="16" y="21"/>
                      </a:lnTo>
                      <a:lnTo>
                        <a:pt x="3" y="2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C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0" name="Freeform 920"/>
                <p:cNvSpPr>
                  <a:spLocks noEditPoints="1"/>
                </p:cNvSpPr>
                <p:nvPr/>
              </p:nvSpPr>
              <p:spPr bwMode="auto">
                <a:xfrm>
                  <a:off x="611" y="2153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1" y="0"/>
                    </a:cxn>
                    <a:cxn ang="0">
                      <a:pos x="11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11" y="0"/>
                      </a:lnTo>
                      <a:lnTo>
                        <a:pt x="11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321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1" name="Freeform 921"/>
                <p:cNvSpPr>
                  <a:spLocks noEditPoints="1"/>
                </p:cNvSpPr>
                <p:nvPr/>
              </p:nvSpPr>
              <p:spPr bwMode="auto">
                <a:xfrm>
                  <a:off x="613" y="2153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7" y="0"/>
                    </a:cxn>
                    <a:cxn ang="0">
                      <a:pos x="7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" h="2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7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911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2" name="Freeform 922"/>
                <p:cNvSpPr>
                  <a:spLocks noEditPoints="1"/>
                </p:cNvSpPr>
                <p:nvPr/>
              </p:nvSpPr>
              <p:spPr bwMode="auto">
                <a:xfrm>
                  <a:off x="615" y="2153"/>
                  <a:ext cx="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3" name="Freeform 923"/>
                <p:cNvSpPr>
                  <a:spLocks/>
                </p:cNvSpPr>
                <p:nvPr/>
              </p:nvSpPr>
              <p:spPr bwMode="auto">
                <a:xfrm>
                  <a:off x="587" y="1882"/>
                  <a:ext cx="374" cy="375"/>
                </a:xfrm>
                <a:custGeom>
                  <a:avLst/>
                  <a:gdLst/>
                  <a:ahLst/>
                  <a:cxnLst>
                    <a:cxn ang="0">
                      <a:pos x="0" y="375"/>
                    </a:cxn>
                    <a:cxn ang="0">
                      <a:pos x="0" y="261"/>
                    </a:cxn>
                    <a:cxn ang="0">
                      <a:pos x="39" y="221"/>
                    </a:cxn>
                    <a:cxn ang="0">
                      <a:pos x="41" y="221"/>
                    </a:cxn>
                    <a:cxn ang="0">
                      <a:pos x="41" y="42"/>
                    </a:cxn>
                    <a:cxn ang="0">
                      <a:pos x="84" y="0"/>
                    </a:cxn>
                    <a:cxn ang="0">
                      <a:pos x="333" y="0"/>
                    </a:cxn>
                    <a:cxn ang="0">
                      <a:pos x="333" y="125"/>
                    </a:cxn>
                    <a:cxn ang="0">
                      <a:pos x="322" y="156"/>
                    </a:cxn>
                    <a:cxn ang="0">
                      <a:pos x="322" y="213"/>
                    </a:cxn>
                    <a:cxn ang="0">
                      <a:pos x="317" y="219"/>
                    </a:cxn>
                    <a:cxn ang="0">
                      <a:pos x="374" y="219"/>
                    </a:cxn>
                    <a:cxn ang="0">
                      <a:pos x="374" y="333"/>
                    </a:cxn>
                    <a:cxn ang="0">
                      <a:pos x="333" y="375"/>
                    </a:cxn>
                    <a:cxn ang="0">
                      <a:pos x="0" y="375"/>
                    </a:cxn>
                  </a:cxnLst>
                  <a:rect l="0" t="0" r="r" b="b"/>
                  <a:pathLst>
                    <a:path w="374" h="375">
                      <a:moveTo>
                        <a:pt x="0" y="375"/>
                      </a:moveTo>
                      <a:lnTo>
                        <a:pt x="0" y="261"/>
                      </a:lnTo>
                      <a:lnTo>
                        <a:pt x="39" y="221"/>
                      </a:lnTo>
                      <a:lnTo>
                        <a:pt x="41" y="221"/>
                      </a:lnTo>
                      <a:lnTo>
                        <a:pt x="41" y="42"/>
                      </a:lnTo>
                      <a:lnTo>
                        <a:pt x="84" y="0"/>
                      </a:lnTo>
                      <a:lnTo>
                        <a:pt x="333" y="0"/>
                      </a:lnTo>
                      <a:lnTo>
                        <a:pt x="333" y="125"/>
                      </a:lnTo>
                      <a:lnTo>
                        <a:pt x="322" y="156"/>
                      </a:lnTo>
                      <a:lnTo>
                        <a:pt x="322" y="213"/>
                      </a:lnTo>
                      <a:lnTo>
                        <a:pt x="317" y="219"/>
                      </a:lnTo>
                      <a:lnTo>
                        <a:pt x="374" y="219"/>
                      </a:lnTo>
                      <a:lnTo>
                        <a:pt x="374" y="333"/>
                      </a:lnTo>
                      <a:lnTo>
                        <a:pt x="333" y="375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284" name="Text Box 924"/>
              <p:cNvSpPr txBox="1">
                <a:spLocks noChangeArrowheads="1"/>
              </p:cNvSpPr>
              <p:nvPr/>
            </p:nvSpPr>
            <p:spPr bwMode="auto">
              <a:xfrm>
                <a:off x="1401" y="816"/>
                <a:ext cx="41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0">
                    <a:solidFill>
                      <a:schemeClr val="bg2"/>
                    </a:solidFill>
                  </a:rPr>
                  <a:t>Client</a:t>
                </a:r>
              </a:p>
            </p:txBody>
          </p:sp>
        </p:grpSp>
        <p:sp>
          <p:nvSpPr>
            <p:cNvPr id="16296" name="Line 936"/>
            <p:cNvSpPr>
              <a:spLocks noChangeShapeType="1"/>
            </p:cNvSpPr>
            <p:nvPr/>
          </p:nvSpPr>
          <p:spPr bwMode="auto">
            <a:xfrm>
              <a:off x="912" y="14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13" name="Group 953"/>
          <p:cNvGrpSpPr>
            <a:grpSpLocks/>
          </p:cNvGrpSpPr>
          <p:nvPr/>
        </p:nvGrpSpPr>
        <p:grpSpPr bwMode="auto">
          <a:xfrm>
            <a:off x="685800" y="4343400"/>
            <a:ext cx="1752600" cy="2239963"/>
            <a:chOff x="432" y="2736"/>
            <a:chExt cx="1104" cy="1411"/>
          </a:xfrm>
        </p:grpSpPr>
        <p:sp>
          <p:nvSpPr>
            <p:cNvPr id="16290" name="Text Box 930"/>
            <p:cNvSpPr txBox="1">
              <a:spLocks noChangeArrowheads="1"/>
            </p:cNvSpPr>
            <p:nvPr/>
          </p:nvSpPr>
          <p:spPr bwMode="auto">
            <a:xfrm>
              <a:off x="432" y="3916"/>
              <a:ext cx="100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  <a:ea typeface="ＭＳ Ｐゴシック" pitchFamily="34" charset="-128"/>
                </a:rPr>
                <a:t>Authorities</a:t>
              </a:r>
            </a:p>
          </p:txBody>
        </p:sp>
        <p:grpSp>
          <p:nvGrpSpPr>
            <p:cNvPr id="16310" name="Group 950"/>
            <p:cNvGrpSpPr>
              <a:grpSpLocks/>
            </p:cNvGrpSpPr>
            <p:nvPr/>
          </p:nvGrpSpPr>
          <p:grpSpPr bwMode="auto">
            <a:xfrm>
              <a:off x="624" y="2736"/>
              <a:ext cx="912" cy="1189"/>
              <a:chOff x="624" y="2736"/>
              <a:chExt cx="912" cy="1189"/>
            </a:xfrm>
          </p:grpSpPr>
          <p:sp>
            <p:nvSpPr>
              <p:cNvPr id="16292" name="Text Box 932"/>
              <p:cNvSpPr txBox="1">
                <a:spLocks noChangeArrowheads="1"/>
              </p:cNvSpPr>
              <p:nvPr/>
            </p:nvSpPr>
            <p:spPr bwMode="auto">
              <a:xfrm>
                <a:off x="864" y="2976"/>
                <a:ext cx="672" cy="75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6291" name="Text Box 931"/>
              <p:cNvSpPr txBox="1">
                <a:spLocks noChangeArrowheads="1"/>
              </p:cNvSpPr>
              <p:nvPr/>
            </p:nvSpPr>
            <p:spPr bwMode="auto">
              <a:xfrm>
                <a:off x="768" y="3072"/>
                <a:ext cx="672" cy="75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6287" name="Text Box 927"/>
              <p:cNvSpPr txBox="1">
                <a:spLocks noChangeArrowheads="1"/>
              </p:cNvSpPr>
              <p:nvPr/>
            </p:nvSpPr>
            <p:spPr bwMode="auto">
              <a:xfrm>
                <a:off x="624" y="3168"/>
                <a:ext cx="672" cy="75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b="1" i="0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6297" name="Line 937"/>
              <p:cNvSpPr>
                <a:spLocks noChangeShapeType="1"/>
              </p:cNvSpPr>
              <p:nvPr/>
            </p:nvSpPr>
            <p:spPr bwMode="auto">
              <a:xfrm flipV="1">
                <a:off x="1296" y="273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11" name="Group 951"/>
          <p:cNvGrpSpPr>
            <a:grpSpLocks/>
          </p:cNvGrpSpPr>
          <p:nvPr/>
        </p:nvGrpSpPr>
        <p:grpSpPr bwMode="auto">
          <a:xfrm>
            <a:off x="3200400" y="4343400"/>
            <a:ext cx="1600200" cy="2317750"/>
            <a:chOff x="2016" y="2736"/>
            <a:chExt cx="1008" cy="1460"/>
          </a:xfrm>
        </p:grpSpPr>
        <p:sp>
          <p:nvSpPr>
            <p:cNvPr id="16289" name="AutoShape 929"/>
            <p:cNvSpPr>
              <a:spLocks noChangeArrowheads="1"/>
            </p:cNvSpPr>
            <p:nvPr/>
          </p:nvSpPr>
          <p:spPr bwMode="auto">
            <a:xfrm>
              <a:off x="2256" y="3120"/>
              <a:ext cx="672" cy="528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288" name="AutoShape 928"/>
            <p:cNvSpPr>
              <a:spLocks noChangeArrowheads="1"/>
            </p:cNvSpPr>
            <p:nvPr/>
          </p:nvSpPr>
          <p:spPr bwMode="auto">
            <a:xfrm>
              <a:off x="2160" y="3168"/>
              <a:ext cx="672" cy="528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285" name="AutoShape 925"/>
            <p:cNvSpPr>
              <a:spLocks noChangeArrowheads="1"/>
            </p:cNvSpPr>
            <p:nvPr/>
          </p:nvSpPr>
          <p:spPr bwMode="auto">
            <a:xfrm>
              <a:off x="2016" y="3216"/>
              <a:ext cx="672" cy="528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286" name="Text Box 926"/>
            <p:cNvSpPr txBox="1">
              <a:spLocks noChangeArrowheads="1"/>
            </p:cNvSpPr>
            <p:nvPr/>
          </p:nvSpPr>
          <p:spPr bwMode="auto">
            <a:xfrm>
              <a:off x="2016" y="3792"/>
              <a:ext cx="100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  <a:ea typeface="ＭＳ Ｐゴシック" pitchFamily="34" charset="-128"/>
                </a:rPr>
                <a:t>Attribute</a:t>
              </a:r>
            </a:p>
            <a:p>
              <a:pPr algn="ctr"/>
              <a:r>
                <a:rPr lang="en-US">
                  <a:latin typeface="Arial" charset="0"/>
                  <a:ea typeface="ＭＳ Ｐゴシック" pitchFamily="34" charset="-128"/>
                </a:rPr>
                <a:t>Repositories</a:t>
              </a:r>
            </a:p>
          </p:txBody>
        </p:sp>
        <p:sp>
          <p:nvSpPr>
            <p:cNvPr id="16298" name="Line 938"/>
            <p:cNvSpPr>
              <a:spLocks noChangeShapeType="1"/>
            </p:cNvSpPr>
            <p:nvPr/>
          </p:nvSpPr>
          <p:spPr bwMode="auto">
            <a:xfrm flipV="1">
              <a:off x="2592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12" name="Group 952"/>
          <p:cNvGrpSpPr>
            <a:grpSpLocks/>
          </p:cNvGrpSpPr>
          <p:nvPr/>
        </p:nvGrpSpPr>
        <p:grpSpPr bwMode="auto">
          <a:xfrm>
            <a:off x="6400800" y="1447800"/>
            <a:ext cx="2133600" cy="3581400"/>
            <a:chOff x="4032" y="912"/>
            <a:chExt cx="1344" cy="2256"/>
          </a:xfrm>
        </p:grpSpPr>
        <p:sp>
          <p:nvSpPr>
            <p:cNvPr id="16299" name="Text Box 939"/>
            <p:cNvSpPr txBox="1">
              <a:spLocks noChangeArrowheads="1"/>
            </p:cNvSpPr>
            <p:nvPr/>
          </p:nvSpPr>
          <p:spPr bwMode="auto">
            <a:xfrm>
              <a:off x="4464" y="1392"/>
              <a:ext cx="576" cy="3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82880" rIns="0" bIns="0"/>
            <a:lstStyle/>
            <a:p>
              <a:pPr algn="ctr">
                <a:spcBef>
                  <a:spcPct val="50000"/>
                </a:spcBef>
              </a:pPr>
              <a:r>
                <a:rPr lang="en-US" b="1" i="0">
                  <a:latin typeface="Arial" charset="0"/>
                  <a:ea typeface="ＭＳ Ｐゴシック" pitchFamily="34" charset="-128"/>
                </a:rPr>
                <a:t>PDP</a:t>
              </a:r>
            </a:p>
            <a:p>
              <a:pPr algn="ctr">
                <a:spcBef>
                  <a:spcPct val="50000"/>
                </a:spcBef>
              </a:pPr>
              <a:endParaRPr lang="en-US" b="1" i="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6300" name="Text Box 940"/>
            <p:cNvSpPr txBox="1">
              <a:spLocks noChangeArrowheads="1"/>
            </p:cNvSpPr>
            <p:nvPr/>
          </p:nvSpPr>
          <p:spPr bwMode="auto">
            <a:xfrm>
              <a:off x="4032" y="912"/>
              <a:ext cx="576" cy="3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82880" rIns="0" bIns="0"/>
            <a:lstStyle/>
            <a:p>
              <a:pPr algn="ctr">
                <a:spcBef>
                  <a:spcPct val="50000"/>
                </a:spcBef>
              </a:pPr>
              <a:r>
                <a:rPr lang="en-US" b="1" i="0">
                  <a:latin typeface="Arial" charset="0"/>
                  <a:ea typeface="ＭＳ Ｐゴシック" pitchFamily="34" charset="-128"/>
                </a:rPr>
                <a:t>PDP</a:t>
              </a:r>
            </a:p>
            <a:p>
              <a:pPr algn="ctr">
                <a:spcBef>
                  <a:spcPct val="50000"/>
                </a:spcBef>
              </a:pPr>
              <a:endParaRPr lang="en-US" b="1" i="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6301" name="Text Box 941"/>
            <p:cNvSpPr txBox="1">
              <a:spLocks noChangeArrowheads="1"/>
            </p:cNvSpPr>
            <p:nvPr/>
          </p:nvSpPr>
          <p:spPr bwMode="auto">
            <a:xfrm>
              <a:off x="4800" y="912"/>
              <a:ext cx="576" cy="3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82880" rIns="0" bIns="0"/>
            <a:lstStyle/>
            <a:p>
              <a:pPr algn="ctr">
                <a:spcBef>
                  <a:spcPct val="50000"/>
                </a:spcBef>
              </a:pPr>
              <a:r>
                <a:rPr lang="en-US" b="1" i="0">
                  <a:latin typeface="Arial" charset="0"/>
                  <a:ea typeface="ＭＳ Ｐゴシック" pitchFamily="34" charset="-128"/>
                </a:rPr>
                <a:t>PDP</a:t>
              </a:r>
            </a:p>
            <a:p>
              <a:pPr algn="ctr">
                <a:spcBef>
                  <a:spcPct val="50000"/>
                </a:spcBef>
              </a:pPr>
              <a:endParaRPr lang="en-US" b="1" i="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6302" name="Line 942"/>
            <p:cNvSpPr>
              <a:spLocks noChangeShapeType="1"/>
            </p:cNvSpPr>
            <p:nvPr/>
          </p:nvSpPr>
          <p:spPr bwMode="auto">
            <a:xfrm flipV="1">
              <a:off x="4224" y="1824"/>
              <a:ext cx="48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24" name="Group 964"/>
          <p:cNvGrpSpPr>
            <a:grpSpLocks/>
          </p:cNvGrpSpPr>
          <p:nvPr/>
        </p:nvGrpSpPr>
        <p:grpSpPr bwMode="auto">
          <a:xfrm>
            <a:off x="1905000" y="3276600"/>
            <a:ext cx="914400" cy="457200"/>
            <a:chOff x="1200" y="2064"/>
            <a:chExt cx="576" cy="288"/>
          </a:xfrm>
        </p:grpSpPr>
        <p:sp>
          <p:nvSpPr>
            <p:cNvPr id="16314" name="AutoShape 954"/>
            <p:cNvSpPr>
              <a:spLocks noChangeArrowheads="1"/>
            </p:cNvSpPr>
            <p:nvPr/>
          </p:nvSpPr>
          <p:spPr bwMode="auto">
            <a:xfrm>
              <a:off x="1248" y="2064"/>
              <a:ext cx="528" cy="288"/>
            </a:xfrm>
            <a:prstGeom prst="flowChartMultidocumen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15" name="Text Box 955"/>
            <p:cNvSpPr txBox="1">
              <a:spLocks noChangeArrowheads="1"/>
            </p:cNvSpPr>
            <p:nvPr/>
          </p:nvSpPr>
          <p:spPr bwMode="auto">
            <a:xfrm>
              <a:off x="1200" y="2112"/>
              <a:ext cx="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0"/>
                <a:t>Resources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XACML 3.0 New Features	</a:t>
            </a:r>
            <a:br>
              <a:rPr lang="en-US"/>
            </a:b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71950"/>
          </a:xfrm>
        </p:spPr>
        <p:txBody>
          <a:bodyPr/>
          <a:lstStyle/>
          <a:p>
            <a:r>
              <a:rPr lang="en-US"/>
              <a:t>Administration/Delegation Profile</a:t>
            </a:r>
          </a:p>
          <a:p>
            <a:r>
              <a:rPr lang="en-US"/>
              <a:t>Request context generalization</a:t>
            </a:r>
          </a:p>
          <a:p>
            <a:r>
              <a:rPr lang="en-US"/>
              <a:t>New Combining Algorithms</a:t>
            </a:r>
          </a:p>
          <a:p>
            <a:r>
              <a:rPr lang="en-US"/>
              <a:t>Generalized Multiple Decision Requests</a:t>
            </a:r>
          </a:p>
          <a:p>
            <a:r>
              <a:rPr lang="en-US"/>
              <a:t>Advice (non-binding Obligations)</a:t>
            </a:r>
          </a:p>
          <a:p>
            <a:r>
              <a:rPr lang="en-US"/>
              <a:t>New time and Xpath functions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077200" cy="1143000"/>
          </a:xfrm>
        </p:spPr>
        <p:txBody>
          <a:bodyPr/>
          <a:lstStyle/>
          <a:p>
            <a:r>
              <a:rPr lang="en-US"/>
              <a:t>European Identity Award 2011</a:t>
            </a:r>
            <a:br>
              <a:rPr lang="en-US"/>
            </a:br>
            <a:r>
              <a:rPr lang="en-US"/>
              <a:t>XACML 3.0</a:t>
            </a:r>
          </a:p>
        </p:txBody>
      </p:sp>
      <p:pic>
        <p:nvPicPr>
          <p:cNvPr id="40966" name="Picture 6" descr="D:\My Documents\XACML 3.0 EIA 2011 Award Photos\XACML 3.0 European Identity Award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3427413" cy="4568825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</p:sld>
</file>

<file path=ppt/theme/theme1.xml><?xml version="1.0" encoding="utf-8"?>
<a:theme xmlns:a="http://schemas.openxmlformats.org/drawingml/2006/main" name="OASIStemplate3">
  <a:themeElements>
    <a:clrScheme name="OASIStemplate3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ASIStemplate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ASIStemplate3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ASIStemplate3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ASIStemplate3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OASIS-slide-template</Template>
  <TotalTime>1303</TotalTime>
  <Words>658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OASIStemplate3</vt:lpstr>
      <vt:lpstr>XACML Showcase  RSA Conference 2012</vt:lpstr>
      <vt:lpstr>What is XACML? </vt:lpstr>
      <vt:lpstr> Trends Driving Fine-Grained Access Control </vt:lpstr>
      <vt:lpstr>Powerful Policy Expression </vt:lpstr>
      <vt:lpstr> Key XACML Features </vt:lpstr>
      <vt:lpstr>XACML Benefits </vt:lpstr>
      <vt:lpstr>XACML Architecture </vt:lpstr>
      <vt:lpstr>XACML 3.0 New Features  </vt:lpstr>
      <vt:lpstr>European Identity Award 2011 XACML 3.0</vt:lpstr>
      <vt:lpstr> XACML Showcase - RSA 2012</vt:lpstr>
      <vt:lpstr>Showcase Participants </vt:lpstr>
      <vt:lpstr>Intellectual Property Control Profile</vt:lpstr>
      <vt:lpstr>Intellectual Property Control Profile</vt:lpstr>
      <vt:lpstr>Intellectual Property Control Profile</vt:lpstr>
      <vt:lpstr>What is Boeing CIPHER?</vt:lpstr>
      <vt:lpstr>CIPHER Document Categorization Use Case</vt:lpstr>
      <vt:lpstr>Showcase Configurations </vt:lpstr>
    </vt:vector>
  </TitlesOfParts>
  <Company>BEA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Hal Lockhart</dc:creator>
  <cp:lastModifiedBy>Hal Lockhart</cp:lastModifiedBy>
  <cp:revision>34</cp:revision>
  <dcterms:created xsi:type="dcterms:W3CDTF">2007-06-28T17:08:58Z</dcterms:created>
  <dcterms:modified xsi:type="dcterms:W3CDTF">2012-02-17T19:27:00Z</dcterms:modified>
</cp:coreProperties>
</file>