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4" r:id="rId5"/>
    <p:sldId id="274" r:id="rId6"/>
    <p:sldId id="270" r:id="rId7"/>
    <p:sldId id="272" r:id="rId8"/>
    <p:sldId id="271" r:id="rId9"/>
    <p:sldId id="275" r:id="rId10"/>
    <p:sldId id="260" r:id="rId11"/>
    <p:sldId id="262" r:id="rId12"/>
    <p:sldId id="261" r:id="rId13"/>
    <p:sldId id="267" r:id="rId14"/>
    <p:sldId id="263" r:id="rId15"/>
    <p:sldId id="276" r:id="rId16"/>
    <p:sldId id="265" r:id="rId17"/>
    <p:sldId id="266" r:id="rId18"/>
    <p:sldId id="269" r:id="rId19"/>
    <p:sldId id="268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41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3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B242-E995-4044-9A37-C33D7FECAEDB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72C-11D2-344F-A230-1AD58F329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8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B242-E995-4044-9A37-C33D7FECAEDB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72C-11D2-344F-A230-1AD58F329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3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B242-E995-4044-9A37-C33D7FECAEDB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72C-11D2-344F-A230-1AD58F329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5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B242-E995-4044-9A37-C33D7FECAEDB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72C-11D2-344F-A230-1AD58F329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8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B242-E995-4044-9A37-C33D7FECAEDB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72C-11D2-344F-A230-1AD58F329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B242-E995-4044-9A37-C33D7FECAEDB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72C-11D2-344F-A230-1AD58F329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6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B242-E995-4044-9A37-C33D7FECAEDB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72C-11D2-344F-A230-1AD58F329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5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B242-E995-4044-9A37-C33D7FECAEDB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72C-11D2-344F-A230-1AD58F329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1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B242-E995-4044-9A37-C33D7FECAEDB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72C-11D2-344F-A230-1AD58F329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0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B242-E995-4044-9A37-C33D7FECAEDB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72C-11D2-344F-A230-1AD58F329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3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B242-E995-4044-9A37-C33D7FECAEDB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B672C-11D2-344F-A230-1AD58F329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6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B242-E995-4044-9A37-C33D7FECAEDB}" type="datetimeFigureOut">
              <a:rPr lang="en-US" smtClean="0"/>
              <a:pPr/>
              <a:t>2/26/13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B672C-11D2-344F-A230-1AD58F329C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SCTP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410" y="3886200"/>
            <a:ext cx="8660120" cy="1752600"/>
          </a:xfrm>
        </p:spPr>
        <p:txBody>
          <a:bodyPr/>
          <a:lstStyle/>
          <a:p>
            <a:r>
              <a:rPr lang="en-US" smtClean="0"/>
              <a:t>Randall </a:t>
            </a:r>
            <a:r>
              <a:rPr lang="en-US" dirty="0" smtClean="0"/>
              <a:t>Stewart (</a:t>
            </a:r>
            <a:r>
              <a:rPr lang="en-US" dirty="0" err="1" smtClean="0"/>
              <a:t>randall@lakerest.net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Michael Tüxen (</a:t>
            </a:r>
            <a:r>
              <a:rPr lang="en-US" dirty="0" err="1" smtClean="0"/>
              <a:t>tuexen@fh-muenster.de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90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Service: Partial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Allows to avoid spending resources on user messages not being relevant anymore for the receiver.</a:t>
            </a:r>
          </a:p>
          <a:p>
            <a:r>
              <a:rPr lang="en-US" dirty="0" smtClean="0"/>
              <a:t>The sender can abandon user messages base on criteria called PR-SCTP policy</a:t>
            </a:r>
          </a:p>
          <a:p>
            <a:r>
              <a:rPr lang="en-US" dirty="0" smtClean="0"/>
              <a:t>PR-SCTP policies are implemented on the sender side and does not require negotiation.</a:t>
            </a:r>
          </a:p>
          <a:p>
            <a:r>
              <a:rPr lang="en-US" dirty="0" smtClean="0"/>
              <a:t>Examples of PR-SCTP policies:</a:t>
            </a:r>
          </a:p>
          <a:p>
            <a:pPr lvl="1"/>
            <a:r>
              <a:rPr lang="en-US" dirty="0" smtClean="0"/>
              <a:t>Lifetime</a:t>
            </a:r>
          </a:p>
          <a:p>
            <a:pPr lvl="1"/>
            <a:r>
              <a:rPr lang="en-US" dirty="0" smtClean="0"/>
              <a:t>Number of retransmissions</a:t>
            </a:r>
          </a:p>
          <a:p>
            <a:pPr lvl="1"/>
            <a:r>
              <a:rPr lang="en-US" dirty="0" smtClean="0"/>
              <a:t>Priority with respect to buffering</a:t>
            </a:r>
          </a:p>
        </p:txBody>
      </p:sp>
    </p:spTree>
    <p:extLst>
      <p:ext uri="{BB962C8B-B14F-4D97-AF65-F5344CB8AC3E}">
        <p14:creationId xmlns:p14="http://schemas.microsoft.com/office/powerpoint/2010/main" val="2133760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Service: Partial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SCTP association provides up to 2^16 </a:t>
            </a:r>
            <a:r>
              <a:rPr lang="en-US" dirty="0" err="1" smtClean="0"/>
              <a:t>uni</a:t>
            </a:r>
            <a:r>
              <a:rPr lang="en-US" dirty="0" smtClean="0"/>
              <a:t>-directional streams in each direction.</a:t>
            </a:r>
          </a:p>
          <a:p>
            <a:r>
              <a:rPr lang="en-US" dirty="0" smtClean="0"/>
              <a:t>Each message is sent on a stream.</a:t>
            </a:r>
          </a:p>
          <a:p>
            <a:r>
              <a:rPr lang="en-US" dirty="0" smtClean="0"/>
              <a:t>Message ordering is only preserved within each stream.</a:t>
            </a:r>
          </a:p>
          <a:p>
            <a:r>
              <a:rPr lang="en-US" dirty="0" smtClean="0"/>
              <a:t>In addition, messages can be marked for unordered delivery.</a:t>
            </a:r>
          </a:p>
          <a:p>
            <a:r>
              <a:rPr lang="en-US" dirty="0" smtClean="0"/>
              <a:t>This minimizes head of line blocking</a:t>
            </a:r>
          </a:p>
          <a:p>
            <a:r>
              <a:rPr lang="en-US" dirty="0" smtClean="0"/>
              <a:t>The </a:t>
            </a:r>
            <a:r>
              <a:rPr lang="en-US" dirty="0"/>
              <a:t>s</a:t>
            </a:r>
            <a:r>
              <a:rPr lang="en-US" dirty="0" smtClean="0"/>
              <a:t>tream </a:t>
            </a:r>
            <a:r>
              <a:rPr lang="en-US" dirty="0"/>
              <a:t>r</a:t>
            </a:r>
            <a:r>
              <a:rPr lang="en-US" dirty="0" smtClean="0"/>
              <a:t>econfiguration </a:t>
            </a:r>
            <a:r>
              <a:rPr lang="en-US" dirty="0"/>
              <a:t>extension </a:t>
            </a:r>
            <a:r>
              <a:rPr lang="en-US" dirty="0" smtClean="0"/>
              <a:t>(RFC 6525) allows to</a:t>
            </a:r>
          </a:p>
          <a:p>
            <a:pPr lvl="1"/>
            <a:r>
              <a:rPr lang="en-US" dirty="0" smtClean="0"/>
              <a:t>Add streams during the lifetime of an association</a:t>
            </a:r>
          </a:p>
          <a:p>
            <a:pPr lvl="1"/>
            <a:r>
              <a:rPr lang="en-US" dirty="0" smtClean="0"/>
              <a:t>Reset streams (i.e. start over at stream sequence 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70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Service: Network 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end-point can have multiple IP-addresses</a:t>
            </a:r>
          </a:p>
          <a:p>
            <a:r>
              <a:rPr lang="en-US" dirty="0" smtClean="0"/>
              <a:t>Each path is continuously supervised</a:t>
            </a:r>
          </a:p>
          <a:p>
            <a:r>
              <a:rPr lang="en-US" dirty="0" smtClean="0"/>
              <a:t>Primary path is used for initial transmission of user data</a:t>
            </a:r>
          </a:p>
          <a:p>
            <a:r>
              <a:rPr lang="en-US" dirty="0" smtClean="0"/>
              <a:t>In case of a failure, another (working) address is used</a:t>
            </a:r>
          </a:p>
          <a:p>
            <a:r>
              <a:rPr lang="en-US" dirty="0" smtClean="0"/>
              <a:t>The Address Reconfiguration </a:t>
            </a:r>
            <a:r>
              <a:rPr lang="en-US" dirty="0"/>
              <a:t>extension (RFC </a:t>
            </a:r>
            <a:r>
              <a:rPr lang="en-US" dirty="0" smtClean="0"/>
              <a:t>5061) allows</a:t>
            </a:r>
          </a:p>
          <a:p>
            <a:pPr lvl="1"/>
            <a:r>
              <a:rPr lang="en-US" dirty="0" smtClean="0"/>
              <a:t>Add and delete IP-addresses during the lifetime of an association</a:t>
            </a:r>
          </a:p>
          <a:p>
            <a:pPr lvl="1"/>
            <a:r>
              <a:rPr lang="en-US" dirty="0" smtClean="0"/>
              <a:t>Select the local and remote primary path</a:t>
            </a:r>
          </a:p>
          <a:p>
            <a:r>
              <a:rPr lang="en-US" dirty="0" smtClean="0"/>
              <a:t>Currently being specified: </a:t>
            </a:r>
            <a:r>
              <a:rPr lang="en-US" dirty="0" err="1" smtClean="0"/>
              <a:t>loadsharing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23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SCTP over IPSec</a:t>
            </a:r>
          </a:p>
          <a:p>
            <a:pPr lvl="1"/>
            <a:r>
              <a:rPr lang="en-US" dirty="0" smtClean="0"/>
              <a:t>Specified in RFC 3554, July 2003</a:t>
            </a:r>
          </a:p>
          <a:p>
            <a:pPr lvl="1"/>
            <a:r>
              <a:rPr lang="en-US" dirty="0" err="1" smtClean="0"/>
              <a:t>Multihoming</a:t>
            </a:r>
            <a:r>
              <a:rPr lang="en-US" dirty="0" smtClean="0"/>
              <a:t> improvements for IPSec</a:t>
            </a:r>
          </a:p>
          <a:p>
            <a:pPr lvl="1"/>
            <a:r>
              <a:rPr lang="en-US" dirty="0" smtClean="0"/>
              <a:t>Not implemented (as far as the authors know)</a:t>
            </a:r>
          </a:p>
          <a:p>
            <a:r>
              <a:rPr lang="en-US" dirty="0" smtClean="0"/>
              <a:t>TLS over SCTP</a:t>
            </a:r>
          </a:p>
          <a:p>
            <a:pPr lvl="1"/>
            <a:r>
              <a:rPr lang="en-US" dirty="0" smtClean="0"/>
              <a:t>Specified in RFC 3436, December 2002</a:t>
            </a:r>
          </a:p>
          <a:p>
            <a:pPr lvl="1"/>
            <a:r>
              <a:rPr lang="en-US" dirty="0" smtClean="0"/>
              <a:t>Doesn’t provide all services (no PR-SCTP, only ordered delivery)</a:t>
            </a:r>
          </a:p>
          <a:p>
            <a:pPr lvl="1"/>
            <a:r>
              <a:rPr lang="en-US" dirty="0" smtClean="0"/>
              <a:t>Doesn’t scale well and can’t be implemented directly in </a:t>
            </a:r>
            <a:r>
              <a:rPr lang="en-US" dirty="0" err="1" smtClean="0"/>
              <a:t>OpenSSL</a:t>
            </a:r>
            <a:r>
              <a:rPr lang="en-US" dirty="0" smtClean="0"/>
              <a:t>, however can be build as part of the application</a:t>
            </a:r>
          </a:p>
          <a:p>
            <a:r>
              <a:rPr lang="en-US" dirty="0" smtClean="0"/>
              <a:t>DTLS over SCTP</a:t>
            </a:r>
          </a:p>
          <a:p>
            <a:pPr lvl="1"/>
            <a:r>
              <a:rPr lang="en-US" dirty="0" smtClean="0"/>
              <a:t>Specified in RFC 6083, September 2010</a:t>
            </a:r>
          </a:p>
          <a:p>
            <a:pPr lvl="1"/>
            <a:r>
              <a:rPr lang="en-US" dirty="0" smtClean="0"/>
              <a:t>Provides almost all services provided by SCTP and its extensions</a:t>
            </a:r>
          </a:p>
          <a:p>
            <a:pPr lvl="1"/>
            <a:r>
              <a:rPr lang="en-US" dirty="0" smtClean="0"/>
              <a:t>Implemented in </a:t>
            </a:r>
            <a:r>
              <a:rPr lang="en-US" dirty="0" err="1" smtClean="0"/>
              <a:t>OpenSSL</a:t>
            </a:r>
            <a:r>
              <a:rPr lang="en-US" dirty="0" smtClean="0"/>
              <a:t> 1.0.1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42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SIGTRAN: Telephony </a:t>
            </a:r>
            <a:r>
              <a:rPr lang="en-US" dirty="0"/>
              <a:t>s</a:t>
            </a:r>
            <a:r>
              <a:rPr lang="en-US" dirty="0" smtClean="0"/>
              <a:t>ignaling networks</a:t>
            </a:r>
          </a:p>
          <a:p>
            <a:r>
              <a:rPr lang="en-US" dirty="0" err="1" smtClean="0"/>
              <a:t>RSerPool</a:t>
            </a:r>
            <a:endParaRPr lang="en-US" dirty="0" smtClean="0"/>
          </a:p>
          <a:p>
            <a:r>
              <a:rPr lang="en-US" dirty="0" smtClean="0"/>
              <a:t>Diameter</a:t>
            </a:r>
          </a:p>
          <a:p>
            <a:r>
              <a:rPr lang="en-US" dirty="0" smtClean="0"/>
              <a:t>IPFIX</a:t>
            </a:r>
          </a:p>
          <a:p>
            <a:r>
              <a:rPr lang="en-US" dirty="0" smtClean="0"/>
              <a:t>Forces</a:t>
            </a:r>
          </a:p>
          <a:p>
            <a:r>
              <a:rPr lang="en-US" dirty="0" err="1" smtClean="0"/>
              <a:t>RTCWeb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635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RTCWeb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 layer for data channels</a:t>
            </a:r>
          </a:p>
          <a:p>
            <a:r>
              <a:rPr lang="en-US" dirty="0" smtClean="0"/>
              <a:t>Encapsulated in DTLS running on top of UDP using ICE/STUN/TURN for NAT traversal</a:t>
            </a:r>
          </a:p>
          <a:p>
            <a:r>
              <a:rPr lang="en-US" dirty="0" smtClean="0"/>
              <a:t>Usage of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ultiple streams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rdered / unordered delivery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artial reliability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tream reconfiguration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96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Provided by OS vendor for</a:t>
            </a:r>
          </a:p>
          <a:p>
            <a:pPr lvl="1"/>
            <a:r>
              <a:rPr lang="en-US" dirty="0" smtClean="0"/>
              <a:t>FreeBSD</a:t>
            </a:r>
          </a:p>
          <a:p>
            <a:pPr lvl="1"/>
            <a:r>
              <a:rPr lang="en-US" dirty="0" smtClean="0"/>
              <a:t>Linux</a:t>
            </a:r>
          </a:p>
          <a:p>
            <a:pPr lvl="1"/>
            <a:r>
              <a:rPr lang="en-US" dirty="0" smtClean="0"/>
              <a:t>Solaris</a:t>
            </a:r>
          </a:p>
          <a:p>
            <a:r>
              <a:rPr lang="en-US" dirty="0" smtClean="0"/>
              <a:t>The FreeBSD has been ported to support</a:t>
            </a:r>
          </a:p>
          <a:p>
            <a:pPr lvl="1"/>
            <a:r>
              <a:rPr lang="en-US" dirty="0" smtClean="0"/>
              <a:t>Mac OS X as a network kernel extension (NKE)</a:t>
            </a:r>
          </a:p>
          <a:p>
            <a:pPr lvl="1"/>
            <a:r>
              <a:rPr lang="en-US" dirty="0" smtClean="0"/>
              <a:t>Windows as a kernel driver</a:t>
            </a:r>
          </a:p>
          <a:p>
            <a:pPr lvl="1"/>
            <a:r>
              <a:rPr lang="en-US" dirty="0" smtClean="0"/>
              <a:t>Windows, Linux, FreeBSD, </a:t>
            </a:r>
            <a:r>
              <a:rPr lang="en-US" dirty="0" err="1" smtClean="0"/>
              <a:t>MacOS</a:t>
            </a:r>
            <a:r>
              <a:rPr lang="en-US" dirty="0" smtClean="0"/>
              <a:t> X as a </a:t>
            </a:r>
            <a:r>
              <a:rPr lang="en-US" dirty="0" err="1" smtClean="0"/>
              <a:t>userland</a:t>
            </a:r>
            <a:r>
              <a:rPr lang="en-US" dirty="0" smtClean="0"/>
              <a:t> stack (included in Firefox)</a:t>
            </a:r>
          </a:p>
          <a:p>
            <a:r>
              <a:rPr lang="en-US" dirty="0" smtClean="0"/>
              <a:t>Commercial implementations for various operating systems</a:t>
            </a:r>
          </a:p>
          <a:p>
            <a:r>
              <a:rPr lang="en-US" dirty="0" smtClean="0"/>
              <a:t>Implementations are interoperable as shown in nine </a:t>
            </a:r>
            <a:r>
              <a:rPr lang="en-US" dirty="0"/>
              <a:t>i</a:t>
            </a:r>
            <a:r>
              <a:rPr lang="en-US" dirty="0" smtClean="0"/>
              <a:t>nteroperability tests.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38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Two programming models:</a:t>
            </a:r>
          </a:p>
          <a:p>
            <a:pPr lvl="1"/>
            <a:r>
              <a:rPr lang="en-US" dirty="0" smtClean="0"/>
              <a:t>One to one Style API</a:t>
            </a:r>
          </a:p>
          <a:p>
            <a:pPr lvl="1"/>
            <a:r>
              <a:rPr lang="en-US" dirty="0" smtClean="0"/>
              <a:t>One to many Style API</a:t>
            </a:r>
          </a:p>
          <a:p>
            <a:r>
              <a:rPr lang="en-US" dirty="0" smtClean="0"/>
              <a:t>Several socket options allowing fine-tuning of parameters</a:t>
            </a:r>
          </a:p>
          <a:p>
            <a:r>
              <a:rPr lang="en-US" dirty="0" smtClean="0"/>
              <a:t>Notifications (events that happen on the transport connection)</a:t>
            </a:r>
          </a:p>
          <a:p>
            <a:r>
              <a:rPr lang="en-US" dirty="0" smtClean="0"/>
              <a:t>Additional </a:t>
            </a:r>
            <a:r>
              <a:rPr lang="en-US" dirty="0" err="1"/>
              <a:t>c</a:t>
            </a:r>
            <a:r>
              <a:rPr lang="en-US" dirty="0" err="1" smtClean="0"/>
              <a:t>msgs</a:t>
            </a:r>
            <a:r>
              <a:rPr lang="en-US" dirty="0" smtClean="0"/>
              <a:t> for </a:t>
            </a:r>
            <a:r>
              <a:rPr lang="en-US" dirty="0" err="1" smtClean="0"/>
              <a:t>sendmsg</a:t>
            </a:r>
            <a:r>
              <a:rPr lang="en-US" dirty="0" smtClean="0"/>
              <a:t>()/</a:t>
            </a:r>
            <a:r>
              <a:rPr lang="en-US" dirty="0" err="1" smtClean="0"/>
              <a:t>recvmsg</a:t>
            </a:r>
            <a:r>
              <a:rPr lang="en-US" dirty="0" smtClean="0"/>
              <a:t>()</a:t>
            </a:r>
          </a:p>
          <a:p>
            <a:r>
              <a:rPr lang="en-US" dirty="0" smtClean="0"/>
              <a:t>Additional functions for</a:t>
            </a:r>
          </a:p>
          <a:p>
            <a:pPr lvl="1"/>
            <a:r>
              <a:rPr lang="en-US" dirty="0" smtClean="0"/>
              <a:t>supporting multiple IP addresses per end-point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ending and receiving user messages</a:t>
            </a:r>
          </a:p>
          <a:p>
            <a:pPr lvl="1"/>
            <a:r>
              <a:rPr lang="en-US" dirty="0" smtClean="0"/>
              <a:t>Transition of sockets between programming models</a:t>
            </a:r>
          </a:p>
          <a:p>
            <a:r>
              <a:rPr lang="en-US" dirty="0" smtClean="0"/>
              <a:t>Mostly supported by FreeBSD, Linux and Solaris allowing users to write portable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890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 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Legacy NATs:</a:t>
            </a:r>
          </a:p>
          <a:p>
            <a:pPr lvl="1"/>
            <a:r>
              <a:rPr lang="en-US" dirty="0" smtClean="0"/>
              <a:t>UDP encapsulation, allows UDP port numbers to be modified by middle-boxes</a:t>
            </a:r>
          </a:p>
          <a:p>
            <a:pPr lvl="1"/>
            <a:r>
              <a:rPr lang="en-US" dirty="0" smtClean="0"/>
              <a:t>Requires support in the SCTP end-hosts</a:t>
            </a:r>
          </a:p>
          <a:p>
            <a:pPr lvl="1"/>
            <a:r>
              <a:rPr lang="en-US" dirty="0" smtClean="0"/>
              <a:t>Doesn’t require special support in the middle-boxes</a:t>
            </a:r>
          </a:p>
          <a:p>
            <a:r>
              <a:rPr lang="en-US" dirty="0" smtClean="0"/>
              <a:t>SCTP aware NATs:</a:t>
            </a:r>
          </a:p>
          <a:p>
            <a:pPr lvl="1"/>
            <a:r>
              <a:rPr lang="en-US" dirty="0" smtClean="0"/>
              <a:t>SCTP port numbers are not modified by middle-boxes</a:t>
            </a:r>
          </a:p>
          <a:p>
            <a:pPr lvl="1"/>
            <a:r>
              <a:rPr lang="en-US" dirty="0" smtClean="0"/>
              <a:t>Requires support from the middle-boxes and the end-hosts, however</a:t>
            </a:r>
            <a:r>
              <a:rPr lang="en-US" dirty="0"/>
              <a:t> n</a:t>
            </a:r>
            <a:r>
              <a:rPr lang="en-US" dirty="0" smtClean="0"/>
              <a:t>o communication between middle-boxes is required </a:t>
            </a:r>
          </a:p>
        </p:txBody>
      </p:sp>
    </p:spTree>
    <p:extLst>
      <p:ext uri="{BB962C8B-B14F-4D97-AF65-F5344CB8AC3E}">
        <p14:creationId xmlns:p14="http://schemas.microsoft.com/office/powerpoint/2010/main" val="2183477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Ongoing SCTP-related Work in TSVWG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UDP tunneling (in IESG discussion)</a:t>
            </a:r>
          </a:p>
          <a:p>
            <a:r>
              <a:rPr lang="en-US" dirty="0"/>
              <a:t>SCTP aware NATs</a:t>
            </a:r>
          </a:p>
          <a:p>
            <a:r>
              <a:rPr lang="en-US" dirty="0" smtClean="0"/>
              <a:t>ECN support</a:t>
            </a:r>
          </a:p>
          <a:p>
            <a:r>
              <a:rPr lang="en-US" dirty="0" smtClean="0"/>
              <a:t>Interleaving of user messages</a:t>
            </a:r>
          </a:p>
          <a:p>
            <a:r>
              <a:rPr lang="en-US" dirty="0" err="1" smtClean="0"/>
              <a:t>Loadsharing</a:t>
            </a:r>
            <a:endParaRPr lang="en-US" dirty="0" smtClean="0"/>
          </a:p>
          <a:p>
            <a:r>
              <a:rPr lang="en-US" dirty="0" smtClean="0"/>
              <a:t>Optimizations (sack immediately and others)</a:t>
            </a:r>
          </a:p>
        </p:txBody>
      </p:sp>
    </p:spTree>
    <p:extLst>
      <p:ext uri="{BB962C8B-B14F-4D97-AF65-F5344CB8AC3E}">
        <p14:creationId xmlns:p14="http://schemas.microsoft.com/office/powerpoint/2010/main" val="49773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Services provided by SCTP</a:t>
            </a:r>
          </a:p>
          <a:p>
            <a:r>
              <a:rPr lang="en-US" dirty="0" smtClean="0"/>
              <a:t>Deployment considerations</a:t>
            </a:r>
          </a:p>
          <a:p>
            <a:r>
              <a:rPr lang="en-US" dirty="0" smtClean="0"/>
              <a:t>Current developments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97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SCTP provides a variety of flexible services</a:t>
            </a:r>
          </a:p>
          <a:p>
            <a:pPr lvl="1"/>
            <a:r>
              <a:rPr lang="en-US" dirty="0" smtClean="0"/>
              <a:t>Network fault tolerance</a:t>
            </a:r>
          </a:p>
          <a:p>
            <a:pPr lvl="1"/>
            <a:r>
              <a:rPr lang="en-US" dirty="0" smtClean="0"/>
              <a:t>Partial reliability</a:t>
            </a:r>
          </a:p>
          <a:p>
            <a:pPr lvl="1"/>
            <a:r>
              <a:rPr lang="en-US" dirty="0" smtClean="0"/>
              <a:t>Partial ordering</a:t>
            </a:r>
          </a:p>
          <a:p>
            <a:r>
              <a:rPr lang="en-US" dirty="0" smtClean="0"/>
              <a:t>Interoperable implementations are available</a:t>
            </a:r>
          </a:p>
          <a:p>
            <a:r>
              <a:rPr lang="en-US" dirty="0" err="1" smtClean="0"/>
              <a:t>Middleboxes</a:t>
            </a:r>
            <a:r>
              <a:rPr lang="en-US" dirty="0" smtClean="0"/>
              <a:t> need to be taken into account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6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of Transport Protocols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UDP (RFC 768, August 1980)</a:t>
            </a:r>
          </a:p>
          <a:p>
            <a:r>
              <a:rPr lang="en-US" dirty="0"/>
              <a:t>TCP (RFC 793, September 1981)</a:t>
            </a:r>
          </a:p>
          <a:p>
            <a:r>
              <a:rPr lang="en-US" dirty="0"/>
              <a:t>SCTP (RFC 2960, October 2000)</a:t>
            </a:r>
          </a:p>
          <a:p>
            <a:r>
              <a:rPr lang="en-US" dirty="0" smtClean="0"/>
              <a:t>UDP</a:t>
            </a:r>
            <a:r>
              <a:rPr lang="en-US" dirty="0"/>
              <a:t>-Lite (RFC 3828, July 2004)</a:t>
            </a:r>
          </a:p>
          <a:p>
            <a:r>
              <a:rPr lang="en-US" dirty="0" smtClean="0"/>
              <a:t>DCCP (RFC 4340, March 2006)</a:t>
            </a:r>
          </a:p>
          <a:p>
            <a:r>
              <a:rPr lang="en-US" dirty="0" smtClean="0"/>
              <a:t>MP-TCP (RFC 6824, January 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8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of SCTP RFCs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Core Protocol</a:t>
            </a:r>
          </a:p>
          <a:p>
            <a:pPr lvl="1"/>
            <a:r>
              <a:rPr lang="en-US" dirty="0" smtClean="0"/>
              <a:t>Initial </a:t>
            </a:r>
            <a:r>
              <a:rPr lang="en-US" dirty="0"/>
              <a:t>Base Specification </a:t>
            </a:r>
            <a:r>
              <a:rPr lang="en-US" dirty="0" smtClean="0"/>
              <a:t>(RFC 2960, October 2000)</a:t>
            </a:r>
          </a:p>
          <a:p>
            <a:pPr lvl="1"/>
            <a:r>
              <a:rPr lang="en-US" dirty="0" smtClean="0"/>
              <a:t>Checksum Change (RFC 3309, September 2002)</a:t>
            </a:r>
          </a:p>
          <a:p>
            <a:pPr lvl="1"/>
            <a:r>
              <a:rPr lang="en-US" dirty="0" smtClean="0"/>
              <a:t>Errata and Issues (RFC 4460, April 2006)</a:t>
            </a:r>
          </a:p>
          <a:p>
            <a:pPr lvl="1"/>
            <a:r>
              <a:rPr lang="en-US" dirty="0" smtClean="0"/>
              <a:t>Updated Base Specification (RFC 4960, September 2007)</a:t>
            </a:r>
          </a:p>
          <a:p>
            <a:r>
              <a:rPr lang="en-US" dirty="0" smtClean="0"/>
              <a:t>Protocol Extensions</a:t>
            </a:r>
          </a:p>
          <a:p>
            <a:pPr lvl="1"/>
            <a:r>
              <a:rPr lang="en-US" dirty="0" smtClean="0"/>
              <a:t>Partial Reliability (RFC 3758, May 2004)</a:t>
            </a:r>
          </a:p>
          <a:p>
            <a:pPr lvl="1"/>
            <a:r>
              <a:rPr lang="en-US" dirty="0" smtClean="0"/>
              <a:t>Chunk Authentication (RFC 4895, August 2007)</a:t>
            </a:r>
          </a:p>
          <a:p>
            <a:pPr lvl="1"/>
            <a:r>
              <a:rPr lang="en-US" dirty="0"/>
              <a:t>Address </a:t>
            </a:r>
            <a:r>
              <a:rPr lang="en-US" dirty="0" smtClean="0"/>
              <a:t>Reconfiguration (RFC 5061, September 2007)</a:t>
            </a:r>
            <a:endParaRPr lang="en-US" dirty="0"/>
          </a:p>
          <a:p>
            <a:pPr lvl="1"/>
            <a:r>
              <a:rPr lang="en-US" dirty="0" smtClean="0"/>
              <a:t>Stream Reconfiguration (RFC 6525, February 2012)</a:t>
            </a:r>
          </a:p>
          <a:p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Socket API (RFC 6458, December 2011)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2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Connection oriented (SCTP association)</a:t>
            </a:r>
          </a:p>
          <a:p>
            <a:r>
              <a:rPr lang="en-US" dirty="0" smtClean="0"/>
              <a:t>Supports unicast</a:t>
            </a:r>
          </a:p>
          <a:p>
            <a:r>
              <a:rPr lang="en-US" dirty="0" smtClean="0"/>
              <a:t>Same port number concept as other transport protocols</a:t>
            </a:r>
          </a:p>
          <a:p>
            <a:r>
              <a:rPr lang="en-US" dirty="0" smtClean="0"/>
              <a:t>Message oriented</a:t>
            </a:r>
          </a:p>
          <a:p>
            <a:pPr lvl="1"/>
            <a:r>
              <a:rPr lang="en-US" dirty="0" smtClean="0"/>
              <a:t>Supports arbitrary large messages (fragmentation and reassembly)</a:t>
            </a:r>
          </a:p>
          <a:p>
            <a:pPr lvl="1"/>
            <a:r>
              <a:rPr lang="en-US" dirty="0" smtClean="0"/>
              <a:t>Supports bundling of multiple small messages in one SCTP packet</a:t>
            </a:r>
          </a:p>
          <a:p>
            <a:pPr lvl="1"/>
            <a:r>
              <a:rPr lang="en-US" dirty="0" smtClean="0"/>
              <a:t>Flexible ordering and reliability</a:t>
            </a:r>
          </a:p>
          <a:p>
            <a:r>
              <a:rPr lang="en-US" dirty="0" smtClean="0"/>
              <a:t>Supports </a:t>
            </a:r>
            <a:r>
              <a:rPr lang="en-US" dirty="0" err="1" smtClean="0"/>
              <a:t>multihoming</a:t>
            </a:r>
            <a:r>
              <a:rPr lang="en-US" dirty="0" smtClean="0"/>
              <a:t> using IPv4 and IPv6</a:t>
            </a:r>
          </a:p>
          <a:p>
            <a:r>
              <a:rPr lang="en-US" dirty="0" smtClean="0"/>
              <a:t>Packet consists of a common header followed by chunks</a:t>
            </a:r>
          </a:p>
          <a:p>
            <a:r>
              <a:rPr lang="en-US" dirty="0" smtClean="0"/>
              <a:t>Extendable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6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Four way handshake</a:t>
            </a:r>
          </a:p>
          <a:p>
            <a:r>
              <a:rPr lang="en-US" dirty="0" smtClean="0"/>
              <a:t>Resistance against “SYN flooding”</a:t>
            </a:r>
          </a:p>
          <a:p>
            <a:r>
              <a:rPr lang="en-US" dirty="0" smtClean="0"/>
              <a:t>Negotiates</a:t>
            </a:r>
          </a:p>
          <a:p>
            <a:pPr lvl="1"/>
            <a:r>
              <a:rPr lang="en-US" dirty="0" smtClean="0"/>
              <a:t>Initial number of streams</a:t>
            </a:r>
          </a:p>
          <a:p>
            <a:pPr lvl="1"/>
            <a:r>
              <a:rPr lang="en-US" dirty="0" smtClean="0"/>
              <a:t>Initial set of IP addresses</a:t>
            </a:r>
          </a:p>
          <a:p>
            <a:pPr lvl="1"/>
            <a:r>
              <a:rPr lang="en-US" dirty="0" smtClean="0"/>
              <a:t>Supported extensions</a:t>
            </a:r>
          </a:p>
          <a:p>
            <a:r>
              <a:rPr lang="en-US" dirty="0"/>
              <a:t>User messages can already be transmitted on the third leg (after one </a:t>
            </a:r>
            <a:r>
              <a:rPr lang="en-US" dirty="0" smtClean="0"/>
              <a:t>RTT i.e. same as TCP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Handles the case of both sides initiating the association.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7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TCP friendly congestion control</a:t>
            </a:r>
          </a:p>
          <a:p>
            <a:r>
              <a:rPr lang="en-US" dirty="0" smtClean="0"/>
              <a:t>User messages are put into DATA chunks (possibly multiple in case of fragmentation)</a:t>
            </a:r>
          </a:p>
          <a:p>
            <a:r>
              <a:rPr lang="en-US" dirty="0" smtClean="0"/>
              <a:t>Each DATA chunk is identified by a Transmission Sequence Number (TSN)</a:t>
            </a:r>
          </a:p>
          <a:p>
            <a:r>
              <a:rPr lang="en-US" dirty="0" smtClean="0"/>
              <a:t>Acknowledgements (SACKs) reporting</a:t>
            </a:r>
          </a:p>
          <a:p>
            <a:pPr lvl="1"/>
            <a:r>
              <a:rPr lang="en-US" dirty="0" smtClean="0"/>
              <a:t>Cumulative TSN</a:t>
            </a:r>
          </a:p>
          <a:p>
            <a:pPr lvl="1"/>
            <a:r>
              <a:rPr lang="en-US" dirty="0" smtClean="0"/>
              <a:t>Gaps (up to approximately 300 in a sack)</a:t>
            </a:r>
          </a:p>
          <a:p>
            <a:pPr lvl="1"/>
            <a:r>
              <a:rPr lang="en-US" dirty="0" smtClean="0"/>
              <a:t>Duplicate TSNs</a:t>
            </a:r>
          </a:p>
          <a:p>
            <a:r>
              <a:rPr lang="en-US" dirty="0" smtClean="0"/>
              <a:t>Retransmissions</a:t>
            </a:r>
          </a:p>
          <a:p>
            <a:pPr lvl="1"/>
            <a:r>
              <a:rPr lang="en-US" dirty="0" smtClean="0"/>
              <a:t>Based on timer</a:t>
            </a:r>
          </a:p>
          <a:p>
            <a:pPr lvl="1"/>
            <a:r>
              <a:rPr lang="en-US" dirty="0" smtClean="0"/>
              <a:t>Based on gaps</a:t>
            </a:r>
          </a:p>
        </p:txBody>
      </p:sp>
    </p:spTree>
    <p:extLst>
      <p:ext uri="{BB962C8B-B14F-4D97-AF65-F5344CB8AC3E}">
        <p14:creationId xmlns:p14="http://schemas.microsoft.com/office/powerpoint/2010/main" val="3491799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Teardown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Graceful shutdown</a:t>
            </a:r>
          </a:p>
          <a:p>
            <a:pPr lvl="1"/>
            <a:r>
              <a:rPr lang="en-US" dirty="0" smtClean="0"/>
              <a:t>Teardown without message loss.</a:t>
            </a:r>
          </a:p>
          <a:p>
            <a:pPr lvl="1"/>
            <a:r>
              <a:rPr lang="en-US" dirty="0" smtClean="0"/>
              <a:t>Based on an exchange of three messages. </a:t>
            </a:r>
          </a:p>
          <a:p>
            <a:pPr lvl="1"/>
            <a:r>
              <a:rPr lang="en-US" dirty="0" smtClean="0"/>
              <a:t>Supervised by timer</a:t>
            </a:r>
          </a:p>
          <a:p>
            <a:pPr lvl="1"/>
            <a:r>
              <a:rPr lang="en-US" dirty="0" smtClean="0"/>
              <a:t>No half close state is allowed</a:t>
            </a:r>
          </a:p>
          <a:p>
            <a:r>
              <a:rPr lang="en-US" dirty="0" smtClean="0"/>
              <a:t>Non-graceful shutdown</a:t>
            </a:r>
          </a:p>
          <a:p>
            <a:pPr lvl="1"/>
            <a:r>
              <a:rPr lang="en-US" dirty="0"/>
              <a:t>Possibly message loss</a:t>
            </a:r>
          </a:p>
          <a:p>
            <a:pPr lvl="1"/>
            <a:r>
              <a:rPr lang="en-US" dirty="0" smtClean="0"/>
              <a:t>Uses a single message</a:t>
            </a:r>
          </a:p>
        </p:txBody>
      </p:sp>
    </p:spTree>
    <p:extLst>
      <p:ext uri="{BB962C8B-B14F-4D97-AF65-F5344CB8AC3E}">
        <p14:creationId xmlns:p14="http://schemas.microsoft.com/office/powerpoint/2010/main" val="3272619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Service: Preservation of Message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application protocols are message based</a:t>
            </a:r>
          </a:p>
          <a:p>
            <a:r>
              <a:rPr lang="en-US" dirty="0" smtClean="0"/>
              <a:t>Simplifies application protocols and its implementation</a:t>
            </a:r>
          </a:p>
          <a:p>
            <a:r>
              <a:rPr lang="en-US" dirty="0"/>
              <a:t>Awareness of message boundaries makes optimal handling </a:t>
            </a:r>
            <a:r>
              <a:rPr lang="en-US" dirty="0" smtClean="0"/>
              <a:t>at the transport layer / application layer boundary possible</a:t>
            </a:r>
            <a:endParaRPr lang="en-US" dirty="0"/>
          </a:p>
          <a:p>
            <a:r>
              <a:rPr lang="en-US" dirty="0" smtClean="0"/>
              <a:t>Special attention needed for supporting arbitrary large messages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96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3741</TotalTime>
  <Words>1069</Words>
  <Application>Microsoft Macintosh PowerPoint</Application>
  <PresentationFormat>On-screen Show (4:3)</PresentationFormat>
  <Paragraphs>173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SCTP Tutorial</vt:lpstr>
      <vt:lpstr>Outline</vt:lpstr>
      <vt:lpstr>Timeline of Transport Protocols</vt:lpstr>
      <vt:lpstr>Timeline of SCTP RFCs</vt:lpstr>
      <vt:lpstr>Protocol Overview</vt:lpstr>
      <vt:lpstr>Association Setup</vt:lpstr>
      <vt:lpstr>Data Transfer</vt:lpstr>
      <vt:lpstr>Association Teardown</vt:lpstr>
      <vt:lpstr>Service: Preservation of Message Boundaries</vt:lpstr>
      <vt:lpstr>Service: Partial Reliability</vt:lpstr>
      <vt:lpstr>Service: Partial Ordering</vt:lpstr>
      <vt:lpstr>Service: Network Fault Tolerance</vt:lpstr>
      <vt:lpstr>Security</vt:lpstr>
      <vt:lpstr>Usage</vt:lpstr>
      <vt:lpstr>RTCWeb</vt:lpstr>
      <vt:lpstr>Implementations</vt:lpstr>
      <vt:lpstr>Socket API</vt:lpstr>
      <vt:lpstr>NAT Traversal</vt:lpstr>
      <vt:lpstr>Ongoing SCTP-related Work in TSVWG</vt:lpstr>
      <vt:lpstr>Conclusion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Tüxen</dc:creator>
  <cp:lastModifiedBy>Michael Tüxen</cp:lastModifiedBy>
  <cp:revision>94</cp:revision>
  <dcterms:created xsi:type="dcterms:W3CDTF">2013-02-26T09:54:51Z</dcterms:created>
  <dcterms:modified xsi:type="dcterms:W3CDTF">2013-02-26T11:30:52Z</dcterms:modified>
</cp:coreProperties>
</file>