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90" r:id="rId4"/>
  </p:sldMasterIdLst>
  <p:notesMasterIdLst>
    <p:notesMasterId r:id="rId49"/>
  </p:notesMasterIdLst>
  <p:handoutMasterIdLst>
    <p:handoutMasterId r:id="rId50"/>
  </p:handoutMasterIdLst>
  <p:sldIdLst>
    <p:sldId id="1286" r:id="rId5"/>
    <p:sldId id="1092" r:id="rId6"/>
    <p:sldId id="1274" r:id="rId7"/>
    <p:sldId id="1283" r:id="rId8"/>
    <p:sldId id="1276" r:id="rId9"/>
    <p:sldId id="1277" r:id="rId10"/>
    <p:sldId id="1221" r:id="rId11"/>
    <p:sldId id="1222" r:id="rId12"/>
    <p:sldId id="1273" r:id="rId13"/>
    <p:sldId id="1238" r:id="rId14"/>
    <p:sldId id="1282" r:id="rId15"/>
    <p:sldId id="1220" r:id="rId16"/>
    <p:sldId id="1287" r:id="rId17"/>
    <p:sldId id="1288" r:id="rId18"/>
    <p:sldId id="1289" r:id="rId19"/>
    <p:sldId id="1251" r:id="rId20"/>
    <p:sldId id="1252" r:id="rId21"/>
    <p:sldId id="1250" r:id="rId22"/>
    <p:sldId id="1284" r:id="rId23"/>
    <p:sldId id="1278" r:id="rId24"/>
    <p:sldId id="1279" r:id="rId25"/>
    <p:sldId id="1262" r:id="rId26"/>
    <p:sldId id="1263" r:id="rId27"/>
    <p:sldId id="1264" r:id="rId28"/>
    <p:sldId id="1265" r:id="rId29"/>
    <p:sldId id="1245" r:id="rId30"/>
    <p:sldId id="1258" r:id="rId31"/>
    <p:sldId id="1244" r:id="rId32"/>
    <p:sldId id="1260" r:id="rId33"/>
    <p:sldId id="1259" r:id="rId34"/>
    <p:sldId id="1143" r:id="rId35"/>
    <p:sldId id="1285" r:id="rId36"/>
    <p:sldId id="1183" r:id="rId37"/>
    <p:sldId id="1206" r:id="rId38"/>
    <p:sldId id="1207" r:id="rId39"/>
    <p:sldId id="1243" r:id="rId40"/>
    <p:sldId id="1290" r:id="rId41"/>
    <p:sldId id="1291" r:id="rId42"/>
    <p:sldId id="1292" r:id="rId43"/>
    <p:sldId id="1293" r:id="rId44"/>
    <p:sldId id="1294" r:id="rId45"/>
    <p:sldId id="1295" r:id="rId46"/>
    <p:sldId id="1247" r:id="rId47"/>
    <p:sldId id="1296" r:id="rId48"/>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FA616E-FCE9-4AC6-ABAC-DD29EA906A48}">
          <p14:sldIdLst>
            <p14:sldId id="1286"/>
            <p14:sldId id="1092"/>
            <p14:sldId id="1274"/>
          </p14:sldIdLst>
        </p14:section>
        <p14:section name="Business Case" id="{D883A2B4-33DA-4109-9A5D-7E6F84C439E5}">
          <p14:sldIdLst>
            <p14:sldId id="1283"/>
            <p14:sldId id="1276"/>
            <p14:sldId id="1277"/>
            <p14:sldId id="1221"/>
            <p14:sldId id="1222"/>
            <p14:sldId id="1273"/>
            <p14:sldId id="1238"/>
          </p14:sldIdLst>
        </p14:section>
        <p14:section name="Capability Intro" id="{7F72A31B-58F9-4C8D-A449-E1FAB8BE632D}">
          <p14:sldIdLst>
            <p14:sldId id="1282"/>
            <p14:sldId id="1220"/>
          </p14:sldIdLst>
        </p14:section>
        <p14:section name="Capability Coupling Stills" id="{05ABB9E6-9ECF-4C31-BB57-1A72B97DE5F0}">
          <p14:sldIdLst>
            <p14:sldId id="1287"/>
            <p14:sldId id="1288"/>
            <p14:sldId id="1289"/>
          </p14:sldIdLst>
        </p14:section>
        <p14:section name="Capabiliy Concepts" id="{89830E93-F7A8-4169-9171-889732CB2337}">
          <p14:sldIdLst>
            <p14:sldId id="1251"/>
            <p14:sldId id="1252"/>
            <p14:sldId id="1250"/>
          </p14:sldIdLst>
        </p14:section>
        <p14:section name="Technology" id="{DDFD6B63-C93D-4813-B2EE-DF896A950BFD}">
          <p14:sldIdLst>
            <p14:sldId id="1284"/>
            <p14:sldId id="1278"/>
            <p14:sldId id="1279"/>
            <p14:sldId id="1262"/>
            <p14:sldId id="1263"/>
            <p14:sldId id="1264"/>
            <p14:sldId id="1265"/>
          </p14:sldIdLst>
        </p14:section>
        <p14:section name="Products" id="{8DBAD6EE-4326-4AE5-BA4C-E117C5BDB168}">
          <p14:sldIdLst>
            <p14:sldId id="1245"/>
            <p14:sldId id="1258"/>
            <p14:sldId id="1244"/>
            <p14:sldId id="1260"/>
            <p14:sldId id="1259"/>
            <p14:sldId id="1143"/>
          </p14:sldIdLst>
        </p14:section>
        <p14:section name="Demonstration" id="{B11F0043-24CB-4799-90EB-BDA053FE954A}">
          <p14:sldIdLst>
            <p14:sldId id="1285"/>
            <p14:sldId id="1183"/>
          </p14:sldIdLst>
        </p14:section>
        <p14:section name="Summary" id="{E5FC21CF-F8A9-480E-925C-0A27BD13E88D}">
          <p14:sldIdLst>
            <p14:sldId id="1206"/>
            <p14:sldId id="1207"/>
            <p14:sldId id="1243"/>
          </p14:sldIdLst>
        </p14:section>
        <p14:section name="Capability Coupling Animated" id="{D1B81872-3F44-43BF-936F-65F37A4FBB1B}">
          <p14:sldIdLst>
            <p14:sldId id="1290"/>
            <p14:sldId id="1291"/>
            <p14:sldId id="1292"/>
            <p14:sldId id="1293"/>
            <p14:sldId id="1294"/>
            <p14:sldId id="1295"/>
          </p14:sldIdLst>
        </p14:section>
        <p14:section name="Spare" id="{E4AC323D-414A-424D-AA26-7D4E93B64E17}">
          <p14:sldIdLst>
            <p14:sldId id="1247"/>
            <p14:sldId id="1296"/>
          </p14:sldIdLst>
        </p14:section>
      </p14:sectionLst>
    </p:ext>
    <p:ext uri="{EFAFB233-063F-42B5-8137-9DF3F51BA10A}">
      <p15:sldGuideLst xmlns:p15="http://schemas.microsoft.com/office/powerpoint/2012/main" xmlns="">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4392">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ACDE"/>
    <a:srgbClr val="E34A28"/>
    <a:srgbClr val="00188F"/>
    <a:srgbClr val="4E4F9F"/>
    <a:srgbClr val="929292"/>
    <a:srgbClr val="25AEE5"/>
    <a:srgbClr val="00BCF2"/>
    <a:srgbClr val="25A9E0"/>
    <a:srgbClr val="FFFFFF"/>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82" autoAdjust="0"/>
    <p:restoredTop sz="81486" autoAdjust="0"/>
  </p:normalViewPr>
  <p:slideViewPr>
    <p:cSldViewPr>
      <p:cViewPr>
        <p:scale>
          <a:sx n="76" d="100"/>
          <a:sy n="76" d="100"/>
        </p:scale>
        <p:origin x="-348" y="-210"/>
      </p:cViewPr>
      <p:guideLst>
        <p:guide orient="horz" pos="188"/>
        <p:guide orient="horz" pos="763"/>
        <p:guide orient="horz" pos="1339"/>
        <p:guide orient="horz" pos="2491"/>
        <p:guide orient="horz" pos="4218"/>
        <p:guide orient="horz" pos="3643"/>
        <p:guide orient="horz" pos="3067"/>
        <p:guide orient="horz" pos="1915"/>
        <p:guide orient="horz" pos="4392"/>
        <p:guide pos="173"/>
        <p:guide pos="1325"/>
        <p:guide pos="7661"/>
        <p:guide pos="749"/>
        <p:guide pos="7085"/>
        <p:guide pos="3629"/>
        <p:guide pos="1901"/>
        <p:guide pos="2477"/>
        <p:guide pos="4205"/>
        <p:guide pos="4781"/>
        <p:guide pos="5357"/>
        <p:guide pos="5933"/>
        <p:guide pos="6509"/>
        <p:guide pos="3053"/>
      </p:guideLst>
    </p:cSldViewPr>
  </p:slideViewPr>
  <p:outlineViewPr>
    <p:cViewPr>
      <p:scale>
        <a:sx n="33" d="100"/>
        <a:sy n="33" d="100"/>
      </p:scale>
      <p:origin x="0" y="11802"/>
    </p:cViewPr>
  </p:outlineViewPr>
  <p:notesTextViewPr>
    <p:cViewPr>
      <p:scale>
        <a:sx n="100" d="100"/>
        <a:sy n="100" d="100"/>
      </p:scale>
      <p:origin x="0" y="0"/>
    </p:cViewPr>
  </p:notesTextViewPr>
  <p:sorterViewPr>
    <p:cViewPr>
      <p:scale>
        <a:sx n="90" d="100"/>
        <a:sy n="90" d="100"/>
      </p:scale>
      <p:origin x="0" y="2424"/>
    </p:cViewPr>
  </p:sorterViewPr>
  <p:notesViewPr>
    <p:cSldViewPr showGuides="1">
      <p:cViewPr varScale="1">
        <p:scale>
          <a:sx n="95" d="100"/>
          <a:sy n="95" d="100"/>
        </p:scale>
        <p:origin x="-35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2012</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12/4/2012</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2012</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12/4/2012</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12/4/2012</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dirty="0"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1</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277903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15</a:t>
            </a:fld>
            <a:endParaRPr lang="en-US" dirty="0"/>
          </a:p>
        </p:txBody>
      </p:sp>
    </p:spTree>
    <p:extLst>
      <p:ext uri="{BB962C8B-B14F-4D97-AF65-F5344CB8AC3E}">
        <p14:creationId xmlns:p14="http://schemas.microsoft.com/office/powerpoint/2010/main" val="2470085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3C942CC-F825-4F24-8987-2AF431D89ED6}" type="datetime1">
              <a:rPr lang="en-US" smtClean="0"/>
              <a:t>12/4/2012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27167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8975"/>
            <a:ext cx="6092825" cy="3427413"/>
          </a:xfrm>
        </p:spPr>
      </p:sp>
      <p:sp>
        <p:nvSpPr>
          <p:cNvPr id="3" name="Notes Placeholder 2"/>
          <p:cNvSpPr>
            <a:spLocks noGrp="1"/>
          </p:cNvSpPr>
          <p:nvPr>
            <p:ph type="body" idx="1"/>
          </p:nvPr>
        </p:nvSpPr>
        <p:spPr/>
        <p:txBody>
          <a:bodyPr/>
          <a:lstStyle/>
          <a:p>
            <a:endParaRPr lang="en-GB" baseline="0" dirty="0" smtClean="0"/>
          </a:p>
        </p:txBody>
      </p:sp>
      <p:sp>
        <p:nvSpPr>
          <p:cNvPr id="4" name="Date Placeholder 3"/>
          <p:cNvSpPr>
            <a:spLocks noGrp="1"/>
          </p:cNvSpPr>
          <p:nvPr>
            <p:ph type="dt" idx="10"/>
          </p:nvPr>
        </p:nvSpPr>
        <p:spPr/>
        <p:txBody>
          <a:bodyPr/>
          <a:lstStyle/>
          <a:p>
            <a:pPr>
              <a:defRPr/>
            </a:pPr>
            <a:r>
              <a:rPr lang="en-US" smtClean="0"/>
              <a:t>10/12/2011</a:t>
            </a:r>
            <a:endParaRPr lang="en-US"/>
          </a:p>
        </p:txBody>
      </p:sp>
      <p:sp>
        <p:nvSpPr>
          <p:cNvPr id="5" name="Slide Number Placeholder 4"/>
          <p:cNvSpPr>
            <a:spLocks noGrp="1"/>
          </p:cNvSpPr>
          <p:nvPr>
            <p:ph type="sldNum" sz="quarter" idx="11"/>
          </p:nvPr>
        </p:nvSpPr>
        <p:spPr/>
        <p:txBody>
          <a:bodyPr/>
          <a:lstStyle/>
          <a:p>
            <a:pPr>
              <a:defRPr/>
            </a:pPr>
            <a:fld id="{EB6539F9-A898-470A-8D52-9324D625C8BD}" type="slidenum">
              <a:rPr lang="en-US" smtClean="0"/>
              <a:pPr>
                <a:defRPr/>
              </a:pPr>
              <a:t>20</a:t>
            </a:fld>
            <a:endParaRPr lang="en-US"/>
          </a:p>
        </p:txBody>
      </p:sp>
      <p:sp>
        <p:nvSpPr>
          <p:cNvPr id="6" name="Header Placeholder 5"/>
          <p:cNvSpPr>
            <a:spLocks noGrp="1"/>
          </p:cNvSpPr>
          <p:nvPr>
            <p:ph type="hdr" sz="quarter" idx="12"/>
          </p:nvPr>
        </p:nvSpPr>
        <p:spPr/>
        <p:txBody>
          <a:bodyPr/>
          <a:lstStyle/>
          <a:p>
            <a:pPr>
              <a:defRPr/>
            </a:pPr>
            <a:r>
              <a:rPr lang="en-US" smtClean="0"/>
              <a:t>4th Annual AMQP Conference</a:t>
            </a:r>
            <a:endParaRPr lang="en-US"/>
          </a:p>
        </p:txBody>
      </p:sp>
    </p:spTree>
    <p:extLst>
      <p:ext uri="{BB962C8B-B14F-4D97-AF65-F5344CB8AC3E}">
        <p14:creationId xmlns:p14="http://schemas.microsoft.com/office/powerpoint/2010/main" val="1798608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7E99D11-4374-45CB-8586-3F27D6FE758A}" type="datetime1">
              <a:rPr lang="en-US" smtClean="0"/>
              <a:t>12/4/2012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2580341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7E99D11-4374-45CB-8586-3F27D6FE758A}" type="datetime1">
              <a:rPr lang="en-US" smtClean="0"/>
              <a:t>12/4/2012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2823733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7E99D11-4374-45CB-8586-3F27D6FE758A}" type="datetime1">
              <a:rPr lang="en-US" smtClean="0"/>
              <a:t>12/4/2012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2764016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7E99D11-4374-45CB-8586-3F27D6FE758A}" type="datetime1">
              <a:rPr lang="en-US" smtClean="0"/>
              <a:t>12/4/2012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369108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1ED9CC1-BFC3-4881-A5B1-BB781DC769A6}" type="datetime1">
              <a:rPr lang="en-US" smtClean="0"/>
              <a:t>12/4/2012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1845018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196B8B6-C3E4-4322-863D-1B67274443C1}" type="datetime1">
              <a:rPr lang="en-US" smtClean="0"/>
              <a:t>12/4/2012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2771430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12/4/2012</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dirty="0"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36</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833477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000" kern="120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98DCD2D-5758-4858-9039-EAE7FE83E7E7}" type="datetime1">
              <a:rPr lang="en-US" smtClean="0"/>
              <a:t>12/4/2012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3465011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tightly</a:t>
            </a:r>
            <a:r>
              <a:rPr lang="en-US" baseline="0" dirty="0" smtClean="0"/>
              <a:t> coupled systems, failures propagate quickly from their source back to the user, and can prevent work being done.</a:t>
            </a:r>
          </a:p>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37</a:t>
            </a:fld>
            <a:endParaRPr lang="en-US" dirty="0"/>
          </a:p>
        </p:txBody>
      </p:sp>
    </p:spTree>
    <p:extLst>
      <p:ext uri="{BB962C8B-B14F-4D97-AF65-F5344CB8AC3E}">
        <p14:creationId xmlns:p14="http://schemas.microsoft.com/office/powerpoint/2010/main" val="2050072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38</a:t>
            </a:fld>
            <a:endParaRPr lang="en-US" dirty="0"/>
          </a:p>
        </p:txBody>
      </p:sp>
    </p:spTree>
    <p:extLst>
      <p:ext uri="{BB962C8B-B14F-4D97-AF65-F5344CB8AC3E}">
        <p14:creationId xmlns:p14="http://schemas.microsoft.com/office/powerpoint/2010/main" val="2360957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39</a:t>
            </a:fld>
            <a:endParaRPr lang="en-US" dirty="0"/>
          </a:p>
        </p:txBody>
      </p:sp>
    </p:spTree>
    <p:extLst>
      <p:ext uri="{BB962C8B-B14F-4D97-AF65-F5344CB8AC3E}">
        <p14:creationId xmlns:p14="http://schemas.microsoft.com/office/powerpoint/2010/main" val="4102638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40</a:t>
            </a:fld>
            <a:endParaRPr lang="en-US" dirty="0"/>
          </a:p>
        </p:txBody>
      </p:sp>
    </p:spTree>
    <p:extLst>
      <p:ext uri="{BB962C8B-B14F-4D97-AF65-F5344CB8AC3E}">
        <p14:creationId xmlns:p14="http://schemas.microsoft.com/office/powerpoint/2010/main" val="289182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41</a:t>
            </a:fld>
            <a:endParaRPr lang="en-US" dirty="0"/>
          </a:p>
        </p:txBody>
      </p:sp>
    </p:spTree>
    <p:extLst>
      <p:ext uri="{BB962C8B-B14F-4D97-AF65-F5344CB8AC3E}">
        <p14:creationId xmlns:p14="http://schemas.microsoft.com/office/powerpoint/2010/main" val="1041382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42</a:t>
            </a:fld>
            <a:endParaRPr lang="en-US" dirty="0"/>
          </a:p>
        </p:txBody>
      </p:sp>
    </p:spTree>
    <p:extLst>
      <p:ext uri="{BB962C8B-B14F-4D97-AF65-F5344CB8AC3E}">
        <p14:creationId xmlns:p14="http://schemas.microsoft.com/office/powerpoint/2010/main" val="24700852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5CDEF1E-D115-4E85-8270-2EC1F0228CA9}" type="datetime1">
              <a:rPr lang="en-US" smtClean="0"/>
              <a:t>12/4/2012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2555827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21729D4-8F56-408F-A3E9-7F29ABAD1A1C}" type="datetime1">
              <a:rPr lang="en-US" smtClean="0"/>
              <a:t>12/4/2012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3697143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8975"/>
            <a:ext cx="6092825" cy="3427413"/>
          </a:xfrm>
        </p:spPr>
      </p:sp>
      <p:sp>
        <p:nvSpPr>
          <p:cNvPr id="3" name="Notes Placeholder 2"/>
          <p:cNvSpPr>
            <a:spLocks noGrp="1"/>
          </p:cNvSpPr>
          <p:nvPr>
            <p:ph type="body" idx="1"/>
          </p:nvPr>
        </p:nvSpPr>
        <p:spPr/>
        <p:txBody>
          <a:bodyPr/>
          <a:lstStyle/>
          <a:p>
            <a:endParaRPr lang="en-GB" baseline="0" dirty="0" smtClean="0"/>
          </a:p>
        </p:txBody>
      </p:sp>
      <p:sp>
        <p:nvSpPr>
          <p:cNvPr id="4" name="Date Placeholder 3"/>
          <p:cNvSpPr>
            <a:spLocks noGrp="1"/>
          </p:cNvSpPr>
          <p:nvPr>
            <p:ph type="dt" idx="10"/>
          </p:nvPr>
        </p:nvSpPr>
        <p:spPr/>
        <p:txBody>
          <a:bodyPr/>
          <a:lstStyle/>
          <a:p>
            <a:pPr>
              <a:defRPr/>
            </a:pPr>
            <a:r>
              <a:rPr lang="en-US" smtClean="0"/>
              <a:t>10/12/2011</a:t>
            </a:r>
            <a:endParaRPr lang="en-US"/>
          </a:p>
        </p:txBody>
      </p:sp>
      <p:sp>
        <p:nvSpPr>
          <p:cNvPr id="5" name="Slide Number Placeholder 4"/>
          <p:cNvSpPr>
            <a:spLocks noGrp="1"/>
          </p:cNvSpPr>
          <p:nvPr>
            <p:ph type="sldNum" sz="quarter" idx="11"/>
          </p:nvPr>
        </p:nvSpPr>
        <p:spPr/>
        <p:txBody>
          <a:bodyPr/>
          <a:lstStyle/>
          <a:p>
            <a:pPr>
              <a:defRPr/>
            </a:pPr>
            <a:fld id="{EB6539F9-A898-470A-8D52-9324D625C8BD}" type="slidenum">
              <a:rPr lang="en-US" smtClean="0"/>
              <a:pPr>
                <a:defRPr/>
              </a:pPr>
              <a:t>3</a:t>
            </a:fld>
            <a:endParaRPr lang="en-US"/>
          </a:p>
        </p:txBody>
      </p:sp>
      <p:sp>
        <p:nvSpPr>
          <p:cNvPr id="6" name="Header Placeholder 5"/>
          <p:cNvSpPr>
            <a:spLocks noGrp="1"/>
          </p:cNvSpPr>
          <p:nvPr>
            <p:ph type="hdr" sz="quarter" idx="12"/>
          </p:nvPr>
        </p:nvSpPr>
        <p:spPr/>
        <p:txBody>
          <a:bodyPr/>
          <a:lstStyle/>
          <a:p>
            <a:pPr>
              <a:defRPr/>
            </a:pPr>
            <a:r>
              <a:rPr lang="en-US" smtClean="0"/>
              <a:t>4th Annual AMQP Conference</a:t>
            </a:r>
            <a:endParaRPr lang="en-US"/>
          </a:p>
        </p:txBody>
      </p:sp>
    </p:spTree>
    <p:extLst>
      <p:ext uri="{BB962C8B-B14F-4D97-AF65-F5344CB8AC3E}">
        <p14:creationId xmlns:p14="http://schemas.microsoft.com/office/powerpoint/2010/main" val="3148814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b="1" kern="1200" dirty="0" smtClean="0">
                <a:solidFill>
                  <a:schemeClr val="tx1"/>
                </a:solidFill>
                <a:effectLst/>
                <a:latin typeface="Segoe UI Light" pitchFamily="34" charset="0"/>
                <a:ea typeface="+mn-ea"/>
                <a:cs typeface="+mn-cs"/>
              </a:rPr>
              <a:t>Efficient</a:t>
            </a:r>
            <a:r>
              <a:rPr lang="en-US" sz="1000" kern="1200" dirty="0" smtClean="0">
                <a:solidFill>
                  <a:schemeClr val="tx1"/>
                </a:solidFill>
                <a:effectLst/>
                <a:latin typeface="Segoe UI Light" pitchFamily="34" charset="0"/>
                <a:ea typeface="+mn-ea"/>
                <a:cs typeface="+mn-cs"/>
              </a:rPr>
              <a:t>: AMQP 1.0 is a connection-oriented protocol that uses a binary encoding for the protocol instructions and the business messages transferred over it. It incorporates sophisticated flow-control schemes to maximize the utilization of the network and the connected components. That said, the protocol was designed to strike a balance between efficiency, flexibility and interoperability.</a:t>
            </a:r>
          </a:p>
          <a:p>
            <a:pPr lvl="0"/>
            <a:r>
              <a:rPr lang="en-US" sz="1000" b="1" kern="1200" dirty="0" smtClean="0">
                <a:solidFill>
                  <a:schemeClr val="tx1"/>
                </a:solidFill>
                <a:effectLst/>
                <a:latin typeface="Segoe UI Light" pitchFamily="34" charset="0"/>
                <a:ea typeface="+mn-ea"/>
                <a:cs typeface="+mn-cs"/>
              </a:rPr>
              <a:t>Reliable</a:t>
            </a:r>
            <a:r>
              <a:rPr lang="en-US" sz="1000" kern="1200" dirty="0" smtClean="0">
                <a:solidFill>
                  <a:schemeClr val="tx1"/>
                </a:solidFill>
                <a:effectLst/>
                <a:latin typeface="Segoe UI Light" pitchFamily="34" charset="0"/>
                <a:ea typeface="+mn-ea"/>
                <a:cs typeface="+mn-cs"/>
              </a:rPr>
              <a:t>: The AMQP 1.0 protocol allows messages to be exchanged with a range of reliability guarantees, from fire-and-forget to reliable, exactly-once acknowledged delivery.</a:t>
            </a:r>
          </a:p>
          <a:p>
            <a:pPr lvl="0"/>
            <a:r>
              <a:rPr lang="en-US" sz="1000" b="1" kern="1200" dirty="0" smtClean="0">
                <a:solidFill>
                  <a:schemeClr val="tx1"/>
                </a:solidFill>
                <a:effectLst/>
                <a:latin typeface="Segoe UI Light" pitchFamily="34" charset="0"/>
                <a:ea typeface="+mn-ea"/>
                <a:cs typeface="+mn-cs"/>
              </a:rPr>
              <a:t>Flexible</a:t>
            </a:r>
            <a:r>
              <a:rPr lang="en-US" sz="1000" kern="1200" dirty="0" smtClean="0">
                <a:solidFill>
                  <a:schemeClr val="tx1"/>
                </a:solidFill>
                <a:effectLst/>
                <a:latin typeface="Segoe UI Light" pitchFamily="34" charset="0"/>
                <a:ea typeface="+mn-ea"/>
                <a:cs typeface="+mn-cs"/>
              </a:rPr>
              <a:t>: AMQP 1.0 is a flexible protocol that can be used to support different topologies. The same protocol can be used for client-to-client, client-to-broker, and broker-to-broker communications.</a:t>
            </a:r>
          </a:p>
          <a:p>
            <a:pPr lvl="0"/>
            <a:r>
              <a:rPr lang="en-US" sz="1000" b="1" kern="1200" dirty="0" smtClean="0">
                <a:solidFill>
                  <a:schemeClr val="tx1"/>
                </a:solidFill>
                <a:effectLst/>
                <a:latin typeface="Segoe UI Light" pitchFamily="34" charset="0"/>
                <a:ea typeface="+mn-ea"/>
                <a:cs typeface="+mn-cs"/>
              </a:rPr>
              <a:t>Broker-model independent</a:t>
            </a:r>
            <a:r>
              <a:rPr lang="en-US" sz="1000" kern="1200" dirty="0" smtClean="0">
                <a:solidFill>
                  <a:schemeClr val="tx1"/>
                </a:solidFill>
                <a:effectLst/>
                <a:latin typeface="Segoe UI Light" pitchFamily="34" charset="0"/>
                <a:ea typeface="+mn-ea"/>
                <a:cs typeface="+mn-cs"/>
              </a:rPr>
              <a:t>: The AMQP 1.0 specification does not make any requirements on the messaging model used by a broker. This means that it’s possible to easily add AMQP 1.0 support to existing messaging brokers.</a:t>
            </a:r>
          </a:p>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ECA4F94-06A9-48A0-8D62-8D166C742493}" type="datetime1">
              <a:rPr lang="en-US" smtClean="0"/>
              <a:t>12/4/2012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3581518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51B1278-D92B-4AF3-A9C1-71DD298190CE}" type="datetimeFigureOut">
              <a:rPr lang="en-US" smtClean="0"/>
              <a:pPr/>
              <a:t>12/4/2012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656945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500">
                <a:solidFill>
                  <a:schemeClr val="tx1"/>
                </a:solidFill>
                <a:latin typeface="Arial" charset="0"/>
              </a:defRPr>
            </a:lvl1pPr>
            <a:lvl2pPr marL="742950" indent="-285750">
              <a:defRPr sz="500">
                <a:solidFill>
                  <a:schemeClr val="tx1"/>
                </a:solidFill>
                <a:latin typeface="Arial" charset="0"/>
              </a:defRPr>
            </a:lvl2pPr>
            <a:lvl3pPr marL="1143000" indent="-228600">
              <a:defRPr sz="500">
                <a:solidFill>
                  <a:schemeClr val="tx1"/>
                </a:solidFill>
                <a:latin typeface="Arial" charset="0"/>
              </a:defRPr>
            </a:lvl3pPr>
            <a:lvl4pPr marL="1600200" indent="-228600">
              <a:defRPr sz="500">
                <a:solidFill>
                  <a:schemeClr val="tx1"/>
                </a:solidFill>
                <a:latin typeface="Arial" charset="0"/>
              </a:defRPr>
            </a:lvl4pPr>
            <a:lvl5pPr marL="2057400" indent="-228600">
              <a:defRPr sz="500">
                <a:solidFill>
                  <a:schemeClr val="tx1"/>
                </a:solidFill>
                <a:latin typeface="Arial" charset="0"/>
              </a:defRPr>
            </a:lvl5pPr>
            <a:lvl6pPr marL="2514600" indent="-228600" algn="ctr" eaLnBrk="0" fontAlgn="base" hangingPunct="0">
              <a:spcBef>
                <a:spcPct val="0"/>
              </a:spcBef>
              <a:spcAft>
                <a:spcPct val="0"/>
              </a:spcAft>
              <a:defRPr sz="500">
                <a:solidFill>
                  <a:schemeClr val="tx1"/>
                </a:solidFill>
                <a:latin typeface="Arial" charset="0"/>
              </a:defRPr>
            </a:lvl6pPr>
            <a:lvl7pPr marL="2971800" indent="-228600" algn="ctr" eaLnBrk="0" fontAlgn="base" hangingPunct="0">
              <a:spcBef>
                <a:spcPct val="0"/>
              </a:spcBef>
              <a:spcAft>
                <a:spcPct val="0"/>
              </a:spcAft>
              <a:defRPr sz="500">
                <a:solidFill>
                  <a:schemeClr val="tx1"/>
                </a:solidFill>
                <a:latin typeface="Arial" charset="0"/>
              </a:defRPr>
            </a:lvl7pPr>
            <a:lvl8pPr marL="3429000" indent="-228600" algn="ctr" eaLnBrk="0" fontAlgn="base" hangingPunct="0">
              <a:spcBef>
                <a:spcPct val="0"/>
              </a:spcBef>
              <a:spcAft>
                <a:spcPct val="0"/>
              </a:spcAft>
              <a:defRPr sz="500">
                <a:solidFill>
                  <a:schemeClr val="tx1"/>
                </a:solidFill>
                <a:latin typeface="Arial" charset="0"/>
              </a:defRPr>
            </a:lvl8pPr>
            <a:lvl9pPr marL="3886200" indent="-228600" algn="ctr" eaLnBrk="0" fontAlgn="base" hangingPunct="0">
              <a:spcBef>
                <a:spcPct val="0"/>
              </a:spcBef>
              <a:spcAft>
                <a:spcPct val="0"/>
              </a:spcAft>
              <a:defRPr sz="500">
                <a:solidFill>
                  <a:schemeClr val="tx1"/>
                </a:solidFill>
                <a:latin typeface="Arial" charset="0"/>
              </a:defRPr>
            </a:lvl9pPr>
          </a:lstStyle>
          <a:p>
            <a:fld id="{BB50DCB6-9644-4C0D-A9FE-279C945E7D62}" type="slidenum">
              <a:rPr lang="en-GB" sz="1200"/>
              <a:pPr/>
              <a:t>10</a:t>
            </a:fld>
            <a:endParaRPr lang="en-GB" sz="1200"/>
          </a:p>
        </p:txBody>
      </p:sp>
      <p:sp>
        <p:nvSpPr>
          <p:cNvPr id="9221"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500">
                <a:solidFill>
                  <a:schemeClr val="tx1"/>
                </a:solidFill>
                <a:latin typeface="Arial" charset="0"/>
              </a:defRPr>
            </a:lvl1pPr>
            <a:lvl2pPr marL="742950" indent="-285750">
              <a:defRPr sz="500">
                <a:solidFill>
                  <a:schemeClr val="tx1"/>
                </a:solidFill>
                <a:latin typeface="Arial" charset="0"/>
              </a:defRPr>
            </a:lvl2pPr>
            <a:lvl3pPr marL="1143000" indent="-228600">
              <a:defRPr sz="500">
                <a:solidFill>
                  <a:schemeClr val="tx1"/>
                </a:solidFill>
                <a:latin typeface="Arial" charset="0"/>
              </a:defRPr>
            </a:lvl3pPr>
            <a:lvl4pPr marL="1600200" indent="-228600">
              <a:defRPr sz="500">
                <a:solidFill>
                  <a:schemeClr val="tx1"/>
                </a:solidFill>
                <a:latin typeface="Arial" charset="0"/>
              </a:defRPr>
            </a:lvl4pPr>
            <a:lvl5pPr marL="2057400" indent="-228600">
              <a:defRPr sz="500">
                <a:solidFill>
                  <a:schemeClr val="tx1"/>
                </a:solidFill>
                <a:latin typeface="Arial" charset="0"/>
              </a:defRPr>
            </a:lvl5pPr>
            <a:lvl6pPr marL="2514600" indent="-228600" algn="ctr" eaLnBrk="0" fontAlgn="base" hangingPunct="0">
              <a:spcBef>
                <a:spcPct val="0"/>
              </a:spcBef>
              <a:spcAft>
                <a:spcPct val="0"/>
              </a:spcAft>
              <a:defRPr sz="500">
                <a:solidFill>
                  <a:schemeClr val="tx1"/>
                </a:solidFill>
                <a:latin typeface="Arial" charset="0"/>
              </a:defRPr>
            </a:lvl6pPr>
            <a:lvl7pPr marL="2971800" indent="-228600" algn="ctr" eaLnBrk="0" fontAlgn="base" hangingPunct="0">
              <a:spcBef>
                <a:spcPct val="0"/>
              </a:spcBef>
              <a:spcAft>
                <a:spcPct val="0"/>
              </a:spcAft>
              <a:defRPr sz="500">
                <a:solidFill>
                  <a:schemeClr val="tx1"/>
                </a:solidFill>
                <a:latin typeface="Arial" charset="0"/>
              </a:defRPr>
            </a:lvl7pPr>
            <a:lvl8pPr marL="3429000" indent="-228600" algn="ctr" eaLnBrk="0" fontAlgn="base" hangingPunct="0">
              <a:spcBef>
                <a:spcPct val="0"/>
              </a:spcBef>
              <a:spcAft>
                <a:spcPct val="0"/>
              </a:spcAft>
              <a:defRPr sz="500">
                <a:solidFill>
                  <a:schemeClr val="tx1"/>
                </a:solidFill>
                <a:latin typeface="Arial" charset="0"/>
              </a:defRPr>
            </a:lvl8pPr>
            <a:lvl9pPr marL="3886200" indent="-228600" algn="ctr" eaLnBrk="0" fontAlgn="base" hangingPunct="0">
              <a:spcBef>
                <a:spcPct val="0"/>
              </a:spcBef>
              <a:spcAft>
                <a:spcPct val="0"/>
              </a:spcAft>
              <a:defRPr sz="500">
                <a:solidFill>
                  <a:schemeClr val="tx1"/>
                </a:solidFill>
                <a:latin typeface="Arial" charset="0"/>
              </a:defRPr>
            </a:lvl9pPr>
          </a:lstStyle>
          <a:p>
            <a:r>
              <a:rPr lang="en-GB" sz="1200"/>
              <a:t>4th Annual AMQP Conference</a:t>
            </a:r>
          </a:p>
        </p:txBody>
      </p:sp>
      <p:sp>
        <p:nvSpPr>
          <p:cNvPr id="9222"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500">
                <a:solidFill>
                  <a:schemeClr val="tx1"/>
                </a:solidFill>
                <a:latin typeface="Arial" charset="0"/>
              </a:defRPr>
            </a:lvl1pPr>
            <a:lvl2pPr marL="742950" indent="-285750">
              <a:defRPr sz="500">
                <a:solidFill>
                  <a:schemeClr val="tx1"/>
                </a:solidFill>
                <a:latin typeface="Arial" charset="0"/>
              </a:defRPr>
            </a:lvl2pPr>
            <a:lvl3pPr marL="1143000" indent="-228600">
              <a:defRPr sz="500">
                <a:solidFill>
                  <a:schemeClr val="tx1"/>
                </a:solidFill>
                <a:latin typeface="Arial" charset="0"/>
              </a:defRPr>
            </a:lvl3pPr>
            <a:lvl4pPr marL="1600200" indent="-228600">
              <a:defRPr sz="500">
                <a:solidFill>
                  <a:schemeClr val="tx1"/>
                </a:solidFill>
                <a:latin typeface="Arial" charset="0"/>
              </a:defRPr>
            </a:lvl4pPr>
            <a:lvl5pPr marL="2057400" indent="-228600">
              <a:defRPr sz="500">
                <a:solidFill>
                  <a:schemeClr val="tx1"/>
                </a:solidFill>
                <a:latin typeface="Arial" charset="0"/>
              </a:defRPr>
            </a:lvl5pPr>
            <a:lvl6pPr marL="2514600" indent="-228600" algn="ctr" eaLnBrk="0" fontAlgn="base" hangingPunct="0">
              <a:spcBef>
                <a:spcPct val="0"/>
              </a:spcBef>
              <a:spcAft>
                <a:spcPct val="0"/>
              </a:spcAft>
              <a:defRPr sz="500">
                <a:solidFill>
                  <a:schemeClr val="tx1"/>
                </a:solidFill>
                <a:latin typeface="Arial" charset="0"/>
              </a:defRPr>
            </a:lvl6pPr>
            <a:lvl7pPr marL="2971800" indent="-228600" algn="ctr" eaLnBrk="0" fontAlgn="base" hangingPunct="0">
              <a:spcBef>
                <a:spcPct val="0"/>
              </a:spcBef>
              <a:spcAft>
                <a:spcPct val="0"/>
              </a:spcAft>
              <a:defRPr sz="500">
                <a:solidFill>
                  <a:schemeClr val="tx1"/>
                </a:solidFill>
                <a:latin typeface="Arial" charset="0"/>
              </a:defRPr>
            </a:lvl7pPr>
            <a:lvl8pPr marL="3429000" indent="-228600" algn="ctr" eaLnBrk="0" fontAlgn="base" hangingPunct="0">
              <a:spcBef>
                <a:spcPct val="0"/>
              </a:spcBef>
              <a:spcAft>
                <a:spcPct val="0"/>
              </a:spcAft>
              <a:defRPr sz="500">
                <a:solidFill>
                  <a:schemeClr val="tx1"/>
                </a:solidFill>
                <a:latin typeface="Arial" charset="0"/>
              </a:defRPr>
            </a:lvl8pPr>
            <a:lvl9pPr marL="3886200" indent="-228600" algn="ctr" eaLnBrk="0" fontAlgn="base" hangingPunct="0">
              <a:spcBef>
                <a:spcPct val="0"/>
              </a:spcBef>
              <a:spcAft>
                <a:spcPct val="0"/>
              </a:spcAft>
              <a:defRPr sz="500">
                <a:solidFill>
                  <a:schemeClr val="tx1"/>
                </a:solidFill>
                <a:latin typeface="Arial" charset="0"/>
              </a:defRPr>
            </a:lvl9pPr>
          </a:lstStyle>
          <a:p>
            <a:r>
              <a:rPr lang="en-GB" sz="1200"/>
              <a:t>10/12/2011</a:t>
            </a:r>
          </a:p>
        </p:txBody>
      </p:sp>
    </p:spTree>
    <p:extLst>
      <p:ext uri="{BB962C8B-B14F-4D97-AF65-F5344CB8AC3E}">
        <p14:creationId xmlns:p14="http://schemas.microsoft.com/office/powerpoint/2010/main" val="1631575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B68ADF7-03AB-4856-BA01-FFB4B01F1F98}" type="datetime1">
              <a:rPr lang="en-US" smtClean="0"/>
              <a:t>12/4/2012</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4055932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r>
              <a:rPr lang="en-US" dirty="0" smtClean="0"/>
              <a:t>In tightly</a:t>
            </a:r>
            <a:r>
              <a:rPr lang="en-US" baseline="0" dirty="0" smtClean="0"/>
              <a:t> coupled systems, failures propagate quickly from their source back to the user, and can prevent work being done.</a:t>
            </a:r>
          </a:p>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13</a:t>
            </a:fld>
            <a:endParaRPr lang="en-US" dirty="0"/>
          </a:p>
        </p:txBody>
      </p:sp>
    </p:spTree>
    <p:extLst>
      <p:ext uri="{BB962C8B-B14F-4D97-AF65-F5344CB8AC3E}">
        <p14:creationId xmlns:p14="http://schemas.microsoft.com/office/powerpoint/2010/main" val="2360957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14</a:t>
            </a:fld>
            <a:endParaRPr lang="en-US" dirty="0"/>
          </a:p>
        </p:txBody>
      </p:sp>
    </p:spTree>
    <p:extLst>
      <p:ext uri="{BB962C8B-B14F-4D97-AF65-F5344CB8AC3E}">
        <p14:creationId xmlns:p14="http://schemas.microsoft.com/office/powerpoint/2010/main" val="1041382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894595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1820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30666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881388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212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192191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170673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770437" y="2125663"/>
            <a:ext cx="7391402"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7" y="2125663"/>
            <a:ext cx="4267199"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07652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982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pic>
        <p:nvPicPr>
          <p:cNvPr id="6" name="Picture 13"/>
          <p:cNvPicPr>
            <a:picLocks noChangeAspect="1" noChangeArrowheads="1"/>
          </p:cNvPicPr>
          <p:nvPr userDrawn="1"/>
        </p:nvPicPr>
        <p:blipFill>
          <a:blip r:embed="rId11" cstate="print"/>
          <a:srcRect/>
          <a:stretch>
            <a:fillRect/>
          </a:stretch>
        </p:blipFill>
        <p:spPr bwMode="auto">
          <a:xfrm>
            <a:off x="11408664" y="220662"/>
            <a:ext cx="857618" cy="838200"/>
          </a:xfrm>
          <a:prstGeom prst="rect">
            <a:avLst/>
          </a:prstGeom>
          <a:noFill/>
          <a:ln w="3175">
            <a:noFill/>
            <a:miter lim="800000"/>
            <a:headEnd/>
            <a:tailEnd/>
          </a:ln>
        </p:spPr>
      </p:pic>
      <p:grpSp>
        <p:nvGrpSpPr>
          <p:cNvPr id="7" name="Group 6"/>
          <p:cNvGrpSpPr/>
          <p:nvPr userDrawn="1"/>
        </p:nvGrpSpPr>
        <p:grpSpPr>
          <a:xfrm>
            <a:off x="10409237" y="6283108"/>
            <a:ext cx="1708440" cy="630992"/>
            <a:chOff x="7343545" y="5801429"/>
            <a:chExt cx="2308524" cy="1049533"/>
          </a:xfrm>
        </p:grpSpPr>
        <p:pic>
          <p:nvPicPr>
            <p:cNvPr id="10" name="Picture 9"/>
            <p:cNvPicPr>
              <a:picLocks noChangeAspect="1"/>
            </p:cNvPicPr>
            <p:nvPr userDrawn="1"/>
          </p:nvPicPr>
          <p:blipFill rotWithShape="1">
            <a:blip r:embed="rId12">
              <a:clrChange>
                <a:clrFrom>
                  <a:srgbClr val="FFFFFF"/>
                </a:clrFrom>
                <a:clrTo>
                  <a:srgbClr val="FFFFFF">
                    <a:alpha val="0"/>
                  </a:srgbClr>
                </a:clrTo>
              </a:clrChange>
            </a:blip>
            <a:srcRect r="68138"/>
            <a:stretch/>
          </p:blipFill>
          <p:spPr>
            <a:xfrm>
              <a:off x="7343545" y="5801429"/>
              <a:ext cx="2308524" cy="848752"/>
            </a:xfrm>
            <a:prstGeom prst="rect">
              <a:avLst/>
            </a:prstGeom>
          </p:spPr>
        </p:pic>
        <p:sp>
          <p:nvSpPr>
            <p:cNvPr id="11" name="TextBox 10"/>
            <p:cNvSpPr txBox="1"/>
            <p:nvPr userDrawn="1"/>
          </p:nvSpPr>
          <p:spPr>
            <a:xfrm>
              <a:off x="7549475" y="6427471"/>
              <a:ext cx="2088240" cy="423491"/>
            </a:xfrm>
            <a:prstGeom prst="rect">
              <a:avLst/>
            </a:prstGeom>
            <a:noFill/>
          </p:spPr>
          <p:txBody>
            <a:bodyPr wrap="square" lIns="99744" tIns="49873" rIns="99744" bIns="49873">
              <a:spAutoFit/>
            </a:bodyPr>
            <a:lstStyle/>
            <a:p>
              <a:pPr algn="r">
                <a:defRPr/>
              </a:pPr>
              <a:r>
                <a:rPr lang="en-GB" sz="1000" kern="1200" dirty="0">
                  <a:solidFill>
                    <a:schemeClr val="tx1"/>
                  </a:solidFill>
                  <a:latin typeface="+mn-lt"/>
                  <a:ea typeface="+mn-ea"/>
                  <a:cs typeface="+mn-cs"/>
                </a:rPr>
                <a:t>www.amqp.org</a:t>
              </a:r>
            </a:p>
          </p:txBody>
        </p:sp>
      </p:grpSp>
      <p:sp>
        <p:nvSpPr>
          <p:cNvPr id="3" name="TextBox 2"/>
          <p:cNvSpPr txBox="1"/>
          <p:nvPr userDrawn="1"/>
        </p:nvSpPr>
        <p:spPr>
          <a:xfrm>
            <a:off x="274637" y="6545262"/>
            <a:ext cx="685800" cy="338554"/>
          </a:xfrm>
          <a:prstGeom prst="rect">
            <a:avLst/>
          </a:prstGeom>
          <a:noFill/>
        </p:spPr>
        <p:txBody>
          <a:bodyPr wrap="square" rtlCol="0">
            <a:spAutoFit/>
          </a:bodyPr>
          <a:lstStyle/>
          <a:p>
            <a:fld id="{6D133A78-AE4D-0447-8239-6F2F562FD63F}" type="slidenum">
              <a:rPr lang="en-US" sz="1600" smtClean="0">
                <a:gradFill>
                  <a:gsLst>
                    <a:gs pos="0">
                      <a:schemeClr val="tx1"/>
                    </a:gs>
                    <a:gs pos="100000">
                      <a:schemeClr val="tx1"/>
                    </a:gs>
                  </a:gsLst>
                  <a:lin ang="5400000" scaled="0"/>
                </a:gradFill>
              </a:rPr>
              <a:t>‹#›</a:t>
            </a:fld>
            <a:endParaRPr lang="en-US" sz="16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061612350"/>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9" r:id="rId6"/>
    <p:sldLayoutId id="2147484300" r:id="rId7"/>
    <p:sldLayoutId id="2147484354" r:id="rId8"/>
    <p:sldLayoutId id="2147484301" r:id="rId9"/>
  </p:sldLayoutIdLst>
  <p:hf hdr="0" ftr="0" dt="0"/>
  <p:txStyles>
    <p:titleStyle>
      <a:lvl1pPr algn="l" defTabSz="914166" rtl="0" eaLnBrk="1" latinLnBrk="0" hangingPunct="1">
        <a:spcBef>
          <a:spcPct val="0"/>
        </a:spcBef>
        <a:buNone/>
        <a:defRPr sz="4800" kern="1200">
          <a:gradFill>
            <a:gsLst>
              <a:gs pos="0">
                <a:srgbClr val="505050"/>
              </a:gs>
              <a:gs pos="100000">
                <a:srgbClr val="505050"/>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9.jpg"/><Relationship Id="rId7" Type="http://schemas.openxmlformats.org/officeDocument/2006/relationships/image" Target="../media/image33.png"/><Relationship Id="rId2" Type="http://schemas.openxmlformats.org/officeDocument/2006/relationships/image" Target="../media/image28.jpg"/><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 Id="rId9"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 Id="rId9"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t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3" y="0"/>
            <a:ext cx="10058400" cy="7002462"/>
          </a:xfrm>
          <a:prstGeom prst="rect">
            <a:avLst/>
          </a:prstGeom>
        </p:spPr>
      </p:pic>
      <p:sp>
        <p:nvSpPr>
          <p:cNvPr id="2" name="Title 1"/>
          <p:cNvSpPr>
            <a:spLocks noGrp="1"/>
          </p:cNvSpPr>
          <p:nvPr>
            <p:ph type="ctrTitle" idx="4294967295"/>
          </p:nvPr>
        </p:nvSpPr>
        <p:spPr>
          <a:xfrm>
            <a:off x="2713037" y="982661"/>
            <a:ext cx="8716962" cy="2971801"/>
          </a:xfrm>
        </p:spPr>
        <p:txBody>
          <a:bodyPr anchor="b" anchorCtr="0"/>
          <a:lstStyle/>
          <a:p>
            <a:r>
              <a:rPr lang="en-US" dirty="0" smtClean="0"/>
              <a:t>AMQP 1.0</a:t>
            </a:r>
            <a:br>
              <a:rPr lang="en-US" dirty="0" smtClean="0"/>
            </a:br>
            <a:r>
              <a:rPr lang="en-US" dirty="0" smtClean="0"/>
              <a:t>Briefing Pack</a:t>
            </a:r>
            <a:endParaRPr lang="en-US" dirty="0"/>
          </a:p>
        </p:txBody>
      </p:sp>
      <p:sp>
        <p:nvSpPr>
          <p:cNvPr id="3" name="Subtitle 2"/>
          <p:cNvSpPr>
            <a:spLocks noGrp="1"/>
          </p:cNvSpPr>
          <p:nvPr>
            <p:ph type="subTitle" idx="4294967295"/>
          </p:nvPr>
        </p:nvSpPr>
        <p:spPr>
          <a:xfrm>
            <a:off x="5684837" y="4716462"/>
            <a:ext cx="5943600" cy="1600200"/>
          </a:xfrm>
        </p:spPr>
        <p:txBody>
          <a:bodyPr/>
          <a:lstStyle/>
          <a:p>
            <a:r>
              <a:rPr lang="en-US" sz="2800" dirty="0" smtClean="0">
                <a:cs typeface="Arial" charset="0"/>
              </a:rPr>
              <a:t>by John O’Hara and Matthew </a:t>
            </a:r>
            <a:r>
              <a:rPr lang="en-US" sz="2800" dirty="0" err="1" smtClean="0">
                <a:cs typeface="Arial" charset="0"/>
              </a:rPr>
              <a:t>Arrott</a:t>
            </a:r>
            <a:endParaRPr lang="en-US" sz="2800" dirty="0">
              <a:cs typeface="Arial" charset="0"/>
            </a:endParaRPr>
          </a:p>
          <a:p>
            <a:pPr>
              <a:spcBef>
                <a:spcPts val="695"/>
              </a:spcBef>
            </a:pPr>
            <a:r>
              <a:rPr lang="en-US" sz="2000" dirty="0">
                <a:cs typeface="Arial" charset="0"/>
              </a:rPr>
              <a:t>Co-Chairs OASIS AMQP Member Section</a:t>
            </a:r>
          </a:p>
          <a:p>
            <a:pPr>
              <a:spcBef>
                <a:spcPts val="695"/>
              </a:spcBef>
            </a:pPr>
            <a:r>
              <a:rPr lang="en-US" sz="2000" dirty="0">
                <a:cs typeface="Arial" charset="0"/>
              </a:rPr>
              <a:t>john.ohara@taskize.co.uk / </a:t>
            </a:r>
            <a:r>
              <a:rPr lang="en-US" sz="2000" dirty="0" smtClean="0">
                <a:cs typeface="Arial" charset="0"/>
              </a:rPr>
              <a:t>marrott@novgp.com</a:t>
            </a:r>
            <a:endParaRPr lang="en-US" sz="2000" dirty="0">
              <a:cs typeface="Arial" charset="0"/>
            </a:endParaRPr>
          </a:p>
        </p:txBody>
      </p:sp>
    </p:spTree>
    <p:extLst>
      <p:ext uri="{BB962C8B-B14F-4D97-AF65-F5344CB8AC3E}">
        <p14:creationId xmlns:p14="http://schemas.microsoft.com/office/powerpoint/2010/main" val="131442804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3"/>
          <p:cNvSpPr>
            <a:spLocks noGrp="1" noChangeArrowheads="1"/>
          </p:cNvSpPr>
          <p:nvPr>
            <p:ph type="title"/>
          </p:nvPr>
        </p:nvSpPr>
        <p:spPr/>
        <p:txBody>
          <a:bodyPr/>
          <a:lstStyle/>
          <a:p>
            <a:r>
              <a:rPr lang="en-GB" dirty="0" smtClean="0"/>
              <a:t>User view of AMQP 1.0</a:t>
            </a:r>
          </a:p>
        </p:txBody>
      </p:sp>
      <p:sp>
        <p:nvSpPr>
          <p:cNvPr id="3" name="Text Placeholder 2"/>
          <p:cNvSpPr>
            <a:spLocks noGrp="1"/>
          </p:cNvSpPr>
          <p:nvPr>
            <p:ph type="body" sz="quarter" idx="10"/>
          </p:nvPr>
        </p:nvSpPr>
        <p:spPr/>
        <p:txBody>
          <a:bodyPr/>
          <a:lstStyle/>
          <a:p>
            <a:pPr marL="571500" lvl="1" indent="-571500">
              <a:buFont typeface="Arial"/>
              <a:buChar char="•"/>
            </a:pPr>
            <a:r>
              <a:rPr lang="en-US" sz="3600" dirty="0" smtClean="0">
                <a:latin typeface="+mj-lt"/>
              </a:rPr>
              <a:t>Applicability</a:t>
            </a:r>
          </a:p>
          <a:p>
            <a:pPr marL="571500" lvl="1" indent="-571500">
              <a:buFont typeface="Arial"/>
              <a:buChar char="•"/>
            </a:pPr>
            <a:r>
              <a:rPr lang="en-US" sz="3600" dirty="0" smtClean="0">
                <a:latin typeface="+mj-lt"/>
              </a:rPr>
              <a:t>Reliability</a:t>
            </a:r>
          </a:p>
          <a:p>
            <a:pPr marL="571500" lvl="1" indent="-571500">
              <a:buFont typeface="Arial"/>
              <a:buChar char="•"/>
            </a:pPr>
            <a:r>
              <a:rPr lang="en-US" sz="3600" dirty="0" smtClean="0">
                <a:latin typeface="+mj-lt"/>
              </a:rPr>
              <a:t>Interoperability</a:t>
            </a:r>
          </a:p>
          <a:p>
            <a:pPr marL="571500" lvl="1" indent="-571500">
              <a:buFont typeface="Arial"/>
              <a:buChar char="•"/>
            </a:pPr>
            <a:r>
              <a:rPr lang="en-US" sz="3600" dirty="0" smtClean="0">
                <a:latin typeface="+mj-lt"/>
              </a:rPr>
              <a:t>Ubiquity</a:t>
            </a:r>
          </a:p>
          <a:p>
            <a:pPr marL="571500" lvl="1" indent="-571500">
              <a:buFont typeface="Arial"/>
              <a:buChar char="•"/>
            </a:pPr>
            <a:r>
              <a:rPr lang="en-US" sz="3600" dirty="0" smtClean="0">
                <a:latin typeface="+mj-lt"/>
              </a:rPr>
              <a:t>Secure Investment</a:t>
            </a:r>
            <a:endParaRPr lang="en-US" sz="3600" dirty="0">
              <a:latin typeface="+mj-lt"/>
            </a:endParaRPr>
          </a:p>
          <a:p>
            <a:pPr lvl="1"/>
            <a:r>
              <a:rPr lang="en-US" sz="3600" dirty="0" smtClean="0">
                <a:latin typeface="+mj-lt"/>
              </a:rPr>
              <a:t>Transport for business</a:t>
            </a:r>
            <a:br>
              <a:rPr lang="en-US" sz="3600" dirty="0" smtClean="0">
                <a:latin typeface="+mj-lt"/>
              </a:rPr>
            </a:br>
            <a:r>
              <a:rPr lang="en-US" sz="3600" dirty="0" smtClean="0">
                <a:latin typeface="+mj-lt"/>
              </a:rPr>
              <a:t>messaging, e.g. ISO20022, FPML, FIXML</a:t>
            </a:r>
            <a:br>
              <a:rPr lang="en-US" sz="3600" dirty="0" smtClean="0">
                <a:latin typeface="+mj-lt"/>
              </a:rPr>
            </a:br>
            <a:r>
              <a:rPr lang="en-US" sz="3600" dirty="0" smtClean="0">
                <a:latin typeface="+mj-lt"/>
              </a:rPr>
              <a:t>and others…</a:t>
            </a:r>
          </a:p>
        </p:txBody>
      </p:sp>
      <p:sp>
        <p:nvSpPr>
          <p:cNvPr id="5123" name="Rectangle 23"/>
          <p:cNvSpPr>
            <a:spLocks noChangeArrowheads="1"/>
          </p:cNvSpPr>
          <p:nvPr/>
        </p:nvSpPr>
        <p:spPr bwMode="auto">
          <a:xfrm>
            <a:off x="7638126" y="1317029"/>
            <a:ext cx="65" cy="339004"/>
          </a:xfrm>
          <a:prstGeom prst="rect">
            <a:avLst/>
          </a:prstGeom>
          <a:solidFill>
            <a:schemeClr val="bg1">
              <a:alpha val="50980"/>
            </a:schemeClr>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spAutoFit/>
          </a:bodyPr>
          <a:lstStyle/>
          <a:p>
            <a:endParaRPr lang="en-GB" sz="2203"/>
          </a:p>
        </p:txBody>
      </p:sp>
      <p:pic>
        <p:nvPicPr>
          <p:cNvPr id="16" name="Picture 15" descr="AMQP_Preso_ecosystemDiagram_FEA11-0034_v01.png"/>
          <p:cNvPicPr>
            <a:picLocks noChangeAspect="1"/>
          </p:cNvPicPr>
          <p:nvPr/>
        </p:nvPicPr>
        <p:blipFill>
          <a:blip r:embed="rId3" cstate="print"/>
          <a:stretch>
            <a:fillRect/>
          </a:stretch>
        </p:blipFill>
        <p:spPr>
          <a:xfrm>
            <a:off x="5989637" y="1363662"/>
            <a:ext cx="6087443" cy="4424654"/>
          </a:xfrm>
          <a:prstGeom prst="rect">
            <a:avLst/>
          </a:prstGeom>
        </p:spPr>
      </p:pic>
      <p:sp>
        <p:nvSpPr>
          <p:cNvPr id="2" name="Rectangle 1"/>
          <p:cNvSpPr/>
          <p:nvPr/>
        </p:nvSpPr>
        <p:spPr>
          <a:xfrm>
            <a:off x="7208837" y="6667515"/>
            <a:ext cx="3962400" cy="246221"/>
          </a:xfrm>
          <a:prstGeom prst="rect">
            <a:avLst/>
          </a:prstGeom>
        </p:spPr>
        <p:txBody>
          <a:bodyPr wrap="square">
            <a:spAutoFit/>
          </a:bodyPr>
          <a:lstStyle/>
          <a:p>
            <a:pPr algn="r"/>
            <a:r>
              <a:rPr lang="en-US" sz="1000" dirty="0" smtClean="0"/>
              <a:t>Illustration © 2011 JPMorgan Chase &amp; Co..  Used with permission.</a:t>
            </a:r>
            <a:endParaRPr lang="en-GB" sz="1000" dirty="0"/>
          </a:p>
        </p:txBody>
      </p:sp>
    </p:spTree>
    <p:extLst>
      <p:ext uri="{BB962C8B-B14F-4D97-AF65-F5344CB8AC3E}">
        <p14:creationId xmlns:p14="http://schemas.microsoft.com/office/powerpoint/2010/main" val="1338894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The Capability</a:t>
            </a:r>
            <a:endParaRPr lang="en-US" dirty="0"/>
          </a:p>
        </p:txBody>
      </p:sp>
    </p:spTree>
    <p:extLst>
      <p:ext uri="{BB962C8B-B14F-4D97-AF65-F5344CB8AC3E}">
        <p14:creationId xmlns:p14="http://schemas.microsoft.com/office/powerpoint/2010/main" val="1410984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‘Message-Oriented Middleware allows application modules to be distributed over heterogeneous platforms and reduces the complexity of developing applications that span multiple operating systems …’</a:t>
            </a:r>
            <a:r>
              <a:rPr lang="en-US" dirty="0" smtClean="0"/>
              <a:t/>
            </a:r>
            <a:br>
              <a:rPr lang="en-US" dirty="0" smtClean="0"/>
            </a:br>
            <a:endParaRPr lang="en-GB" dirty="0"/>
          </a:p>
        </p:txBody>
      </p:sp>
      <p:sp>
        <p:nvSpPr>
          <p:cNvPr id="6" name="Text Placeholder 5"/>
          <p:cNvSpPr>
            <a:spLocks noGrp="1"/>
          </p:cNvSpPr>
          <p:nvPr>
            <p:ph type="body" sz="quarter" idx="11"/>
          </p:nvPr>
        </p:nvSpPr>
        <p:spPr>
          <a:xfrm>
            <a:off x="274637" y="2125663"/>
            <a:ext cx="3047999" cy="4572000"/>
          </a:xfrm>
        </p:spPr>
        <p:txBody>
          <a:bodyPr/>
          <a:lstStyle/>
          <a:p>
            <a:endParaRPr lang="en-GB" dirty="0"/>
          </a:p>
        </p:txBody>
      </p:sp>
      <p:sp>
        <p:nvSpPr>
          <p:cNvPr id="4" name="Title 3"/>
          <p:cNvSpPr>
            <a:spLocks noGrp="1"/>
          </p:cNvSpPr>
          <p:nvPr>
            <p:ph type="title"/>
          </p:nvPr>
        </p:nvSpPr>
        <p:spPr/>
        <p:txBody>
          <a:bodyPr/>
          <a:lstStyle/>
          <a:p>
            <a:r>
              <a:rPr lang="en-US" dirty="0" smtClean="0"/>
              <a:t>AMQP is for MOM</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62" y="2963862"/>
            <a:ext cx="269557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554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858" y="3034595"/>
            <a:ext cx="2570853" cy="2264712"/>
          </a:xfrm>
          <a:prstGeom prst="rect">
            <a:avLst/>
          </a:prstGeom>
        </p:spPr>
      </p:pic>
      <p:sp>
        <p:nvSpPr>
          <p:cNvPr id="19" name="Down Arrow 18"/>
          <p:cNvSpPr/>
          <p:nvPr/>
        </p:nvSpPr>
        <p:spPr bwMode="auto">
          <a:xfrm rot="16200000">
            <a:off x="5909098" y="1380145"/>
            <a:ext cx="360361" cy="5573609"/>
          </a:xfrm>
          <a:prstGeom prst="downArrow">
            <a:avLst>
              <a:gd name="adj1" fmla="val 42122"/>
              <a:gd name="adj2" fmla="val 62085"/>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 name="U-Turn Arrow 6"/>
          <p:cNvSpPr/>
          <p:nvPr/>
        </p:nvSpPr>
        <p:spPr bwMode="auto">
          <a:xfrm rot="5400000" flipH="1">
            <a:off x="10663716" y="2678095"/>
            <a:ext cx="2127185" cy="1072340"/>
          </a:xfrm>
          <a:prstGeom prst="uturnArrow">
            <a:avLst>
              <a:gd name="adj1" fmla="val 15696"/>
              <a:gd name="adj2" fmla="val 17984"/>
              <a:gd name="adj3" fmla="val 19799"/>
              <a:gd name="adj4" fmla="val 36000"/>
              <a:gd name="adj5" fmla="val 83916"/>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7" name="Rectangle 36"/>
          <p:cNvSpPr/>
          <p:nvPr/>
        </p:nvSpPr>
        <p:spPr bwMode="auto">
          <a:xfrm>
            <a:off x="8919778" y="3034595"/>
            <a:ext cx="2271361" cy="2271361"/>
          </a:xfrm>
          <a:prstGeom prst="rect">
            <a:avLst/>
          </a:prstGeom>
          <a:solidFill>
            <a:srgbClr val="ED1E7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8" name="Rectangle 37"/>
          <p:cNvSpPr/>
          <p:nvPr/>
        </p:nvSpPr>
        <p:spPr bwMode="auto">
          <a:xfrm>
            <a:off x="8919778" y="1761018"/>
            <a:ext cx="2271361" cy="1135681"/>
          </a:xfrm>
          <a:prstGeom prst="rect">
            <a:avLst/>
          </a:prstGeom>
          <a:solidFill>
            <a:srgbClr val="ED1E7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1" name="TextBox 20"/>
          <p:cNvSpPr txBox="1"/>
          <p:nvPr/>
        </p:nvSpPr>
        <p:spPr>
          <a:xfrm>
            <a:off x="680688" y="5459773"/>
            <a:ext cx="2667953" cy="358570"/>
          </a:xfrm>
          <a:prstGeom prst="rect">
            <a:avLst/>
          </a:prstGeom>
          <a:noFill/>
        </p:spPr>
        <p:txBody>
          <a:bodyPr wrap="square" lIns="0" tIns="0" rIns="0" bIns="0" rtlCol="0">
            <a:spAutoFit/>
          </a:bodyPr>
          <a:lstStyle/>
          <a:p>
            <a:pPr>
              <a:lnSpc>
                <a:spcPct val="80000"/>
              </a:lnSpc>
              <a:buSzPct val="80000"/>
            </a:pPr>
            <a:r>
              <a:rPr lang="en-US" sz="2856" dirty="0">
                <a:gradFill>
                  <a:gsLst>
                    <a:gs pos="0">
                      <a:srgbClr val="FFFFFF"/>
                    </a:gs>
                    <a:gs pos="100000">
                      <a:srgbClr val="FFFFFF"/>
                    </a:gs>
                  </a:gsLst>
                  <a:lin ang="5400000" scaled="0"/>
                </a:gradFill>
              </a:rPr>
              <a:t>Store Front End</a:t>
            </a:r>
          </a:p>
        </p:txBody>
      </p:sp>
      <p:sp>
        <p:nvSpPr>
          <p:cNvPr id="23" name="TextBox 22"/>
          <p:cNvSpPr txBox="1"/>
          <p:nvPr/>
        </p:nvSpPr>
        <p:spPr>
          <a:xfrm>
            <a:off x="8879080" y="5459773"/>
            <a:ext cx="2667953" cy="351571"/>
          </a:xfrm>
          <a:prstGeom prst="rect">
            <a:avLst/>
          </a:prstGeom>
          <a:noFill/>
        </p:spPr>
        <p:txBody>
          <a:bodyPr wrap="square" lIns="0" tIns="0" rIns="0" bIns="0" rtlCol="0">
            <a:spAutoFit/>
          </a:bodyPr>
          <a:lstStyle/>
          <a:p>
            <a:pPr>
              <a:lnSpc>
                <a:spcPct val="80000"/>
              </a:lnSpc>
              <a:buSzPct val="80000"/>
            </a:pPr>
            <a:r>
              <a:rPr lang="en-US" sz="2856" dirty="0">
                <a:gradFill>
                  <a:gsLst>
                    <a:gs pos="0">
                      <a:srgbClr val="FFFFFF"/>
                    </a:gs>
                    <a:gs pos="100000">
                      <a:srgbClr val="FFFFFF"/>
                    </a:gs>
                  </a:gsLst>
                  <a:lin ang="5400000" scaled="0"/>
                </a:gradFill>
              </a:rPr>
              <a:t>Shipping Service</a:t>
            </a:r>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4220" y="2114712"/>
            <a:ext cx="1060791" cy="675902"/>
          </a:xfrm>
          <a:prstGeom prst="rect">
            <a:avLst/>
          </a:prstGeom>
        </p:spPr>
      </p:pic>
      <p:sp>
        <p:nvSpPr>
          <p:cNvPr id="28" name="TextBox 27"/>
          <p:cNvSpPr txBox="1"/>
          <p:nvPr/>
        </p:nvSpPr>
        <p:spPr>
          <a:xfrm>
            <a:off x="9052980" y="1868809"/>
            <a:ext cx="2008965" cy="230524"/>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Drivers</a:t>
            </a:r>
          </a:p>
        </p:txBody>
      </p:sp>
      <p:sp>
        <p:nvSpPr>
          <p:cNvPr id="29" name="TextBox 28"/>
          <p:cNvSpPr txBox="1"/>
          <p:nvPr/>
        </p:nvSpPr>
        <p:spPr>
          <a:xfrm>
            <a:off x="9052980" y="4971509"/>
            <a:ext cx="2008965" cy="230524"/>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Tracking</a:t>
            </a:r>
          </a:p>
        </p:txBody>
      </p:sp>
      <p:pic>
        <p:nvPicPr>
          <p:cNvPr id="30" name="Picture 29"/>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603986" y="3610888"/>
            <a:ext cx="980446" cy="980446"/>
          </a:xfrm>
          <a:prstGeom prst="rect">
            <a:avLst/>
          </a:prstGeom>
        </p:spPr>
      </p:pic>
      <p:pic>
        <p:nvPicPr>
          <p:cNvPr id="44" name="Picture 43"/>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181102" y="4775427"/>
            <a:ext cx="626238" cy="522530"/>
          </a:xfrm>
          <a:prstGeom prst="rect">
            <a:avLst/>
          </a:prstGeom>
        </p:spPr>
      </p:pic>
      <p:pic>
        <p:nvPicPr>
          <p:cNvPr id="45" name="Picture 44"/>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945694" y="1028271"/>
            <a:ext cx="522530" cy="626238"/>
          </a:xfrm>
          <a:prstGeom prst="rect">
            <a:avLst/>
          </a:prstGeom>
        </p:spPr>
      </p:pic>
      <p:pic>
        <p:nvPicPr>
          <p:cNvPr id="22" name="Picture 21"/>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335" y="2331509"/>
            <a:ext cx="522530" cy="626238"/>
          </a:xfrm>
          <a:prstGeom prst="rect">
            <a:avLst/>
          </a:prstGeom>
        </p:spPr>
      </p:pic>
      <p:sp>
        <p:nvSpPr>
          <p:cNvPr id="5" name="Title 4"/>
          <p:cNvSpPr>
            <a:spLocks noGrp="1"/>
          </p:cNvSpPr>
          <p:nvPr>
            <p:ph type="title"/>
          </p:nvPr>
        </p:nvSpPr>
        <p:spPr/>
        <p:txBody>
          <a:bodyPr/>
          <a:lstStyle/>
          <a:p>
            <a:r>
              <a:rPr lang="en-US" dirty="0" smtClean="0"/>
              <a:t>Tightly Coupled</a:t>
            </a:r>
            <a:endParaRPr lang="en-US" dirty="0"/>
          </a:p>
        </p:txBody>
      </p:sp>
      <p:sp>
        <p:nvSpPr>
          <p:cNvPr id="24" name="Rectangle 23"/>
          <p:cNvSpPr/>
          <p:nvPr/>
        </p:nvSpPr>
        <p:spPr>
          <a:xfrm>
            <a:off x="3703637" y="1763533"/>
            <a:ext cx="3536647" cy="1200329"/>
          </a:xfrm>
          <a:prstGeom prst="rect">
            <a:avLst/>
          </a:prstGeom>
        </p:spPr>
        <p:txBody>
          <a:bodyPr wrap="square">
            <a:spAutoFit/>
          </a:bodyPr>
          <a:lstStyle/>
          <a:p>
            <a:r>
              <a:rPr lang="en-US" i="1" dirty="0" smtClean="0"/>
              <a:t>In tightly coupled architectures, failures </a:t>
            </a:r>
            <a:r>
              <a:rPr lang="en-US" i="1" dirty="0"/>
              <a:t>propagate quickly from their source back to the </a:t>
            </a:r>
            <a:r>
              <a:rPr lang="en-US" i="1" dirty="0" smtClean="0"/>
              <a:t>user and work stops.</a:t>
            </a:r>
            <a:endParaRPr lang="en-GB" i="1" dirty="0"/>
          </a:p>
        </p:txBody>
      </p:sp>
    </p:spTree>
    <p:extLst>
      <p:ext uri="{BB962C8B-B14F-4D97-AF65-F5344CB8AC3E}">
        <p14:creationId xmlns:p14="http://schemas.microsoft.com/office/powerpoint/2010/main" val="377556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p:nvPr/>
        </p:nvCxnSpPr>
        <p:spPr>
          <a:xfrm>
            <a:off x="8005727" y="1654508"/>
            <a:ext cx="0" cy="4715889"/>
          </a:xfrm>
          <a:prstGeom prst="line">
            <a:avLst/>
          </a:prstGeom>
          <a:ln w="57150">
            <a:solidFill>
              <a:srgbClr val="85BCE6"/>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168900" y="1654508"/>
            <a:ext cx="0" cy="4715889"/>
          </a:xfrm>
          <a:prstGeom prst="line">
            <a:avLst/>
          </a:prstGeom>
          <a:ln w="57150">
            <a:solidFill>
              <a:srgbClr val="85BCE6"/>
            </a:solidFill>
            <a:prstDash val="sysDash"/>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auto">
          <a:xfrm>
            <a:off x="4989976" y="3034595"/>
            <a:ext cx="2271361" cy="227136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9" name="Down Arrow 48"/>
          <p:cNvSpPr/>
          <p:nvPr/>
        </p:nvSpPr>
        <p:spPr bwMode="auto">
          <a:xfrm rot="16200000">
            <a:off x="3918598" y="3356295"/>
            <a:ext cx="360361" cy="1621304"/>
          </a:xfrm>
          <a:prstGeom prst="downArrow">
            <a:avLst>
              <a:gd name="adj1" fmla="val 42122"/>
              <a:gd name="adj2" fmla="val 62085"/>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50" name="Down Arrow 49"/>
          <p:cNvSpPr/>
          <p:nvPr/>
        </p:nvSpPr>
        <p:spPr bwMode="auto">
          <a:xfrm rot="16200000">
            <a:off x="7883175" y="3366822"/>
            <a:ext cx="360361" cy="1600250"/>
          </a:xfrm>
          <a:prstGeom prst="downArrow">
            <a:avLst>
              <a:gd name="adj1" fmla="val 42122"/>
              <a:gd name="adj2" fmla="val 62085"/>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858" y="3034595"/>
            <a:ext cx="2570853" cy="2264712"/>
          </a:xfrm>
          <a:prstGeom prst="rect">
            <a:avLst/>
          </a:prstGeom>
        </p:spPr>
      </p:pic>
      <p:sp>
        <p:nvSpPr>
          <p:cNvPr id="7" name="U-Turn Arrow 6"/>
          <p:cNvSpPr/>
          <p:nvPr/>
        </p:nvSpPr>
        <p:spPr bwMode="auto">
          <a:xfrm rot="5400000" flipH="1">
            <a:off x="10663716" y="2678095"/>
            <a:ext cx="2127185" cy="1072340"/>
          </a:xfrm>
          <a:prstGeom prst="uturnArrow">
            <a:avLst>
              <a:gd name="adj1" fmla="val 15696"/>
              <a:gd name="adj2" fmla="val 17984"/>
              <a:gd name="adj3" fmla="val 19799"/>
              <a:gd name="adj4" fmla="val 36000"/>
              <a:gd name="adj5" fmla="val 83916"/>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7" name="Rectangle 36"/>
          <p:cNvSpPr/>
          <p:nvPr/>
        </p:nvSpPr>
        <p:spPr bwMode="auto">
          <a:xfrm>
            <a:off x="8919778" y="3034595"/>
            <a:ext cx="2271361" cy="2271361"/>
          </a:xfrm>
          <a:prstGeom prst="rect">
            <a:avLst/>
          </a:prstGeom>
          <a:solidFill>
            <a:srgbClr val="ED1E7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8" name="Rectangle 37"/>
          <p:cNvSpPr/>
          <p:nvPr/>
        </p:nvSpPr>
        <p:spPr bwMode="auto">
          <a:xfrm>
            <a:off x="8919778" y="1761018"/>
            <a:ext cx="2271361" cy="1135681"/>
          </a:xfrm>
          <a:prstGeom prst="rect">
            <a:avLst/>
          </a:prstGeom>
          <a:solidFill>
            <a:srgbClr val="ED1E7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858" y="3034595"/>
            <a:ext cx="2570852" cy="2264711"/>
          </a:xfrm>
          <a:prstGeom prst="rect">
            <a:avLst/>
          </a:prstGeom>
        </p:spPr>
      </p:pic>
      <p:sp>
        <p:nvSpPr>
          <p:cNvPr id="21" name="TextBox 20"/>
          <p:cNvSpPr txBox="1"/>
          <p:nvPr/>
        </p:nvSpPr>
        <p:spPr>
          <a:xfrm>
            <a:off x="680688" y="5459773"/>
            <a:ext cx="2667953" cy="358570"/>
          </a:xfrm>
          <a:prstGeom prst="rect">
            <a:avLst/>
          </a:prstGeom>
          <a:noFill/>
        </p:spPr>
        <p:txBody>
          <a:bodyPr wrap="square" lIns="0" tIns="0" rIns="0" bIns="0" rtlCol="0">
            <a:spAutoFit/>
          </a:bodyPr>
          <a:lstStyle/>
          <a:p>
            <a:pPr>
              <a:lnSpc>
                <a:spcPct val="80000"/>
              </a:lnSpc>
              <a:buSzPct val="80000"/>
            </a:pPr>
            <a:r>
              <a:rPr lang="en-US" sz="2856" dirty="0">
                <a:gradFill>
                  <a:gsLst>
                    <a:gs pos="0">
                      <a:srgbClr val="FFFFFF"/>
                    </a:gs>
                    <a:gs pos="100000">
                      <a:srgbClr val="FFFFFF"/>
                    </a:gs>
                  </a:gsLst>
                  <a:lin ang="5400000" scaled="0"/>
                </a:gradFill>
              </a:rPr>
              <a:t>Store Front End</a:t>
            </a:r>
          </a:p>
        </p:txBody>
      </p:sp>
      <p:sp>
        <p:nvSpPr>
          <p:cNvPr id="22" name="TextBox 21"/>
          <p:cNvSpPr txBox="1"/>
          <p:nvPr/>
        </p:nvSpPr>
        <p:spPr>
          <a:xfrm>
            <a:off x="4962276" y="5459773"/>
            <a:ext cx="2667953" cy="358570"/>
          </a:xfrm>
          <a:prstGeom prst="rect">
            <a:avLst/>
          </a:prstGeom>
          <a:noFill/>
        </p:spPr>
        <p:txBody>
          <a:bodyPr wrap="square" lIns="0" tIns="0" rIns="0" bIns="0" rtlCol="0">
            <a:spAutoFit/>
          </a:bodyPr>
          <a:lstStyle/>
          <a:p>
            <a:pPr>
              <a:lnSpc>
                <a:spcPct val="80000"/>
              </a:lnSpc>
              <a:buSzPct val="80000"/>
            </a:pPr>
            <a:r>
              <a:rPr lang="en-US" sz="2856" dirty="0">
                <a:solidFill>
                  <a:srgbClr val="929292"/>
                </a:solidFill>
              </a:rPr>
              <a:t>Order Queue</a:t>
            </a:r>
          </a:p>
        </p:txBody>
      </p:sp>
      <p:sp>
        <p:nvSpPr>
          <p:cNvPr id="23" name="TextBox 22"/>
          <p:cNvSpPr txBox="1"/>
          <p:nvPr/>
        </p:nvSpPr>
        <p:spPr>
          <a:xfrm>
            <a:off x="8879080" y="5459773"/>
            <a:ext cx="2667953" cy="351571"/>
          </a:xfrm>
          <a:prstGeom prst="rect">
            <a:avLst/>
          </a:prstGeom>
          <a:noFill/>
        </p:spPr>
        <p:txBody>
          <a:bodyPr wrap="square" lIns="0" tIns="0" rIns="0" bIns="0" rtlCol="0">
            <a:spAutoFit/>
          </a:bodyPr>
          <a:lstStyle/>
          <a:p>
            <a:pPr>
              <a:lnSpc>
                <a:spcPct val="80000"/>
              </a:lnSpc>
              <a:buSzPct val="80000"/>
            </a:pPr>
            <a:r>
              <a:rPr lang="en-US" sz="2856" dirty="0">
                <a:gradFill>
                  <a:gsLst>
                    <a:gs pos="0">
                      <a:srgbClr val="FFFFFF"/>
                    </a:gs>
                    <a:gs pos="100000">
                      <a:srgbClr val="FFFFFF"/>
                    </a:gs>
                  </a:gsLst>
                  <a:lin ang="5400000" scaled="0"/>
                </a:gradFill>
              </a:rPr>
              <a:t>Shipping Service</a:t>
            </a:r>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64220" y="2114712"/>
            <a:ext cx="1060791" cy="675902"/>
          </a:xfrm>
          <a:prstGeom prst="rect">
            <a:avLst/>
          </a:prstGeom>
        </p:spPr>
      </p:pic>
      <p:sp>
        <p:nvSpPr>
          <p:cNvPr id="28" name="TextBox 27"/>
          <p:cNvSpPr txBox="1"/>
          <p:nvPr/>
        </p:nvSpPr>
        <p:spPr>
          <a:xfrm>
            <a:off x="9052980" y="1868809"/>
            <a:ext cx="2008965" cy="230524"/>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Drivers</a:t>
            </a:r>
          </a:p>
        </p:txBody>
      </p:sp>
      <p:sp>
        <p:nvSpPr>
          <p:cNvPr id="29" name="TextBox 28"/>
          <p:cNvSpPr txBox="1"/>
          <p:nvPr/>
        </p:nvSpPr>
        <p:spPr>
          <a:xfrm>
            <a:off x="9052980" y="4971509"/>
            <a:ext cx="2008965" cy="230524"/>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Tracking</a:t>
            </a:r>
          </a:p>
        </p:txBody>
      </p:sp>
      <p:pic>
        <p:nvPicPr>
          <p:cNvPr id="30" name="Picture 29"/>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603986" y="3610888"/>
            <a:ext cx="980446" cy="980446"/>
          </a:xfrm>
          <a:prstGeom prst="rect">
            <a:avLst/>
          </a:prstGeom>
        </p:spPr>
      </p:pic>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62685" y="3291861"/>
            <a:ext cx="855552" cy="891201"/>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181102" y="4775427"/>
            <a:ext cx="626238" cy="522530"/>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61037" y="3802062"/>
            <a:ext cx="855552" cy="891201"/>
          </a:xfrm>
          <a:prstGeom prst="rect">
            <a:avLst/>
          </a:prstGeom>
          <a:effectLst>
            <a:outerShdw blurRad="50800" dist="38100" dir="2700000" algn="tl" rotWithShape="0">
              <a:prstClr val="black">
                <a:alpha val="40000"/>
              </a:prstClr>
            </a:outerShdw>
          </a:effectLst>
        </p:spPr>
      </p:pic>
      <p:sp>
        <p:nvSpPr>
          <p:cNvPr id="4" name="Title 3"/>
          <p:cNvSpPr>
            <a:spLocks noGrp="1"/>
          </p:cNvSpPr>
          <p:nvPr>
            <p:ph type="title"/>
          </p:nvPr>
        </p:nvSpPr>
        <p:spPr/>
        <p:txBody>
          <a:bodyPr/>
          <a:lstStyle/>
          <a:p>
            <a:r>
              <a:rPr lang="en-US" dirty="0" smtClean="0"/>
              <a:t>Loosely Coupled</a:t>
            </a:r>
            <a:endParaRPr lang="en-US" dirty="0"/>
          </a:p>
        </p:txBody>
      </p:sp>
      <p:sp>
        <p:nvSpPr>
          <p:cNvPr id="25" name="Rectangle 24"/>
          <p:cNvSpPr/>
          <p:nvPr/>
        </p:nvSpPr>
        <p:spPr>
          <a:xfrm>
            <a:off x="4357332" y="1211262"/>
            <a:ext cx="3536647" cy="1477328"/>
          </a:xfrm>
          <a:prstGeom prst="rect">
            <a:avLst/>
          </a:prstGeom>
        </p:spPr>
        <p:txBody>
          <a:bodyPr wrap="square">
            <a:spAutoFit/>
          </a:bodyPr>
          <a:lstStyle/>
          <a:p>
            <a:r>
              <a:rPr lang="en-US" i="1" dirty="0" smtClean="0"/>
              <a:t>In loosely coupled architectures, failures are contained and users may continue to work.  Queuing is an important tool for this approach.</a:t>
            </a:r>
            <a:endParaRPr lang="en-GB" i="1" dirty="0"/>
          </a:p>
        </p:txBody>
      </p:sp>
    </p:spTree>
    <p:extLst>
      <p:ext uri="{BB962C8B-B14F-4D97-AF65-F5344CB8AC3E}">
        <p14:creationId xmlns:p14="http://schemas.microsoft.com/office/powerpoint/2010/main" val="556635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p:nvPr/>
        </p:nvCxnSpPr>
        <p:spPr>
          <a:xfrm>
            <a:off x="8005727" y="1654508"/>
            <a:ext cx="0" cy="4715889"/>
          </a:xfrm>
          <a:prstGeom prst="line">
            <a:avLst/>
          </a:prstGeom>
          <a:ln w="57150">
            <a:solidFill>
              <a:srgbClr val="85BCE6"/>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168900" y="1654508"/>
            <a:ext cx="0" cy="4715889"/>
          </a:xfrm>
          <a:prstGeom prst="line">
            <a:avLst/>
          </a:prstGeom>
          <a:ln w="57150">
            <a:solidFill>
              <a:srgbClr val="85BCE6"/>
            </a:solidFill>
            <a:prstDash val="sysDash"/>
          </a:ln>
        </p:spPr>
        <p:style>
          <a:lnRef idx="1">
            <a:schemeClr val="accent1"/>
          </a:lnRef>
          <a:fillRef idx="0">
            <a:schemeClr val="accent1"/>
          </a:fillRef>
          <a:effectRef idx="0">
            <a:schemeClr val="accent1"/>
          </a:effectRef>
          <a:fontRef idx="minor">
            <a:schemeClr val="tx1"/>
          </a:fontRef>
        </p:style>
      </p:cxnSp>
      <p:sp>
        <p:nvSpPr>
          <p:cNvPr id="50" name="Down Arrow 49"/>
          <p:cNvSpPr/>
          <p:nvPr/>
        </p:nvSpPr>
        <p:spPr bwMode="auto">
          <a:xfrm rot="16200000">
            <a:off x="7883175" y="2953518"/>
            <a:ext cx="360361" cy="1600250"/>
          </a:xfrm>
          <a:prstGeom prst="downArrow">
            <a:avLst>
              <a:gd name="adj1" fmla="val 42122"/>
              <a:gd name="adj2" fmla="val 62085"/>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2" name="Rectangle 31"/>
          <p:cNvSpPr/>
          <p:nvPr/>
        </p:nvSpPr>
        <p:spPr bwMode="auto">
          <a:xfrm>
            <a:off x="4989976" y="3034595"/>
            <a:ext cx="2271361" cy="227136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9" name="Down Arrow 48"/>
          <p:cNvSpPr/>
          <p:nvPr/>
        </p:nvSpPr>
        <p:spPr bwMode="auto">
          <a:xfrm rot="16200000">
            <a:off x="4118129" y="3555826"/>
            <a:ext cx="360361" cy="1222243"/>
          </a:xfrm>
          <a:prstGeom prst="downArrow">
            <a:avLst>
              <a:gd name="adj1" fmla="val 42122"/>
              <a:gd name="adj2" fmla="val 62085"/>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1617" y="2349386"/>
            <a:ext cx="1489959" cy="1312533"/>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7228" y="3858857"/>
            <a:ext cx="1489959" cy="1312532"/>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172" y="3796570"/>
            <a:ext cx="1250539" cy="1101623"/>
          </a:xfrm>
          <a:prstGeom prst="rect">
            <a:avLst/>
          </a:prstGeom>
        </p:spPr>
      </p:pic>
      <p:sp>
        <p:nvSpPr>
          <p:cNvPr id="21" name="TextBox 20"/>
          <p:cNvSpPr txBox="1"/>
          <p:nvPr/>
        </p:nvSpPr>
        <p:spPr>
          <a:xfrm>
            <a:off x="680688" y="5459773"/>
            <a:ext cx="2667953" cy="358570"/>
          </a:xfrm>
          <a:prstGeom prst="rect">
            <a:avLst/>
          </a:prstGeom>
          <a:noFill/>
        </p:spPr>
        <p:txBody>
          <a:bodyPr wrap="square" lIns="0" tIns="0" rIns="0" bIns="0" rtlCol="0">
            <a:spAutoFit/>
          </a:bodyPr>
          <a:lstStyle/>
          <a:p>
            <a:pPr>
              <a:lnSpc>
                <a:spcPct val="80000"/>
              </a:lnSpc>
              <a:buSzPct val="80000"/>
            </a:pPr>
            <a:r>
              <a:rPr lang="en-US" sz="2856" dirty="0">
                <a:gradFill>
                  <a:gsLst>
                    <a:gs pos="0">
                      <a:srgbClr val="FFFFFF"/>
                    </a:gs>
                    <a:gs pos="100000">
                      <a:srgbClr val="FFFFFF"/>
                    </a:gs>
                  </a:gsLst>
                  <a:lin ang="5400000" scaled="0"/>
                </a:gradFill>
              </a:rPr>
              <a:t>Store Front End</a:t>
            </a:r>
          </a:p>
        </p:txBody>
      </p:sp>
      <p:sp>
        <p:nvSpPr>
          <p:cNvPr id="22" name="TextBox 21"/>
          <p:cNvSpPr txBox="1"/>
          <p:nvPr/>
        </p:nvSpPr>
        <p:spPr>
          <a:xfrm>
            <a:off x="4962276" y="5459773"/>
            <a:ext cx="2667953" cy="358570"/>
          </a:xfrm>
          <a:prstGeom prst="rect">
            <a:avLst/>
          </a:prstGeom>
          <a:noFill/>
        </p:spPr>
        <p:txBody>
          <a:bodyPr wrap="square" lIns="0" tIns="0" rIns="0" bIns="0" rtlCol="0">
            <a:spAutoFit/>
          </a:bodyPr>
          <a:lstStyle/>
          <a:p>
            <a:pPr>
              <a:lnSpc>
                <a:spcPct val="80000"/>
              </a:lnSpc>
              <a:buSzPct val="80000"/>
            </a:pPr>
            <a:r>
              <a:rPr lang="en-US" sz="2856" dirty="0">
                <a:solidFill>
                  <a:srgbClr val="929292"/>
                </a:solidFill>
              </a:rPr>
              <a:t>Order Queue</a:t>
            </a:r>
          </a:p>
        </p:txBody>
      </p:sp>
      <p:grpSp>
        <p:nvGrpSpPr>
          <p:cNvPr id="4" name="Group 3"/>
          <p:cNvGrpSpPr/>
          <p:nvPr/>
        </p:nvGrpSpPr>
        <p:grpSpPr>
          <a:xfrm>
            <a:off x="8879080" y="3158720"/>
            <a:ext cx="2667953" cy="2652626"/>
            <a:chOff x="8703318" y="3097065"/>
            <a:chExt cx="2615878" cy="2600849"/>
          </a:xfrm>
        </p:grpSpPr>
        <p:grpSp>
          <p:nvGrpSpPr>
            <p:cNvPr id="3" name="Group 2"/>
            <p:cNvGrpSpPr/>
            <p:nvPr/>
          </p:nvGrpSpPr>
          <p:grpSpPr>
            <a:xfrm>
              <a:off x="8744295" y="3097065"/>
              <a:ext cx="2227027" cy="2105325"/>
              <a:chOff x="8744295" y="3097065"/>
              <a:chExt cx="2227027" cy="2105325"/>
            </a:xfrm>
          </p:grpSpPr>
          <p:sp>
            <p:nvSpPr>
              <p:cNvPr id="40" name="Rectangle 39"/>
              <p:cNvSpPr/>
              <p:nvPr/>
            </p:nvSpPr>
            <p:spPr bwMode="auto">
              <a:xfrm>
                <a:off x="8744295" y="4187170"/>
                <a:ext cx="2227027" cy="1015220"/>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2" name="TextBox 41"/>
              <p:cNvSpPr txBox="1"/>
              <p:nvPr/>
            </p:nvSpPr>
            <p:spPr>
              <a:xfrm>
                <a:off x="8873824" y="4874472"/>
                <a:ext cx="1969752" cy="226024"/>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Tracking</a:t>
                </a:r>
              </a:p>
            </p:txBody>
          </p:sp>
          <p:pic>
            <p:nvPicPr>
              <p:cNvPr id="43" name="Picture 42"/>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962870" y="4187170"/>
                <a:ext cx="961309" cy="961309"/>
              </a:xfrm>
              <a:prstGeom prst="rect">
                <a:avLst/>
              </a:prstGeom>
            </p:spPr>
          </p:pic>
          <p:sp>
            <p:nvSpPr>
              <p:cNvPr id="44" name="Rectangle 43"/>
              <p:cNvSpPr/>
              <p:nvPr/>
            </p:nvSpPr>
            <p:spPr bwMode="auto">
              <a:xfrm>
                <a:off x="8744295" y="3097065"/>
                <a:ext cx="2227027" cy="1015220"/>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5" name="TextBox 44"/>
              <p:cNvSpPr txBox="1"/>
              <p:nvPr/>
            </p:nvSpPr>
            <p:spPr>
              <a:xfrm>
                <a:off x="8873824" y="3789687"/>
                <a:ext cx="1969752" cy="226024"/>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Tracking</a:t>
                </a:r>
              </a:p>
            </p:txBody>
          </p:sp>
          <p:pic>
            <p:nvPicPr>
              <p:cNvPr id="54" name="Picture 53"/>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962870" y="3102385"/>
                <a:ext cx="961309" cy="961309"/>
              </a:xfrm>
              <a:prstGeom prst="rect">
                <a:avLst/>
              </a:prstGeom>
            </p:spPr>
          </p:pic>
        </p:grpSp>
        <p:sp>
          <p:nvSpPr>
            <p:cNvPr id="23" name="TextBox 22"/>
            <p:cNvSpPr txBox="1"/>
            <p:nvPr/>
          </p:nvSpPr>
          <p:spPr>
            <a:xfrm>
              <a:off x="8703318" y="5353205"/>
              <a:ext cx="2615878" cy="344709"/>
            </a:xfrm>
            <a:prstGeom prst="rect">
              <a:avLst/>
            </a:prstGeom>
            <a:noFill/>
          </p:spPr>
          <p:txBody>
            <a:bodyPr wrap="square" lIns="0" tIns="0" rIns="0" bIns="0" rtlCol="0">
              <a:spAutoFit/>
            </a:bodyPr>
            <a:lstStyle/>
            <a:p>
              <a:pPr>
                <a:lnSpc>
                  <a:spcPct val="80000"/>
                </a:lnSpc>
                <a:buSzPct val="80000"/>
              </a:pPr>
              <a:r>
                <a:rPr lang="en-US" sz="2856" dirty="0">
                  <a:gradFill>
                    <a:gsLst>
                      <a:gs pos="0">
                        <a:srgbClr val="FFFFFF"/>
                      </a:gs>
                      <a:gs pos="100000">
                        <a:srgbClr val="FFFFFF"/>
                      </a:gs>
                    </a:gsLst>
                    <a:lin ang="5400000" scaled="0"/>
                  </a:gradFill>
                </a:rPr>
                <a:t>Shipping Service</a:t>
              </a:r>
            </a:p>
          </p:txBody>
        </p:sp>
      </p:grpSp>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03837" y="3200510"/>
            <a:ext cx="723794" cy="753952"/>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80243" y="4048983"/>
            <a:ext cx="723794" cy="753952"/>
          </a:xfrm>
          <a:prstGeom prst="rect">
            <a:avLst/>
          </a:prstGeom>
          <a:effectLst>
            <a:outerShdw blurRad="50800" dist="38100" dir="2700000" algn="tl" rotWithShape="0">
              <a:prstClr val="black">
                <a:alpha val="40000"/>
              </a:prstClr>
            </a:outerShdw>
          </a:effectLst>
        </p:spPr>
      </p:pic>
      <p:pic>
        <p:nvPicPr>
          <p:cNvPr id="46" name="Pictur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75043" y="3893549"/>
            <a:ext cx="723794" cy="753952"/>
          </a:xfrm>
          <a:prstGeom prst="rect">
            <a:avLst/>
          </a:prstGeom>
          <a:effectLst>
            <a:outerShdw blurRad="50800" dist="38100" dir="2700000" algn="tl" rotWithShape="0">
              <a:prstClr val="black">
                <a:alpha val="40000"/>
              </a:prstClr>
            </a:outerShdw>
          </a:effectLst>
        </p:spPr>
      </p:pic>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13837" y="2963862"/>
            <a:ext cx="723794" cy="753952"/>
          </a:xfrm>
          <a:prstGeom prst="rect">
            <a:avLst/>
          </a:prstGeom>
          <a:effectLst>
            <a:outerShdw blurRad="50800" dist="38100" dir="2700000" algn="tl" rotWithShape="0">
              <a:prstClr val="black">
                <a:alpha val="40000"/>
              </a:prstClr>
            </a:outerShdw>
          </a:effectLst>
        </p:spPr>
      </p:pic>
      <p:pic>
        <p:nvPicPr>
          <p:cNvPr id="53" name="Picture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56037" y="3192462"/>
            <a:ext cx="723794" cy="753952"/>
          </a:xfrm>
          <a:prstGeom prst="rect">
            <a:avLst/>
          </a:prstGeom>
          <a:effectLst>
            <a:outerShdw blurRad="50800" dist="38100" dir="2700000" algn="tl" rotWithShape="0">
              <a:prstClr val="black">
                <a:alpha val="40000"/>
              </a:prstClr>
            </a:outerShdw>
          </a:effectLst>
        </p:spPr>
      </p:pic>
      <p:sp>
        <p:nvSpPr>
          <p:cNvPr id="5" name="Title 4"/>
          <p:cNvSpPr>
            <a:spLocks noGrp="1"/>
          </p:cNvSpPr>
          <p:nvPr>
            <p:ph type="title"/>
          </p:nvPr>
        </p:nvSpPr>
        <p:spPr/>
        <p:txBody>
          <a:bodyPr/>
          <a:lstStyle/>
          <a:p>
            <a:r>
              <a:rPr lang="en-US" dirty="0" smtClean="0"/>
              <a:t>Loosely Coupled</a:t>
            </a:r>
            <a:endParaRPr lang="en-US" dirty="0"/>
          </a:p>
        </p:txBody>
      </p:sp>
      <p:sp>
        <p:nvSpPr>
          <p:cNvPr id="28" name="Down Arrow 27"/>
          <p:cNvSpPr/>
          <p:nvPr/>
        </p:nvSpPr>
        <p:spPr bwMode="auto">
          <a:xfrm rot="16200000">
            <a:off x="7883175" y="3888556"/>
            <a:ext cx="360361" cy="1600250"/>
          </a:xfrm>
          <a:prstGeom prst="downArrow">
            <a:avLst>
              <a:gd name="adj1" fmla="val 42122"/>
              <a:gd name="adj2" fmla="val 62085"/>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52" name="Picture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42237" y="4191110"/>
            <a:ext cx="723794" cy="753952"/>
          </a:xfrm>
          <a:prstGeom prst="rect">
            <a:avLst/>
          </a:prstGeom>
          <a:effectLst>
            <a:outerShdw blurRad="50800" dist="38100" dir="2700000" algn="tl" rotWithShape="0">
              <a:prstClr val="black">
                <a:alpha val="40000"/>
              </a:prstClr>
            </a:outerShdw>
          </a:effectLst>
        </p:spPr>
      </p:pic>
      <p:sp>
        <p:nvSpPr>
          <p:cNvPr id="29" name="Rectangle 28"/>
          <p:cNvSpPr/>
          <p:nvPr/>
        </p:nvSpPr>
        <p:spPr>
          <a:xfrm>
            <a:off x="4357332" y="1211262"/>
            <a:ext cx="3536647" cy="1477328"/>
          </a:xfrm>
          <a:prstGeom prst="rect">
            <a:avLst/>
          </a:prstGeom>
        </p:spPr>
        <p:txBody>
          <a:bodyPr wrap="square">
            <a:spAutoFit/>
          </a:bodyPr>
          <a:lstStyle/>
          <a:p>
            <a:r>
              <a:rPr lang="en-US" i="1" dirty="0" smtClean="0"/>
              <a:t>Queuing also facilitates orderly scaling to handle increased demands through work-load sharing; without application modifications.</a:t>
            </a:r>
            <a:endParaRPr lang="en-GB" i="1" dirty="0"/>
          </a:p>
        </p:txBody>
      </p:sp>
    </p:spTree>
    <p:extLst>
      <p:ext uri="{BB962C8B-B14F-4D97-AF65-F5344CB8AC3E}">
        <p14:creationId xmlns:p14="http://schemas.microsoft.com/office/powerpoint/2010/main" val="1005894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Messaging concepts: queuing</a:t>
            </a:r>
            <a:endParaRPr lang="en-US" dirty="0"/>
          </a:p>
        </p:txBody>
      </p:sp>
      <p:sp>
        <p:nvSpPr>
          <p:cNvPr id="4" name="Rounded Rectangle 3"/>
          <p:cNvSpPr/>
          <p:nvPr/>
        </p:nvSpPr>
        <p:spPr bwMode="auto">
          <a:xfrm>
            <a:off x="4846637" y="3051118"/>
            <a:ext cx="2667000" cy="1219200"/>
          </a:xfrm>
          <a:prstGeom prst="roundRect">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82880" tIns="36576" rIns="34294" bIns="34294" rtlCol="0" anchor="ctr" anchorCtr="0"/>
          <a:lstStyle/>
          <a:p>
            <a:pPr defTabSz="932406"/>
            <a:r>
              <a:rPr lang="en-US" sz="2800" spc="-102" dirty="0" smtClean="0">
                <a:gradFill>
                  <a:gsLst>
                    <a:gs pos="0">
                      <a:srgbClr val="FFFFFF"/>
                    </a:gs>
                    <a:gs pos="100000">
                      <a:srgbClr val="FFFFFF"/>
                    </a:gs>
                  </a:gsLst>
                  <a:lin ang="5400000" scaled="0"/>
                </a:gradFill>
                <a:ea typeface="Segoe UI" pitchFamily="34" charset="0"/>
                <a:cs typeface="Segoe UI" pitchFamily="34" charset="0"/>
              </a:rPr>
              <a:t>Queue</a:t>
            </a:r>
            <a:endParaRPr lang="en-US" sz="20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6" name="Straight Connector 5"/>
          <p:cNvCxnSpPr/>
          <p:nvPr/>
        </p:nvCxnSpPr>
        <p:spPr>
          <a:xfrm>
            <a:off x="7150809" y="3051118"/>
            <a:ext cx="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787127" y="3051118"/>
            <a:ext cx="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423445" y="3051118"/>
            <a:ext cx="0" cy="12192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960062" y="3213470"/>
            <a:ext cx="2886575" cy="944560"/>
            <a:chOff x="1960062" y="3213470"/>
            <a:chExt cx="2886575" cy="944560"/>
          </a:xfrm>
        </p:grpSpPr>
        <p:sp>
          <p:nvSpPr>
            <p:cNvPr id="10" name="Oval 9"/>
            <p:cNvSpPr/>
            <p:nvPr/>
          </p:nvSpPr>
          <p:spPr bwMode="auto">
            <a:xfrm>
              <a:off x="1960062" y="3213470"/>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S</a:t>
              </a:r>
            </a:p>
          </p:txBody>
        </p:sp>
        <p:cxnSp>
          <p:nvCxnSpPr>
            <p:cNvPr id="13" name="Elbow Connector 12"/>
            <p:cNvCxnSpPr>
              <a:stCxn id="10" idx="6"/>
              <a:endCxn id="4" idx="1"/>
            </p:cNvCxnSpPr>
            <p:nvPr/>
          </p:nvCxnSpPr>
          <p:spPr>
            <a:xfrm flipV="1">
              <a:off x="2885733" y="3660718"/>
              <a:ext cx="1960904" cy="250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7513637" y="3182910"/>
            <a:ext cx="2904309" cy="944560"/>
            <a:chOff x="7513637" y="3182910"/>
            <a:chExt cx="2904309" cy="944560"/>
          </a:xfrm>
        </p:grpSpPr>
        <p:sp>
          <p:nvSpPr>
            <p:cNvPr id="11" name="Oval 10"/>
            <p:cNvSpPr/>
            <p:nvPr/>
          </p:nvSpPr>
          <p:spPr bwMode="auto">
            <a:xfrm>
              <a:off x="9492275" y="3182910"/>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R</a:t>
              </a:r>
            </a:p>
          </p:txBody>
        </p:sp>
        <p:cxnSp>
          <p:nvCxnSpPr>
            <p:cNvPr id="14" name="Elbow Connector 12"/>
            <p:cNvCxnSpPr>
              <a:stCxn id="4" idx="3"/>
              <a:endCxn id="11" idx="2"/>
            </p:cNvCxnSpPr>
            <p:nvPr/>
          </p:nvCxnSpPr>
          <p:spPr>
            <a:xfrm flipV="1">
              <a:off x="7513637" y="3655190"/>
              <a:ext cx="1978638" cy="55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951036" y="1984318"/>
            <a:ext cx="2895601" cy="3341744"/>
            <a:chOff x="1951036" y="1984318"/>
            <a:chExt cx="2895601" cy="3341744"/>
          </a:xfrm>
        </p:grpSpPr>
        <p:sp>
          <p:nvSpPr>
            <p:cNvPr id="17" name="Oval 16"/>
            <p:cNvSpPr/>
            <p:nvPr/>
          </p:nvSpPr>
          <p:spPr bwMode="auto">
            <a:xfrm>
              <a:off x="1951036" y="1984318"/>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S</a:t>
              </a:r>
            </a:p>
          </p:txBody>
        </p:sp>
        <p:sp>
          <p:nvSpPr>
            <p:cNvPr id="18" name="Oval 17"/>
            <p:cNvSpPr/>
            <p:nvPr/>
          </p:nvSpPr>
          <p:spPr bwMode="auto">
            <a:xfrm>
              <a:off x="1951036" y="4381502"/>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S</a:t>
              </a:r>
            </a:p>
          </p:txBody>
        </p:sp>
        <p:cxnSp>
          <p:nvCxnSpPr>
            <p:cNvPr id="19" name="Elbow Connector 12"/>
            <p:cNvCxnSpPr>
              <a:stCxn id="17" idx="6"/>
              <a:endCxn id="4" idx="1"/>
            </p:cNvCxnSpPr>
            <p:nvPr/>
          </p:nvCxnSpPr>
          <p:spPr>
            <a:xfrm>
              <a:off x="2876707" y="2456598"/>
              <a:ext cx="1969930" cy="12041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12"/>
            <p:cNvCxnSpPr>
              <a:stCxn id="18" idx="6"/>
              <a:endCxn id="4" idx="1"/>
            </p:cNvCxnSpPr>
            <p:nvPr/>
          </p:nvCxnSpPr>
          <p:spPr>
            <a:xfrm flipV="1">
              <a:off x="2876707" y="3660718"/>
              <a:ext cx="1969930" cy="11930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7513637" y="1984318"/>
            <a:ext cx="2895599" cy="3341744"/>
            <a:chOff x="7513637" y="1984318"/>
            <a:chExt cx="2895599" cy="3341744"/>
          </a:xfrm>
        </p:grpSpPr>
        <p:sp>
          <p:nvSpPr>
            <p:cNvPr id="25" name="Oval 24"/>
            <p:cNvSpPr/>
            <p:nvPr/>
          </p:nvSpPr>
          <p:spPr bwMode="auto">
            <a:xfrm>
              <a:off x="9483564" y="1984318"/>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R</a:t>
              </a:r>
            </a:p>
          </p:txBody>
        </p:sp>
        <p:sp>
          <p:nvSpPr>
            <p:cNvPr id="26" name="Oval 25"/>
            <p:cNvSpPr/>
            <p:nvPr/>
          </p:nvSpPr>
          <p:spPr bwMode="auto">
            <a:xfrm>
              <a:off x="9483565" y="4381502"/>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R</a:t>
              </a:r>
            </a:p>
          </p:txBody>
        </p:sp>
        <p:cxnSp>
          <p:nvCxnSpPr>
            <p:cNvPr id="27" name="Elbow Connector 12"/>
            <p:cNvCxnSpPr>
              <a:stCxn id="4" idx="3"/>
              <a:endCxn id="25" idx="2"/>
            </p:cNvCxnSpPr>
            <p:nvPr/>
          </p:nvCxnSpPr>
          <p:spPr>
            <a:xfrm flipV="1">
              <a:off x="7513637" y="2456598"/>
              <a:ext cx="1969927" cy="12041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12"/>
            <p:cNvCxnSpPr>
              <a:stCxn id="4" idx="3"/>
              <a:endCxn id="26" idx="2"/>
            </p:cNvCxnSpPr>
            <p:nvPr/>
          </p:nvCxnSpPr>
          <p:spPr>
            <a:xfrm>
              <a:off x="7513637" y="3660718"/>
              <a:ext cx="1969928" cy="11930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054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Messaging </a:t>
            </a:r>
            <a:r>
              <a:rPr lang="en-US" dirty="0" smtClean="0"/>
              <a:t>concepts: pub/sub</a:t>
            </a:r>
            <a:endParaRPr lang="en-US" dirty="0"/>
          </a:p>
        </p:txBody>
      </p:sp>
      <p:grpSp>
        <p:nvGrpSpPr>
          <p:cNvPr id="56" name="Group 55"/>
          <p:cNvGrpSpPr/>
          <p:nvPr/>
        </p:nvGrpSpPr>
        <p:grpSpPr>
          <a:xfrm>
            <a:off x="1951037" y="3188438"/>
            <a:ext cx="2895600" cy="944560"/>
            <a:chOff x="1951037" y="2567782"/>
            <a:chExt cx="2895600" cy="944560"/>
          </a:xfrm>
        </p:grpSpPr>
        <p:sp>
          <p:nvSpPr>
            <p:cNvPr id="10" name="Oval 9"/>
            <p:cNvSpPr/>
            <p:nvPr/>
          </p:nvSpPr>
          <p:spPr bwMode="auto">
            <a:xfrm>
              <a:off x="1951037" y="2567782"/>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S</a:t>
              </a:r>
            </a:p>
          </p:txBody>
        </p:sp>
        <p:cxnSp>
          <p:nvCxnSpPr>
            <p:cNvPr id="13" name="Elbow Connector 12"/>
            <p:cNvCxnSpPr>
              <a:stCxn id="10" idx="6"/>
            </p:cNvCxnSpPr>
            <p:nvPr/>
          </p:nvCxnSpPr>
          <p:spPr>
            <a:xfrm>
              <a:off x="2876708" y="3040062"/>
              <a:ext cx="196992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1951036" y="1984318"/>
            <a:ext cx="2895601" cy="3341744"/>
            <a:chOff x="1951036" y="1363662"/>
            <a:chExt cx="2895601" cy="3341744"/>
          </a:xfrm>
        </p:grpSpPr>
        <p:sp>
          <p:nvSpPr>
            <p:cNvPr id="17" name="Oval 16"/>
            <p:cNvSpPr/>
            <p:nvPr/>
          </p:nvSpPr>
          <p:spPr bwMode="auto">
            <a:xfrm>
              <a:off x="1951036" y="1363662"/>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S</a:t>
              </a:r>
            </a:p>
          </p:txBody>
        </p:sp>
        <p:sp>
          <p:nvSpPr>
            <p:cNvPr id="18" name="Oval 17"/>
            <p:cNvSpPr/>
            <p:nvPr/>
          </p:nvSpPr>
          <p:spPr bwMode="auto">
            <a:xfrm>
              <a:off x="1951036" y="3760846"/>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S</a:t>
              </a:r>
            </a:p>
          </p:txBody>
        </p:sp>
        <p:cxnSp>
          <p:nvCxnSpPr>
            <p:cNvPr id="19" name="Elbow Connector 12"/>
            <p:cNvCxnSpPr>
              <a:stCxn id="17" idx="6"/>
            </p:cNvCxnSpPr>
            <p:nvPr/>
          </p:nvCxnSpPr>
          <p:spPr>
            <a:xfrm>
              <a:off x="2876707" y="1835942"/>
              <a:ext cx="1969930" cy="12041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12"/>
            <p:cNvCxnSpPr>
              <a:stCxn id="18" idx="6"/>
            </p:cNvCxnSpPr>
            <p:nvPr/>
          </p:nvCxnSpPr>
          <p:spPr>
            <a:xfrm flipV="1">
              <a:off x="2876707" y="3040062"/>
              <a:ext cx="1969930" cy="11930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846634" y="2581936"/>
            <a:ext cx="2614685" cy="2072571"/>
            <a:chOff x="4846634" y="1961280"/>
            <a:chExt cx="2614685" cy="2072571"/>
          </a:xfrm>
        </p:grpSpPr>
        <p:sp>
          <p:nvSpPr>
            <p:cNvPr id="40" name="Rounded Rectangle 39"/>
            <p:cNvSpPr/>
            <p:nvPr/>
          </p:nvSpPr>
          <p:spPr bwMode="auto">
            <a:xfrm>
              <a:off x="6495277" y="2010709"/>
              <a:ext cx="723900" cy="2023142"/>
            </a:xfrm>
            <a:prstGeom prst="roundRect">
              <a:avLst/>
            </a:prstGeom>
            <a:solidFill>
              <a:srgbClr val="E34A28">
                <a:alpha val="38000"/>
              </a:srgbClr>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endParaRPr lang="en-US" sz="28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9" name="Rounded Rectangle 28"/>
            <p:cNvSpPr/>
            <p:nvPr/>
          </p:nvSpPr>
          <p:spPr bwMode="auto">
            <a:xfrm>
              <a:off x="4846634" y="2260280"/>
              <a:ext cx="1524000" cy="1524000"/>
            </a:xfrm>
            <a:prstGeom prst="roundRect">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smtClean="0">
                  <a:gradFill>
                    <a:gsLst>
                      <a:gs pos="0">
                        <a:srgbClr val="FFFFFF"/>
                      </a:gs>
                      <a:gs pos="100000">
                        <a:srgbClr val="FFFFFF"/>
                      </a:gs>
                    </a:gsLst>
                    <a:lin ang="5400000" scaled="0"/>
                  </a:gradFill>
                  <a:ea typeface="Segoe UI" pitchFamily="34" charset="0"/>
                  <a:cs typeface="Segoe UI" pitchFamily="34" charset="0"/>
                </a:rPr>
                <a:t>Topic</a:t>
              </a:r>
              <a:endParaRPr lang="en-US" sz="2800" spc="-102" dirty="0">
                <a:gradFill>
                  <a:gsLst>
                    <a:gs pos="0">
                      <a:srgbClr val="FFFFFF"/>
                    </a:gs>
                    <a:gs pos="100000">
                      <a:srgbClr val="FFFFFF"/>
                    </a:gs>
                  </a:gsLst>
                  <a:lin ang="5400000" scaled="0"/>
                </a:gradFill>
                <a:ea typeface="Segoe UI" pitchFamily="34" charset="0"/>
                <a:cs typeface="Segoe UI" pitchFamily="34" charset="0"/>
              </a:endParaRPr>
            </a:p>
          </p:txBody>
        </p:sp>
        <p:grpSp>
          <p:nvGrpSpPr>
            <p:cNvPr id="31" name="Group 30"/>
            <p:cNvGrpSpPr/>
            <p:nvPr/>
          </p:nvGrpSpPr>
          <p:grpSpPr>
            <a:xfrm>
              <a:off x="6367244" y="2488880"/>
              <a:ext cx="624560" cy="269154"/>
              <a:chOff x="6675437" y="3438885"/>
              <a:chExt cx="624560" cy="269154"/>
            </a:xfrm>
          </p:grpSpPr>
          <p:cxnSp>
            <p:nvCxnSpPr>
              <p:cNvPr id="45" name="Straight Connector 44"/>
              <p:cNvCxnSpPr/>
              <p:nvPr/>
            </p:nvCxnSpPr>
            <p:spPr>
              <a:xfrm>
                <a:off x="6675437" y="3573462"/>
                <a:ext cx="49904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6" name="Oval 45"/>
              <p:cNvSpPr/>
              <p:nvPr/>
            </p:nvSpPr>
            <p:spPr bwMode="auto">
              <a:xfrm>
                <a:off x="7030843" y="3438885"/>
                <a:ext cx="269154" cy="269154"/>
              </a:xfrm>
              <a:prstGeom prst="ellipse">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32" name="Group 31"/>
            <p:cNvGrpSpPr/>
            <p:nvPr/>
          </p:nvGrpSpPr>
          <p:grpSpPr>
            <a:xfrm>
              <a:off x="6367244" y="2895646"/>
              <a:ext cx="624560" cy="269154"/>
              <a:chOff x="6675437" y="3438885"/>
              <a:chExt cx="624560" cy="269154"/>
            </a:xfrm>
          </p:grpSpPr>
          <p:cxnSp>
            <p:nvCxnSpPr>
              <p:cNvPr id="43" name="Straight Connector 42"/>
              <p:cNvCxnSpPr/>
              <p:nvPr/>
            </p:nvCxnSpPr>
            <p:spPr>
              <a:xfrm>
                <a:off x="6675437" y="3573462"/>
                <a:ext cx="49904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4" name="Oval 43"/>
              <p:cNvSpPr/>
              <p:nvPr/>
            </p:nvSpPr>
            <p:spPr bwMode="auto">
              <a:xfrm>
                <a:off x="7030843" y="3438885"/>
                <a:ext cx="269154" cy="269154"/>
              </a:xfrm>
              <a:prstGeom prst="ellipse">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38" name="Group 37"/>
            <p:cNvGrpSpPr/>
            <p:nvPr/>
          </p:nvGrpSpPr>
          <p:grpSpPr>
            <a:xfrm>
              <a:off x="6367244" y="3302412"/>
              <a:ext cx="624560" cy="269154"/>
              <a:chOff x="6675437" y="3438885"/>
              <a:chExt cx="624560" cy="269154"/>
            </a:xfrm>
          </p:grpSpPr>
          <p:cxnSp>
            <p:nvCxnSpPr>
              <p:cNvPr id="41" name="Straight Connector 40"/>
              <p:cNvCxnSpPr/>
              <p:nvPr/>
            </p:nvCxnSpPr>
            <p:spPr>
              <a:xfrm>
                <a:off x="6675437" y="3573462"/>
                <a:ext cx="49904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2" name="Oval 41"/>
              <p:cNvSpPr/>
              <p:nvPr/>
            </p:nvSpPr>
            <p:spPr bwMode="auto">
              <a:xfrm>
                <a:off x="7030843" y="3438885"/>
                <a:ext cx="269154" cy="269154"/>
              </a:xfrm>
              <a:prstGeom prst="ellipse">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sp>
          <p:nvSpPr>
            <p:cNvPr id="39" name="TextBox 38"/>
            <p:cNvSpPr txBox="1"/>
            <p:nvPr/>
          </p:nvSpPr>
          <p:spPr>
            <a:xfrm>
              <a:off x="6253135" y="1961280"/>
              <a:ext cx="1208184" cy="400110"/>
            </a:xfrm>
            <a:prstGeom prst="rect">
              <a:avLst/>
            </a:prstGeom>
            <a:noFill/>
          </p:spPr>
          <p:txBody>
            <a:bodyPr wrap="square" rtlCol="0" anchor="ctr" anchorCtr="1">
              <a:spAutoFit/>
            </a:bodyPr>
            <a:lstStyle/>
            <a:p>
              <a:r>
                <a:rPr lang="en-US" sz="2000" dirty="0" smtClean="0"/>
                <a:t>Subs</a:t>
              </a:r>
            </a:p>
          </p:txBody>
        </p:sp>
      </p:grpSp>
      <p:grpSp>
        <p:nvGrpSpPr>
          <p:cNvPr id="58" name="Group 57"/>
          <p:cNvGrpSpPr/>
          <p:nvPr/>
        </p:nvGrpSpPr>
        <p:grpSpPr>
          <a:xfrm>
            <a:off x="6990930" y="1984318"/>
            <a:ext cx="3418306" cy="3341744"/>
            <a:chOff x="6990930" y="1363662"/>
            <a:chExt cx="3418306" cy="3341744"/>
          </a:xfrm>
        </p:grpSpPr>
        <p:sp>
          <p:nvSpPr>
            <p:cNvPr id="25" name="Oval 24"/>
            <p:cNvSpPr/>
            <p:nvPr/>
          </p:nvSpPr>
          <p:spPr bwMode="auto">
            <a:xfrm>
              <a:off x="9483564" y="1363662"/>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R</a:t>
              </a:r>
            </a:p>
          </p:txBody>
        </p:sp>
        <p:sp>
          <p:nvSpPr>
            <p:cNvPr id="26" name="Oval 25"/>
            <p:cNvSpPr/>
            <p:nvPr/>
          </p:nvSpPr>
          <p:spPr bwMode="auto">
            <a:xfrm>
              <a:off x="9483565" y="3760846"/>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R</a:t>
              </a:r>
            </a:p>
          </p:txBody>
        </p:sp>
        <p:cxnSp>
          <p:nvCxnSpPr>
            <p:cNvPr id="27" name="Elbow Connector 12"/>
            <p:cNvCxnSpPr>
              <a:endCxn id="25" idx="2"/>
            </p:cNvCxnSpPr>
            <p:nvPr/>
          </p:nvCxnSpPr>
          <p:spPr>
            <a:xfrm flipV="1">
              <a:off x="6990930" y="1835942"/>
              <a:ext cx="2492634" cy="7875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12"/>
            <p:cNvCxnSpPr>
              <a:endCxn id="26" idx="2"/>
            </p:cNvCxnSpPr>
            <p:nvPr/>
          </p:nvCxnSpPr>
          <p:spPr>
            <a:xfrm>
              <a:off x="6990930" y="3436989"/>
              <a:ext cx="2492635" cy="7961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6990930" y="3060300"/>
            <a:ext cx="3578804" cy="1286223"/>
            <a:chOff x="6990930" y="2439644"/>
            <a:chExt cx="3578804" cy="1286223"/>
          </a:xfrm>
        </p:grpSpPr>
        <p:sp>
          <p:nvSpPr>
            <p:cNvPr id="48" name="Oval 47"/>
            <p:cNvSpPr/>
            <p:nvPr/>
          </p:nvSpPr>
          <p:spPr bwMode="auto">
            <a:xfrm>
              <a:off x="9302847" y="2439644"/>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R</a:t>
              </a:r>
            </a:p>
          </p:txBody>
        </p:sp>
        <p:sp>
          <p:nvSpPr>
            <p:cNvPr id="47" name="Oval 46"/>
            <p:cNvSpPr/>
            <p:nvPr/>
          </p:nvSpPr>
          <p:spPr bwMode="auto">
            <a:xfrm>
              <a:off x="9644063" y="2781307"/>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R</a:t>
              </a:r>
            </a:p>
          </p:txBody>
        </p:sp>
        <p:cxnSp>
          <p:nvCxnSpPr>
            <p:cNvPr id="49" name="Elbow Connector 12"/>
            <p:cNvCxnSpPr>
              <a:endCxn id="48" idx="2"/>
            </p:cNvCxnSpPr>
            <p:nvPr/>
          </p:nvCxnSpPr>
          <p:spPr>
            <a:xfrm flipV="1">
              <a:off x="7002220" y="2911924"/>
              <a:ext cx="2300627" cy="1049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12"/>
            <p:cNvCxnSpPr>
              <a:endCxn id="47" idx="2"/>
            </p:cNvCxnSpPr>
            <p:nvPr/>
          </p:nvCxnSpPr>
          <p:spPr>
            <a:xfrm>
              <a:off x="6990930" y="3016912"/>
              <a:ext cx="2653133" cy="2366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6990930" y="3188438"/>
            <a:ext cx="3418307" cy="944560"/>
            <a:chOff x="6990930" y="2567782"/>
            <a:chExt cx="3418307" cy="944560"/>
          </a:xfrm>
        </p:grpSpPr>
        <p:sp>
          <p:nvSpPr>
            <p:cNvPr id="11" name="Oval 10"/>
            <p:cNvSpPr/>
            <p:nvPr/>
          </p:nvSpPr>
          <p:spPr bwMode="auto">
            <a:xfrm>
              <a:off x="9483566" y="2567782"/>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R</a:t>
              </a:r>
            </a:p>
          </p:txBody>
        </p:sp>
        <p:cxnSp>
          <p:nvCxnSpPr>
            <p:cNvPr id="14" name="Elbow Connector 12"/>
            <p:cNvCxnSpPr>
              <a:endCxn id="11" idx="2"/>
            </p:cNvCxnSpPr>
            <p:nvPr/>
          </p:nvCxnSpPr>
          <p:spPr>
            <a:xfrm>
              <a:off x="6990930" y="3022280"/>
              <a:ext cx="2492636" cy="177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0368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wipe(left)">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wipe(left)">
                                      <p:cBhvr>
                                        <p:cTn id="2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151437" y="2201861"/>
            <a:ext cx="7021801" cy="4495801"/>
          </a:xfrm>
        </p:spPr>
        <p:txBody>
          <a:bodyPr/>
          <a:lstStyle/>
          <a:p>
            <a:r>
              <a:rPr lang="en-US" dirty="0" smtClean="0"/>
              <a:t>Properties</a:t>
            </a:r>
          </a:p>
          <a:p>
            <a:r>
              <a:rPr lang="en-US" sz="2400" dirty="0" smtClean="0">
                <a:latin typeface="+mn-lt"/>
              </a:rPr>
              <a:t>Key/value pairs exposed to the broker</a:t>
            </a:r>
          </a:p>
          <a:p>
            <a:r>
              <a:rPr lang="en-US" sz="2400" dirty="0" smtClean="0">
                <a:latin typeface="+mn-lt"/>
              </a:rPr>
              <a:t>Subscription rules can filter based on properties</a:t>
            </a:r>
          </a:p>
          <a:p>
            <a:endParaRPr lang="en-US" sz="2400" dirty="0" smtClean="0">
              <a:latin typeface="+mn-lt"/>
            </a:endParaRPr>
          </a:p>
          <a:p>
            <a:r>
              <a:rPr lang="en-US" dirty="0" smtClean="0"/>
              <a:t>Body</a:t>
            </a:r>
            <a:endParaRPr lang="en-US" dirty="0"/>
          </a:p>
          <a:p>
            <a:r>
              <a:rPr lang="en-US" sz="2400" dirty="0" smtClean="0">
                <a:latin typeface="+mn-lt"/>
              </a:rPr>
              <a:t>Opaque </a:t>
            </a:r>
            <a:r>
              <a:rPr lang="en-US" sz="2400" dirty="0">
                <a:latin typeface="+mn-lt"/>
              </a:rPr>
              <a:t>payload not exposed to the </a:t>
            </a:r>
            <a:r>
              <a:rPr lang="en-US" sz="2400" dirty="0" smtClean="0">
                <a:latin typeface="+mn-lt"/>
              </a:rPr>
              <a:t>broker</a:t>
            </a:r>
          </a:p>
          <a:p>
            <a:r>
              <a:rPr lang="en-US" sz="2400" dirty="0" smtClean="0">
                <a:latin typeface="+mn-lt"/>
              </a:rPr>
              <a:t>Can be used for encrypted data</a:t>
            </a:r>
            <a:endParaRPr lang="en-US" sz="2400" dirty="0">
              <a:latin typeface="+mn-lt"/>
            </a:endParaRPr>
          </a:p>
          <a:p>
            <a:endParaRPr lang="en-US" dirty="0"/>
          </a:p>
        </p:txBody>
      </p:sp>
      <p:sp>
        <p:nvSpPr>
          <p:cNvPr id="3" name="Title 2"/>
          <p:cNvSpPr>
            <a:spLocks noGrp="1"/>
          </p:cNvSpPr>
          <p:nvPr>
            <p:ph type="title"/>
          </p:nvPr>
        </p:nvSpPr>
        <p:spPr/>
        <p:txBody>
          <a:bodyPr/>
          <a:lstStyle/>
          <a:p>
            <a:r>
              <a:rPr lang="en-US" dirty="0"/>
              <a:t>Messaging concepts</a:t>
            </a:r>
            <a:r>
              <a:rPr lang="en-US" dirty="0" smtClean="0"/>
              <a:t>: message</a:t>
            </a:r>
            <a:endParaRPr lang="en-US" dirty="0"/>
          </a:p>
        </p:txBody>
      </p:sp>
      <p:grpSp>
        <p:nvGrpSpPr>
          <p:cNvPr id="6" name="Group 5"/>
          <p:cNvGrpSpPr/>
          <p:nvPr/>
        </p:nvGrpSpPr>
        <p:grpSpPr>
          <a:xfrm>
            <a:off x="272184" y="1678507"/>
            <a:ext cx="4476496" cy="5019156"/>
            <a:chOff x="6404758" y="1353635"/>
            <a:chExt cx="4476496" cy="5019156"/>
          </a:xfrm>
        </p:grpSpPr>
        <p:sp>
          <p:nvSpPr>
            <p:cNvPr id="7" name="Rectangle 6"/>
            <p:cNvSpPr/>
            <p:nvPr/>
          </p:nvSpPr>
          <p:spPr>
            <a:xfrm>
              <a:off x="6404758" y="1353635"/>
              <a:ext cx="4476496" cy="5019156"/>
            </a:xfrm>
            <a:prstGeom prst="rect">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36576" rIns="34294" bIns="34294" rtlCol="0" anchor="t" anchorCtr="0"/>
            <a:lstStyle/>
            <a:p>
              <a:pPr defTabSz="932406"/>
              <a:r>
                <a:rPr lang="en-US" sz="2800" spc="-102" dirty="0" smtClean="0">
                  <a:gradFill>
                    <a:gsLst>
                      <a:gs pos="0">
                        <a:srgbClr val="FFFFFF"/>
                      </a:gs>
                      <a:gs pos="100000">
                        <a:srgbClr val="FFFFFF"/>
                      </a:gs>
                    </a:gsLst>
                    <a:lin ang="5400000" scaled="0"/>
                  </a:gradFill>
                  <a:ea typeface="Segoe UI" pitchFamily="34" charset="0"/>
                  <a:cs typeface="Segoe UI" pitchFamily="34" charset="0"/>
                </a:rPr>
                <a:t>Message</a:t>
              </a:r>
              <a:endParaRPr lang="en-US" sz="28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a:xfrm>
              <a:off x="6629379" y="4914105"/>
              <a:ext cx="4089505" cy="1291297"/>
            </a:xfrm>
            <a:prstGeom prst="rect">
              <a:avLst/>
            </a:prstGeom>
            <a:solidFill>
              <a:schemeClr val="bg2"/>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36576" rIns="34294" bIns="34294" rtlCol="0" anchor="t" anchorCtr="0"/>
            <a:lstStyle/>
            <a:p>
              <a:pPr defTabSz="932406"/>
              <a:r>
                <a:rPr lang="en-US" sz="2400" spc="-102" dirty="0">
                  <a:gradFill>
                    <a:gsLst>
                      <a:gs pos="0">
                        <a:srgbClr val="FFFFFF"/>
                      </a:gs>
                      <a:gs pos="100000">
                        <a:srgbClr val="FFFFFF"/>
                      </a:gs>
                    </a:gsLst>
                    <a:lin ang="5400000" scaled="0"/>
                  </a:gradFill>
                  <a:ea typeface="Segoe UI" pitchFamily="34" charset="0"/>
                  <a:cs typeface="Segoe UI" pitchFamily="34" charset="0"/>
                </a:rPr>
                <a:t>Body</a:t>
              </a:r>
            </a:p>
          </p:txBody>
        </p:sp>
        <p:sp>
          <p:nvSpPr>
            <p:cNvPr id="9" name="Rectangle 8"/>
            <p:cNvSpPr/>
            <p:nvPr/>
          </p:nvSpPr>
          <p:spPr>
            <a:xfrm>
              <a:off x="6629379" y="1996732"/>
              <a:ext cx="4089505" cy="2773896"/>
            </a:xfrm>
            <a:prstGeom prst="rect">
              <a:avLst/>
            </a:prstGeom>
            <a:solidFill>
              <a:schemeClr val="bg2"/>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36576" rIns="34294" bIns="34294" rtlCol="0" anchor="t" anchorCtr="0"/>
            <a:lstStyle/>
            <a:p>
              <a:pPr defTabSz="932406"/>
              <a:r>
                <a:rPr lang="en-US" sz="2400" spc="-102" dirty="0">
                  <a:gradFill>
                    <a:gsLst>
                      <a:gs pos="0">
                        <a:srgbClr val="FFFFFF"/>
                      </a:gs>
                      <a:gs pos="100000">
                        <a:srgbClr val="FFFFFF"/>
                      </a:gs>
                    </a:gsLst>
                    <a:lin ang="5400000" scaled="0"/>
                  </a:gradFill>
                  <a:ea typeface="Segoe UI" pitchFamily="34" charset="0"/>
                  <a:cs typeface="Segoe UI" pitchFamily="34" charset="0"/>
                </a:rPr>
                <a:t>Properties</a:t>
              </a:r>
            </a:p>
          </p:txBody>
        </p:sp>
        <p:sp>
          <p:nvSpPr>
            <p:cNvPr id="10" name="Rectangle 9"/>
            <p:cNvSpPr/>
            <p:nvPr/>
          </p:nvSpPr>
          <p:spPr bwMode="auto">
            <a:xfrm>
              <a:off x="6779402" y="2534771"/>
              <a:ext cx="764216" cy="394562"/>
            </a:xfrm>
            <a:prstGeom prst="rect">
              <a:avLst/>
            </a:prstGeom>
            <a:solidFill>
              <a:srgbClr val="00BCF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87291" tIns="43646" rIns="87291" bIns="43646" numCol="1" rtlCol="0" anchor="ctr" anchorCtr="0" compatLnSpc="1">
              <a:prstTxWarp prst="textNoShape">
                <a:avLst/>
              </a:prstTxWarp>
            </a:bodyPr>
            <a:lstStyle/>
            <a:p>
              <a:pPr algn="ctr" defTabSz="872676" fontAlgn="base">
                <a:spcBef>
                  <a:spcPct val="0"/>
                </a:spcBef>
                <a:spcAft>
                  <a:spcPct val="0"/>
                </a:spcAft>
              </a:pPr>
              <a:r>
                <a:rPr lang="en-US" sz="2203" dirty="0">
                  <a:gradFill>
                    <a:gsLst>
                      <a:gs pos="0">
                        <a:srgbClr val="FFFFFF"/>
                      </a:gs>
                      <a:gs pos="100000">
                        <a:srgbClr val="FFFFFF"/>
                      </a:gs>
                    </a:gsLst>
                    <a:lin ang="5400000" scaled="0"/>
                  </a:gradFill>
                </a:rPr>
                <a:t>Key</a:t>
              </a:r>
            </a:p>
          </p:txBody>
        </p:sp>
        <p:sp>
          <p:nvSpPr>
            <p:cNvPr id="11" name="Rectangle 10"/>
            <p:cNvSpPr/>
            <p:nvPr/>
          </p:nvSpPr>
          <p:spPr bwMode="auto">
            <a:xfrm>
              <a:off x="7683546" y="2528790"/>
              <a:ext cx="2873884" cy="394562"/>
            </a:xfrm>
            <a:prstGeom prst="rect">
              <a:avLst/>
            </a:prstGeom>
            <a:solidFill>
              <a:srgbClr val="00BCF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87291" tIns="43646" rIns="87291" bIns="43646" numCol="1" rtlCol="0" anchor="ctr" anchorCtr="0" compatLnSpc="1">
              <a:prstTxWarp prst="textNoShape">
                <a:avLst/>
              </a:prstTxWarp>
            </a:bodyPr>
            <a:lstStyle/>
            <a:p>
              <a:pPr algn="ctr" defTabSz="872676" fontAlgn="base">
                <a:spcBef>
                  <a:spcPct val="0"/>
                </a:spcBef>
                <a:spcAft>
                  <a:spcPct val="0"/>
                </a:spcAft>
              </a:pPr>
              <a:r>
                <a:rPr lang="en-US" sz="2203" dirty="0">
                  <a:gradFill>
                    <a:gsLst>
                      <a:gs pos="0">
                        <a:srgbClr val="FFFFFF"/>
                      </a:gs>
                      <a:gs pos="100000">
                        <a:srgbClr val="FFFFFF"/>
                      </a:gs>
                    </a:gsLst>
                    <a:lin ang="5400000" scaled="0"/>
                  </a:gradFill>
                </a:rPr>
                <a:t>Value</a:t>
              </a:r>
            </a:p>
          </p:txBody>
        </p:sp>
        <p:sp>
          <p:nvSpPr>
            <p:cNvPr id="12" name="Rectangle 11"/>
            <p:cNvSpPr/>
            <p:nvPr/>
          </p:nvSpPr>
          <p:spPr bwMode="auto">
            <a:xfrm>
              <a:off x="6779402" y="3024984"/>
              <a:ext cx="764216" cy="394562"/>
            </a:xfrm>
            <a:prstGeom prst="rect">
              <a:avLst/>
            </a:prstGeom>
            <a:solidFill>
              <a:srgbClr val="00BCF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87291" tIns="43646" rIns="87291" bIns="43646" numCol="1" rtlCol="0" anchor="ctr" anchorCtr="0" compatLnSpc="1">
              <a:prstTxWarp prst="textNoShape">
                <a:avLst/>
              </a:prstTxWarp>
            </a:bodyPr>
            <a:lstStyle/>
            <a:p>
              <a:pPr algn="ctr" defTabSz="872676" fontAlgn="base">
                <a:spcBef>
                  <a:spcPct val="0"/>
                </a:spcBef>
                <a:spcAft>
                  <a:spcPct val="0"/>
                </a:spcAft>
              </a:pPr>
              <a:r>
                <a:rPr lang="en-US" sz="2203" dirty="0">
                  <a:gradFill>
                    <a:gsLst>
                      <a:gs pos="0">
                        <a:srgbClr val="FFFFFF"/>
                      </a:gs>
                      <a:gs pos="100000">
                        <a:srgbClr val="FFFFFF"/>
                      </a:gs>
                    </a:gsLst>
                    <a:lin ang="5400000" scaled="0"/>
                  </a:gradFill>
                </a:rPr>
                <a:t>Key</a:t>
              </a:r>
            </a:p>
          </p:txBody>
        </p:sp>
        <p:sp>
          <p:nvSpPr>
            <p:cNvPr id="13" name="Rectangle 12"/>
            <p:cNvSpPr/>
            <p:nvPr/>
          </p:nvSpPr>
          <p:spPr bwMode="auto">
            <a:xfrm>
              <a:off x="7683546" y="3019004"/>
              <a:ext cx="2873884" cy="394562"/>
            </a:xfrm>
            <a:prstGeom prst="rect">
              <a:avLst/>
            </a:prstGeom>
            <a:solidFill>
              <a:srgbClr val="00BCF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87291" tIns="43646" rIns="87291" bIns="43646" numCol="1" rtlCol="0" anchor="ctr" anchorCtr="0" compatLnSpc="1">
              <a:prstTxWarp prst="textNoShape">
                <a:avLst/>
              </a:prstTxWarp>
            </a:bodyPr>
            <a:lstStyle/>
            <a:p>
              <a:pPr algn="ctr" defTabSz="872676" fontAlgn="base">
                <a:spcBef>
                  <a:spcPct val="0"/>
                </a:spcBef>
                <a:spcAft>
                  <a:spcPct val="0"/>
                </a:spcAft>
              </a:pPr>
              <a:r>
                <a:rPr lang="en-US" sz="2203" dirty="0">
                  <a:gradFill>
                    <a:gsLst>
                      <a:gs pos="0">
                        <a:srgbClr val="FFFFFF"/>
                      </a:gs>
                      <a:gs pos="100000">
                        <a:srgbClr val="FFFFFF"/>
                      </a:gs>
                    </a:gsLst>
                    <a:lin ang="5400000" scaled="0"/>
                  </a:gradFill>
                </a:rPr>
                <a:t>Value</a:t>
              </a:r>
            </a:p>
          </p:txBody>
        </p:sp>
        <p:sp>
          <p:nvSpPr>
            <p:cNvPr id="14" name="Rectangle 13"/>
            <p:cNvSpPr/>
            <p:nvPr/>
          </p:nvSpPr>
          <p:spPr bwMode="auto">
            <a:xfrm>
              <a:off x="6779402" y="3515197"/>
              <a:ext cx="764216" cy="394562"/>
            </a:xfrm>
            <a:prstGeom prst="rect">
              <a:avLst/>
            </a:prstGeom>
            <a:solidFill>
              <a:srgbClr val="00BCF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87291" tIns="43646" rIns="87291" bIns="43646" numCol="1" rtlCol="0" anchor="ctr" anchorCtr="0" compatLnSpc="1">
              <a:prstTxWarp prst="textNoShape">
                <a:avLst/>
              </a:prstTxWarp>
            </a:bodyPr>
            <a:lstStyle/>
            <a:p>
              <a:pPr algn="ctr" defTabSz="872676" fontAlgn="base">
                <a:spcBef>
                  <a:spcPct val="0"/>
                </a:spcBef>
                <a:spcAft>
                  <a:spcPct val="0"/>
                </a:spcAft>
              </a:pPr>
              <a:r>
                <a:rPr lang="en-US" sz="2203" dirty="0">
                  <a:gradFill>
                    <a:gsLst>
                      <a:gs pos="0">
                        <a:srgbClr val="FFFFFF"/>
                      </a:gs>
                      <a:gs pos="100000">
                        <a:srgbClr val="FFFFFF"/>
                      </a:gs>
                    </a:gsLst>
                    <a:lin ang="5400000" scaled="0"/>
                  </a:gradFill>
                </a:rPr>
                <a:t>Key</a:t>
              </a:r>
            </a:p>
          </p:txBody>
        </p:sp>
        <p:sp>
          <p:nvSpPr>
            <p:cNvPr id="15" name="Rectangle 14"/>
            <p:cNvSpPr/>
            <p:nvPr/>
          </p:nvSpPr>
          <p:spPr bwMode="auto">
            <a:xfrm>
              <a:off x="7683546" y="3509219"/>
              <a:ext cx="2873884" cy="394562"/>
            </a:xfrm>
            <a:prstGeom prst="rect">
              <a:avLst/>
            </a:prstGeom>
            <a:solidFill>
              <a:srgbClr val="00BCF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87291" tIns="43646" rIns="87291" bIns="43646" numCol="1" rtlCol="0" anchor="ctr" anchorCtr="0" compatLnSpc="1">
              <a:prstTxWarp prst="textNoShape">
                <a:avLst/>
              </a:prstTxWarp>
            </a:bodyPr>
            <a:lstStyle/>
            <a:p>
              <a:pPr algn="ctr" defTabSz="872676" fontAlgn="base">
                <a:spcBef>
                  <a:spcPct val="0"/>
                </a:spcBef>
                <a:spcAft>
                  <a:spcPct val="0"/>
                </a:spcAft>
              </a:pPr>
              <a:r>
                <a:rPr lang="en-US" sz="2203" dirty="0">
                  <a:gradFill>
                    <a:gsLst>
                      <a:gs pos="0">
                        <a:srgbClr val="FFFFFF"/>
                      </a:gs>
                      <a:gs pos="100000">
                        <a:srgbClr val="FFFFFF"/>
                      </a:gs>
                    </a:gsLst>
                    <a:lin ang="5400000" scaled="0"/>
                  </a:gradFill>
                </a:rPr>
                <a:t>Value</a:t>
              </a:r>
            </a:p>
          </p:txBody>
        </p:sp>
        <p:sp>
          <p:nvSpPr>
            <p:cNvPr id="16" name="Rectangle 15"/>
            <p:cNvSpPr/>
            <p:nvPr/>
          </p:nvSpPr>
          <p:spPr bwMode="auto">
            <a:xfrm>
              <a:off x="6779402" y="4005410"/>
              <a:ext cx="764216" cy="394562"/>
            </a:xfrm>
            <a:prstGeom prst="rect">
              <a:avLst/>
            </a:prstGeom>
            <a:solidFill>
              <a:srgbClr val="00BCF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87291" tIns="43646" rIns="87291" bIns="43646" numCol="1" rtlCol="0" anchor="ctr" anchorCtr="0" compatLnSpc="1">
              <a:prstTxWarp prst="textNoShape">
                <a:avLst/>
              </a:prstTxWarp>
            </a:bodyPr>
            <a:lstStyle/>
            <a:p>
              <a:pPr algn="ctr" defTabSz="872676" fontAlgn="base">
                <a:spcBef>
                  <a:spcPct val="0"/>
                </a:spcBef>
                <a:spcAft>
                  <a:spcPct val="0"/>
                </a:spcAft>
              </a:pPr>
              <a:r>
                <a:rPr lang="en-US" sz="2203" dirty="0">
                  <a:gradFill>
                    <a:gsLst>
                      <a:gs pos="0">
                        <a:srgbClr val="FFFFFF"/>
                      </a:gs>
                      <a:gs pos="100000">
                        <a:srgbClr val="FFFFFF"/>
                      </a:gs>
                    </a:gsLst>
                    <a:lin ang="5400000" scaled="0"/>
                  </a:gradFill>
                </a:rPr>
                <a:t>Key</a:t>
              </a:r>
            </a:p>
          </p:txBody>
        </p:sp>
        <p:sp>
          <p:nvSpPr>
            <p:cNvPr id="17" name="Rectangle 16"/>
            <p:cNvSpPr/>
            <p:nvPr/>
          </p:nvSpPr>
          <p:spPr bwMode="auto">
            <a:xfrm>
              <a:off x="7683546" y="3999432"/>
              <a:ext cx="2873884" cy="394562"/>
            </a:xfrm>
            <a:prstGeom prst="rect">
              <a:avLst/>
            </a:prstGeom>
            <a:solidFill>
              <a:srgbClr val="00BCF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87291" tIns="43646" rIns="87291" bIns="43646" numCol="1" rtlCol="0" anchor="ctr" anchorCtr="0" compatLnSpc="1">
              <a:prstTxWarp prst="textNoShape">
                <a:avLst/>
              </a:prstTxWarp>
            </a:bodyPr>
            <a:lstStyle/>
            <a:p>
              <a:pPr algn="ctr" defTabSz="872676" fontAlgn="base">
                <a:spcBef>
                  <a:spcPct val="0"/>
                </a:spcBef>
                <a:spcAft>
                  <a:spcPct val="0"/>
                </a:spcAft>
              </a:pPr>
              <a:r>
                <a:rPr lang="en-US" sz="2203" dirty="0">
                  <a:gradFill>
                    <a:gsLst>
                      <a:gs pos="0">
                        <a:srgbClr val="FFFFFF"/>
                      </a:gs>
                      <a:gs pos="100000">
                        <a:srgbClr val="FFFFFF"/>
                      </a:gs>
                    </a:gsLst>
                    <a:lin ang="5400000" scaled="0"/>
                  </a:gradFill>
                </a:rPr>
                <a:t>Value</a:t>
              </a:r>
            </a:p>
          </p:txBody>
        </p:sp>
        <p:sp>
          <p:nvSpPr>
            <p:cNvPr id="18" name="Rectangle 17"/>
            <p:cNvSpPr/>
            <p:nvPr/>
          </p:nvSpPr>
          <p:spPr bwMode="auto">
            <a:xfrm>
              <a:off x="6779402" y="5362474"/>
              <a:ext cx="3778028" cy="675539"/>
            </a:xfrm>
            <a:prstGeom prst="rect">
              <a:avLst/>
            </a:prstGeom>
            <a:solidFill>
              <a:srgbClr val="00BCF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87291" tIns="43646" rIns="87291" bIns="43646" numCol="1" rtlCol="0" anchor="ctr" anchorCtr="0" compatLnSpc="1">
              <a:prstTxWarp prst="textNoShape">
                <a:avLst/>
              </a:prstTxWarp>
            </a:bodyPr>
            <a:lstStyle/>
            <a:p>
              <a:pPr algn="ctr" defTabSz="872676" fontAlgn="base">
                <a:spcBef>
                  <a:spcPct val="0"/>
                </a:spcBef>
                <a:spcAft>
                  <a:spcPct val="0"/>
                </a:spcAft>
              </a:pPr>
              <a:r>
                <a:rPr lang="en-US" sz="2203" dirty="0">
                  <a:gradFill>
                    <a:gsLst>
                      <a:gs pos="0">
                        <a:srgbClr val="FFFFFF"/>
                      </a:gs>
                      <a:gs pos="100000">
                        <a:srgbClr val="FFFFFF"/>
                      </a:gs>
                    </a:gsLst>
                    <a:lin ang="5400000" scaled="0"/>
                  </a:gradFill>
                </a:rPr>
                <a:t>Body</a:t>
              </a:r>
            </a:p>
          </p:txBody>
        </p:sp>
      </p:grpSp>
    </p:spTree>
    <p:extLst>
      <p:ext uri="{BB962C8B-B14F-4D97-AF65-F5344CB8AC3E}">
        <p14:creationId xmlns:p14="http://schemas.microsoft.com/office/powerpoint/2010/main" val="456010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The Technology</a:t>
            </a:r>
            <a:endParaRPr lang="en-US" dirty="0"/>
          </a:p>
        </p:txBody>
      </p:sp>
    </p:spTree>
    <p:extLst>
      <p:ext uri="{BB962C8B-B14F-4D97-AF65-F5344CB8AC3E}">
        <p14:creationId xmlns:p14="http://schemas.microsoft.com/office/powerpoint/2010/main" val="3318448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532438" y="3040063"/>
            <a:ext cx="6629404" cy="914400"/>
          </a:xfrm>
        </p:spPr>
        <p:txBody>
          <a:bodyPr/>
          <a:lstStyle/>
          <a:p>
            <a:pPr lvl="0"/>
            <a:r>
              <a:rPr lang="en-US" dirty="0" smtClean="0"/>
              <a:t>Introduction to messaging</a:t>
            </a:r>
          </a:p>
          <a:p>
            <a:pPr lvl="0"/>
            <a:r>
              <a:rPr lang="en-US" dirty="0" smtClean="0"/>
              <a:t>The case for AMQP</a:t>
            </a:r>
          </a:p>
          <a:p>
            <a:pPr lvl="0"/>
            <a:r>
              <a:rPr lang="en-US" dirty="0" smtClean="0"/>
              <a:t>What is AMQP 1.0?</a:t>
            </a:r>
          </a:p>
          <a:p>
            <a:pPr lvl="0"/>
            <a:r>
              <a:rPr lang="en-US" dirty="0" smtClean="0"/>
              <a:t>Comparison to HTTP</a:t>
            </a:r>
          </a:p>
          <a:p>
            <a:pPr lvl="0"/>
            <a:r>
              <a:rPr lang="en-US" dirty="0" smtClean="0"/>
              <a:t>AMQP 1.0 implementations</a:t>
            </a:r>
          </a:p>
          <a:p>
            <a:pPr lvl="0"/>
            <a:r>
              <a:rPr lang="en-US" dirty="0" smtClean="0"/>
              <a:t>Summary</a:t>
            </a:r>
            <a:endParaRPr lang="en-US" dirty="0"/>
          </a:p>
        </p:txBody>
      </p:sp>
      <p:sp>
        <p:nvSpPr>
          <p:cNvPr id="12" name="Picture Placeholder 11"/>
          <p:cNvSpPr>
            <a:spLocks noGrp="1"/>
          </p:cNvSpPr>
          <p:nvPr>
            <p:ph type="pic" sz="quarter" idx="16"/>
          </p:nvPr>
        </p:nvSpPr>
        <p:spPr/>
      </p:sp>
      <p:sp>
        <p:nvSpPr>
          <p:cNvPr id="5" name="Title 4"/>
          <p:cNvSpPr>
            <a:spLocks noGrp="1"/>
          </p:cNvSpPr>
          <p:nvPr>
            <p:ph type="title"/>
          </p:nvPr>
        </p:nvSpPr>
        <p:spPr/>
        <p:txBody>
          <a:bodyPr/>
          <a:lstStyle/>
          <a:p>
            <a:r>
              <a:rPr lang="en-US" dirty="0" smtClean="0"/>
              <a:t>Agenda</a:t>
            </a:r>
            <a:br>
              <a:rPr lang="en-US" dirty="0" smtClean="0"/>
            </a:br>
            <a:endParaRPr lang="en-US" dirty="0"/>
          </a:p>
        </p:txBody>
      </p:sp>
      <p:pic>
        <p:nvPicPr>
          <p:cNvPr id="11" name="Picture Placeholder 7"/>
          <p:cNvPicPr>
            <a:picLocks noChangeAspect="1"/>
          </p:cNvPicPr>
          <p:nvPr/>
        </p:nvPicPr>
        <p:blipFill rotWithShape="1">
          <a:blip r:embed="rId3" cstate="screen">
            <a:extLst>
              <a:ext uri="{28A0092B-C50C-407E-A947-70E740481C1C}">
                <a14:useLocalDpi xmlns:a14="http://schemas.microsoft.com/office/drawing/2010/main"/>
              </a:ext>
            </a:extLst>
          </a:blip>
          <a:srcRect l="47" r="47" b="7795"/>
          <a:stretch/>
        </p:blipFill>
        <p:spPr>
          <a:xfrm>
            <a:off x="274637" y="1516062"/>
            <a:ext cx="4572000" cy="420219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pic>
    </p:spTree>
    <p:extLst>
      <p:ext uri="{BB962C8B-B14F-4D97-AF65-F5344CB8AC3E}">
        <p14:creationId xmlns:p14="http://schemas.microsoft.com/office/powerpoint/2010/main" val="541390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MQP_Pres_SOA_FEA11-0034_v01.png"/>
          <p:cNvPicPr>
            <a:picLocks noChangeAspect="1"/>
          </p:cNvPicPr>
          <p:nvPr/>
        </p:nvPicPr>
        <p:blipFill rotWithShape="1">
          <a:blip r:embed="rId3" cstate="print"/>
          <a:srcRect t="23102" r="31318" b="-3461"/>
          <a:stretch/>
        </p:blipFill>
        <p:spPr>
          <a:xfrm>
            <a:off x="10028237" y="-31985"/>
            <a:ext cx="2468923" cy="6309907"/>
          </a:xfrm>
          <a:prstGeom prst="rect">
            <a:avLst/>
          </a:prstGeom>
          <a:effectLst>
            <a:softEdge rad="31750"/>
          </a:effectLst>
        </p:spPr>
      </p:pic>
      <p:sp>
        <p:nvSpPr>
          <p:cNvPr id="73730" name="Rectangle 2"/>
          <p:cNvSpPr>
            <a:spLocks noGrp="1" noChangeArrowheads="1"/>
          </p:cNvSpPr>
          <p:nvPr>
            <p:ph type="title"/>
          </p:nvPr>
        </p:nvSpPr>
        <p:spPr/>
        <p:txBody>
          <a:bodyPr/>
          <a:lstStyle/>
          <a:p>
            <a:r>
              <a:rPr lang="en-GB" dirty="0" smtClean="0"/>
              <a:t>Features</a:t>
            </a:r>
          </a:p>
        </p:txBody>
      </p:sp>
      <p:sp>
        <p:nvSpPr>
          <p:cNvPr id="73731" name="Rectangle 3"/>
          <p:cNvSpPr>
            <a:spLocks noGrp="1" noChangeArrowheads="1"/>
          </p:cNvSpPr>
          <p:nvPr>
            <p:ph type="body" sz="quarter" idx="10"/>
          </p:nvPr>
        </p:nvSpPr>
        <p:spPr>
          <a:xfrm>
            <a:off x="274638" y="1211263"/>
            <a:ext cx="9753599" cy="5484812"/>
          </a:xfrm>
        </p:spPr>
        <p:txBody>
          <a:bodyPr/>
          <a:lstStyle/>
          <a:p>
            <a:pPr lvl="1"/>
            <a:r>
              <a:rPr lang="en-GB" dirty="0" smtClean="0"/>
              <a:t>OASIS AMQP 1.0 standardises </a:t>
            </a:r>
            <a:r>
              <a:rPr lang="en-GB" b="1" dirty="0" smtClean="0"/>
              <a:t>transfer of responsibility </a:t>
            </a:r>
            <a:r>
              <a:rPr lang="en-GB" dirty="0" smtClean="0"/>
              <a:t>between entities and enables </a:t>
            </a:r>
            <a:r>
              <a:rPr lang="en-GB" b="1" dirty="0" smtClean="0"/>
              <a:t>information routing</a:t>
            </a:r>
          </a:p>
          <a:p>
            <a:pPr lvl="2"/>
            <a:r>
              <a:rPr lang="en-GB" sz="2400" kern="1200" dirty="0" smtClean="0">
                <a:gradFill>
                  <a:gsLst>
                    <a:gs pos="0">
                      <a:srgbClr val="505050"/>
                    </a:gs>
                    <a:gs pos="100000">
                      <a:srgbClr val="505050"/>
                    </a:gs>
                  </a:gsLst>
                  <a:lin ang="5400000" scaled="0"/>
                </a:gradFill>
                <a:effectLst/>
                <a:latin typeface="+mn-lt"/>
                <a:ea typeface="+mn-ea"/>
                <a:cs typeface="+mn-cs"/>
              </a:rPr>
              <a:t>Foundation for layered services</a:t>
            </a:r>
          </a:p>
          <a:p>
            <a:pPr lvl="2"/>
            <a:endParaRPr lang="en-GB" dirty="0" smtClean="0"/>
          </a:p>
          <a:p>
            <a:pPr lvl="1"/>
            <a:r>
              <a:rPr lang="en-GB" dirty="0" smtClean="0"/>
              <a:t>AMQP 1.0 innovation – </a:t>
            </a:r>
            <a:r>
              <a:rPr lang="en-GB" b="1" dirty="0" smtClean="0"/>
              <a:t>predicated links</a:t>
            </a:r>
          </a:p>
          <a:p>
            <a:pPr lvl="2"/>
            <a:r>
              <a:rPr lang="en-GB" dirty="0" smtClean="0"/>
              <a:t>Links control what information flows</a:t>
            </a:r>
          </a:p>
          <a:p>
            <a:pPr lvl="2"/>
            <a:r>
              <a:rPr lang="en-GB" dirty="0" smtClean="0"/>
              <a:t>Links are to messaging as SQL was to databases</a:t>
            </a:r>
          </a:p>
          <a:p>
            <a:pPr lvl="2"/>
            <a:endParaRPr lang="en-GB" dirty="0" smtClean="0"/>
          </a:p>
          <a:p>
            <a:pPr lvl="1"/>
            <a:r>
              <a:rPr lang="en-GB" dirty="0" smtClean="0"/>
              <a:t>These capabilities are the basis for more effective business flows on the Internet</a:t>
            </a:r>
          </a:p>
          <a:p>
            <a:pPr lvl="2"/>
            <a:r>
              <a:rPr lang="en-GB" dirty="0" smtClean="0"/>
              <a:t>Add business semantics with ISO20022, </a:t>
            </a:r>
            <a:r>
              <a:rPr lang="en-GB" dirty="0" err="1" smtClean="0"/>
              <a:t>FpML</a:t>
            </a:r>
            <a:r>
              <a:rPr lang="en-GB" dirty="0" smtClean="0"/>
              <a:t>, FIXML, etc.</a:t>
            </a:r>
          </a:p>
          <a:p>
            <a:pPr lvl="1"/>
            <a:endParaRPr lang="en-GB" dirty="0"/>
          </a:p>
        </p:txBody>
      </p:sp>
    </p:spTree>
    <p:extLst>
      <p:ext uri="{BB962C8B-B14F-4D97-AF65-F5344CB8AC3E}">
        <p14:creationId xmlns:p14="http://schemas.microsoft.com/office/powerpoint/2010/main" val="117723253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AMQP and HTTP compared</a:t>
            </a:r>
            <a:endParaRPr lang="en-US" dirty="0"/>
          </a:p>
        </p:txBody>
      </p:sp>
      <p:sp>
        <p:nvSpPr>
          <p:cNvPr id="6" name="Text Placeholder 5"/>
          <p:cNvSpPr>
            <a:spLocks noGrp="1"/>
          </p:cNvSpPr>
          <p:nvPr>
            <p:ph type="body" sz="quarter" idx="10"/>
          </p:nvPr>
        </p:nvSpPr>
        <p:spPr>
          <a:xfrm>
            <a:off x="281009" y="1178273"/>
            <a:ext cx="7156428" cy="5484812"/>
          </a:xfrm>
        </p:spPr>
        <p:txBody>
          <a:bodyPr/>
          <a:lstStyle/>
          <a:p>
            <a:r>
              <a:rPr lang="en-US" sz="2800" dirty="0" smtClean="0"/>
              <a:t>Complimentary protocols, not competitors</a:t>
            </a:r>
          </a:p>
          <a:p>
            <a:endParaRPr lang="en-US" sz="2800" dirty="0" smtClean="0"/>
          </a:p>
          <a:p>
            <a:r>
              <a:rPr lang="en-US" sz="2800" dirty="0" smtClean="0"/>
              <a:t>AMQP alongside HTTP on the Internet</a:t>
            </a:r>
          </a:p>
          <a:p>
            <a:pPr marL="571500" indent="-571500">
              <a:buFont typeface="Arial"/>
              <a:buChar char="•"/>
            </a:pPr>
            <a:r>
              <a:rPr lang="en-US" sz="2800" dirty="0" smtClean="0"/>
              <a:t>AMQP for pub/sub and transactions</a:t>
            </a:r>
          </a:p>
          <a:p>
            <a:pPr marL="571500" indent="-571500">
              <a:buFont typeface="Arial"/>
              <a:buChar char="•"/>
            </a:pPr>
            <a:r>
              <a:rPr lang="en-US" sz="2800" dirty="0" smtClean="0"/>
              <a:t>HTTP </a:t>
            </a:r>
            <a:r>
              <a:rPr lang="en-US" sz="2800" dirty="0"/>
              <a:t>for </a:t>
            </a:r>
            <a:r>
              <a:rPr lang="en-US" sz="2800" dirty="0" smtClean="0"/>
              <a:t>request/response</a:t>
            </a:r>
          </a:p>
          <a:p>
            <a:pPr marL="571500" indent="-571500">
              <a:buFont typeface="Arial"/>
              <a:buChar char="•"/>
            </a:pPr>
            <a:endParaRPr lang="en-US" sz="2800" dirty="0" smtClean="0"/>
          </a:p>
          <a:p>
            <a:r>
              <a:rPr lang="en-US" sz="2800" dirty="0" smtClean="0"/>
              <a:t>Goal for native AMQP support in browsers</a:t>
            </a:r>
          </a:p>
          <a:p>
            <a:pPr marL="457200" indent="-457200">
              <a:buFont typeface="Arial" pitchFamily="34" charset="0"/>
              <a:buChar char="•"/>
            </a:pPr>
            <a:r>
              <a:rPr lang="en-US" sz="2800" dirty="0" smtClean="0"/>
              <a:t>with transition via </a:t>
            </a:r>
            <a:r>
              <a:rPr lang="en-US" sz="2800" dirty="0" err="1" smtClean="0"/>
              <a:t>Javascript</a:t>
            </a:r>
            <a:r>
              <a:rPr lang="en-US" sz="2800" dirty="0" smtClean="0"/>
              <a:t> clients</a:t>
            </a:r>
          </a:p>
          <a:p>
            <a:endParaRPr lang="en-US" sz="28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1237" y="1135062"/>
            <a:ext cx="3057525" cy="5219700"/>
          </a:xfrm>
          <a:prstGeom prst="rect">
            <a:avLst/>
          </a:prstGeom>
          <a:noFill/>
          <a:ln>
            <a:noFill/>
          </a:ln>
          <a:effectLst>
            <a:outerShdw blurRad="215900" dist="152400" dir="2700000" algn="tl" rotWithShape="0">
              <a:prstClr val="black">
                <a:alpha val="40000"/>
              </a:prstClr>
            </a:outerShdw>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67231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Flexible topologies</a:t>
            </a:r>
            <a:endParaRPr lang="en-US" dirty="0"/>
          </a:p>
        </p:txBody>
      </p:sp>
      <p:sp>
        <p:nvSpPr>
          <p:cNvPr id="4" name="Cloud 3"/>
          <p:cNvSpPr/>
          <p:nvPr/>
        </p:nvSpPr>
        <p:spPr bwMode="auto">
          <a:xfrm>
            <a:off x="2484437" y="1668462"/>
            <a:ext cx="7239000" cy="4648200"/>
          </a:xfrm>
          <a:prstGeom prst="cloud">
            <a:avLst/>
          </a:prstGeom>
          <a:noFill/>
          <a:ln>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 name="Oval 4"/>
          <p:cNvSpPr/>
          <p:nvPr/>
        </p:nvSpPr>
        <p:spPr bwMode="auto">
          <a:xfrm>
            <a:off x="10409237" y="3258227"/>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smtClean="0">
                <a:gradFill>
                  <a:gsLst>
                    <a:gs pos="0">
                      <a:srgbClr val="FFFFFF"/>
                    </a:gs>
                    <a:gs pos="100000">
                      <a:srgbClr val="FFFFFF"/>
                    </a:gs>
                  </a:gsLst>
                  <a:lin ang="5400000" scaled="0"/>
                </a:gradFill>
                <a:ea typeface="Segoe UI" pitchFamily="34" charset="0"/>
                <a:cs typeface="Segoe UI" pitchFamily="34" charset="0"/>
              </a:rPr>
              <a:t>R</a:t>
            </a:r>
            <a:endParaRPr lang="en-US" sz="28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 name="Oval 5"/>
          <p:cNvSpPr/>
          <p:nvPr/>
        </p:nvSpPr>
        <p:spPr bwMode="auto">
          <a:xfrm>
            <a:off x="872966" y="3258227"/>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S</a:t>
            </a:r>
          </a:p>
        </p:txBody>
      </p:sp>
      <p:cxnSp>
        <p:nvCxnSpPr>
          <p:cNvPr id="10" name="Elbow Connector 9"/>
          <p:cNvCxnSpPr>
            <a:stCxn id="6" idx="6"/>
            <a:endCxn id="5" idx="2"/>
          </p:cNvCxnSpPr>
          <p:nvPr/>
        </p:nvCxnSpPr>
        <p:spPr>
          <a:xfrm>
            <a:off x="1798637" y="3730507"/>
            <a:ext cx="8610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275137" y="6237250"/>
            <a:ext cx="3657600" cy="707886"/>
          </a:xfrm>
          <a:prstGeom prst="rect">
            <a:avLst/>
          </a:prstGeom>
          <a:noFill/>
        </p:spPr>
        <p:txBody>
          <a:bodyPr wrap="square" rtlCol="0">
            <a:spAutoFit/>
          </a:bodyPr>
          <a:lstStyle/>
          <a:p>
            <a:pPr algn="ctr"/>
            <a:r>
              <a:rPr lang="en-US" sz="4000" dirty="0" smtClean="0">
                <a:gradFill>
                  <a:gsLst>
                    <a:gs pos="0">
                      <a:schemeClr val="tx1"/>
                    </a:gs>
                    <a:gs pos="100000">
                      <a:schemeClr val="tx1"/>
                    </a:gs>
                  </a:gsLst>
                  <a:lin ang="5400000" scaled="0"/>
                </a:gradFill>
                <a:latin typeface="+mj-lt"/>
              </a:rPr>
              <a:t>AMQP Network</a:t>
            </a:r>
          </a:p>
        </p:txBody>
      </p:sp>
    </p:spTree>
    <p:extLst>
      <p:ext uri="{BB962C8B-B14F-4D97-AF65-F5344CB8AC3E}">
        <p14:creationId xmlns:p14="http://schemas.microsoft.com/office/powerpoint/2010/main" val="212921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Flexible topologies</a:t>
            </a:r>
          </a:p>
        </p:txBody>
      </p:sp>
      <p:sp>
        <p:nvSpPr>
          <p:cNvPr id="4" name="Cloud 3"/>
          <p:cNvSpPr/>
          <p:nvPr/>
        </p:nvSpPr>
        <p:spPr bwMode="auto">
          <a:xfrm>
            <a:off x="2484437" y="1668462"/>
            <a:ext cx="7239000" cy="4648200"/>
          </a:xfrm>
          <a:prstGeom prst="cloud">
            <a:avLst/>
          </a:prstGeom>
          <a:noFill/>
          <a:ln>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 name="Oval 4"/>
          <p:cNvSpPr/>
          <p:nvPr/>
        </p:nvSpPr>
        <p:spPr bwMode="auto">
          <a:xfrm>
            <a:off x="10409237" y="3258227"/>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smtClean="0">
                <a:gradFill>
                  <a:gsLst>
                    <a:gs pos="0">
                      <a:srgbClr val="FFFFFF"/>
                    </a:gs>
                    <a:gs pos="100000">
                      <a:srgbClr val="FFFFFF"/>
                    </a:gs>
                  </a:gsLst>
                  <a:lin ang="5400000" scaled="0"/>
                </a:gradFill>
                <a:ea typeface="Segoe UI" pitchFamily="34" charset="0"/>
                <a:cs typeface="Segoe UI" pitchFamily="34" charset="0"/>
              </a:rPr>
              <a:t>R</a:t>
            </a:r>
            <a:endParaRPr lang="en-US" sz="28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 name="Oval 5"/>
          <p:cNvSpPr/>
          <p:nvPr/>
        </p:nvSpPr>
        <p:spPr bwMode="auto">
          <a:xfrm>
            <a:off x="872966" y="3258227"/>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S</a:t>
            </a:r>
          </a:p>
        </p:txBody>
      </p:sp>
      <p:cxnSp>
        <p:nvCxnSpPr>
          <p:cNvPr id="10" name="Elbow Connector 9"/>
          <p:cNvCxnSpPr>
            <a:stCxn id="6" idx="6"/>
            <a:endCxn id="13" idx="1"/>
          </p:cNvCxnSpPr>
          <p:nvPr/>
        </p:nvCxnSpPr>
        <p:spPr>
          <a:xfrm flipV="1">
            <a:off x="1798637" y="3729578"/>
            <a:ext cx="3581400" cy="9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9"/>
          <p:cNvCxnSpPr>
            <a:stCxn id="13" idx="3"/>
            <a:endCxn id="5" idx="2"/>
          </p:cNvCxnSpPr>
          <p:nvPr/>
        </p:nvCxnSpPr>
        <p:spPr>
          <a:xfrm>
            <a:off x="6904037" y="3729578"/>
            <a:ext cx="3505200" cy="9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5380037" y="2967578"/>
            <a:ext cx="1524000" cy="1524000"/>
            <a:chOff x="3398837" y="2967578"/>
            <a:chExt cx="1524000" cy="1524000"/>
          </a:xfrm>
        </p:grpSpPr>
        <p:sp>
          <p:nvSpPr>
            <p:cNvPr id="13" name="Rounded Rectangle 12"/>
            <p:cNvSpPr/>
            <p:nvPr/>
          </p:nvSpPr>
          <p:spPr bwMode="auto">
            <a:xfrm>
              <a:off x="3398837" y="2967578"/>
              <a:ext cx="1524000" cy="1524000"/>
            </a:xfrm>
            <a:prstGeom prst="roundRect">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t" anchorCtr="1"/>
            <a:lstStyle/>
            <a:p>
              <a:pPr algn="ctr" defTabSz="932406"/>
              <a:r>
                <a:rPr lang="en-US" sz="2000" spc="-102" dirty="0" smtClean="0">
                  <a:gradFill>
                    <a:gsLst>
                      <a:gs pos="0">
                        <a:srgbClr val="FFFFFF"/>
                      </a:gs>
                      <a:gs pos="100000">
                        <a:srgbClr val="FFFFFF"/>
                      </a:gs>
                    </a:gsLst>
                    <a:lin ang="5400000" scaled="0"/>
                  </a:gradFill>
                  <a:ea typeface="Segoe UI" pitchFamily="34" charset="0"/>
                  <a:cs typeface="Segoe UI" pitchFamily="34" charset="0"/>
                </a:rPr>
                <a:t>Broker</a:t>
              </a:r>
              <a:endParaRPr lang="en-US" sz="20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14" name="Picture 13"/>
            <p:cNvPicPr>
              <a:picLocks noChangeAspect="1" noChangeArrowheads="1"/>
            </p:cNvPicPr>
            <p:nvPr/>
          </p:nvPicPr>
          <p:blipFill>
            <a:blip r:embed="rId3" cstate="print"/>
            <a:srcRect/>
            <a:stretch>
              <a:fillRect/>
            </a:stretch>
          </p:blipFill>
          <p:spPr bwMode="auto">
            <a:xfrm>
              <a:off x="3766998" y="3578167"/>
              <a:ext cx="774839" cy="757295"/>
            </a:xfrm>
            <a:prstGeom prst="rect">
              <a:avLst/>
            </a:prstGeom>
            <a:noFill/>
            <a:ln w="3175">
              <a:noFill/>
              <a:miter lim="800000"/>
              <a:headEnd/>
              <a:tailEnd/>
            </a:ln>
          </p:spPr>
        </p:pic>
      </p:grpSp>
    </p:spTree>
    <p:extLst>
      <p:ext uri="{BB962C8B-B14F-4D97-AF65-F5344CB8AC3E}">
        <p14:creationId xmlns:p14="http://schemas.microsoft.com/office/powerpoint/2010/main" val="2711647461"/>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Flexible topologies</a:t>
            </a:r>
          </a:p>
        </p:txBody>
      </p:sp>
      <p:sp>
        <p:nvSpPr>
          <p:cNvPr id="4" name="Cloud 3"/>
          <p:cNvSpPr/>
          <p:nvPr/>
        </p:nvSpPr>
        <p:spPr bwMode="auto">
          <a:xfrm>
            <a:off x="2484437" y="1668462"/>
            <a:ext cx="7239000" cy="4648200"/>
          </a:xfrm>
          <a:prstGeom prst="cloud">
            <a:avLst/>
          </a:prstGeom>
          <a:noFill/>
          <a:ln>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 name="Oval 4"/>
          <p:cNvSpPr/>
          <p:nvPr/>
        </p:nvSpPr>
        <p:spPr bwMode="auto">
          <a:xfrm>
            <a:off x="10409237" y="3258227"/>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smtClean="0">
                <a:gradFill>
                  <a:gsLst>
                    <a:gs pos="0">
                      <a:srgbClr val="FFFFFF"/>
                    </a:gs>
                    <a:gs pos="100000">
                      <a:srgbClr val="FFFFFF"/>
                    </a:gs>
                  </a:gsLst>
                  <a:lin ang="5400000" scaled="0"/>
                </a:gradFill>
                <a:ea typeface="Segoe UI" pitchFamily="34" charset="0"/>
                <a:cs typeface="Segoe UI" pitchFamily="34" charset="0"/>
              </a:rPr>
              <a:t>R</a:t>
            </a:r>
            <a:endParaRPr lang="en-US" sz="28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 name="Oval 5"/>
          <p:cNvSpPr/>
          <p:nvPr/>
        </p:nvSpPr>
        <p:spPr bwMode="auto">
          <a:xfrm>
            <a:off x="872966" y="3258227"/>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S</a:t>
            </a:r>
          </a:p>
        </p:txBody>
      </p:sp>
      <p:cxnSp>
        <p:nvCxnSpPr>
          <p:cNvPr id="10" name="Elbow Connector 9"/>
          <p:cNvCxnSpPr>
            <a:stCxn id="6" idx="6"/>
            <a:endCxn id="7" idx="1"/>
          </p:cNvCxnSpPr>
          <p:nvPr/>
        </p:nvCxnSpPr>
        <p:spPr>
          <a:xfrm flipV="1">
            <a:off x="1798637" y="3729578"/>
            <a:ext cx="1600200" cy="9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9"/>
          <p:cNvCxnSpPr>
            <a:stCxn id="11" idx="3"/>
            <a:endCxn id="5" idx="2"/>
          </p:cNvCxnSpPr>
          <p:nvPr/>
        </p:nvCxnSpPr>
        <p:spPr>
          <a:xfrm>
            <a:off x="9037637" y="3729578"/>
            <a:ext cx="1371600" cy="9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9"/>
          <p:cNvCxnSpPr>
            <a:stCxn id="7" idx="3"/>
            <a:endCxn id="11" idx="1"/>
          </p:cNvCxnSpPr>
          <p:nvPr/>
        </p:nvCxnSpPr>
        <p:spPr>
          <a:xfrm>
            <a:off x="4922837" y="3729578"/>
            <a:ext cx="25908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3398837" y="2967578"/>
            <a:ext cx="1524000" cy="1524000"/>
            <a:chOff x="3398837" y="2967578"/>
            <a:chExt cx="1524000" cy="1524000"/>
          </a:xfrm>
        </p:grpSpPr>
        <p:sp>
          <p:nvSpPr>
            <p:cNvPr id="7" name="Rounded Rectangle 6"/>
            <p:cNvSpPr/>
            <p:nvPr/>
          </p:nvSpPr>
          <p:spPr bwMode="auto">
            <a:xfrm>
              <a:off x="3398837" y="2967578"/>
              <a:ext cx="1524000" cy="1524000"/>
            </a:xfrm>
            <a:prstGeom prst="roundRect">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t" anchorCtr="1"/>
            <a:lstStyle/>
            <a:p>
              <a:pPr algn="ctr" defTabSz="932406"/>
              <a:r>
                <a:rPr lang="en-US" sz="2000" spc="-102" dirty="0" smtClean="0">
                  <a:gradFill>
                    <a:gsLst>
                      <a:gs pos="0">
                        <a:srgbClr val="FFFFFF"/>
                      </a:gs>
                      <a:gs pos="100000">
                        <a:srgbClr val="FFFFFF"/>
                      </a:gs>
                    </a:gsLst>
                    <a:lin ang="5400000" scaled="0"/>
                  </a:gradFill>
                  <a:ea typeface="Segoe UI" pitchFamily="34" charset="0"/>
                  <a:cs typeface="Segoe UI" pitchFamily="34" charset="0"/>
                </a:rPr>
                <a:t>Broker</a:t>
              </a:r>
              <a:endParaRPr lang="en-US" sz="20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13"/>
            <p:cNvPicPr>
              <a:picLocks noChangeAspect="1" noChangeArrowheads="1"/>
            </p:cNvPicPr>
            <p:nvPr/>
          </p:nvPicPr>
          <p:blipFill>
            <a:blip r:embed="rId3" cstate="print"/>
            <a:srcRect/>
            <a:stretch>
              <a:fillRect/>
            </a:stretch>
          </p:blipFill>
          <p:spPr bwMode="auto">
            <a:xfrm>
              <a:off x="3766998" y="3578167"/>
              <a:ext cx="774839" cy="757295"/>
            </a:xfrm>
            <a:prstGeom prst="rect">
              <a:avLst/>
            </a:prstGeom>
            <a:noFill/>
            <a:ln w="3175">
              <a:noFill/>
              <a:miter lim="800000"/>
              <a:headEnd/>
              <a:tailEnd/>
            </a:ln>
          </p:spPr>
        </p:pic>
      </p:grpSp>
      <p:grpSp>
        <p:nvGrpSpPr>
          <p:cNvPr id="20" name="Group 19"/>
          <p:cNvGrpSpPr/>
          <p:nvPr/>
        </p:nvGrpSpPr>
        <p:grpSpPr>
          <a:xfrm>
            <a:off x="7513637" y="2963862"/>
            <a:ext cx="1524000" cy="1524000"/>
            <a:chOff x="3398837" y="2967578"/>
            <a:chExt cx="1524000" cy="1524000"/>
          </a:xfrm>
        </p:grpSpPr>
        <p:sp>
          <p:nvSpPr>
            <p:cNvPr id="21" name="Rounded Rectangle 20"/>
            <p:cNvSpPr/>
            <p:nvPr/>
          </p:nvSpPr>
          <p:spPr bwMode="auto">
            <a:xfrm>
              <a:off x="3398837" y="2967578"/>
              <a:ext cx="1524000" cy="1524000"/>
            </a:xfrm>
            <a:prstGeom prst="roundRect">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t" anchorCtr="1"/>
            <a:lstStyle/>
            <a:p>
              <a:pPr algn="ctr" defTabSz="932406"/>
              <a:r>
                <a:rPr lang="en-US" sz="2000" spc="-102" dirty="0" smtClean="0">
                  <a:gradFill>
                    <a:gsLst>
                      <a:gs pos="0">
                        <a:srgbClr val="FFFFFF"/>
                      </a:gs>
                      <a:gs pos="100000">
                        <a:srgbClr val="FFFFFF"/>
                      </a:gs>
                    </a:gsLst>
                    <a:lin ang="5400000" scaled="0"/>
                  </a:gradFill>
                  <a:ea typeface="Segoe UI" pitchFamily="34" charset="0"/>
                  <a:cs typeface="Segoe UI" pitchFamily="34" charset="0"/>
                </a:rPr>
                <a:t>Broker</a:t>
              </a:r>
              <a:endParaRPr lang="en-US" sz="20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22" name="Picture 13"/>
            <p:cNvPicPr>
              <a:picLocks noChangeAspect="1" noChangeArrowheads="1"/>
            </p:cNvPicPr>
            <p:nvPr/>
          </p:nvPicPr>
          <p:blipFill>
            <a:blip r:embed="rId3" cstate="print"/>
            <a:srcRect/>
            <a:stretch>
              <a:fillRect/>
            </a:stretch>
          </p:blipFill>
          <p:spPr bwMode="auto">
            <a:xfrm>
              <a:off x="3766998" y="3578167"/>
              <a:ext cx="774839" cy="757295"/>
            </a:xfrm>
            <a:prstGeom prst="rect">
              <a:avLst/>
            </a:prstGeom>
            <a:noFill/>
            <a:ln w="3175">
              <a:noFill/>
              <a:miter lim="800000"/>
              <a:headEnd/>
              <a:tailEnd/>
            </a:ln>
          </p:spPr>
        </p:pic>
      </p:grpSp>
    </p:spTree>
    <p:extLst>
      <p:ext uri="{BB962C8B-B14F-4D97-AF65-F5344CB8AC3E}">
        <p14:creationId xmlns:p14="http://schemas.microsoft.com/office/powerpoint/2010/main" val="2419428962"/>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Flexible topologies</a:t>
            </a:r>
          </a:p>
        </p:txBody>
      </p:sp>
      <p:sp>
        <p:nvSpPr>
          <p:cNvPr id="4" name="Cloud 3"/>
          <p:cNvSpPr/>
          <p:nvPr/>
        </p:nvSpPr>
        <p:spPr bwMode="auto">
          <a:xfrm>
            <a:off x="2484437" y="1668462"/>
            <a:ext cx="7239000" cy="4648200"/>
          </a:xfrm>
          <a:prstGeom prst="cloud">
            <a:avLst/>
          </a:prstGeom>
          <a:noFill/>
          <a:ln>
            <a:solidFill>
              <a:schemeClr val="tx1"/>
            </a:solid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 name="Oval 4"/>
          <p:cNvSpPr/>
          <p:nvPr/>
        </p:nvSpPr>
        <p:spPr bwMode="auto">
          <a:xfrm>
            <a:off x="10409237" y="3258227"/>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smtClean="0">
                <a:gradFill>
                  <a:gsLst>
                    <a:gs pos="0">
                      <a:srgbClr val="FFFFFF"/>
                    </a:gs>
                    <a:gs pos="100000">
                      <a:srgbClr val="FFFFFF"/>
                    </a:gs>
                  </a:gsLst>
                  <a:lin ang="5400000" scaled="0"/>
                </a:gradFill>
                <a:ea typeface="Segoe UI" pitchFamily="34" charset="0"/>
                <a:cs typeface="Segoe UI" pitchFamily="34" charset="0"/>
              </a:rPr>
              <a:t>R</a:t>
            </a:r>
            <a:endParaRPr lang="en-US" sz="28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 name="Oval 5"/>
          <p:cNvSpPr/>
          <p:nvPr/>
        </p:nvSpPr>
        <p:spPr bwMode="auto">
          <a:xfrm>
            <a:off x="872966" y="3258227"/>
            <a:ext cx="925671" cy="944560"/>
          </a:xfrm>
          <a:prstGeom prst="ellipse">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800" spc="-102" dirty="0">
                <a:gradFill>
                  <a:gsLst>
                    <a:gs pos="0">
                      <a:srgbClr val="FFFFFF"/>
                    </a:gs>
                    <a:gs pos="100000">
                      <a:srgbClr val="FFFFFF"/>
                    </a:gs>
                  </a:gsLst>
                  <a:lin ang="5400000" scaled="0"/>
                </a:gradFill>
                <a:ea typeface="Segoe UI" pitchFamily="34" charset="0"/>
                <a:cs typeface="Segoe UI" pitchFamily="34" charset="0"/>
              </a:rPr>
              <a:t>S</a:t>
            </a:r>
          </a:p>
        </p:txBody>
      </p:sp>
      <p:cxnSp>
        <p:nvCxnSpPr>
          <p:cNvPr id="10" name="Elbow Connector 9"/>
          <p:cNvCxnSpPr>
            <a:stCxn id="6" idx="6"/>
            <a:endCxn id="21" idx="1"/>
          </p:cNvCxnSpPr>
          <p:nvPr/>
        </p:nvCxnSpPr>
        <p:spPr>
          <a:xfrm flipV="1">
            <a:off x="1798637" y="3728657"/>
            <a:ext cx="1676400" cy="18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9"/>
          <p:cNvCxnSpPr>
            <a:stCxn id="17" idx="3"/>
            <a:endCxn id="5" idx="2"/>
          </p:cNvCxnSpPr>
          <p:nvPr/>
        </p:nvCxnSpPr>
        <p:spPr>
          <a:xfrm>
            <a:off x="9037637" y="3728657"/>
            <a:ext cx="1371600" cy="18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3475037" y="3223471"/>
            <a:ext cx="990600" cy="1010371"/>
            <a:chOff x="9723437" y="5326061"/>
            <a:chExt cx="990600" cy="1010371"/>
          </a:xfrm>
        </p:grpSpPr>
        <p:sp>
          <p:nvSpPr>
            <p:cNvPr id="21" name="Rounded Rectangle 20"/>
            <p:cNvSpPr/>
            <p:nvPr/>
          </p:nvSpPr>
          <p:spPr bwMode="auto">
            <a:xfrm>
              <a:off x="9723437" y="5326061"/>
              <a:ext cx="990600" cy="1010371"/>
            </a:xfrm>
            <a:prstGeom prst="roundRect">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t" anchorCtr="1"/>
            <a:lstStyle/>
            <a:p>
              <a:pPr algn="ctr" defTabSz="932406"/>
              <a:endParaRPr lang="en-US" sz="20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22" name="Picture 13"/>
            <p:cNvPicPr>
              <a:picLocks noChangeAspect="1" noChangeArrowheads="1"/>
            </p:cNvPicPr>
            <p:nvPr/>
          </p:nvPicPr>
          <p:blipFill>
            <a:blip r:embed="rId3" cstate="print"/>
            <a:srcRect/>
            <a:stretch>
              <a:fillRect/>
            </a:stretch>
          </p:blipFill>
          <p:spPr bwMode="auto">
            <a:xfrm>
              <a:off x="9831317" y="5452598"/>
              <a:ext cx="774839" cy="757295"/>
            </a:xfrm>
            <a:prstGeom prst="rect">
              <a:avLst/>
            </a:prstGeom>
            <a:noFill/>
            <a:ln w="3175">
              <a:noFill/>
              <a:miter lim="800000"/>
              <a:headEnd/>
              <a:tailEnd/>
            </a:ln>
          </p:spPr>
        </p:pic>
      </p:grpSp>
      <p:grpSp>
        <p:nvGrpSpPr>
          <p:cNvPr id="16" name="Group 15"/>
          <p:cNvGrpSpPr/>
          <p:nvPr/>
        </p:nvGrpSpPr>
        <p:grpSpPr>
          <a:xfrm>
            <a:off x="8047037" y="3223471"/>
            <a:ext cx="990600" cy="1010371"/>
            <a:chOff x="9723437" y="5326061"/>
            <a:chExt cx="990600" cy="1010371"/>
          </a:xfrm>
        </p:grpSpPr>
        <p:sp>
          <p:nvSpPr>
            <p:cNvPr id="17" name="Rounded Rectangle 16"/>
            <p:cNvSpPr/>
            <p:nvPr/>
          </p:nvSpPr>
          <p:spPr bwMode="auto">
            <a:xfrm>
              <a:off x="9723437" y="5326061"/>
              <a:ext cx="990600" cy="1010371"/>
            </a:xfrm>
            <a:prstGeom prst="roundRect">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t" anchorCtr="1"/>
            <a:lstStyle/>
            <a:p>
              <a:pPr algn="ctr" defTabSz="932406"/>
              <a:endParaRPr lang="en-US" sz="20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3"/>
            <p:cNvPicPr>
              <a:picLocks noChangeAspect="1" noChangeArrowheads="1"/>
            </p:cNvPicPr>
            <p:nvPr/>
          </p:nvPicPr>
          <p:blipFill>
            <a:blip r:embed="rId3" cstate="print"/>
            <a:srcRect/>
            <a:stretch>
              <a:fillRect/>
            </a:stretch>
          </p:blipFill>
          <p:spPr bwMode="auto">
            <a:xfrm>
              <a:off x="9831317" y="5452598"/>
              <a:ext cx="774839" cy="757295"/>
            </a:xfrm>
            <a:prstGeom prst="rect">
              <a:avLst/>
            </a:prstGeom>
            <a:noFill/>
            <a:ln w="3175">
              <a:noFill/>
              <a:miter lim="800000"/>
              <a:headEnd/>
              <a:tailEnd/>
            </a:ln>
          </p:spPr>
        </p:pic>
      </p:grpSp>
      <p:grpSp>
        <p:nvGrpSpPr>
          <p:cNvPr id="23" name="Group 22"/>
          <p:cNvGrpSpPr/>
          <p:nvPr/>
        </p:nvGrpSpPr>
        <p:grpSpPr>
          <a:xfrm>
            <a:off x="4935253" y="2257491"/>
            <a:ext cx="990600" cy="1010371"/>
            <a:chOff x="9723437" y="5326061"/>
            <a:chExt cx="990600" cy="1010371"/>
          </a:xfrm>
        </p:grpSpPr>
        <p:sp>
          <p:nvSpPr>
            <p:cNvPr id="24" name="Rounded Rectangle 23"/>
            <p:cNvSpPr/>
            <p:nvPr/>
          </p:nvSpPr>
          <p:spPr bwMode="auto">
            <a:xfrm>
              <a:off x="9723437" y="5326061"/>
              <a:ext cx="990600" cy="1010371"/>
            </a:xfrm>
            <a:prstGeom prst="roundRect">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t" anchorCtr="1"/>
            <a:lstStyle/>
            <a:p>
              <a:pPr algn="ctr" defTabSz="932406"/>
              <a:endParaRPr lang="en-US" sz="20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25" name="Picture 13"/>
            <p:cNvPicPr>
              <a:picLocks noChangeAspect="1" noChangeArrowheads="1"/>
            </p:cNvPicPr>
            <p:nvPr/>
          </p:nvPicPr>
          <p:blipFill>
            <a:blip r:embed="rId3" cstate="print"/>
            <a:srcRect/>
            <a:stretch>
              <a:fillRect/>
            </a:stretch>
          </p:blipFill>
          <p:spPr bwMode="auto">
            <a:xfrm>
              <a:off x="9831317" y="5452598"/>
              <a:ext cx="774839" cy="757295"/>
            </a:xfrm>
            <a:prstGeom prst="rect">
              <a:avLst/>
            </a:prstGeom>
            <a:noFill/>
            <a:ln w="3175">
              <a:noFill/>
              <a:miter lim="800000"/>
              <a:headEnd/>
              <a:tailEnd/>
            </a:ln>
          </p:spPr>
        </p:pic>
      </p:grpSp>
      <p:grpSp>
        <p:nvGrpSpPr>
          <p:cNvPr id="26" name="Group 25"/>
          <p:cNvGrpSpPr/>
          <p:nvPr/>
        </p:nvGrpSpPr>
        <p:grpSpPr>
          <a:xfrm>
            <a:off x="6370637" y="2257491"/>
            <a:ext cx="990600" cy="1010371"/>
            <a:chOff x="9723437" y="5326061"/>
            <a:chExt cx="990600" cy="1010371"/>
          </a:xfrm>
        </p:grpSpPr>
        <p:sp>
          <p:nvSpPr>
            <p:cNvPr id="27" name="Rounded Rectangle 26"/>
            <p:cNvSpPr/>
            <p:nvPr/>
          </p:nvSpPr>
          <p:spPr bwMode="auto">
            <a:xfrm>
              <a:off x="9723437" y="5326061"/>
              <a:ext cx="990600" cy="1010371"/>
            </a:xfrm>
            <a:prstGeom prst="roundRect">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t" anchorCtr="1"/>
            <a:lstStyle/>
            <a:p>
              <a:pPr algn="ctr" defTabSz="932406"/>
              <a:endParaRPr lang="en-US" sz="20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28" name="Picture 13"/>
            <p:cNvPicPr>
              <a:picLocks noChangeAspect="1" noChangeArrowheads="1"/>
            </p:cNvPicPr>
            <p:nvPr/>
          </p:nvPicPr>
          <p:blipFill>
            <a:blip r:embed="rId3" cstate="print"/>
            <a:srcRect/>
            <a:stretch>
              <a:fillRect/>
            </a:stretch>
          </p:blipFill>
          <p:spPr bwMode="auto">
            <a:xfrm>
              <a:off x="9831317" y="5452598"/>
              <a:ext cx="774839" cy="757295"/>
            </a:xfrm>
            <a:prstGeom prst="rect">
              <a:avLst/>
            </a:prstGeom>
            <a:noFill/>
            <a:ln w="3175">
              <a:noFill/>
              <a:miter lim="800000"/>
              <a:headEnd/>
              <a:tailEnd/>
            </a:ln>
          </p:spPr>
        </p:pic>
      </p:grpSp>
      <p:grpSp>
        <p:nvGrpSpPr>
          <p:cNvPr id="29" name="Group 28"/>
          <p:cNvGrpSpPr/>
          <p:nvPr/>
        </p:nvGrpSpPr>
        <p:grpSpPr>
          <a:xfrm>
            <a:off x="4934706" y="4287076"/>
            <a:ext cx="990600" cy="1010371"/>
            <a:chOff x="9723437" y="5326061"/>
            <a:chExt cx="990600" cy="1010371"/>
          </a:xfrm>
        </p:grpSpPr>
        <p:sp>
          <p:nvSpPr>
            <p:cNvPr id="30" name="Rounded Rectangle 29"/>
            <p:cNvSpPr/>
            <p:nvPr/>
          </p:nvSpPr>
          <p:spPr bwMode="auto">
            <a:xfrm>
              <a:off x="9723437" y="5326061"/>
              <a:ext cx="990600" cy="1010371"/>
            </a:xfrm>
            <a:prstGeom prst="roundRect">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t" anchorCtr="1"/>
            <a:lstStyle/>
            <a:p>
              <a:pPr algn="ctr" defTabSz="932406"/>
              <a:endParaRPr lang="en-US" sz="20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31" name="Picture 13"/>
            <p:cNvPicPr>
              <a:picLocks noChangeAspect="1" noChangeArrowheads="1"/>
            </p:cNvPicPr>
            <p:nvPr/>
          </p:nvPicPr>
          <p:blipFill>
            <a:blip r:embed="rId3" cstate="print"/>
            <a:srcRect/>
            <a:stretch>
              <a:fillRect/>
            </a:stretch>
          </p:blipFill>
          <p:spPr bwMode="auto">
            <a:xfrm>
              <a:off x="9831317" y="5452598"/>
              <a:ext cx="774839" cy="757295"/>
            </a:xfrm>
            <a:prstGeom prst="rect">
              <a:avLst/>
            </a:prstGeom>
            <a:noFill/>
            <a:ln w="3175">
              <a:noFill/>
              <a:miter lim="800000"/>
              <a:headEnd/>
              <a:tailEnd/>
            </a:ln>
          </p:spPr>
        </p:pic>
      </p:grpSp>
      <p:grpSp>
        <p:nvGrpSpPr>
          <p:cNvPr id="32" name="Group 31"/>
          <p:cNvGrpSpPr/>
          <p:nvPr/>
        </p:nvGrpSpPr>
        <p:grpSpPr>
          <a:xfrm>
            <a:off x="6370090" y="4287076"/>
            <a:ext cx="990600" cy="1010371"/>
            <a:chOff x="9723437" y="5326061"/>
            <a:chExt cx="990600" cy="1010371"/>
          </a:xfrm>
        </p:grpSpPr>
        <p:sp>
          <p:nvSpPr>
            <p:cNvPr id="33" name="Rounded Rectangle 32"/>
            <p:cNvSpPr/>
            <p:nvPr/>
          </p:nvSpPr>
          <p:spPr bwMode="auto">
            <a:xfrm>
              <a:off x="9723437" y="5326061"/>
              <a:ext cx="990600" cy="1010371"/>
            </a:xfrm>
            <a:prstGeom prst="roundRect">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t" anchorCtr="1"/>
            <a:lstStyle/>
            <a:p>
              <a:pPr algn="ctr" defTabSz="932406"/>
              <a:endParaRPr lang="en-US" sz="20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34" name="Picture 13"/>
            <p:cNvPicPr>
              <a:picLocks noChangeAspect="1" noChangeArrowheads="1"/>
            </p:cNvPicPr>
            <p:nvPr/>
          </p:nvPicPr>
          <p:blipFill>
            <a:blip r:embed="rId3" cstate="print"/>
            <a:srcRect/>
            <a:stretch>
              <a:fillRect/>
            </a:stretch>
          </p:blipFill>
          <p:spPr bwMode="auto">
            <a:xfrm>
              <a:off x="9831317" y="5452598"/>
              <a:ext cx="774839" cy="757295"/>
            </a:xfrm>
            <a:prstGeom prst="rect">
              <a:avLst/>
            </a:prstGeom>
            <a:noFill/>
            <a:ln w="3175">
              <a:noFill/>
              <a:miter lim="800000"/>
              <a:headEnd/>
              <a:tailEnd/>
            </a:ln>
          </p:spPr>
        </p:pic>
      </p:grpSp>
      <p:cxnSp>
        <p:nvCxnSpPr>
          <p:cNvPr id="35" name="Elbow Connector 9"/>
          <p:cNvCxnSpPr>
            <a:stCxn id="21" idx="0"/>
            <a:endCxn id="24" idx="1"/>
          </p:cNvCxnSpPr>
          <p:nvPr/>
        </p:nvCxnSpPr>
        <p:spPr>
          <a:xfrm rot="5400000" flipH="1" flipV="1">
            <a:off x="4222398" y="2510616"/>
            <a:ext cx="460794" cy="964916"/>
          </a:xfrm>
          <a:prstGeom prst="curvedConnector2">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9"/>
          <p:cNvCxnSpPr>
            <a:stCxn id="30" idx="1"/>
            <a:endCxn id="21" idx="2"/>
          </p:cNvCxnSpPr>
          <p:nvPr/>
        </p:nvCxnSpPr>
        <p:spPr>
          <a:xfrm rot="10800000">
            <a:off x="3970338" y="4233842"/>
            <a:ext cx="964369" cy="558420"/>
          </a:xfrm>
          <a:prstGeom prst="curvedConnector2">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9"/>
          <p:cNvCxnSpPr>
            <a:stCxn id="24" idx="3"/>
            <a:endCxn id="27" idx="1"/>
          </p:cNvCxnSpPr>
          <p:nvPr/>
        </p:nvCxnSpPr>
        <p:spPr>
          <a:xfrm>
            <a:off x="5925853" y="2762677"/>
            <a:ext cx="444784" cy="12700"/>
          </a:xfrm>
          <a:prstGeom prst="curvedConnector3">
            <a:avLst>
              <a:gd name="adj1" fmla="val 50000"/>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9"/>
          <p:cNvCxnSpPr>
            <a:stCxn id="27" idx="3"/>
            <a:endCxn id="17" idx="0"/>
          </p:cNvCxnSpPr>
          <p:nvPr/>
        </p:nvCxnSpPr>
        <p:spPr>
          <a:xfrm>
            <a:off x="7361237" y="2762677"/>
            <a:ext cx="1181100" cy="460794"/>
          </a:xfrm>
          <a:prstGeom prst="curvedConnector2">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9"/>
          <p:cNvCxnSpPr>
            <a:stCxn id="17" idx="2"/>
            <a:endCxn id="33" idx="3"/>
          </p:cNvCxnSpPr>
          <p:nvPr/>
        </p:nvCxnSpPr>
        <p:spPr>
          <a:xfrm rot="5400000">
            <a:off x="7672304" y="3922229"/>
            <a:ext cx="558420" cy="1181647"/>
          </a:xfrm>
          <a:prstGeom prst="curvedConnector2">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9"/>
          <p:cNvCxnSpPr>
            <a:stCxn id="30" idx="3"/>
            <a:endCxn id="33" idx="1"/>
          </p:cNvCxnSpPr>
          <p:nvPr/>
        </p:nvCxnSpPr>
        <p:spPr>
          <a:xfrm>
            <a:off x="5925306" y="4792262"/>
            <a:ext cx="444784" cy="12700"/>
          </a:xfrm>
          <a:prstGeom prst="curvedConnector3">
            <a:avLst>
              <a:gd name="adj1" fmla="val 50000"/>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266870"/>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The Products</a:t>
            </a:r>
            <a:endParaRPr lang="en-US" dirty="0"/>
          </a:p>
        </p:txBody>
      </p:sp>
    </p:spTree>
    <p:extLst>
      <p:ext uri="{BB962C8B-B14F-4D97-AF65-F5344CB8AC3E}">
        <p14:creationId xmlns:p14="http://schemas.microsoft.com/office/powerpoint/2010/main" val="20321428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Apache </a:t>
            </a:r>
            <a:r>
              <a:rPr lang="en-US" dirty="0" err="1" smtClean="0"/>
              <a:t>Qpid</a:t>
            </a:r>
            <a:endParaRPr lang="en-US" dirty="0"/>
          </a:p>
        </p:txBody>
      </p:sp>
      <p:sp>
        <p:nvSpPr>
          <p:cNvPr id="7" name="Text Placeholder 6"/>
          <p:cNvSpPr>
            <a:spLocks noGrp="1"/>
          </p:cNvSpPr>
          <p:nvPr>
            <p:ph type="body" sz="quarter" idx="10"/>
          </p:nvPr>
        </p:nvSpPr>
        <p:spPr>
          <a:xfrm>
            <a:off x="3932236" y="1211263"/>
            <a:ext cx="8229601" cy="5484812"/>
          </a:xfrm>
        </p:spPr>
        <p:txBody>
          <a:bodyPr/>
          <a:lstStyle/>
          <a:p>
            <a:pPr lvl="0"/>
            <a:r>
              <a:rPr lang="en-GB" dirty="0" smtClean="0"/>
              <a:t>Open Source AMQP Messaging</a:t>
            </a:r>
          </a:p>
          <a:p>
            <a:pPr lvl="0"/>
            <a:r>
              <a:rPr lang="en-GB" sz="2000" dirty="0" smtClean="0">
                <a:latin typeface="+mn-lt"/>
              </a:rPr>
              <a:t>Brokers and Client libraries supporting AMQP</a:t>
            </a:r>
          </a:p>
          <a:p>
            <a:pPr lvl="0"/>
            <a:r>
              <a:rPr lang="en-GB" dirty="0" smtClean="0"/>
              <a:t>Java Broker</a:t>
            </a:r>
          </a:p>
          <a:p>
            <a:pPr lvl="0"/>
            <a:r>
              <a:rPr lang="en-GB" sz="2000" dirty="0" smtClean="0">
                <a:latin typeface="Segoe UI"/>
              </a:rPr>
              <a:t>Supports all versions of AMQP, including AMQP 1.0 since 0.18</a:t>
            </a:r>
          </a:p>
          <a:p>
            <a:pPr lvl="0"/>
            <a:r>
              <a:rPr lang="en-GB" dirty="0" smtClean="0"/>
              <a:t>JMS Client</a:t>
            </a:r>
            <a:r>
              <a:rPr lang="en-GB" dirty="0"/>
              <a:t/>
            </a:r>
            <a:br>
              <a:rPr lang="en-GB" dirty="0"/>
            </a:br>
            <a:r>
              <a:rPr lang="en-GB" sz="2000" dirty="0" smtClean="0">
                <a:latin typeface="Segoe UI"/>
              </a:rPr>
              <a:t>Java JMS client which works with any AMQP 1.0 compliant service</a:t>
            </a:r>
            <a:r>
              <a:rPr lang="en-GB" dirty="0"/>
              <a:t/>
            </a:r>
            <a:br>
              <a:rPr lang="en-GB" dirty="0"/>
            </a:br>
            <a:r>
              <a:rPr lang="en-GB" dirty="0" smtClean="0"/>
              <a:t>C++ Broker</a:t>
            </a:r>
            <a:r>
              <a:rPr lang="en-GB" dirty="0"/>
              <a:t/>
            </a:r>
            <a:br>
              <a:rPr lang="en-GB" dirty="0"/>
            </a:br>
            <a:r>
              <a:rPr lang="en-GB" sz="2000" dirty="0" smtClean="0">
                <a:latin typeface="Segoe UI"/>
              </a:rPr>
              <a:t>AMQP 1.0 support in next release (scheduled for later this month)</a:t>
            </a:r>
          </a:p>
          <a:p>
            <a:pPr lvl="0"/>
            <a:r>
              <a:rPr lang="en-GB" dirty="0" smtClean="0"/>
              <a:t>Home of Proton toolkit library</a:t>
            </a:r>
            <a:endParaRPr lang="en-US" dirty="0"/>
          </a:p>
        </p:txBody>
      </p:sp>
      <p:pic>
        <p:nvPicPr>
          <p:cNvPr id="1026" name="Picture 2" descr="http://upload.wikimedia.org/wikipedia/commons/5/5b/Qpid-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6" y="2582862"/>
            <a:ext cx="3603171" cy="1921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4186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Apache </a:t>
            </a:r>
            <a:r>
              <a:rPr lang="en-US" dirty="0" err="1" smtClean="0"/>
              <a:t>Qpid</a:t>
            </a:r>
            <a:r>
              <a:rPr lang="en-US" dirty="0" smtClean="0"/>
              <a:t> Proton</a:t>
            </a:r>
            <a:endParaRPr lang="en-US" dirty="0"/>
          </a:p>
        </p:txBody>
      </p:sp>
      <p:sp>
        <p:nvSpPr>
          <p:cNvPr id="7" name="Text Placeholder 6"/>
          <p:cNvSpPr>
            <a:spLocks noGrp="1"/>
          </p:cNvSpPr>
          <p:nvPr>
            <p:ph type="body" sz="quarter" idx="10"/>
          </p:nvPr>
        </p:nvSpPr>
        <p:spPr/>
        <p:txBody>
          <a:bodyPr/>
          <a:lstStyle/>
          <a:p>
            <a:pPr lvl="0"/>
            <a:r>
              <a:rPr lang="en-GB" dirty="0"/>
              <a:t>Proton is toolkit for speaking AMQP, including:</a:t>
            </a:r>
            <a:br>
              <a:rPr lang="en-GB" dirty="0"/>
            </a:br>
            <a:r>
              <a:rPr lang="en-GB" sz="2000" dirty="0">
                <a:latin typeface="Segoe UI"/>
              </a:rPr>
              <a:t>The AMQP Messenger API, a simple but powerful interface to send and receive messages over AMQP</a:t>
            </a:r>
            <a:br>
              <a:rPr lang="en-GB" sz="2000" dirty="0">
                <a:latin typeface="Segoe UI"/>
              </a:rPr>
            </a:br>
            <a:r>
              <a:rPr lang="en-GB" sz="2000" dirty="0">
                <a:latin typeface="Segoe UI"/>
              </a:rPr>
              <a:t>The AMQP Protocol Engine, a succinct encapsulation of the full AMQP protocol machinery</a:t>
            </a:r>
            <a:br>
              <a:rPr lang="en-GB" sz="2000" dirty="0">
                <a:latin typeface="Segoe UI"/>
              </a:rPr>
            </a:br>
            <a:r>
              <a:rPr lang="en-GB" dirty="0"/>
              <a:t>Proton is designed for maximum </a:t>
            </a:r>
            <a:r>
              <a:rPr lang="en-GB" dirty="0" err="1"/>
              <a:t>embeddability</a:t>
            </a:r>
            <a:r>
              <a:rPr lang="en-GB" dirty="0"/>
              <a:t>:</a:t>
            </a:r>
            <a:br>
              <a:rPr lang="en-GB" dirty="0"/>
            </a:br>
            <a:r>
              <a:rPr lang="en-GB" sz="2000" dirty="0">
                <a:latin typeface="Segoe UI"/>
              </a:rPr>
              <a:t>Minimal dependencies</a:t>
            </a:r>
            <a:br>
              <a:rPr lang="en-GB" sz="2000" dirty="0">
                <a:latin typeface="Segoe UI"/>
              </a:rPr>
            </a:br>
            <a:r>
              <a:rPr lang="en-GB" sz="2000" dirty="0">
                <a:latin typeface="Segoe UI"/>
              </a:rPr>
              <a:t>Minimal assumptions about threading model</a:t>
            </a:r>
            <a:r>
              <a:rPr lang="en-GB" sz="2400" dirty="0"/>
              <a:t/>
            </a:r>
            <a:br>
              <a:rPr lang="en-GB" sz="2400" dirty="0"/>
            </a:br>
            <a:r>
              <a:rPr lang="en-GB" dirty="0"/>
              <a:t>Proton is designed to scale up and down:</a:t>
            </a:r>
            <a:br>
              <a:rPr lang="en-GB" dirty="0"/>
            </a:br>
            <a:r>
              <a:rPr lang="en-GB" sz="2000" dirty="0">
                <a:latin typeface="Segoe UI"/>
              </a:rPr>
              <a:t>Transparently supports both simple peer to peer messaging and complex globally federated topologies</a:t>
            </a:r>
            <a:r>
              <a:rPr lang="en-GB" dirty="0"/>
              <a:t/>
            </a:r>
            <a:br>
              <a:rPr lang="en-GB" dirty="0"/>
            </a:br>
            <a:r>
              <a:rPr lang="en-GB" dirty="0"/>
              <a:t>Proton is multi-lingual:</a:t>
            </a:r>
            <a:br>
              <a:rPr lang="en-GB" dirty="0"/>
            </a:br>
            <a:r>
              <a:rPr lang="en-GB" sz="2000" dirty="0">
                <a:latin typeface="Segoe UI"/>
              </a:rPr>
              <a:t>Designed for easy language bindings</a:t>
            </a:r>
            <a:br>
              <a:rPr lang="en-GB" sz="2000" dirty="0">
                <a:latin typeface="Segoe UI"/>
              </a:rPr>
            </a:br>
            <a:r>
              <a:rPr lang="en-GB" sz="2000" dirty="0">
                <a:latin typeface="Segoe UI"/>
              </a:rPr>
              <a:t>Includes full fidelity data exchange: maps, lists, data structures, ...</a:t>
            </a:r>
            <a:endParaRPr lang="en-US" sz="2000" dirty="0">
              <a:latin typeface="Segoe UI"/>
            </a:endParaRPr>
          </a:p>
        </p:txBody>
      </p:sp>
    </p:spTree>
    <p:extLst>
      <p:ext uri="{BB962C8B-B14F-4D97-AF65-F5344CB8AC3E}">
        <p14:creationId xmlns:p14="http://schemas.microsoft.com/office/powerpoint/2010/main" val="8384749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5303837" y="1211263"/>
            <a:ext cx="6781804" cy="4648199"/>
          </a:xfrm>
        </p:spPr>
        <p:txBody>
          <a:bodyPr/>
          <a:lstStyle/>
          <a:p>
            <a:r>
              <a:rPr lang="en-US" sz="2800" dirty="0" smtClean="0"/>
              <a:t>Unified set of messaging capabilities </a:t>
            </a:r>
            <a:r>
              <a:rPr lang="en-US" sz="1800" dirty="0">
                <a:latin typeface="+mn-lt"/>
              </a:rPr>
              <a:t>Consistent management </a:t>
            </a:r>
            <a:r>
              <a:rPr lang="en-US" sz="1800" dirty="0" smtClean="0">
                <a:latin typeface="+mn-lt"/>
              </a:rPr>
              <a:t>and observation </a:t>
            </a:r>
            <a:r>
              <a:rPr lang="en-US" sz="1800" dirty="0">
                <a:latin typeface="+mn-lt"/>
              </a:rPr>
              <a:t>capabilities</a:t>
            </a:r>
          </a:p>
          <a:p>
            <a:r>
              <a:rPr lang="en-US" sz="2800" dirty="0" smtClean="0"/>
              <a:t>Service Bus Relay</a:t>
            </a:r>
          </a:p>
          <a:p>
            <a:r>
              <a:rPr lang="en-US" sz="1800" dirty="0" smtClean="0">
                <a:latin typeface="+mn-lt"/>
              </a:rPr>
              <a:t>Rich </a:t>
            </a:r>
            <a:r>
              <a:rPr lang="en-US" sz="1800" dirty="0">
                <a:latin typeface="+mn-lt"/>
              </a:rPr>
              <a:t>options for interconnecting apps across network boundaries</a:t>
            </a:r>
          </a:p>
          <a:p>
            <a:r>
              <a:rPr lang="en-US" sz="2800" dirty="0" smtClean="0"/>
              <a:t>Service Bus Brokered Messaging</a:t>
            </a:r>
          </a:p>
          <a:p>
            <a:r>
              <a:rPr lang="en-US" sz="1800" dirty="0" smtClean="0">
                <a:latin typeface="+mn-lt"/>
              </a:rPr>
              <a:t>Queuing</a:t>
            </a:r>
            <a:r>
              <a:rPr lang="en-US" sz="1800" dirty="0">
                <a:latin typeface="+mn-lt"/>
              </a:rPr>
              <a:t>, </a:t>
            </a:r>
            <a:r>
              <a:rPr lang="en-US" sz="1800" dirty="0" smtClean="0">
                <a:latin typeface="+mn-lt"/>
              </a:rPr>
              <a:t>publish/subscribe</a:t>
            </a:r>
          </a:p>
          <a:p>
            <a:r>
              <a:rPr lang="en-US" sz="2800" dirty="0"/>
              <a:t>Easily build hybrid </a:t>
            </a:r>
            <a:r>
              <a:rPr lang="en-US" sz="2800" dirty="0" smtClean="0"/>
              <a:t>apps</a:t>
            </a:r>
          </a:p>
          <a:p>
            <a:r>
              <a:rPr lang="en-US" sz="2800" dirty="0" smtClean="0"/>
              <a:t>Available as </a:t>
            </a:r>
            <a:r>
              <a:rPr lang="en-US" sz="2800" dirty="0" err="1" smtClean="0"/>
              <a:t>PaaS</a:t>
            </a:r>
            <a:r>
              <a:rPr lang="en-US" sz="2800" dirty="0" smtClean="0"/>
              <a:t> &amp; on-premise server</a:t>
            </a:r>
          </a:p>
          <a:p>
            <a:r>
              <a:rPr lang="en-US" sz="2800" dirty="0" smtClean="0"/>
              <a:t>Supports AMQP 1.0</a:t>
            </a:r>
            <a:endParaRPr lang="en-US" sz="2800" dirty="0"/>
          </a:p>
        </p:txBody>
      </p:sp>
      <p:sp>
        <p:nvSpPr>
          <p:cNvPr id="4" name="Title 3"/>
          <p:cNvSpPr>
            <a:spLocks noGrp="1"/>
          </p:cNvSpPr>
          <p:nvPr>
            <p:ph type="title"/>
          </p:nvPr>
        </p:nvSpPr>
        <p:spPr/>
        <p:txBody>
          <a:bodyPr/>
          <a:lstStyle/>
          <a:p>
            <a:r>
              <a:rPr lang="en-US" dirty="0" smtClean="0"/>
              <a:t>Microsoft Azure Service Bus</a:t>
            </a:r>
            <a:endParaRPr lang="en-US" dirty="0"/>
          </a:p>
        </p:txBody>
      </p:sp>
      <p:grpSp>
        <p:nvGrpSpPr>
          <p:cNvPr id="6" name="Group 5"/>
          <p:cNvGrpSpPr/>
          <p:nvPr/>
        </p:nvGrpSpPr>
        <p:grpSpPr>
          <a:xfrm>
            <a:off x="427037" y="1897061"/>
            <a:ext cx="3481756" cy="3352801"/>
            <a:chOff x="8337063" y="3055490"/>
            <a:chExt cx="2837207" cy="2732124"/>
          </a:xfrm>
        </p:grpSpPr>
        <p:sp>
          <p:nvSpPr>
            <p:cNvPr id="7" name="Rounded Rectangle 6"/>
            <p:cNvSpPr/>
            <p:nvPr/>
          </p:nvSpPr>
          <p:spPr bwMode="auto">
            <a:xfrm>
              <a:off x="8337063" y="3055490"/>
              <a:ext cx="2837207" cy="2732124"/>
            </a:xfrm>
            <a:prstGeom prst="roundRect">
              <a:avLst/>
            </a:prstGeom>
            <a:solidFill>
              <a:srgbClr val="25A9E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9642" tIns="89642" rIns="33620" bIns="33620" rtlCol="0" anchor="t" anchorCtr="0"/>
            <a:lstStyle/>
            <a:p>
              <a:pPr algn="ctr" defTabSz="914038"/>
              <a:endParaRPr lang="en-US" sz="1568" spc="-100" dirty="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rotWithShape="1">
            <a:blip r:embed="rId2"/>
            <a:srcRect l="10949" t="13411" r="14035" b="7871"/>
            <a:stretch/>
          </p:blipFill>
          <p:spPr>
            <a:xfrm>
              <a:off x="8607260" y="3365924"/>
              <a:ext cx="2241063" cy="2315764"/>
            </a:xfrm>
            <a:prstGeom prst="rect">
              <a:avLst/>
            </a:prstGeom>
          </p:spPr>
        </p:pic>
      </p:grpSp>
    </p:spTree>
    <p:extLst>
      <p:ext uri="{BB962C8B-B14F-4D97-AF65-F5344CB8AC3E}">
        <p14:creationId xmlns:p14="http://schemas.microsoft.com/office/powerpoint/2010/main" val="1132810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74637" y="3116262"/>
            <a:ext cx="11887199" cy="3505200"/>
          </a:xfrm>
          <a:prstGeom prst="rect">
            <a:avLst/>
          </a:prstGeom>
          <a:noFill/>
          <a:ln w="9525" algn="ctr">
            <a:noFill/>
            <a:miter lim="800000"/>
            <a:headEnd/>
            <a:tailEnd/>
          </a:ln>
        </p:spPr>
        <p:txBody>
          <a:bodyPr lIns="180000" tIns="0" rIns="180000" bIns="0" numCol="4" anchor="t" anchorCtr="0"/>
          <a:lstStyle/>
          <a:p>
            <a:pPr algn="l">
              <a:lnSpc>
                <a:spcPct val="150000"/>
              </a:lnSpc>
            </a:pPr>
            <a:r>
              <a:rPr lang="en-US" sz="1500" b="1" dirty="0">
                <a:solidFill>
                  <a:srgbClr val="264E84"/>
                </a:solidFill>
              </a:rPr>
              <a:t>Aviation</a:t>
            </a:r>
          </a:p>
          <a:p>
            <a:pPr algn="l">
              <a:lnSpc>
                <a:spcPct val="150000"/>
              </a:lnSpc>
            </a:pPr>
            <a:r>
              <a:rPr lang="en-US" sz="1500" dirty="0">
                <a:solidFill>
                  <a:srgbClr val="264E84"/>
                </a:solidFill>
              </a:rPr>
              <a:t>SITA</a:t>
            </a:r>
            <a:br>
              <a:rPr lang="en-US" sz="1500" dirty="0">
                <a:solidFill>
                  <a:srgbClr val="264E84"/>
                </a:solidFill>
              </a:rPr>
            </a:br>
            <a:endParaRPr lang="en-US" sz="1500" dirty="0">
              <a:solidFill>
                <a:srgbClr val="264E84"/>
              </a:solidFill>
            </a:endParaRPr>
          </a:p>
          <a:p>
            <a:pPr algn="l">
              <a:lnSpc>
                <a:spcPct val="150000"/>
              </a:lnSpc>
            </a:pPr>
            <a:r>
              <a:rPr lang="en-US" sz="1500" b="1" dirty="0">
                <a:solidFill>
                  <a:srgbClr val="264E84"/>
                </a:solidFill>
              </a:rPr>
              <a:t>Financial Services</a:t>
            </a:r>
          </a:p>
          <a:p>
            <a:pPr algn="l">
              <a:lnSpc>
                <a:spcPct val="150000"/>
              </a:lnSpc>
            </a:pPr>
            <a:r>
              <a:rPr lang="en-US" sz="1500" dirty="0">
                <a:solidFill>
                  <a:srgbClr val="264E84"/>
                </a:solidFill>
              </a:rPr>
              <a:t>Bank of America, N.A.</a:t>
            </a:r>
          </a:p>
          <a:p>
            <a:pPr algn="l">
              <a:lnSpc>
                <a:spcPct val="150000"/>
              </a:lnSpc>
            </a:pPr>
            <a:r>
              <a:rPr lang="en-US" sz="1500" dirty="0">
                <a:solidFill>
                  <a:srgbClr val="264E84"/>
                </a:solidFill>
              </a:rPr>
              <a:t>Barclays Bank </a:t>
            </a:r>
            <a:r>
              <a:rPr lang="en-US" sz="1500" dirty="0" err="1">
                <a:solidFill>
                  <a:srgbClr val="264E84"/>
                </a:solidFill>
              </a:rPr>
              <a:t>Plc</a:t>
            </a:r>
            <a:endParaRPr lang="en-US" sz="1500" dirty="0">
              <a:solidFill>
                <a:srgbClr val="264E84"/>
              </a:solidFill>
            </a:endParaRPr>
          </a:p>
          <a:p>
            <a:pPr algn="l">
              <a:lnSpc>
                <a:spcPct val="150000"/>
              </a:lnSpc>
            </a:pPr>
            <a:r>
              <a:rPr lang="en-US" sz="1500" dirty="0">
                <a:solidFill>
                  <a:srgbClr val="264E84"/>
                </a:solidFill>
              </a:rPr>
              <a:t>Credit Suisse </a:t>
            </a:r>
          </a:p>
          <a:p>
            <a:pPr algn="l">
              <a:lnSpc>
                <a:spcPct val="150000"/>
              </a:lnSpc>
            </a:pPr>
            <a:r>
              <a:rPr lang="en-US" sz="1500" dirty="0">
                <a:solidFill>
                  <a:srgbClr val="264E84"/>
                </a:solidFill>
              </a:rPr>
              <a:t>Deutsche </a:t>
            </a:r>
            <a:r>
              <a:rPr lang="en-US" sz="1500" dirty="0" err="1">
                <a:solidFill>
                  <a:srgbClr val="264E84"/>
                </a:solidFill>
              </a:rPr>
              <a:t>Börse</a:t>
            </a:r>
            <a:r>
              <a:rPr lang="en-US" sz="1500" dirty="0">
                <a:solidFill>
                  <a:srgbClr val="264E84"/>
                </a:solidFill>
              </a:rPr>
              <a:t> </a:t>
            </a:r>
          </a:p>
          <a:p>
            <a:pPr algn="l">
              <a:lnSpc>
                <a:spcPct val="150000"/>
              </a:lnSpc>
            </a:pPr>
            <a:r>
              <a:rPr lang="en-US" sz="1500" dirty="0">
                <a:solidFill>
                  <a:srgbClr val="264E84"/>
                </a:solidFill>
              </a:rPr>
              <a:t>Goldman Sachs</a:t>
            </a:r>
          </a:p>
          <a:p>
            <a:pPr algn="l">
              <a:lnSpc>
                <a:spcPct val="150000"/>
              </a:lnSpc>
            </a:pPr>
            <a:r>
              <a:rPr lang="en-US" sz="1500" dirty="0">
                <a:solidFill>
                  <a:srgbClr val="264E84"/>
                </a:solidFill>
              </a:rPr>
              <a:t>JPMorgan Chase Bank, N.A.</a:t>
            </a:r>
          </a:p>
          <a:p>
            <a:pPr algn="l">
              <a:lnSpc>
                <a:spcPct val="150000"/>
              </a:lnSpc>
            </a:pPr>
            <a:r>
              <a:rPr lang="en-US" sz="1500" b="1" dirty="0" smtClean="0">
                <a:solidFill>
                  <a:srgbClr val="264E84"/>
                </a:solidFill>
              </a:rPr>
              <a:t>Government</a:t>
            </a:r>
            <a:endParaRPr lang="en-US" sz="1500" b="1" dirty="0">
              <a:solidFill>
                <a:srgbClr val="264E84"/>
              </a:solidFill>
            </a:endParaRPr>
          </a:p>
          <a:p>
            <a:pPr algn="l">
              <a:lnSpc>
                <a:spcPct val="150000"/>
              </a:lnSpc>
            </a:pPr>
            <a:r>
              <a:rPr lang="en-US" sz="1500" dirty="0">
                <a:solidFill>
                  <a:srgbClr val="264E84"/>
                </a:solidFill>
              </a:rPr>
              <a:t>US Dept. of Homeland Security</a:t>
            </a:r>
          </a:p>
          <a:p>
            <a:pPr algn="l">
              <a:lnSpc>
                <a:spcPct val="150000"/>
              </a:lnSpc>
            </a:pPr>
            <a:endParaRPr lang="en-US" sz="1500" b="1" dirty="0" smtClean="0">
              <a:solidFill>
                <a:srgbClr val="264E84"/>
              </a:solidFill>
            </a:endParaRPr>
          </a:p>
          <a:p>
            <a:pPr algn="l">
              <a:lnSpc>
                <a:spcPct val="150000"/>
              </a:lnSpc>
            </a:pPr>
            <a:r>
              <a:rPr lang="en-US" sz="1500" b="1" dirty="0" smtClean="0">
                <a:solidFill>
                  <a:srgbClr val="264E84"/>
                </a:solidFill>
              </a:rPr>
              <a:t>Technology</a:t>
            </a:r>
            <a:endParaRPr lang="en-US" sz="1500" b="1" dirty="0">
              <a:solidFill>
                <a:srgbClr val="264E84"/>
              </a:solidFill>
            </a:endParaRPr>
          </a:p>
          <a:p>
            <a:pPr algn="l">
              <a:lnSpc>
                <a:spcPct val="150000"/>
              </a:lnSpc>
            </a:pPr>
            <a:r>
              <a:rPr lang="en-US" sz="1500" dirty="0" err="1">
                <a:solidFill>
                  <a:srgbClr val="264E84"/>
                </a:solidFill>
              </a:rPr>
              <a:t>Axway</a:t>
            </a:r>
            <a:r>
              <a:rPr lang="en-US" sz="1500" dirty="0">
                <a:solidFill>
                  <a:srgbClr val="264E84"/>
                </a:solidFill>
              </a:rPr>
              <a:t> Software</a:t>
            </a:r>
          </a:p>
          <a:p>
            <a:pPr algn="l">
              <a:lnSpc>
                <a:spcPct val="150000"/>
              </a:lnSpc>
            </a:pPr>
            <a:r>
              <a:rPr lang="en-US" sz="1500" dirty="0">
                <a:solidFill>
                  <a:srgbClr val="264E84"/>
                </a:solidFill>
              </a:rPr>
              <a:t>Cisco Systems</a:t>
            </a:r>
          </a:p>
          <a:p>
            <a:pPr algn="l">
              <a:lnSpc>
                <a:spcPct val="150000"/>
              </a:lnSpc>
            </a:pPr>
            <a:r>
              <a:rPr lang="en-US" sz="1500" dirty="0">
                <a:solidFill>
                  <a:srgbClr val="264E84"/>
                </a:solidFill>
              </a:rPr>
              <a:t>Flame Computing Enterprises</a:t>
            </a:r>
          </a:p>
          <a:p>
            <a:pPr algn="l">
              <a:lnSpc>
                <a:spcPct val="150000"/>
              </a:lnSpc>
            </a:pPr>
            <a:r>
              <a:rPr lang="en-US" sz="1500" dirty="0">
                <a:solidFill>
                  <a:srgbClr val="264E84"/>
                </a:solidFill>
              </a:rPr>
              <a:t>HCL Technologies Ltd</a:t>
            </a:r>
          </a:p>
          <a:p>
            <a:pPr algn="l">
              <a:lnSpc>
                <a:spcPct val="150000"/>
              </a:lnSpc>
            </a:pPr>
            <a:r>
              <a:rPr lang="en-US" sz="1500" dirty="0">
                <a:solidFill>
                  <a:srgbClr val="264E84"/>
                </a:solidFill>
              </a:rPr>
              <a:t>Huawei Technologies</a:t>
            </a:r>
          </a:p>
          <a:p>
            <a:pPr algn="l">
              <a:lnSpc>
                <a:spcPct val="150000"/>
              </a:lnSpc>
            </a:pPr>
            <a:r>
              <a:rPr lang="en-US" sz="1500" dirty="0">
                <a:solidFill>
                  <a:srgbClr val="264E84"/>
                </a:solidFill>
              </a:rPr>
              <a:t>IIT Software GmbH</a:t>
            </a:r>
          </a:p>
          <a:p>
            <a:pPr algn="l">
              <a:lnSpc>
                <a:spcPct val="150000"/>
              </a:lnSpc>
            </a:pPr>
            <a:r>
              <a:rPr lang="en-US" sz="1500" dirty="0">
                <a:solidFill>
                  <a:srgbClr val="264E84"/>
                </a:solidFill>
              </a:rPr>
              <a:t>INETCO Systems Limited</a:t>
            </a:r>
          </a:p>
          <a:p>
            <a:pPr algn="l">
              <a:lnSpc>
                <a:spcPct val="150000"/>
              </a:lnSpc>
            </a:pPr>
            <a:r>
              <a:rPr lang="en-US" sz="1500" dirty="0" err="1">
                <a:solidFill>
                  <a:srgbClr val="264E84"/>
                </a:solidFill>
              </a:rPr>
              <a:t>Kaazing</a:t>
            </a:r>
            <a:r>
              <a:rPr lang="en-US" sz="1500" dirty="0">
                <a:solidFill>
                  <a:srgbClr val="264E84"/>
                </a:solidFill>
              </a:rPr>
              <a:t> Corporation, N.A. </a:t>
            </a:r>
          </a:p>
          <a:p>
            <a:pPr algn="l">
              <a:lnSpc>
                <a:spcPct val="150000"/>
              </a:lnSpc>
            </a:pPr>
            <a:r>
              <a:rPr lang="en-US" sz="1500" dirty="0">
                <a:solidFill>
                  <a:srgbClr val="264E84"/>
                </a:solidFill>
              </a:rPr>
              <a:t>Microsoft Corporation</a:t>
            </a:r>
          </a:p>
          <a:p>
            <a:pPr algn="l">
              <a:lnSpc>
                <a:spcPct val="150000"/>
              </a:lnSpc>
            </a:pPr>
            <a:r>
              <a:rPr lang="en-US" sz="1500" dirty="0" err="1">
                <a:solidFill>
                  <a:srgbClr val="264E84"/>
                </a:solidFill>
              </a:rPr>
              <a:t>Mitre</a:t>
            </a:r>
            <a:r>
              <a:rPr lang="en-US" sz="1500" dirty="0">
                <a:solidFill>
                  <a:srgbClr val="264E84"/>
                </a:solidFill>
              </a:rPr>
              <a:t> Corporation</a:t>
            </a:r>
          </a:p>
          <a:p>
            <a:pPr algn="l">
              <a:lnSpc>
                <a:spcPct val="150000"/>
              </a:lnSpc>
            </a:pPr>
            <a:r>
              <a:rPr lang="en-US" sz="1500" dirty="0" err="1">
                <a:solidFill>
                  <a:srgbClr val="264E84"/>
                </a:solidFill>
              </a:rPr>
              <a:t>Primeton</a:t>
            </a:r>
            <a:r>
              <a:rPr lang="en-US" sz="1500" dirty="0">
                <a:solidFill>
                  <a:srgbClr val="264E84"/>
                </a:solidFill>
              </a:rPr>
              <a:t> Technologies</a:t>
            </a:r>
          </a:p>
          <a:p>
            <a:pPr algn="l">
              <a:lnSpc>
                <a:spcPct val="150000"/>
              </a:lnSpc>
            </a:pPr>
            <a:r>
              <a:rPr lang="en-US" sz="1500" dirty="0">
                <a:solidFill>
                  <a:srgbClr val="264E84"/>
                </a:solidFill>
              </a:rPr>
              <a:t>Progress Software</a:t>
            </a:r>
          </a:p>
          <a:p>
            <a:pPr algn="l">
              <a:lnSpc>
                <a:spcPct val="150000"/>
              </a:lnSpc>
            </a:pPr>
            <a:r>
              <a:rPr lang="en-US" sz="1500" dirty="0">
                <a:solidFill>
                  <a:srgbClr val="264E84"/>
                </a:solidFill>
              </a:rPr>
              <a:t>Red Hat Inc. </a:t>
            </a:r>
          </a:p>
          <a:p>
            <a:pPr algn="l">
              <a:lnSpc>
                <a:spcPct val="150000"/>
              </a:lnSpc>
            </a:pPr>
            <a:r>
              <a:rPr lang="en-US" sz="1500" dirty="0">
                <a:solidFill>
                  <a:srgbClr val="264E84"/>
                </a:solidFill>
              </a:rPr>
              <a:t>Software AG</a:t>
            </a:r>
          </a:p>
          <a:p>
            <a:pPr algn="l">
              <a:lnSpc>
                <a:spcPct val="150000"/>
              </a:lnSpc>
            </a:pPr>
            <a:r>
              <a:rPr lang="en-US" sz="1500" dirty="0">
                <a:solidFill>
                  <a:srgbClr val="264E84"/>
                </a:solidFill>
              </a:rPr>
              <a:t>Solace Systems Inc. </a:t>
            </a:r>
          </a:p>
          <a:p>
            <a:pPr algn="l">
              <a:lnSpc>
                <a:spcPct val="150000"/>
              </a:lnSpc>
            </a:pPr>
            <a:r>
              <a:rPr lang="en-US" sz="1500" dirty="0" err="1">
                <a:solidFill>
                  <a:srgbClr val="264E84"/>
                </a:solidFill>
              </a:rPr>
              <a:t>StormMQ</a:t>
            </a:r>
            <a:r>
              <a:rPr lang="en-US" sz="1500" dirty="0">
                <a:solidFill>
                  <a:srgbClr val="264E84"/>
                </a:solidFill>
              </a:rPr>
              <a:t> Ltd.</a:t>
            </a:r>
          </a:p>
          <a:p>
            <a:pPr algn="l">
              <a:lnSpc>
                <a:spcPct val="150000"/>
              </a:lnSpc>
            </a:pPr>
            <a:r>
              <a:rPr lang="en-US" sz="1500" dirty="0" err="1">
                <a:solidFill>
                  <a:srgbClr val="264E84"/>
                </a:solidFill>
              </a:rPr>
              <a:t>Tervela</a:t>
            </a:r>
            <a:r>
              <a:rPr lang="en-US" sz="1500" dirty="0">
                <a:solidFill>
                  <a:srgbClr val="264E84"/>
                </a:solidFill>
              </a:rPr>
              <a:t> Inc. </a:t>
            </a:r>
          </a:p>
          <a:p>
            <a:pPr algn="l">
              <a:lnSpc>
                <a:spcPct val="150000"/>
              </a:lnSpc>
            </a:pPr>
            <a:r>
              <a:rPr lang="en-US" sz="1500" dirty="0">
                <a:solidFill>
                  <a:srgbClr val="264E84"/>
                </a:solidFill>
              </a:rPr>
              <a:t>Thales e-Security</a:t>
            </a:r>
          </a:p>
          <a:p>
            <a:pPr algn="l">
              <a:lnSpc>
                <a:spcPct val="150000"/>
              </a:lnSpc>
            </a:pPr>
            <a:r>
              <a:rPr lang="en-US" sz="1500" dirty="0">
                <a:solidFill>
                  <a:srgbClr val="264E84"/>
                </a:solidFill>
              </a:rPr>
              <a:t>TWIST Process Innovations</a:t>
            </a:r>
          </a:p>
          <a:p>
            <a:pPr algn="l">
              <a:lnSpc>
                <a:spcPct val="150000"/>
              </a:lnSpc>
            </a:pPr>
            <a:r>
              <a:rPr lang="en-US" sz="1500" dirty="0">
                <a:solidFill>
                  <a:srgbClr val="264E84"/>
                </a:solidFill>
              </a:rPr>
              <a:t>VMware, Inc.</a:t>
            </a:r>
          </a:p>
          <a:p>
            <a:pPr algn="l">
              <a:lnSpc>
                <a:spcPct val="150000"/>
              </a:lnSpc>
            </a:pPr>
            <a:r>
              <a:rPr lang="en-US" sz="1500" dirty="0">
                <a:solidFill>
                  <a:srgbClr val="264E84"/>
                </a:solidFill>
              </a:rPr>
              <a:t>WS02 Inc.</a:t>
            </a:r>
          </a:p>
        </p:txBody>
      </p:sp>
      <p:sp>
        <p:nvSpPr>
          <p:cNvPr id="2" name="Title 1"/>
          <p:cNvSpPr>
            <a:spLocks noGrp="1"/>
          </p:cNvSpPr>
          <p:nvPr>
            <p:ph type="title"/>
          </p:nvPr>
        </p:nvSpPr>
        <p:spPr/>
        <p:txBody>
          <a:bodyPr/>
          <a:lstStyle/>
          <a:p>
            <a:r>
              <a:rPr lang="en-US" dirty="0"/>
              <a:t>OASIS AMQP 1.0 Standard released</a:t>
            </a:r>
          </a:p>
        </p:txBody>
      </p:sp>
      <p:sp>
        <p:nvSpPr>
          <p:cNvPr id="3" name="Text Placeholder 2"/>
          <p:cNvSpPr>
            <a:spLocks noGrp="1"/>
          </p:cNvSpPr>
          <p:nvPr>
            <p:ph type="body" sz="quarter" idx="10"/>
          </p:nvPr>
        </p:nvSpPr>
        <p:spPr>
          <a:xfrm>
            <a:off x="274638" y="1211263"/>
            <a:ext cx="11887200" cy="1752599"/>
          </a:xfrm>
        </p:spPr>
        <p:txBody>
          <a:bodyPr/>
          <a:lstStyle/>
          <a:p>
            <a:r>
              <a:rPr lang="en-US" dirty="0"/>
              <a:t>Software </a:t>
            </a:r>
            <a:r>
              <a:rPr lang="en-US" dirty="0" smtClean="0"/>
              <a:t>users and vendors </a:t>
            </a:r>
            <a:r>
              <a:rPr lang="en-US" dirty="0"/>
              <a:t>can </a:t>
            </a:r>
            <a:r>
              <a:rPr lang="en-US" dirty="0" smtClean="0"/>
              <a:t>invest in AMQP 1.0 </a:t>
            </a:r>
            <a:r>
              <a:rPr lang="en-US" dirty="0"/>
              <a:t>knowing it’s a stable, well-supported protocol standard</a:t>
            </a:r>
          </a:p>
          <a:p>
            <a:endParaRPr lang="en-US" dirty="0"/>
          </a:p>
        </p:txBody>
      </p:sp>
    </p:spTree>
    <p:extLst>
      <p:ext uri="{BB962C8B-B14F-4D97-AF65-F5344CB8AC3E}">
        <p14:creationId xmlns:p14="http://schemas.microsoft.com/office/powerpoint/2010/main" val="1173848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5380033" y="1211263"/>
            <a:ext cx="6781804" cy="4724400"/>
          </a:xfrm>
        </p:spPr>
        <p:txBody>
          <a:bodyPr/>
          <a:lstStyle/>
          <a:p>
            <a:r>
              <a:rPr lang="en-US" sz="2800" dirty="0"/>
              <a:t>Commercial JMS messaging </a:t>
            </a:r>
            <a:r>
              <a:rPr lang="en-US" sz="2800" dirty="0" smtClean="0"/>
              <a:t>since 2000</a:t>
            </a:r>
          </a:p>
          <a:p>
            <a:r>
              <a:rPr lang="en-US" sz="2800" dirty="0" smtClean="0"/>
              <a:t>Based </a:t>
            </a:r>
            <a:r>
              <a:rPr lang="en-US" sz="2800" dirty="0"/>
              <a:t>on </a:t>
            </a:r>
            <a:r>
              <a:rPr lang="en-US" sz="2800" dirty="0" smtClean="0"/>
              <a:t>a federated router network </a:t>
            </a:r>
          </a:p>
          <a:p>
            <a:r>
              <a:rPr lang="en-US" sz="2400" dirty="0">
                <a:latin typeface="+mn-lt"/>
              </a:rPr>
              <a:t>Provides High Availability</a:t>
            </a:r>
          </a:p>
          <a:p>
            <a:r>
              <a:rPr lang="en-US" sz="2800" dirty="0" smtClean="0"/>
              <a:t>First AMQP 1.0 implementation</a:t>
            </a:r>
            <a:endParaRPr lang="en-US" sz="2800" dirty="0"/>
          </a:p>
          <a:p>
            <a:r>
              <a:rPr lang="en-US" sz="2400" dirty="0" smtClean="0">
                <a:latin typeface="+mn-lt"/>
              </a:rPr>
              <a:t>Available since January 2012</a:t>
            </a:r>
          </a:p>
          <a:p>
            <a:r>
              <a:rPr lang="en-US" sz="2400" dirty="0" smtClean="0">
                <a:latin typeface="+mn-lt"/>
              </a:rPr>
              <a:t>Full-featured </a:t>
            </a:r>
            <a:r>
              <a:rPr lang="en-US" sz="2400" dirty="0" err="1">
                <a:latin typeface="+mn-lt"/>
              </a:rPr>
              <a:t>inc.</a:t>
            </a:r>
            <a:r>
              <a:rPr lang="en-US" sz="2400" dirty="0">
                <a:latin typeface="+mn-lt"/>
              </a:rPr>
              <a:t> transactions &amp; link recovery</a:t>
            </a:r>
          </a:p>
          <a:p>
            <a:r>
              <a:rPr lang="en-US" sz="2400" dirty="0">
                <a:latin typeface="+mn-lt"/>
              </a:rPr>
              <a:t>Fully integrated with JMS</a:t>
            </a:r>
          </a:p>
          <a:p>
            <a:r>
              <a:rPr lang="en-US" sz="2800" dirty="0" smtClean="0"/>
              <a:t>Includes </a:t>
            </a:r>
            <a:r>
              <a:rPr lang="en-US" sz="2800" dirty="0"/>
              <a:t>an AMQP </a:t>
            </a:r>
            <a:r>
              <a:rPr lang="en-US" sz="2800" dirty="0" smtClean="0"/>
              <a:t>bridge</a:t>
            </a:r>
          </a:p>
          <a:p>
            <a:r>
              <a:rPr lang="en-US" sz="2400" dirty="0">
                <a:latin typeface="+mn-lt"/>
              </a:rPr>
              <a:t>Bridge between AMQP 1.0, AMQP 0.9.1 </a:t>
            </a:r>
            <a:r>
              <a:rPr lang="en-US" sz="2400" dirty="0" smtClean="0">
                <a:latin typeface="+mn-lt"/>
              </a:rPr>
              <a:t>&amp; JMS</a:t>
            </a:r>
            <a:endParaRPr lang="en-US" sz="2800" dirty="0"/>
          </a:p>
        </p:txBody>
      </p:sp>
      <p:sp>
        <p:nvSpPr>
          <p:cNvPr id="4" name="Title 3"/>
          <p:cNvSpPr>
            <a:spLocks noGrp="1"/>
          </p:cNvSpPr>
          <p:nvPr>
            <p:ph type="title"/>
          </p:nvPr>
        </p:nvSpPr>
        <p:spPr/>
        <p:txBody>
          <a:bodyPr/>
          <a:lstStyle/>
          <a:p>
            <a:r>
              <a:rPr lang="en-US" dirty="0" err="1" smtClean="0"/>
              <a:t>SwiftMQ</a:t>
            </a:r>
            <a:endParaRPr lang="en-US" dirty="0"/>
          </a:p>
        </p:txBody>
      </p:sp>
      <p:pic>
        <p:nvPicPr>
          <p:cNvPr id="9" name="821284f6-58b8-4266-bc1b-d966e8c6264d" descr="D1C5D395-7ECB-40D3-A33F-F4A455498E6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7" y="2148029"/>
            <a:ext cx="4205386" cy="280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0195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dirty="0"/>
          </a:p>
          <a:p>
            <a:endParaRPr lang="en-US" dirty="0"/>
          </a:p>
        </p:txBody>
      </p:sp>
      <p:sp>
        <p:nvSpPr>
          <p:cNvPr id="3" name="Text Placeholder 2"/>
          <p:cNvSpPr>
            <a:spLocks noGrp="1"/>
          </p:cNvSpPr>
          <p:nvPr>
            <p:ph type="body" sz="quarter" idx="11"/>
          </p:nvPr>
        </p:nvSpPr>
        <p:spPr/>
        <p:txBody>
          <a:bodyPr/>
          <a:lstStyle/>
          <a:p>
            <a:endParaRPr lang="en-US" dirty="0"/>
          </a:p>
        </p:txBody>
      </p:sp>
      <p:sp>
        <p:nvSpPr>
          <p:cNvPr id="4" name="Title 3"/>
          <p:cNvSpPr>
            <a:spLocks noGrp="1"/>
          </p:cNvSpPr>
          <p:nvPr>
            <p:ph type="title"/>
          </p:nvPr>
        </p:nvSpPr>
        <p:spPr/>
        <p:txBody>
          <a:bodyPr/>
          <a:lstStyle/>
          <a:p>
            <a:r>
              <a:rPr lang="en-GB" dirty="0" smtClean="0"/>
              <a:t>AMQP 1.0 client libraries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279723878"/>
              </p:ext>
            </p:extLst>
          </p:nvPr>
        </p:nvGraphicFramePr>
        <p:xfrm>
          <a:off x="3551237" y="2125662"/>
          <a:ext cx="8290984" cy="4590680"/>
        </p:xfrm>
        <a:graphic>
          <a:graphicData uri="http://schemas.openxmlformats.org/drawingml/2006/table">
            <a:tbl>
              <a:tblPr firstRow="1" bandRow="1">
                <a:tableStyleId>{5C22544A-7EE6-4342-B048-85BDC9FD1C3A}</a:tableStyleId>
              </a:tblPr>
              <a:tblGrid>
                <a:gridCol w="1326091"/>
                <a:gridCol w="6964893"/>
              </a:tblGrid>
              <a:tr h="501445">
                <a:tc>
                  <a:txBody>
                    <a:bodyPr/>
                    <a:lstStyle/>
                    <a:p>
                      <a:pPr algn="ctr"/>
                      <a:r>
                        <a:rPr lang="en-GB" sz="1600" dirty="0" smtClean="0">
                          <a:solidFill>
                            <a:schemeClr val="bg1"/>
                          </a:solidFill>
                        </a:rPr>
                        <a:t>Language</a:t>
                      </a:r>
                      <a:endParaRPr lang="en-US" sz="1600" dirty="0">
                        <a:solidFill>
                          <a:schemeClr val="bg1"/>
                        </a:solidFill>
                      </a:endParaRPr>
                    </a:p>
                  </a:txBody>
                  <a:tcPr anchor="ctr">
                    <a:solidFill>
                      <a:schemeClr val="tx1">
                        <a:lumMod val="65000"/>
                        <a:lumOff val="35000"/>
                      </a:schemeClr>
                    </a:solidFill>
                  </a:tcPr>
                </a:tc>
                <a:tc>
                  <a:txBody>
                    <a:bodyPr/>
                    <a:lstStyle/>
                    <a:p>
                      <a:r>
                        <a:rPr lang="en-GB" sz="1600" dirty="0" smtClean="0">
                          <a:solidFill>
                            <a:schemeClr val="bg1"/>
                          </a:solidFill>
                        </a:rPr>
                        <a:t>Library</a:t>
                      </a:r>
                      <a:endParaRPr lang="en-US" sz="1600" dirty="0">
                        <a:solidFill>
                          <a:schemeClr val="bg1"/>
                        </a:solidFill>
                      </a:endParaRPr>
                    </a:p>
                  </a:txBody>
                  <a:tcPr anchor="ctr">
                    <a:solidFill>
                      <a:schemeClr val="tx1">
                        <a:lumMod val="65000"/>
                        <a:lumOff val="35000"/>
                      </a:schemeClr>
                    </a:solidFill>
                  </a:tcPr>
                </a:tc>
              </a:tr>
              <a:tr h="501445">
                <a:tc>
                  <a:txBody>
                    <a:bodyPr/>
                    <a:lstStyle/>
                    <a:p>
                      <a:pPr algn="ctr"/>
                      <a:r>
                        <a:rPr lang="en-US" sz="1600" dirty="0" smtClean="0">
                          <a:solidFill>
                            <a:schemeClr val="bg1"/>
                          </a:solidFill>
                        </a:rPr>
                        <a:t>C#</a:t>
                      </a:r>
                      <a:endParaRPr lang="en-US" sz="1600" dirty="0">
                        <a:solidFill>
                          <a:schemeClr val="bg1"/>
                        </a:solidFill>
                      </a:endParaRPr>
                    </a:p>
                  </a:txBody>
                  <a:tcPr anchor="ctr">
                    <a:solidFill>
                      <a:schemeClr val="tx1">
                        <a:lumMod val="65000"/>
                        <a:lumOff val="35000"/>
                      </a:schemeClr>
                    </a:solidFill>
                  </a:tcPr>
                </a:tc>
                <a:tc>
                  <a:txBody>
                    <a:bodyPr/>
                    <a:lstStyle/>
                    <a:p>
                      <a:r>
                        <a:rPr lang="en-US" sz="1600" dirty="0" smtClean="0">
                          <a:solidFill>
                            <a:schemeClr val="bg1"/>
                          </a:solidFill>
                        </a:rPr>
                        <a:t>Service Bus .NET Client Library</a:t>
                      </a:r>
                    </a:p>
                  </a:txBody>
                  <a:tcPr anchor="ctr">
                    <a:solidFill>
                      <a:schemeClr val="tx1">
                        <a:lumMod val="65000"/>
                        <a:lumOff val="35000"/>
                      </a:schemeClr>
                    </a:solidFill>
                  </a:tcPr>
                </a:tc>
              </a:tr>
              <a:tr h="560439">
                <a:tc>
                  <a:txBody>
                    <a:bodyPr/>
                    <a:lstStyle/>
                    <a:p>
                      <a:pPr algn="ctr"/>
                      <a:r>
                        <a:rPr lang="en-GB" sz="1600" dirty="0" smtClean="0">
                          <a:solidFill>
                            <a:schemeClr val="bg1"/>
                          </a:solidFill>
                        </a:rPr>
                        <a:t>Java</a:t>
                      </a:r>
                      <a:endParaRPr lang="en-US" sz="1600" dirty="0">
                        <a:solidFill>
                          <a:schemeClr val="bg1"/>
                        </a:solidFill>
                      </a:endParaRPr>
                    </a:p>
                  </a:txBody>
                  <a:tcPr anchor="ctr">
                    <a:solidFill>
                      <a:schemeClr val="tx1">
                        <a:lumMod val="65000"/>
                        <a:lumOff val="35000"/>
                      </a:schemeClr>
                    </a:solidFill>
                  </a:tcPr>
                </a:tc>
                <a:tc>
                  <a:txBody>
                    <a:bodyPr/>
                    <a:lstStyle/>
                    <a:p>
                      <a:r>
                        <a:rPr lang="en-US" sz="1600" dirty="0" smtClean="0">
                          <a:solidFill>
                            <a:schemeClr val="bg1"/>
                          </a:solidFill>
                        </a:rPr>
                        <a:t>Apache </a:t>
                      </a:r>
                      <a:r>
                        <a:rPr lang="en-US" sz="1600" dirty="0" err="1" smtClean="0">
                          <a:solidFill>
                            <a:schemeClr val="bg1"/>
                          </a:solidFill>
                        </a:rPr>
                        <a:t>Qpid</a:t>
                      </a:r>
                      <a:r>
                        <a:rPr lang="en-US" sz="1600" dirty="0" smtClean="0">
                          <a:solidFill>
                            <a:schemeClr val="bg1"/>
                          </a:solidFill>
                        </a:rPr>
                        <a:t> Java Message Service (JMS) client</a:t>
                      </a:r>
                    </a:p>
                    <a:p>
                      <a:r>
                        <a:rPr lang="en-US" sz="1600" dirty="0" smtClean="0">
                          <a:solidFill>
                            <a:schemeClr val="bg1"/>
                          </a:solidFill>
                        </a:rPr>
                        <a:t>IIT </a:t>
                      </a:r>
                      <a:r>
                        <a:rPr lang="en-US" sz="1600" dirty="0" err="1" smtClean="0">
                          <a:solidFill>
                            <a:schemeClr val="bg1"/>
                          </a:solidFill>
                        </a:rPr>
                        <a:t>SwiftMQ</a:t>
                      </a:r>
                      <a:r>
                        <a:rPr lang="en-US" sz="1600" dirty="0" smtClean="0">
                          <a:solidFill>
                            <a:schemeClr val="bg1"/>
                          </a:solidFill>
                        </a:rPr>
                        <a:t> Java client</a:t>
                      </a:r>
                    </a:p>
                  </a:txBody>
                  <a:tcPr anchor="ctr">
                    <a:solidFill>
                      <a:schemeClr val="tx1">
                        <a:lumMod val="65000"/>
                        <a:lumOff val="35000"/>
                      </a:schemeClr>
                    </a:solidFill>
                  </a:tcPr>
                </a:tc>
              </a:tr>
              <a:tr h="501445">
                <a:tc>
                  <a:txBody>
                    <a:bodyPr/>
                    <a:lstStyle/>
                    <a:p>
                      <a:pPr algn="ctr"/>
                      <a:r>
                        <a:rPr lang="en-GB" sz="1600" dirty="0" smtClean="0">
                          <a:solidFill>
                            <a:schemeClr val="bg1"/>
                          </a:solidFill>
                        </a:rPr>
                        <a:t>C</a:t>
                      </a:r>
                      <a:endParaRPr lang="en-US" sz="1600" dirty="0">
                        <a:solidFill>
                          <a:schemeClr val="bg1"/>
                        </a:solidFill>
                      </a:endParaRPr>
                    </a:p>
                  </a:txBody>
                  <a:tcPr anchor="ctr">
                    <a:solidFill>
                      <a:schemeClr val="tx1">
                        <a:lumMod val="65000"/>
                        <a:lumOff val="35000"/>
                      </a:schemeClr>
                    </a:solidFill>
                  </a:tcPr>
                </a:tc>
                <a:tc>
                  <a:txBody>
                    <a:bodyPr/>
                    <a:lstStyle/>
                    <a:p>
                      <a:r>
                        <a:rPr lang="en-GB" sz="1600" dirty="0" smtClean="0">
                          <a:solidFill>
                            <a:schemeClr val="bg1"/>
                          </a:solidFill>
                        </a:rPr>
                        <a:t>Apache </a:t>
                      </a:r>
                      <a:r>
                        <a:rPr lang="en-GB" sz="1600" dirty="0" err="1" smtClean="0">
                          <a:solidFill>
                            <a:schemeClr val="bg1"/>
                          </a:solidFill>
                        </a:rPr>
                        <a:t>Qpid</a:t>
                      </a:r>
                      <a:r>
                        <a:rPr lang="en-GB" sz="1600" dirty="0" smtClean="0">
                          <a:solidFill>
                            <a:schemeClr val="bg1"/>
                          </a:solidFill>
                        </a:rPr>
                        <a:t> Proton-C</a:t>
                      </a:r>
                      <a:endParaRPr lang="en-US" sz="1600" dirty="0">
                        <a:solidFill>
                          <a:schemeClr val="bg1"/>
                        </a:solidFill>
                      </a:endParaRPr>
                    </a:p>
                  </a:txBody>
                  <a:tcPr anchor="ctr">
                    <a:solidFill>
                      <a:schemeClr val="tx1">
                        <a:lumMod val="65000"/>
                        <a:lumOff val="35000"/>
                      </a:schemeClr>
                    </a:solidFill>
                  </a:tcPr>
                </a:tc>
              </a:tr>
              <a:tr h="501445">
                <a:tc>
                  <a:txBody>
                    <a:bodyPr/>
                    <a:lstStyle/>
                    <a:p>
                      <a:pPr algn="ctr"/>
                      <a:r>
                        <a:rPr lang="en-GB" sz="1600" dirty="0" smtClean="0">
                          <a:solidFill>
                            <a:schemeClr val="bg1"/>
                          </a:solidFill>
                        </a:rPr>
                        <a:t>PHP</a:t>
                      </a:r>
                      <a:endParaRPr lang="en-US" sz="1600" dirty="0">
                        <a:solidFill>
                          <a:schemeClr val="bg1"/>
                        </a:solidFill>
                      </a:endParaRPr>
                    </a:p>
                  </a:txBody>
                  <a:tcPr anchor="ctr">
                    <a:solidFill>
                      <a:schemeClr val="tx1">
                        <a:lumMod val="65000"/>
                        <a:lumOff val="35000"/>
                      </a:schemeClr>
                    </a:solidFill>
                  </a:tcPr>
                </a:tc>
                <a:tc>
                  <a:txBody>
                    <a:bodyPr/>
                    <a:lstStyle/>
                    <a:p>
                      <a:pPr marL="0" marR="0" indent="0" algn="l" defTabSz="914166" rtl="0" eaLnBrk="1" fontAlgn="auto" latinLnBrk="0" hangingPunct="1">
                        <a:lnSpc>
                          <a:spcPct val="100000"/>
                        </a:lnSpc>
                        <a:spcBef>
                          <a:spcPts val="0"/>
                        </a:spcBef>
                        <a:spcAft>
                          <a:spcPts val="0"/>
                        </a:spcAft>
                        <a:buClrTx/>
                        <a:buSzTx/>
                        <a:buFontTx/>
                        <a:buNone/>
                        <a:tabLst/>
                        <a:defRPr/>
                      </a:pPr>
                      <a:r>
                        <a:rPr lang="en-GB" sz="1600" dirty="0" smtClean="0">
                          <a:solidFill>
                            <a:schemeClr val="bg1"/>
                          </a:solidFill>
                        </a:rPr>
                        <a:t>Apache </a:t>
                      </a:r>
                      <a:r>
                        <a:rPr lang="en-GB" sz="1600" dirty="0" err="1" smtClean="0">
                          <a:solidFill>
                            <a:schemeClr val="bg1"/>
                          </a:solidFill>
                        </a:rPr>
                        <a:t>Qpid</a:t>
                      </a:r>
                      <a:r>
                        <a:rPr lang="en-GB" sz="1600" dirty="0" smtClean="0">
                          <a:solidFill>
                            <a:schemeClr val="bg1"/>
                          </a:solidFill>
                        </a:rPr>
                        <a:t> Proton-PHP</a:t>
                      </a:r>
                      <a:endParaRPr lang="en-US" sz="1600" dirty="0" smtClean="0">
                        <a:solidFill>
                          <a:schemeClr val="bg1"/>
                        </a:solidFill>
                      </a:endParaRPr>
                    </a:p>
                  </a:txBody>
                  <a:tcPr anchor="ctr">
                    <a:solidFill>
                      <a:schemeClr val="tx1">
                        <a:lumMod val="65000"/>
                        <a:lumOff val="35000"/>
                      </a:schemeClr>
                    </a:solidFill>
                  </a:tcPr>
                </a:tc>
              </a:tr>
              <a:tr h="501445">
                <a:tc>
                  <a:txBody>
                    <a:bodyPr/>
                    <a:lstStyle/>
                    <a:p>
                      <a:pPr algn="ctr"/>
                      <a:r>
                        <a:rPr lang="en-GB" sz="1600" dirty="0" smtClean="0">
                          <a:solidFill>
                            <a:schemeClr val="bg1"/>
                          </a:solidFill>
                        </a:rPr>
                        <a:t>Python</a:t>
                      </a:r>
                      <a:endParaRPr lang="en-US" sz="1600" dirty="0">
                        <a:solidFill>
                          <a:schemeClr val="bg1"/>
                        </a:solidFill>
                      </a:endParaRPr>
                    </a:p>
                  </a:txBody>
                  <a:tcPr anchor="ctr">
                    <a:solidFill>
                      <a:schemeClr val="tx1">
                        <a:lumMod val="65000"/>
                        <a:lumOff val="35000"/>
                      </a:schemeClr>
                    </a:solidFill>
                  </a:tcPr>
                </a:tc>
                <a:tc>
                  <a:txBody>
                    <a:bodyPr/>
                    <a:lstStyle/>
                    <a:p>
                      <a:pPr marL="0" marR="0" indent="0" algn="l" defTabSz="914166" rtl="0" eaLnBrk="1" fontAlgn="auto" latinLnBrk="0" hangingPunct="1">
                        <a:lnSpc>
                          <a:spcPct val="100000"/>
                        </a:lnSpc>
                        <a:spcBef>
                          <a:spcPts val="0"/>
                        </a:spcBef>
                        <a:spcAft>
                          <a:spcPts val="0"/>
                        </a:spcAft>
                        <a:buClrTx/>
                        <a:buSzTx/>
                        <a:buFontTx/>
                        <a:buNone/>
                        <a:tabLst/>
                        <a:defRPr/>
                      </a:pPr>
                      <a:r>
                        <a:rPr lang="en-GB" sz="1600" dirty="0" smtClean="0">
                          <a:solidFill>
                            <a:schemeClr val="bg1"/>
                          </a:solidFill>
                        </a:rPr>
                        <a:t>Apache </a:t>
                      </a:r>
                      <a:r>
                        <a:rPr lang="en-GB" sz="1600" dirty="0" err="1" smtClean="0">
                          <a:solidFill>
                            <a:schemeClr val="bg1"/>
                          </a:solidFill>
                        </a:rPr>
                        <a:t>Qpid</a:t>
                      </a:r>
                      <a:r>
                        <a:rPr lang="en-GB" sz="1600" dirty="0" smtClean="0">
                          <a:solidFill>
                            <a:schemeClr val="bg1"/>
                          </a:solidFill>
                        </a:rPr>
                        <a:t> Proton-Python</a:t>
                      </a:r>
                      <a:endParaRPr lang="en-US" sz="1600" dirty="0" smtClean="0">
                        <a:solidFill>
                          <a:schemeClr val="bg1"/>
                        </a:solidFill>
                      </a:endParaRPr>
                    </a:p>
                  </a:txBody>
                  <a:tcPr anchor="ctr">
                    <a:solidFill>
                      <a:schemeClr val="tx1">
                        <a:lumMod val="65000"/>
                        <a:lumOff val="35000"/>
                      </a:schemeClr>
                    </a:solidFill>
                  </a:tcPr>
                </a:tc>
              </a:tr>
              <a:tr h="501445">
                <a:tc>
                  <a:txBody>
                    <a:bodyPr/>
                    <a:lstStyle/>
                    <a:p>
                      <a:pPr algn="ctr"/>
                      <a:r>
                        <a:rPr lang="en-GB" sz="1600" dirty="0" smtClean="0">
                          <a:solidFill>
                            <a:schemeClr val="bg1"/>
                          </a:solidFill>
                        </a:rPr>
                        <a:t>Ruby</a:t>
                      </a:r>
                      <a:endParaRPr lang="en-US" sz="1600" dirty="0">
                        <a:solidFill>
                          <a:schemeClr val="bg1"/>
                        </a:solidFill>
                      </a:endParaRPr>
                    </a:p>
                  </a:txBody>
                  <a:tcPr anchor="ctr">
                    <a:solidFill>
                      <a:schemeClr val="tx1">
                        <a:lumMod val="65000"/>
                        <a:lumOff val="35000"/>
                      </a:schemeClr>
                    </a:solidFill>
                  </a:tcPr>
                </a:tc>
                <a:tc>
                  <a:txBody>
                    <a:bodyPr/>
                    <a:lstStyle/>
                    <a:p>
                      <a:pPr marL="0" marR="0" indent="0" algn="l" defTabSz="914166" rtl="0" eaLnBrk="1" fontAlgn="auto" latinLnBrk="0" hangingPunct="1">
                        <a:lnSpc>
                          <a:spcPct val="100000"/>
                        </a:lnSpc>
                        <a:spcBef>
                          <a:spcPts val="0"/>
                        </a:spcBef>
                        <a:spcAft>
                          <a:spcPts val="0"/>
                        </a:spcAft>
                        <a:buClrTx/>
                        <a:buSzTx/>
                        <a:buFontTx/>
                        <a:buNone/>
                        <a:tabLst/>
                        <a:defRPr/>
                      </a:pPr>
                      <a:r>
                        <a:rPr lang="en-GB" sz="1600" dirty="0" smtClean="0">
                          <a:solidFill>
                            <a:schemeClr val="bg1"/>
                          </a:solidFill>
                        </a:rPr>
                        <a:t>Apache </a:t>
                      </a:r>
                      <a:r>
                        <a:rPr lang="en-GB" sz="1600" dirty="0" err="1" smtClean="0">
                          <a:solidFill>
                            <a:schemeClr val="bg1"/>
                          </a:solidFill>
                        </a:rPr>
                        <a:t>Qpid</a:t>
                      </a:r>
                      <a:r>
                        <a:rPr lang="en-GB" sz="1600" dirty="0" smtClean="0">
                          <a:solidFill>
                            <a:schemeClr val="bg1"/>
                          </a:solidFill>
                        </a:rPr>
                        <a:t> Proton-Ruby</a:t>
                      </a:r>
                      <a:r>
                        <a:rPr lang="en-US" sz="1600" baseline="0" dirty="0" smtClean="0">
                          <a:solidFill>
                            <a:schemeClr val="bg1"/>
                          </a:solidFill>
                        </a:rPr>
                        <a:t> (coming soon)</a:t>
                      </a:r>
                      <a:endParaRPr lang="en-US" sz="1600" dirty="0" smtClean="0">
                        <a:solidFill>
                          <a:schemeClr val="bg1"/>
                        </a:solidFill>
                      </a:endParaRPr>
                    </a:p>
                  </a:txBody>
                  <a:tcPr anchor="ctr">
                    <a:solidFill>
                      <a:schemeClr val="tx1">
                        <a:lumMod val="65000"/>
                        <a:lumOff val="35000"/>
                      </a:schemeClr>
                    </a:solidFill>
                  </a:tcPr>
                </a:tc>
              </a:tr>
              <a:tr h="501445">
                <a:tc>
                  <a:txBody>
                    <a:bodyPr/>
                    <a:lstStyle/>
                    <a:p>
                      <a:pPr algn="ctr"/>
                      <a:r>
                        <a:rPr lang="en-GB" sz="1600" dirty="0" smtClean="0">
                          <a:solidFill>
                            <a:schemeClr val="bg1"/>
                          </a:solidFill>
                        </a:rPr>
                        <a:t>Perl</a:t>
                      </a:r>
                      <a:endParaRPr lang="en-US" sz="1600" dirty="0">
                        <a:solidFill>
                          <a:schemeClr val="bg1"/>
                        </a:solidFill>
                      </a:endParaRPr>
                    </a:p>
                  </a:txBody>
                  <a:tcPr anchor="ctr">
                    <a:solidFill>
                      <a:schemeClr val="tx1">
                        <a:lumMod val="65000"/>
                        <a:lumOff val="35000"/>
                      </a:schemeClr>
                    </a:solidFill>
                  </a:tcPr>
                </a:tc>
                <a:tc>
                  <a:txBody>
                    <a:bodyPr/>
                    <a:lstStyle/>
                    <a:p>
                      <a:pPr marL="0" marR="0" indent="0" algn="l" defTabSz="914166" rtl="0" eaLnBrk="1" fontAlgn="auto" latinLnBrk="0" hangingPunct="1">
                        <a:lnSpc>
                          <a:spcPct val="100000"/>
                        </a:lnSpc>
                        <a:spcBef>
                          <a:spcPts val="0"/>
                        </a:spcBef>
                        <a:spcAft>
                          <a:spcPts val="0"/>
                        </a:spcAft>
                        <a:buClrTx/>
                        <a:buSzTx/>
                        <a:buFontTx/>
                        <a:buNone/>
                        <a:tabLst/>
                        <a:defRPr/>
                      </a:pPr>
                      <a:r>
                        <a:rPr lang="en-GB" sz="1600" dirty="0" smtClean="0">
                          <a:solidFill>
                            <a:schemeClr val="bg1"/>
                          </a:solidFill>
                        </a:rPr>
                        <a:t>Apache </a:t>
                      </a:r>
                      <a:r>
                        <a:rPr lang="en-GB" sz="1600" dirty="0" err="1" smtClean="0">
                          <a:solidFill>
                            <a:schemeClr val="bg1"/>
                          </a:solidFill>
                        </a:rPr>
                        <a:t>Qpid</a:t>
                      </a:r>
                      <a:r>
                        <a:rPr lang="en-GB" sz="1600" dirty="0" smtClean="0">
                          <a:solidFill>
                            <a:schemeClr val="bg1"/>
                          </a:solidFill>
                        </a:rPr>
                        <a:t> Proton-Perl</a:t>
                      </a:r>
                      <a:r>
                        <a:rPr lang="en-US" sz="1600" baseline="0" dirty="0" smtClean="0">
                          <a:solidFill>
                            <a:schemeClr val="bg1"/>
                          </a:solidFill>
                        </a:rPr>
                        <a:t> (coming soon)</a:t>
                      </a:r>
                      <a:endParaRPr lang="en-US" sz="1600" dirty="0" smtClean="0">
                        <a:solidFill>
                          <a:schemeClr val="bg1"/>
                        </a:solidFill>
                      </a:endParaRPr>
                    </a:p>
                  </a:txBody>
                  <a:tcPr anchor="ctr">
                    <a:solidFill>
                      <a:schemeClr val="tx1">
                        <a:lumMod val="65000"/>
                        <a:lumOff val="35000"/>
                      </a:schemeClr>
                    </a:solidFill>
                  </a:tcPr>
                </a:tc>
              </a:tr>
              <a:tr h="501445">
                <a:tc>
                  <a:txBody>
                    <a:bodyPr/>
                    <a:lstStyle/>
                    <a:p>
                      <a:pPr algn="ctr"/>
                      <a:r>
                        <a:rPr lang="en-GB" sz="1600" dirty="0" smtClean="0">
                          <a:solidFill>
                            <a:schemeClr val="bg1"/>
                          </a:solidFill>
                        </a:rPr>
                        <a:t>JavaScript</a:t>
                      </a:r>
                      <a:endParaRPr lang="en-US" sz="1600" dirty="0">
                        <a:solidFill>
                          <a:schemeClr val="bg1"/>
                        </a:solidFill>
                      </a:endParaRPr>
                    </a:p>
                  </a:txBody>
                  <a:tcPr anchor="ctr">
                    <a:solidFill>
                      <a:schemeClr val="tx1">
                        <a:lumMod val="65000"/>
                        <a:lumOff val="35000"/>
                      </a:schemeClr>
                    </a:solidFill>
                  </a:tcPr>
                </a:tc>
                <a:tc>
                  <a:txBody>
                    <a:bodyPr/>
                    <a:lstStyle/>
                    <a:p>
                      <a:pPr marL="0" marR="0" indent="0" algn="l" defTabSz="914166" rtl="0" eaLnBrk="1" fontAlgn="auto" latinLnBrk="0" hangingPunct="1">
                        <a:lnSpc>
                          <a:spcPct val="100000"/>
                        </a:lnSpc>
                        <a:spcBef>
                          <a:spcPts val="0"/>
                        </a:spcBef>
                        <a:spcAft>
                          <a:spcPts val="0"/>
                        </a:spcAft>
                        <a:buClrTx/>
                        <a:buSzTx/>
                        <a:buFontTx/>
                        <a:buNone/>
                        <a:tabLst/>
                        <a:defRPr/>
                      </a:pPr>
                      <a:r>
                        <a:rPr lang="en-GB" sz="1600" dirty="0" smtClean="0">
                          <a:solidFill>
                            <a:schemeClr val="bg1"/>
                          </a:solidFill>
                        </a:rPr>
                        <a:t>Apache </a:t>
                      </a:r>
                      <a:r>
                        <a:rPr lang="en-GB" sz="1600" dirty="0" err="1" smtClean="0">
                          <a:solidFill>
                            <a:schemeClr val="bg1"/>
                          </a:solidFill>
                        </a:rPr>
                        <a:t>Qpid</a:t>
                      </a:r>
                      <a:r>
                        <a:rPr lang="en-GB" sz="1600" dirty="0" smtClean="0">
                          <a:solidFill>
                            <a:schemeClr val="bg1"/>
                          </a:solidFill>
                        </a:rPr>
                        <a:t> Proton-JavaScript</a:t>
                      </a:r>
                      <a:r>
                        <a:rPr lang="en-US" sz="1600" baseline="0" dirty="0" smtClean="0">
                          <a:solidFill>
                            <a:schemeClr val="bg1"/>
                          </a:solidFill>
                        </a:rPr>
                        <a:t> (coming soon)</a:t>
                      </a:r>
                      <a:endParaRPr lang="en-US" sz="1600" dirty="0" smtClean="0">
                        <a:solidFill>
                          <a:schemeClr val="bg1"/>
                        </a:solidFill>
                      </a:endParaRPr>
                    </a:p>
                  </a:txBody>
                  <a:tcPr anchor="ctr">
                    <a:solidFill>
                      <a:schemeClr val="tx1">
                        <a:lumMod val="65000"/>
                        <a:lumOff val="35000"/>
                      </a:schemeClr>
                    </a:solidFill>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662" y="3840162"/>
            <a:ext cx="1828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787" y="2887662"/>
            <a:ext cx="211455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821284f6-58b8-4266-bc1b-d966e8c6264d" descr="D1C5D395-7ECB-40D3-A33F-F4A455498E6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637" y="4983164"/>
            <a:ext cx="2207074" cy="147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55769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The Demonstration</a:t>
            </a:r>
            <a:endParaRPr lang="en-US" dirty="0"/>
          </a:p>
        </p:txBody>
      </p:sp>
    </p:spTree>
    <p:extLst>
      <p:ext uri="{BB962C8B-B14F-4D97-AF65-F5344CB8AC3E}">
        <p14:creationId xmlns:p14="http://schemas.microsoft.com/office/powerpoint/2010/main" val="21366591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9494837" y="0"/>
            <a:ext cx="2941638" cy="75235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99" name="Rounded Rectangle 198"/>
          <p:cNvSpPr/>
          <p:nvPr/>
        </p:nvSpPr>
        <p:spPr bwMode="auto">
          <a:xfrm>
            <a:off x="4618037" y="2201862"/>
            <a:ext cx="3188830" cy="3046415"/>
          </a:xfrm>
          <a:prstGeom prst="roundRect">
            <a:avLst/>
          </a:prstGeom>
          <a:solidFill>
            <a:schemeClr val="bg1"/>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 tIns="36576" rIns="34294" bIns="34294" numCol="1" spcCol="0" rtlCol="0" fromWordArt="0" anchor="t" anchorCtr="1" forceAA="0" compatLnSpc="1">
            <a:prstTxWarp prst="textNoShape">
              <a:avLst/>
            </a:prstTxWarp>
            <a:noAutofit/>
          </a:bodyPr>
          <a:lstStyle/>
          <a:p>
            <a:pPr algn="ctr" defTabSz="932406"/>
            <a:r>
              <a:rPr lang="en-US" sz="2000" spc="-102" dirty="0" smtClean="0">
                <a:solidFill>
                  <a:srgbClr val="C00000"/>
                </a:solidFill>
                <a:ea typeface="Segoe UI" pitchFamily="34" charset="0"/>
                <a:cs typeface="Segoe UI" pitchFamily="34" charset="0"/>
              </a:rPr>
              <a:t>Service Bus</a:t>
            </a:r>
            <a:endParaRPr lang="en-US" sz="2000" spc="-102" dirty="0">
              <a:solidFill>
                <a:srgbClr val="C00000"/>
              </a:solidFill>
              <a:ea typeface="Segoe UI" pitchFamily="34" charset="0"/>
              <a:cs typeface="Segoe UI" pitchFamily="34" charset="0"/>
            </a:endParaRPr>
          </a:p>
        </p:txBody>
      </p:sp>
      <p:grpSp>
        <p:nvGrpSpPr>
          <p:cNvPr id="20" name="Group 19"/>
          <p:cNvGrpSpPr/>
          <p:nvPr/>
        </p:nvGrpSpPr>
        <p:grpSpPr>
          <a:xfrm>
            <a:off x="6629857" y="3304308"/>
            <a:ext cx="624560" cy="269154"/>
            <a:chOff x="6675437" y="3438885"/>
            <a:chExt cx="624560" cy="269154"/>
          </a:xfrm>
        </p:grpSpPr>
        <p:cxnSp>
          <p:nvCxnSpPr>
            <p:cNvPr id="17" name="Straight Connector 16"/>
            <p:cNvCxnSpPr/>
            <p:nvPr/>
          </p:nvCxnSpPr>
          <p:spPr>
            <a:xfrm>
              <a:off x="6675437" y="3573462"/>
              <a:ext cx="49904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Oval 17"/>
            <p:cNvSpPr/>
            <p:nvPr/>
          </p:nvSpPr>
          <p:spPr bwMode="auto">
            <a:xfrm>
              <a:off x="7030843" y="3438885"/>
              <a:ext cx="269154" cy="269154"/>
            </a:xfrm>
            <a:prstGeom prst="ellipse">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22" name="Group 21"/>
          <p:cNvGrpSpPr/>
          <p:nvPr/>
        </p:nvGrpSpPr>
        <p:grpSpPr>
          <a:xfrm>
            <a:off x="6629857" y="3609270"/>
            <a:ext cx="624560" cy="269154"/>
            <a:chOff x="6675437" y="3438885"/>
            <a:chExt cx="624560" cy="269154"/>
          </a:xfrm>
        </p:grpSpPr>
        <p:cxnSp>
          <p:nvCxnSpPr>
            <p:cNvPr id="23" name="Straight Connector 22"/>
            <p:cNvCxnSpPr/>
            <p:nvPr/>
          </p:nvCxnSpPr>
          <p:spPr>
            <a:xfrm>
              <a:off x="6675437" y="3573462"/>
              <a:ext cx="49904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 name="Oval 23"/>
            <p:cNvSpPr/>
            <p:nvPr/>
          </p:nvSpPr>
          <p:spPr bwMode="auto">
            <a:xfrm>
              <a:off x="7030843" y="3438885"/>
              <a:ext cx="269154" cy="269154"/>
            </a:xfrm>
            <a:prstGeom prst="ellipse">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25" name="Group 24"/>
          <p:cNvGrpSpPr/>
          <p:nvPr/>
        </p:nvGrpSpPr>
        <p:grpSpPr>
          <a:xfrm>
            <a:off x="6629857" y="3913908"/>
            <a:ext cx="624560" cy="269154"/>
            <a:chOff x="6675437" y="3438885"/>
            <a:chExt cx="624560" cy="269154"/>
          </a:xfrm>
        </p:grpSpPr>
        <p:cxnSp>
          <p:nvCxnSpPr>
            <p:cNvPr id="26" name="Straight Connector 25"/>
            <p:cNvCxnSpPr/>
            <p:nvPr/>
          </p:nvCxnSpPr>
          <p:spPr>
            <a:xfrm>
              <a:off x="6675437" y="3573462"/>
              <a:ext cx="49904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Oval 26"/>
            <p:cNvSpPr/>
            <p:nvPr/>
          </p:nvSpPr>
          <p:spPr bwMode="auto">
            <a:xfrm>
              <a:off x="7030843" y="3438885"/>
              <a:ext cx="269154" cy="269154"/>
            </a:xfrm>
            <a:prstGeom prst="ellipse">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sp>
        <p:nvSpPr>
          <p:cNvPr id="29" name="Rounded Rectangle 28"/>
          <p:cNvSpPr/>
          <p:nvPr/>
        </p:nvSpPr>
        <p:spPr bwMode="auto">
          <a:xfrm>
            <a:off x="6751637" y="2732276"/>
            <a:ext cx="723900" cy="2023142"/>
          </a:xfrm>
          <a:prstGeom prst="roundRect">
            <a:avLst/>
          </a:prstGeom>
          <a:solidFill>
            <a:srgbClr val="E34A28">
              <a:alpha val="2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59" name="Elbow Connector 94"/>
          <p:cNvCxnSpPr>
            <a:stCxn id="18" idx="6"/>
            <a:endCxn id="56" idx="1"/>
          </p:cNvCxnSpPr>
          <p:nvPr/>
        </p:nvCxnSpPr>
        <p:spPr>
          <a:xfrm flipV="1">
            <a:off x="7254417" y="2666588"/>
            <a:ext cx="3383420" cy="7722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3" name="Elbow Connector 94"/>
          <p:cNvCxnSpPr>
            <a:stCxn id="24" idx="6"/>
            <a:endCxn id="79" idx="1"/>
          </p:cNvCxnSpPr>
          <p:nvPr/>
        </p:nvCxnSpPr>
        <p:spPr>
          <a:xfrm>
            <a:off x="7254417" y="3743847"/>
            <a:ext cx="1637929" cy="1013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4" name="Elbow Connector 94"/>
          <p:cNvCxnSpPr>
            <a:stCxn id="89" idx="5"/>
            <a:endCxn id="57" idx="1"/>
          </p:cNvCxnSpPr>
          <p:nvPr/>
        </p:nvCxnSpPr>
        <p:spPr>
          <a:xfrm>
            <a:off x="7218987" y="4448445"/>
            <a:ext cx="1699268" cy="16979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6" name="Elbow Connector 94"/>
          <p:cNvCxnSpPr>
            <a:stCxn id="27" idx="6"/>
            <a:endCxn id="54" idx="1"/>
          </p:cNvCxnSpPr>
          <p:nvPr/>
        </p:nvCxnSpPr>
        <p:spPr>
          <a:xfrm>
            <a:off x="7254417" y="4048485"/>
            <a:ext cx="3383420" cy="10809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84" name="Group 83"/>
          <p:cNvGrpSpPr/>
          <p:nvPr/>
        </p:nvGrpSpPr>
        <p:grpSpPr>
          <a:xfrm>
            <a:off x="6595110" y="2990532"/>
            <a:ext cx="659167" cy="269154"/>
            <a:chOff x="6640830" y="3438885"/>
            <a:chExt cx="659167" cy="269154"/>
          </a:xfrm>
        </p:grpSpPr>
        <p:cxnSp>
          <p:nvCxnSpPr>
            <p:cNvPr id="85" name="Straight Connector 84"/>
            <p:cNvCxnSpPr/>
            <p:nvPr/>
          </p:nvCxnSpPr>
          <p:spPr>
            <a:xfrm>
              <a:off x="6640830" y="3573462"/>
              <a:ext cx="53365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6" name="Oval 85"/>
            <p:cNvSpPr/>
            <p:nvPr/>
          </p:nvSpPr>
          <p:spPr bwMode="auto">
            <a:xfrm>
              <a:off x="7030843" y="3438885"/>
              <a:ext cx="269154" cy="269154"/>
            </a:xfrm>
            <a:prstGeom prst="ellipse">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87" name="Group 86"/>
          <p:cNvGrpSpPr/>
          <p:nvPr/>
        </p:nvGrpSpPr>
        <p:grpSpPr>
          <a:xfrm>
            <a:off x="6599237" y="4218708"/>
            <a:ext cx="659167" cy="269154"/>
            <a:chOff x="6640830" y="3438885"/>
            <a:chExt cx="659167" cy="269154"/>
          </a:xfrm>
        </p:grpSpPr>
        <p:cxnSp>
          <p:nvCxnSpPr>
            <p:cNvPr id="88" name="Straight Connector 87"/>
            <p:cNvCxnSpPr/>
            <p:nvPr/>
          </p:nvCxnSpPr>
          <p:spPr>
            <a:xfrm>
              <a:off x="6640830" y="3573462"/>
              <a:ext cx="53365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9" name="Oval 88"/>
            <p:cNvSpPr/>
            <p:nvPr/>
          </p:nvSpPr>
          <p:spPr bwMode="auto">
            <a:xfrm>
              <a:off x="7030843" y="3438885"/>
              <a:ext cx="269154" cy="269154"/>
            </a:xfrm>
            <a:prstGeom prst="ellipse">
              <a:avLst/>
            </a:prstGeom>
            <a:solidFill>
              <a:srgbClr val="E34A2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sp>
        <p:nvSpPr>
          <p:cNvPr id="4" name="Rounded Rectangle 3"/>
          <p:cNvSpPr/>
          <p:nvPr/>
        </p:nvSpPr>
        <p:spPr bwMode="auto">
          <a:xfrm>
            <a:off x="5109247" y="2973904"/>
            <a:ext cx="1524000" cy="1524000"/>
          </a:xfrm>
          <a:prstGeom prst="roundRect">
            <a:avLst/>
          </a:prstGeom>
          <a:solidFill>
            <a:srgbClr val="E34A28"/>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ctr" anchorCtr="1"/>
          <a:lstStyle/>
          <a:p>
            <a:pPr algn="ctr" defTabSz="932406"/>
            <a:r>
              <a:rPr lang="en-US" sz="2000" spc="-102" dirty="0" smtClean="0">
                <a:gradFill>
                  <a:gsLst>
                    <a:gs pos="0">
                      <a:srgbClr val="FFFFFF"/>
                    </a:gs>
                    <a:gs pos="100000">
                      <a:srgbClr val="FFFFFF"/>
                    </a:gs>
                  </a:gsLst>
                  <a:lin ang="5400000" scaled="0"/>
                </a:gradFill>
                <a:ea typeface="Segoe UI" pitchFamily="34" charset="0"/>
                <a:cs typeface="Segoe UI" pitchFamily="34" charset="0"/>
              </a:rPr>
              <a:t>Transform Requests Topic</a:t>
            </a:r>
            <a:endParaRPr lang="en-US" sz="2000" spc="-102" dirty="0">
              <a:gradFill>
                <a:gsLst>
                  <a:gs pos="0">
                    <a:srgbClr val="FFFFFF"/>
                  </a:gs>
                  <a:gs pos="100000">
                    <a:srgbClr val="FFFFFF"/>
                  </a:gs>
                </a:gsLst>
                <a:lin ang="5400000" scaled="0"/>
              </a:gradFill>
              <a:ea typeface="Segoe UI" pitchFamily="34" charset="0"/>
              <a:cs typeface="Segoe UI" pitchFamily="34" charset="0"/>
            </a:endParaRPr>
          </a:p>
        </p:txBody>
      </p:sp>
      <p:cxnSp>
        <p:nvCxnSpPr>
          <p:cNvPr id="97" name="Elbow Connector 94"/>
          <p:cNvCxnSpPr>
            <a:stCxn id="86" idx="7"/>
            <a:endCxn id="92" idx="1"/>
          </p:cNvCxnSpPr>
          <p:nvPr/>
        </p:nvCxnSpPr>
        <p:spPr>
          <a:xfrm flipV="1">
            <a:off x="7214860" y="1211262"/>
            <a:ext cx="1670377" cy="18186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153" name="Group 152"/>
          <p:cNvGrpSpPr/>
          <p:nvPr/>
        </p:nvGrpSpPr>
        <p:grpSpPr>
          <a:xfrm>
            <a:off x="735541" y="520295"/>
            <a:ext cx="1396783" cy="1396783"/>
            <a:chOff x="307389" y="2967578"/>
            <a:chExt cx="1524000" cy="1524000"/>
          </a:xfrm>
        </p:grpSpPr>
        <p:sp>
          <p:nvSpPr>
            <p:cNvPr id="154" name="Rounded Rectangle 153"/>
            <p:cNvSpPr/>
            <p:nvPr/>
          </p:nvSpPr>
          <p:spPr bwMode="auto">
            <a:xfrm>
              <a:off x="307389" y="2967578"/>
              <a:ext cx="1524000" cy="1524000"/>
            </a:xfrm>
            <a:prstGeom prst="roundRect">
              <a:avLst/>
            </a:prstGeom>
            <a:solidFill>
              <a:srgbClr val="E34A28"/>
            </a:solidFill>
            <a:ln w="9525" cap="flat" cmpd="sng" algn="ctr">
              <a:solidFill>
                <a:srgbClr val="00BCF2">
                  <a:shade val="95000"/>
                  <a:satMod val="105000"/>
                </a:srgbClr>
              </a:solidFill>
              <a:prstDash val="solid"/>
              <a:headEnd type="none" w="med" len="med"/>
              <a:tailEnd type="none" w="med" len="med"/>
            </a:ln>
            <a:effectLst/>
          </p:spPr>
          <p:txBody>
            <a:bodyPr lIns="36576" tIns="36576" rIns="34294" bIns="34294" rtlCol="0" anchor="ctr" anchorCtr="1"/>
            <a:lstStyle/>
            <a:p>
              <a:pPr algn="ctr" defTabSz="932406"/>
              <a:endParaRPr lang="en-US" sz="2000" kern="0" spc="-102"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55" name="Group 154"/>
            <p:cNvGrpSpPr/>
            <p:nvPr/>
          </p:nvGrpSpPr>
          <p:grpSpPr>
            <a:xfrm>
              <a:off x="459789" y="3119978"/>
              <a:ext cx="1219200" cy="1219200"/>
              <a:chOff x="2674937" y="3119978"/>
              <a:chExt cx="1219200" cy="1219200"/>
            </a:xfrm>
          </p:grpSpPr>
          <p:sp>
            <p:nvSpPr>
              <p:cNvPr id="156" name="Rounded Rectangle 155"/>
              <p:cNvSpPr/>
              <p:nvPr/>
            </p:nvSpPr>
            <p:spPr bwMode="auto">
              <a:xfrm>
                <a:off x="2674937" y="3119978"/>
                <a:ext cx="1219200" cy="1219200"/>
              </a:xfrm>
              <a:prstGeom prst="roundRect">
                <a:avLst/>
              </a:prstGeom>
              <a:solidFill>
                <a:srgbClr val="FFFFFF"/>
              </a:solidFill>
              <a:ln w="9525" cap="flat" cmpd="sng" algn="ctr">
                <a:noFill/>
                <a:prstDash val="solid"/>
                <a:headEnd type="none" w="med" len="med"/>
                <a:tailEnd type="none" w="med" len="med"/>
              </a:ln>
              <a:effectLst/>
            </p:spPr>
            <p:txBody>
              <a:bodyPr lIns="91440" tIns="91440" rIns="34294" bIns="34294" rtlCol="0" anchor="t" anchorCtr="0"/>
              <a:lstStyle/>
              <a:p>
                <a:pPr algn="ctr" defTabSz="932406"/>
                <a:endParaRPr lang="en-US" sz="1600" kern="0" spc="-102"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57" name="Picture 1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1143" y="3259849"/>
                <a:ext cx="966788" cy="939458"/>
              </a:xfrm>
              <a:prstGeom prst="rect">
                <a:avLst/>
              </a:prstGeom>
            </p:spPr>
          </p:pic>
        </p:grpSp>
      </p:grpSp>
      <p:sp>
        <p:nvSpPr>
          <p:cNvPr id="158" name="Rounded Rectangle 157"/>
          <p:cNvSpPr/>
          <p:nvPr/>
        </p:nvSpPr>
        <p:spPr bwMode="auto">
          <a:xfrm>
            <a:off x="173845" y="3725862"/>
            <a:ext cx="2234392" cy="3160018"/>
          </a:xfrm>
          <a:prstGeom prst="roundRect">
            <a:avLst/>
          </a:prstGeom>
          <a:noFill/>
          <a:ln w="9525" cap="flat" cmpd="sng" algn="ctr">
            <a:solidFill>
              <a:srgbClr val="00BCF2">
                <a:shade val="95000"/>
                <a:satMod val="105000"/>
              </a:srgbClr>
            </a:solidFill>
            <a:prstDash val="solid"/>
            <a:headEnd type="none" w="med" len="med"/>
            <a:tailEnd type="none" w="med" len="med"/>
          </a:ln>
          <a:effectLst/>
        </p:spPr>
        <p:txBody>
          <a:bodyPr vert="vert270" lIns="36576" tIns="36576" rIns="34294" bIns="34294" rtlCol="0" anchor="t" anchorCtr="1"/>
          <a:lstStyle/>
          <a:p>
            <a:pPr algn="ctr" defTabSz="932406"/>
            <a:r>
              <a:rPr lang="en-US" sz="2000" kern="0" spc="-102" dirty="0">
                <a:solidFill>
                  <a:srgbClr val="C00000"/>
                </a:solidFill>
                <a:ea typeface="Segoe UI" pitchFamily="34" charset="0"/>
                <a:cs typeface="Segoe UI" pitchFamily="34" charset="0"/>
              </a:rPr>
              <a:t>Windows (on-</a:t>
            </a:r>
            <a:r>
              <a:rPr lang="en-US" sz="2000" kern="0" spc="-102" dirty="0" err="1">
                <a:solidFill>
                  <a:srgbClr val="C00000"/>
                </a:solidFill>
                <a:ea typeface="Segoe UI" pitchFamily="34" charset="0"/>
                <a:cs typeface="Segoe UI" pitchFamily="34" charset="0"/>
              </a:rPr>
              <a:t>prem</a:t>
            </a:r>
            <a:r>
              <a:rPr lang="en-US" sz="2000" kern="0" spc="-102" dirty="0">
                <a:solidFill>
                  <a:srgbClr val="C00000"/>
                </a:solidFill>
                <a:ea typeface="Segoe UI" pitchFamily="34" charset="0"/>
                <a:cs typeface="Segoe UI" pitchFamily="34" charset="0"/>
              </a:rPr>
              <a:t>)</a:t>
            </a:r>
          </a:p>
        </p:txBody>
      </p:sp>
      <p:grpSp>
        <p:nvGrpSpPr>
          <p:cNvPr id="159" name="Group 158"/>
          <p:cNvGrpSpPr/>
          <p:nvPr/>
        </p:nvGrpSpPr>
        <p:grpSpPr>
          <a:xfrm>
            <a:off x="735541" y="2024279"/>
            <a:ext cx="1396783" cy="1396783"/>
            <a:chOff x="2410826" y="525462"/>
            <a:chExt cx="1524000" cy="1524000"/>
          </a:xfrm>
        </p:grpSpPr>
        <p:sp>
          <p:nvSpPr>
            <p:cNvPr id="160" name="Rounded Rectangle 159"/>
            <p:cNvSpPr/>
            <p:nvPr/>
          </p:nvSpPr>
          <p:spPr bwMode="auto">
            <a:xfrm>
              <a:off x="2410826" y="525462"/>
              <a:ext cx="1524000" cy="1524000"/>
            </a:xfrm>
            <a:prstGeom prst="roundRect">
              <a:avLst/>
            </a:prstGeom>
            <a:solidFill>
              <a:srgbClr val="E34A28"/>
            </a:solidFill>
            <a:ln w="9525" cap="flat" cmpd="sng" algn="ctr">
              <a:solidFill>
                <a:srgbClr val="00BCF2">
                  <a:shade val="95000"/>
                  <a:satMod val="105000"/>
                </a:srgbClr>
              </a:solidFill>
              <a:prstDash val="solid"/>
              <a:headEnd type="none" w="med" len="med"/>
              <a:tailEnd type="none" w="med" len="med"/>
            </a:ln>
            <a:effectLst/>
          </p:spPr>
          <p:txBody>
            <a:bodyPr lIns="36576" tIns="36576" rIns="34294" bIns="34294" rtlCol="0" anchor="ctr" anchorCtr="1"/>
            <a:lstStyle/>
            <a:p>
              <a:pPr algn="ctr" defTabSz="932406"/>
              <a:endParaRPr lang="en-US" sz="2000" kern="0" spc="-102"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61" name="Group 160"/>
            <p:cNvGrpSpPr/>
            <p:nvPr/>
          </p:nvGrpSpPr>
          <p:grpSpPr>
            <a:xfrm>
              <a:off x="2563226" y="677862"/>
              <a:ext cx="1219200" cy="1219200"/>
              <a:chOff x="5989637" y="5024701"/>
              <a:chExt cx="1219200" cy="1219200"/>
            </a:xfrm>
          </p:grpSpPr>
          <p:sp>
            <p:nvSpPr>
              <p:cNvPr id="162" name="Rounded Rectangle 161"/>
              <p:cNvSpPr/>
              <p:nvPr/>
            </p:nvSpPr>
            <p:spPr bwMode="auto">
              <a:xfrm>
                <a:off x="5989637" y="5024701"/>
                <a:ext cx="1219200" cy="1219200"/>
              </a:xfrm>
              <a:prstGeom prst="roundRect">
                <a:avLst/>
              </a:prstGeom>
              <a:solidFill>
                <a:srgbClr val="FFFFFF"/>
              </a:solidFill>
              <a:ln w="9525" cap="flat" cmpd="sng" algn="ctr">
                <a:noFill/>
                <a:prstDash val="solid"/>
                <a:headEnd type="none" w="med" len="med"/>
                <a:tailEnd type="none" w="med" len="med"/>
              </a:ln>
              <a:effectLst/>
            </p:spPr>
            <p:txBody>
              <a:bodyPr lIns="91440" tIns="91440" rIns="34294" bIns="34294" rtlCol="0" anchor="t" anchorCtr="0"/>
              <a:lstStyle/>
              <a:p>
                <a:pPr algn="ctr" defTabSz="932406"/>
                <a:endParaRPr lang="en-US" sz="1600" kern="0" spc="-102"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63" name="Picture 16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3068" y="5258629"/>
                <a:ext cx="1072337" cy="753233"/>
              </a:xfrm>
              <a:prstGeom prst="rect">
                <a:avLst/>
              </a:prstGeom>
            </p:spPr>
          </p:pic>
        </p:grpSp>
      </p:grpSp>
      <p:grpSp>
        <p:nvGrpSpPr>
          <p:cNvPr id="164" name="Group 163"/>
          <p:cNvGrpSpPr/>
          <p:nvPr/>
        </p:nvGrpSpPr>
        <p:grpSpPr>
          <a:xfrm>
            <a:off x="773641" y="5380031"/>
            <a:ext cx="1360546" cy="1360546"/>
            <a:chOff x="4180849" y="4431084"/>
            <a:chExt cx="1524000" cy="1524000"/>
          </a:xfrm>
        </p:grpSpPr>
        <p:sp>
          <p:nvSpPr>
            <p:cNvPr id="165" name="Rounded Rectangle 164"/>
            <p:cNvSpPr/>
            <p:nvPr/>
          </p:nvSpPr>
          <p:spPr bwMode="auto">
            <a:xfrm>
              <a:off x="4180849" y="4431084"/>
              <a:ext cx="1524000" cy="1524000"/>
            </a:xfrm>
            <a:prstGeom prst="roundRect">
              <a:avLst/>
            </a:prstGeom>
            <a:solidFill>
              <a:srgbClr val="E34A28"/>
            </a:solidFill>
            <a:ln w="9525" cap="flat" cmpd="sng" algn="ctr">
              <a:solidFill>
                <a:srgbClr val="00BCF2">
                  <a:shade val="95000"/>
                  <a:satMod val="105000"/>
                </a:srgbClr>
              </a:solidFill>
              <a:prstDash val="solid"/>
              <a:headEnd type="none" w="med" len="med"/>
              <a:tailEnd type="none" w="med" len="med"/>
            </a:ln>
            <a:effectLst/>
          </p:spPr>
          <p:txBody>
            <a:bodyPr vert="vert270" lIns="36576" tIns="36576" rIns="34294" bIns="34294" rtlCol="0" anchor="ctr" anchorCtr="1"/>
            <a:lstStyle/>
            <a:p>
              <a:pPr algn="ctr" defTabSz="932406"/>
              <a:endParaRPr lang="en-US" sz="2000" kern="0" spc="-102"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66" name="Group 165"/>
            <p:cNvGrpSpPr/>
            <p:nvPr/>
          </p:nvGrpSpPr>
          <p:grpSpPr>
            <a:xfrm>
              <a:off x="4333249" y="4583484"/>
              <a:ext cx="1219200" cy="1219200"/>
              <a:chOff x="2746735" y="1336110"/>
              <a:chExt cx="1219200" cy="1219200"/>
            </a:xfrm>
          </p:grpSpPr>
          <p:sp>
            <p:nvSpPr>
              <p:cNvPr id="167" name="Rounded Rectangle 166"/>
              <p:cNvSpPr/>
              <p:nvPr/>
            </p:nvSpPr>
            <p:spPr bwMode="auto">
              <a:xfrm>
                <a:off x="2746735" y="1336110"/>
                <a:ext cx="1219200" cy="1219200"/>
              </a:xfrm>
              <a:prstGeom prst="roundRect">
                <a:avLst/>
              </a:prstGeom>
              <a:solidFill>
                <a:srgbClr val="FFFFFF"/>
              </a:solidFill>
              <a:ln w="9525" cap="flat" cmpd="sng" algn="ctr">
                <a:noFill/>
                <a:prstDash val="solid"/>
                <a:headEnd type="none" w="med" len="med"/>
                <a:tailEnd type="none" w="med" len="med"/>
              </a:ln>
              <a:effectLst/>
            </p:spPr>
            <p:txBody>
              <a:bodyPr vert="vert270" lIns="91440" tIns="91440" rIns="34294" bIns="34294" rtlCol="0" anchor="t" anchorCtr="0"/>
              <a:lstStyle/>
              <a:p>
                <a:pPr algn="ctr" defTabSz="932406"/>
                <a:endParaRPr lang="en-US" sz="1600" kern="0" spc="-102"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68" name="Picture 2" descr="http://www.my-programming.com/wp-content/uploads/2011/09/java_logo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6254" y="1384698"/>
                <a:ext cx="1033709" cy="103370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69" name="Group 168"/>
          <p:cNvGrpSpPr/>
          <p:nvPr/>
        </p:nvGrpSpPr>
        <p:grpSpPr>
          <a:xfrm>
            <a:off x="735541" y="3848933"/>
            <a:ext cx="1436746" cy="1436746"/>
            <a:chOff x="6366785" y="3272708"/>
            <a:chExt cx="1524000" cy="1524000"/>
          </a:xfrm>
        </p:grpSpPr>
        <p:sp>
          <p:nvSpPr>
            <p:cNvPr id="170" name="Rounded Rectangle 169"/>
            <p:cNvSpPr/>
            <p:nvPr/>
          </p:nvSpPr>
          <p:spPr bwMode="auto">
            <a:xfrm>
              <a:off x="6366785" y="3272708"/>
              <a:ext cx="1524000" cy="1524000"/>
            </a:xfrm>
            <a:prstGeom prst="roundRect">
              <a:avLst/>
            </a:prstGeom>
            <a:solidFill>
              <a:srgbClr val="E34A28"/>
            </a:solidFill>
            <a:ln w="9525" cap="flat" cmpd="sng" algn="ctr">
              <a:solidFill>
                <a:srgbClr val="00BCF2">
                  <a:shade val="95000"/>
                  <a:satMod val="105000"/>
                </a:srgbClr>
              </a:solidFill>
              <a:prstDash val="solid"/>
              <a:headEnd type="none" w="med" len="med"/>
              <a:tailEnd type="none" w="med" len="med"/>
            </a:ln>
            <a:effectLst/>
          </p:spPr>
          <p:txBody>
            <a:bodyPr vert="vert270" lIns="36576" tIns="36576" rIns="34294" bIns="34294" rtlCol="0" anchor="ctr" anchorCtr="1"/>
            <a:lstStyle/>
            <a:p>
              <a:pPr algn="ctr" defTabSz="932406"/>
              <a:endParaRPr lang="en-US" sz="2000" kern="0" spc="-102"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1" name="Group 170"/>
            <p:cNvGrpSpPr/>
            <p:nvPr/>
          </p:nvGrpSpPr>
          <p:grpSpPr>
            <a:xfrm>
              <a:off x="6525805" y="3425108"/>
              <a:ext cx="1219200" cy="1219200"/>
              <a:chOff x="2674937" y="4988353"/>
              <a:chExt cx="1219200" cy="1219200"/>
            </a:xfrm>
          </p:grpSpPr>
          <p:sp>
            <p:nvSpPr>
              <p:cNvPr id="172" name="Rounded Rectangle 171"/>
              <p:cNvSpPr/>
              <p:nvPr/>
            </p:nvSpPr>
            <p:spPr bwMode="auto">
              <a:xfrm>
                <a:off x="2674937" y="4988353"/>
                <a:ext cx="1219200" cy="1219200"/>
              </a:xfrm>
              <a:prstGeom prst="roundRect">
                <a:avLst/>
              </a:prstGeom>
              <a:solidFill>
                <a:srgbClr val="FFFFFF"/>
              </a:solidFill>
              <a:ln w="9525" cap="flat" cmpd="sng" algn="ctr">
                <a:noFill/>
                <a:prstDash val="solid"/>
                <a:headEnd type="none" w="med" len="med"/>
                <a:tailEnd type="none" w="med" len="med"/>
              </a:ln>
              <a:effectLst/>
            </p:spPr>
            <p:txBody>
              <a:bodyPr vert="vert270" lIns="91440" tIns="91440" rIns="34294" bIns="34294" rtlCol="0" anchor="t" anchorCtr="0"/>
              <a:lstStyle/>
              <a:p>
                <a:pPr algn="ctr" defTabSz="932406"/>
                <a:endParaRPr lang="en-US" sz="1600" kern="0" spc="-102"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73" name="Picture 17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5717" y="5145760"/>
                <a:ext cx="1178719" cy="878946"/>
              </a:xfrm>
              <a:prstGeom prst="rect">
                <a:avLst/>
              </a:prstGeom>
            </p:spPr>
          </p:pic>
        </p:grpSp>
      </p:grpSp>
      <p:sp>
        <p:nvSpPr>
          <p:cNvPr id="174" name="Rounded Rectangle 173"/>
          <p:cNvSpPr/>
          <p:nvPr/>
        </p:nvSpPr>
        <p:spPr bwMode="auto">
          <a:xfrm>
            <a:off x="173845" y="413444"/>
            <a:ext cx="2234392" cy="3160018"/>
          </a:xfrm>
          <a:prstGeom prst="roundRect">
            <a:avLst/>
          </a:prstGeom>
          <a:noFill/>
          <a:ln w="9525" cap="flat" cmpd="sng" algn="ctr">
            <a:solidFill>
              <a:srgbClr val="00BCF2">
                <a:shade val="95000"/>
                <a:satMod val="105000"/>
              </a:srgbClr>
            </a:solidFill>
            <a:prstDash val="solid"/>
            <a:headEnd type="none" w="med" len="med"/>
            <a:tailEnd type="none" w="med" len="med"/>
          </a:ln>
          <a:effectLst/>
        </p:spPr>
        <p:txBody>
          <a:bodyPr vert="vert270" lIns="36576" tIns="36576" rIns="34294" bIns="34294" rtlCol="0" anchor="t" anchorCtr="1"/>
          <a:lstStyle/>
          <a:p>
            <a:pPr algn="ctr" defTabSz="932406"/>
            <a:r>
              <a:rPr lang="en-US" sz="2000" kern="0" spc="-102" dirty="0" smtClean="0">
                <a:solidFill>
                  <a:srgbClr val="C00000"/>
                </a:solidFill>
                <a:ea typeface="Segoe UI" pitchFamily="34" charset="0"/>
                <a:cs typeface="Segoe UI" pitchFamily="34" charset="0"/>
              </a:rPr>
              <a:t>Linux (Azure)</a:t>
            </a:r>
          </a:p>
        </p:txBody>
      </p:sp>
      <p:grpSp>
        <p:nvGrpSpPr>
          <p:cNvPr id="3" name="Group 2"/>
          <p:cNvGrpSpPr/>
          <p:nvPr/>
        </p:nvGrpSpPr>
        <p:grpSpPr>
          <a:xfrm>
            <a:off x="10637837" y="4367474"/>
            <a:ext cx="1524000" cy="1524000"/>
            <a:chOff x="10637837" y="4367474"/>
            <a:chExt cx="1524000" cy="1524000"/>
          </a:xfrm>
        </p:grpSpPr>
        <p:sp>
          <p:nvSpPr>
            <p:cNvPr id="54" name="Rounded Rectangle 53"/>
            <p:cNvSpPr/>
            <p:nvPr/>
          </p:nvSpPr>
          <p:spPr bwMode="auto">
            <a:xfrm>
              <a:off x="10637837" y="4367474"/>
              <a:ext cx="1524000" cy="1524000"/>
            </a:xfrm>
            <a:prstGeom prst="roundRect">
              <a:avLst/>
            </a:prstGeom>
            <a:solidFill>
              <a:schemeClr val="bg1"/>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6576" tIns="36576" rIns="34294" bIns="34294" rtlCol="0" anchor="t" anchorCtr="1"/>
            <a:lstStyle/>
            <a:p>
              <a:pPr algn="ctr" defTabSz="932406"/>
              <a:r>
                <a:rPr lang="en-US" sz="2000" spc="-102" dirty="0" err="1" smtClean="0">
                  <a:solidFill>
                    <a:srgbClr val="C00000"/>
                  </a:solidFill>
                  <a:ea typeface="Segoe UI" pitchFamily="34" charset="0"/>
                  <a:cs typeface="Segoe UI" pitchFamily="34" charset="0"/>
                </a:rPr>
                <a:t>Archiver</a:t>
              </a:r>
              <a:endParaRPr lang="en-US" sz="2000" spc="-102" dirty="0" smtClean="0">
                <a:solidFill>
                  <a:srgbClr val="C00000"/>
                </a:solidFill>
                <a:ea typeface="Segoe UI" pitchFamily="34" charset="0"/>
                <a:cs typeface="Segoe UI" pitchFamily="34" charset="0"/>
              </a:endParaRPr>
            </a:p>
          </p:txBody>
        </p:sp>
        <p:pic>
          <p:nvPicPr>
            <p:cNvPr id="181" name="Picture 4" descr="http://img.viralpatel.net/2011/02/spring-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l="10901" t="4804" r="11580" b="10427"/>
            <a:stretch/>
          </p:blipFill>
          <p:spPr bwMode="auto">
            <a:xfrm>
              <a:off x="10817571" y="5021262"/>
              <a:ext cx="1145769" cy="7332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10637837" y="1904588"/>
            <a:ext cx="1524000" cy="1524000"/>
            <a:chOff x="10637837" y="1904588"/>
            <a:chExt cx="1524000" cy="1524000"/>
          </a:xfrm>
        </p:grpSpPr>
        <p:sp>
          <p:nvSpPr>
            <p:cNvPr id="56" name="Rounded Rectangle 55"/>
            <p:cNvSpPr/>
            <p:nvPr/>
          </p:nvSpPr>
          <p:spPr bwMode="auto">
            <a:xfrm>
              <a:off x="10637837" y="1904588"/>
              <a:ext cx="1524000" cy="1524000"/>
            </a:xfrm>
            <a:prstGeom prst="roundRect">
              <a:avLst/>
            </a:prstGeom>
            <a:solidFill>
              <a:schemeClr val="bg1"/>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 tIns="36576" rIns="34294" bIns="34294" numCol="1" spcCol="0" rtlCol="0" fromWordArt="0" anchor="t" anchorCtr="1" forceAA="0" compatLnSpc="1">
              <a:prstTxWarp prst="textNoShape">
                <a:avLst/>
              </a:prstTxWarp>
              <a:noAutofit/>
            </a:bodyPr>
            <a:lstStyle/>
            <a:p>
              <a:pPr algn="ctr" defTabSz="932406"/>
              <a:r>
                <a:rPr lang="en-US" sz="2000" spc="-102" dirty="0" smtClean="0">
                  <a:solidFill>
                    <a:srgbClr val="C00000"/>
                  </a:solidFill>
                  <a:ea typeface="Segoe UI" pitchFamily="34" charset="0"/>
                  <a:cs typeface="Segoe UI" pitchFamily="34" charset="0"/>
                </a:rPr>
                <a:t>Monitor</a:t>
              </a:r>
              <a:endParaRPr lang="en-US" sz="2000" spc="-102" dirty="0">
                <a:solidFill>
                  <a:srgbClr val="C00000"/>
                </a:solidFill>
                <a:ea typeface="Segoe UI" pitchFamily="34" charset="0"/>
                <a:cs typeface="Segoe UI" pitchFamily="34" charset="0"/>
              </a:endParaRPr>
            </a:p>
          </p:txBody>
        </p:sp>
        <p:pic>
          <p:nvPicPr>
            <p:cNvPr id="182" name="Picture 2" descr="http://www.my-programming.com/wp-content/uploads/2011/09/java_logo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9035" y="2439433"/>
              <a:ext cx="922840" cy="9228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8892346" y="3083147"/>
            <a:ext cx="1524000" cy="1524000"/>
            <a:chOff x="8892346" y="3083147"/>
            <a:chExt cx="1524000" cy="1524000"/>
          </a:xfrm>
        </p:grpSpPr>
        <p:sp>
          <p:nvSpPr>
            <p:cNvPr id="79" name="Rounded Rectangle 78"/>
            <p:cNvSpPr/>
            <p:nvPr/>
          </p:nvSpPr>
          <p:spPr bwMode="auto">
            <a:xfrm>
              <a:off x="8892346" y="3083147"/>
              <a:ext cx="1524000" cy="1524000"/>
            </a:xfrm>
            <a:prstGeom prst="roundRect">
              <a:avLst/>
            </a:prstGeom>
            <a:solidFill>
              <a:schemeClr val="bg1"/>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 tIns="36576" rIns="34294" bIns="34294" numCol="1" spcCol="0" rtlCol="0" fromWordArt="0" anchor="t" anchorCtr="1" forceAA="0" compatLnSpc="1">
              <a:prstTxWarp prst="textNoShape">
                <a:avLst/>
              </a:prstTxWarp>
              <a:noAutofit/>
            </a:bodyPr>
            <a:lstStyle/>
            <a:p>
              <a:pPr algn="ctr" defTabSz="932406"/>
              <a:r>
                <a:rPr lang="en-US" sz="2000" spc="-102" dirty="0" smtClean="0">
                  <a:solidFill>
                    <a:srgbClr val="C00000"/>
                  </a:solidFill>
                  <a:ea typeface="Segoe UI" pitchFamily="34" charset="0"/>
                  <a:cs typeface="Segoe UI" pitchFamily="34" charset="0"/>
                </a:rPr>
                <a:t>Transformer</a:t>
              </a:r>
              <a:endParaRPr lang="en-US" sz="2000" spc="-102" dirty="0">
                <a:solidFill>
                  <a:srgbClr val="C00000"/>
                </a:solidFill>
                <a:ea typeface="Segoe UI" pitchFamily="34" charset="0"/>
                <a:cs typeface="Segoe UI" pitchFamily="34" charset="0"/>
              </a:endParaRPr>
            </a:p>
          </p:txBody>
        </p:sp>
        <p:pic>
          <p:nvPicPr>
            <p:cNvPr id="183" name="Picture 2" descr="http://www.my-programming.com/wp-content/uploads/2011/09/java_logo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2926" y="3616782"/>
              <a:ext cx="922840" cy="9228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8918255" y="5384353"/>
            <a:ext cx="1524000" cy="1524000"/>
            <a:chOff x="8918255" y="5384353"/>
            <a:chExt cx="1524000" cy="1524000"/>
          </a:xfrm>
        </p:grpSpPr>
        <p:sp>
          <p:nvSpPr>
            <p:cNvPr id="57" name="Rounded Rectangle 56"/>
            <p:cNvSpPr/>
            <p:nvPr/>
          </p:nvSpPr>
          <p:spPr bwMode="auto">
            <a:xfrm>
              <a:off x="8918255" y="5384353"/>
              <a:ext cx="1524000" cy="1524000"/>
            </a:xfrm>
            <a:prstGeom prst="roundRect">
              <a:avLst/>
            </a:prstGeom>
            <a:solidFill>
              <a:schemeClr val="bg1"/>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 tIns="36576" rIns="34294" bIns="34294" numCol="1" spcCol="0" rtlCol="0" fromWordArt="0" anchor="t" anchorCtr="1" forceAA="0" compatLnSpc="1">
              <a:prstTxWarp prst="textNoShape">
                <a:avLst/>
              </a:prstTxWarp>
              <a:noAutofit/>
            </a:bodyPr>
            <a:lstStyle/>
            <a:p>
              <a:pPr algn="ctr" defTabSz="932406"/>
              <a:r>
                <a:rPr lang="en-US" sz="2000" spc="-102" dirty="0" smtClean="0">
                  <a:solidFill>
                    <a:srgbClr val="C00000"/>
                  </a:solidFill>
                  <a:ea typeface="Segoe UI" pitchFamily="34" charset="0"/>
                  <a:cs typeface="Segoe UI" pitchFamily="34" charset="0"/>
                </a:rPr>
                <a:t>Twitter</a:t>
              </a:r>
              <a:endParaRPr lang="en-US" sz="2000" spc="-102" dirty="0">
                <a:solidFill>
                  <a:srgbClr val="C00000"/>
                </a:solidFill>
                <a:ea typeface="Segoe UI" pitchFamily="34" charset="0"/>
                <a:cs typeface="Segoe UI" pitchFamily="34" charset="0"/>
              </a:endParaRPr>
            </a:p>
          </p:txBody>
        </p:sp>
        <p:pic>
          <p:nvPicPr>
            <p:cNvPr id="184" name="Picture 18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3662" y="5911953"/>
              <a:ext cx="1111234" cy="828624"/>
            </a:xfrm>
            <a:prstGeom prst="rect">
              <a:avLst/>
            </a:prstGeom>
          </p:spPr>
        </p:pic>
      </p:grpSp>
      <p:cxnSp>
        <p:nvCxnSpPr>
          <p:cNvPr id="185" name="Elbow Connector 94"/>
          <p:cNvCxnSpPr>
            <a:stCxn id="154" idx="3"/>
          </p:cNvCxnSpPr>
          <p:nvPr/>
        </p:nvCxnSpPr>
        <p:spPr>
          <a:xfrm>
            <a:off x="2132324" y="1218687"/>
            <a:ext cx="2976923" cy="20677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8" name="Elbow Connector 94"/>
          <p:cNvCxnSpPr>
            <a:stCxn id="160" idx="3"/>
          </p:cNvCxnSpPr>
          <p:nvPr/>
        </p:nvCxnSpPr>
        <p:spPr>
          <a:xfrm>
            <a:off x="2132324" y="2722671"/>
            <a:ext cx="2973533" cy="7927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1" name="Elbow Connector 94"/>
          <p:cNvCxnSpPr>
            <a:stCxn id="170" idx="3"/>
          </p:cNvCxnSpPr>
          <p:nvPr/>
        </p:nvCxnSpPr>
        <p:spPr>
          <a:xfrm flipV="1">
            <a:off x="2172287" y="3878424"/>
            <a:ext cx="2936960" cy="6888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5" name="Elbow Connector 94"/>
          <p:cNvCxnSpPr>
            <a:stCxn id="165" idx="3"/>
          </p:cNvCxnSpPr>
          <p:nvPr/>
        </p:nvCxnSpPr>
        <p:spPr>
          <a:xfrm flipV="1">
            <a:off x="2134187" y="4165401"/>
            <a:ext cx="2971670" cy="18949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8885237" y="449262"/>
            <a:ext cx="2667000" cy="1524000"/>
            <a:chOff x="8885237" y="449262"/>
            <a:chExt cx="2667000" cy="1524000"/>
          </a:xfrm>
        </p:grpSpPr>
        <p:grpSp>
          <p:nvGrpSpPr>
            <p:cNvPr id="7" name="Group 6"/>
            <p:cNvGrpSpPr/>
            <p:nvPr/>
          </p:nvGrpSpPr>
          <p:grpSpPr>
            <a:xfrm>
              <a:off x="8885237" y="449262"/>
              <a:ext cx="2667000" cy="1524000"/>
              <a:chOff x="8885237" y="449262"/>
              <a:chExt cx="2667000" cy="1524000"/>
            </a:xfrm>
          </p:grpSpPr>
          <p:sp>
            <p:nvSpPr>
              <p:cNvPr id="92" name="Rounded Rectangle 91"/>
              <p:cNvSpPr/>
              <p:nvPr/>
            </p:nvSpPr>
            <p:spPr bwMode="auto">
              <a:xfrm>
                <a:off x="8885237" y="449262"/>
                <a:ext cx="1524000" cy="1524000"/>
              </a:xfrm>
              <a:prstGeom prst="roundRect">
                <a:avLst/>
              </a:prstGeom>
              <a:solidFill>
                <a:schemeClr val="bg1"/>
              </a:solidFill>
              <a:ln>
                <a:solidFill>
                  <a:schemeClr val="accent1">
                    <a:shade val="95000"/>
                    <a:satMod val="10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 tIns="36576" rIns="34294" bIns="34294" numCol="1" spcCol="0" rtlCol="0" fromWordArt="0" anchor="t" anchorCtr="1" forceAA="0" compatLnSpc="1">
                <a:prstTxWarp prst="textNoShape">
                  <a:avLst/>
                </a:prstTxWarp>
                <a:noAutofit/>
              </a:bodyPr>
              <a:lstStyle/>
              <a:p>
                <a:pPr algn="ctr" defTabSz="932406"/>
                <a:r>
                  <a:rPr lang="en-US" sz="2000" spc="-102" dirty="0" err="1" smtClean="0">
                    <a:solidFill>
                      <a:srgbClr val="C00000"/>
                    </a:solidFill>
                    <a:ea typeface="Segoe UI" pitchFamily="34" charset="0"/>
                    <a:cs typeface="Segoe UI" pitchFamily="34" charset="0"/>
                  </a:rPr>
                  <a:t>SwiftMQ</a:t>
                </a:r>
                <a:endParaRPr lang="en-US" sz="2000" spc="-102" dirty="0" smtClean="0">
                  <a:solidFill>
                    <a:srgbClr val="C00000"/>
                  </a:solidFill>
                  <a:ea typeface="Segoe UI" pitchFamily="34" charset="0"/>
                  <a:cs typeface="Segoe UI" pitchFamily="34" charset="0"/>
                </a:endParaRPr>
              </a:p>
              <a:p>
                <a:pPr algn="ctr" defTabSz="932406"/>
                <a:r>
                  <a:rPr lang="en-US" sz="2000" spc="-102" dirty="0" smtClean="0">
                    <a:solidFill>
                      <a:srgbClr val="C00000"/>
                    </a:solidFill>
                    <a:ea typeface="Segoe UI" pitchFamily="34" charset="0"/>
                    <a:cs typeface="Segoe UI" pitchFamily="34" charset="0"/>
                  </a:rPr>
                  <a:t>Broker</a:t>
                </a:r>
                <a:endParaRPr lang="en-US" sz="2000" spc="-102" dirty="0">
                  <a:solidFill>
                    <a:srgbClr val="C00000"/>
                  </a:solidFill>
                  <a:ea typeface="Segoe UI" pitchFamily="34" charset="0"/>
                  <a:cs typeface="Segoe UI" pitchFamily="34" charset="0"/>
                </a:endParaRPr>
              </a:p>
            </p:txBody>
          </p:sp>
          <p:pic>
            <p:nvPicPr>
              <p:cNvPr id="93"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23174" r="16554" b="15973"/>
              <a:stretch/>
            </p:blipFill>
            <p:spPr bwMode="auto">
              <a:xfrm>
                <a:off x="9208001" y="1180906"/>
                <a:ext cx="896436" cy="716156"/>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0" name="Straight Arrow Connector 99"/>
              <p:cNvCxnSpPr/>
              <p:nvPr/>
            </p:nvCxnSpPr>
            <p:spPr>
              <a:xfrm flipV="1">
                <a:off x="10416346" y="752353"/>
                <a:ext cx="1135891" cy="2"/>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10416346" y="965702"/>
                <a:ext cx="1135891" cy="0"/>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92" idx="3"/>
              </p:cNvCxnSpPr>
              <p:nvPr/>
            </p:nvCxnSpPr>
            <p:spPr>
              <a:xfrm>
                <a:off x="10409237" y="1211262"/>
                <a:ext cx="1143000" cy="0"/>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grpSp>
        <p:pic>
          <p:nvPicPr>
            <p:cNvPr id="69" name="821284f6-58b8-4266-bc1b-d966e8c6264d" descr="D1C5D395-7ECB-40D3-A33F-F4A455498E6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65082" y="1180906"/>
              <a:ext cx="1091755" cy="727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 name="Title 2"/>
          <p:cNvSpPr txBox="1">
            <a:spLocks/>
          </p:cNvSpPr>
          <p:nvPr/>
        </p:nvSpPr>
        <p:spPr>
          <a:xfrm>
            <a:off x="3703637" y="0"/>
            <a:ext cx="5410200" cy="2057399"/>
          </a:xfrm>
          <a:prstGeom prst="rect">
            <a:avLst/>
          </a:prstGeom>
        </p:spPr>
        <p:txBody>
          <a:bodyPr/>
          <a:lstStyle>
            <a:lvl1pPr algn="l" defTabSz="914166" rtl="0" eaLnBrk="1" latinLnBrk="0" hangingPunct="1">
              <a:spcBef>
                <a:spcPct val="0"/>
              </a:spcBef>
              <a:buNone/>
              <a:defRPr sz="4800" kern="1200">
                <a:gradFill>
                  <a:gsLst>
                    <a:gs pos="0">
                      <a:srgbClr val="505050"/>
                    </a:gs>
                    <a:gs pos="100000">
                      <a:srgbClr val="505050"/>
                    </a:gs>
                  </a:gsLst>
                  <a:lin ang="5400000" scaled="0"/>
                </a:gradFill>
                <a:latin typeface="+mj-lt"/>
                <a:ea typeface="+mj-ea"/>
                <a:cs typeface="+mj-cs"/>
              </a:defRPr>
            </a:lvl1pPr>
          </a:lstStyle>
          <a:p>
            <a:r>
              <a:rPr lang="en-US" b="1" dirty="0" smtClean="0"/>
              <a:t>Inter-op demo</a:t>
            </a:r>
            <a:r>
              <a:rPr lang="en-US" dirty="0" smtClean="0"/>
              <a:t/>
            </a:r>
            <a:br>
              <a:rPr lang="en-US" dirty="0" smtClean="0"/>
            </a:br>
            <a:r>
              <a:rPr lang="en-US" dirty="0" smtClean="0"/>
              <a:t>‘</a:t>
            </a:r>
            <a:r>
              <a:rPr lang="en-US" dirty="0" err="1" smtClean="0"/>
              <a:t>PictureMagic</a:t>
            </a:r>
            <a:r>
              <a:rPr lang="en-US" dirty="0" smtClean="0"/>
              <a:t>’</a:t>
            </a:r>
            <a:endParaRPr lang="en-US" dirty="0"/>
          </a:p>
        </p:txBody>
      </p:sp>
    </p:spTree>
    <p:extLst>
      <p:ext uri="{BB962C8B-B14F-4D97-AF65-F5344CB8AC3E}">
        <p14:creationId xmlns:p14="http://schemas.microsoft.com/office/powerpoint/2010/main" val="386154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3"/>
                                        </p:tgtEl>
                                        <p:attrNameLst>
                                          <p:attrName>style.visibility</p:attrName>
                                        </p:attrNameLst>
                                      </p:cBhvr>
                                      <p:to>
                                        <p:strVal val="visible"/>
                                      </p:to>
                                    </p:set>
                                    <p:animEffect transition="in" filter="wipe(left)">
                                      <p:cBhvr>
                                        <p:cTn id="12" dur="500"/>
                                        <p:tgtEl>
                                          <p:spTgt spid="153"/>
                                        </p:tgtEl>
                                      </p:cBhvr>
                                    </p:animEffect>
                                  </p:childTnLst>
                                </p:cTn>
                              </p:par>
                              <p:par>
                                <p:cTn id="13" presetID="22" presetClass="entr" presetSubtype="8" fill="hold" nodeType="withEffect">
                                  <p:stCondLst>
                                    <p:cond delay="0"/>
                                  </p:stCondLst>
                                  <p:childTnLst>
                                    <p:set>
                                      <p:cBhvr>
                                        <p:cTn id="14" dur="1" fill="hold">
                                          <p:stCondLst>
                                            <p:cond delay="0"/>
                                          </p:stCondLst>
                                        </p:cTn>
                                        <p:tgtEl>
                                          <p:spTgt spid="185"/>
                                        </p:tgtEl>
                                        <p:attrNameLst>
                                          <p:attrName>style.visibility</p:attrName>
                                        </p:attrNameLst>
                                      </p:cBhvr>
                                      <p:to>
                                        <p:strVal val="visible"/>
                                      </p:to>
                                    </p:set>
                                    <p:animEffect transition="in" filter="wipe(left)">
                                      <p:cBhvr>
                                        <p:cTn id="15" dur="500"/>
                                        <p:tgtEl>
                                          <p:spTgt spid="18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59"/>
                                        </p:tgtEl>
                                        <p:attrNameLst>
                                          <p:attrName>style.visibility</p:attrName>
                                        </p:attrNameLst>
                                      </p:cBhvr>
                                      <p:to>
                                        <p:strVal val="visible"/>
                                      </p:to>
                                    </p:set>
                                    <p:animEffect transition="in" filter="wipe(left)">
                                      <p:cBhvr>
                                        <p:cTn id="20" dur="500"/>
                                        <p:tgtEl>
                                          <p:spTgt spid="159"/>
                                        </p:tgtEl>
                                      </p:cBhvr>
                                    </p:animEffect>
                                  </p:childTnLst>
                                </p:cTn>
                              </p:par>
                              <p:par>
                                <p:cTn id="21" presetID="22" presetClass="entr" presetSubtype="8" fill="hold" nodeType="withEffect">
                                  <p:stCondLst>
                                    <p:cond delay="0"/>
                                  </p:stCondLst>
                                  <p:childTnLst>
                                    <p:set>
                                      <p:cBhvr>
                                        <p:cTn id="22" dur="1" fill="hold">
                                          <p:stCondLst>
                                            <p:cond delay="0"/>
                                          </p:stCondLst>
                                        </p:cTn>
                                        <p:tgtEl>
                                          <p:spTgt spid="188"/>
                                        </p:tgtEl>
                                        <p:attrNameLst>
                                          <p:attrName>style.visibility</p:attrName>
                                        </p:attrNameLst>
                                      </p:cBhvr>
                                      <p:to>
                                        <p:strVal val="visible"/>
                                      </p:to>
                                    </p:set>
                                    <p:animEffect transition="in" filter="wipe(left)">
                                      <p:cBhvr>
                                        <p:cTn id="23" dur="500"/>
                                        <p:tgtEl>
                                          <p:spTgt spid="18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58"/>
                                        </p:tgtEl>
                                        <p:attrNameLst>
                                          <p:attrName>style.visibility</p:attrName>
                                        </p:attrNameLst>
                                      </p:cBhvr>
                                      <p:to>
                                        <p:strVal val="visible"/>
                                      </p:to>
                                    </p:set>
                                    <p:animEffect transition="in" filter="wipe(left)">
                                      <p:cBhvr>
                                        <p:cTn id="28" dur="500"/>
                                        <p:tgtEl>
                                          <p:spTgt spid="15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69"/>
                                        </p:tgtEl>
                                        <p:attrNameLst>
                                          <p:attrName>style.visibility</p:attrName>
                                        </p:attrNameLst>
                                      </p:cBhvr>
                                      <p:to>
                                        <p:strVal val="visible"/>
                                      </p:to>
                                    </p:set>
                                    <p:animEffect transition="in" filter="wipe(left)">
                                      <p:cBhvr>
                                        <p:cTn id="33" dur="500"/>
                                        <p:tgtEl>
                                          <p:spTgt spid="169"/>
                                        </p:tgtEl>
                                      </p:cBhvr>
                                    </p:animEffect>
                                  </p:childTnLst>
                                </p:cTn>
                              </p:par>
                              <p:par>
                                <p:cTn id="34" presetID="22" presetClass="entr" presetSubtype="8" fill="hold" nodeType="withEffect">
                                  <p:stCondLst>
                                    <p:cond delay="0"/>
                                  </p:stCondLst>
                                  <p:childTnLst>
                                    <p:set>
                                      <p:cBhvr>
                                        <p:cTn id="35" dur="1" fill="hold">
                                          <p:stCondLst>
                                            <p:cond delay="0"/>
                                          </p:stCondLst>
                                        </p:cTn>
                                        <p:tgtEl>
                                          <p:spTgt spid="191"/>
                                        </p:tgtEl>
                                        <p:attrNameLst>
                                          <p:attrName>style.visibility</p:attrName>
                                        </p:attrNameLst>
                                      </p:cBhvr>
                                      <p:to>
                                        <p:strVal val="visible"/>
                                      </p:to>
                                    </p:set>
                                    <p:animEffect transition="in" filter="wipe(left)">
                                      <p:cBhvr>
                                        <p:cTn id="36" dur="500"/>
                                        <p:tgtEl>
                                          <p:spTgt spid="19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64"/>
                                        </p:tgtEl>
                                        <p:attrNameLst>
                                          <p:attrName>style.visibility</p:attrName>
                                        </p:attrNameLst>
                                      </p:cBhvr>
                                      <p:to>
                                        <p:strVal val="visible"/>
                                      </p:to>
                                    </p:set>
                                    <p:animEffect transition="in" filter="wipe(left)">
                                      <p:cBhvr>
                                        <p:cTn id="41" dur="500"/>
                                        <p:tgtEl>
                                          <p:spTgt spid="164"/>
                                        </p:tgtEl>
                                      </p:cBhvr>
                                    </p:animEffect>
                                  </p:childTnLst>
                                </p:cTn>
                              </p:par>
                              <p:par>
                                <p:cTn id="42" presetID="22" presetClass="entr" presetSubtype="8" fill="hold" nodeType="withEffect">
                                  <p:stCondLst>
                                    <p:cond delay="0"/>
                                  </p:stCondLst>
                                  <p:childTnLst>
                                    <p:set>
                                      <p:cBhvr>
                                        <p:cTn id="43" dur="1" fill="hold">
                                          <p:stCondLst>
                                            <p:cond delay="0"/>
                                          </p:stCondLst>
                                        </p:cTn>
                                        <p:tgtEl>
                                          <p:spTgt spid="195"/>
                                        </p:tgtEl>
                                        <p:attrNameLst>
                                          <p:attrName>style.visibility</p:attrName>
                                        </p:attrNameLst>
                                      </p:cBhvr>
                                      <p:to>
                                        <p:strVal val="visible"/>
                                      </p:to>
                                    </p:set>
                                    <p:animEffect transition="in" filter="wipe(left)">
                                      <p:cBhvr>
                                        <p:cTn id="44" dur="500"/>
                                        <p:tgtEl>
                                          <p:spTgt spid="19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par>
                                <p:cTn id="50" presetID="22" presetClass="entr" presetSubtype="8" fill="hold" nodeType="with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wipe(left)">
                                      <p:cBhvr>
                                        <p:cTn id="52" dur="500"/>
                                        <p:tgtEl>
                                          <p:spTgt spid="6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cTn>
                              </p:par>
                              <p:par>
                                <p:cTn id="58" presetID="22" presetClass="entr" presetSubtype="8" fill="hold" nodeType="with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wipe(left)">
                                      <p:cBhvr>
                                        <p:cTn id="60" dur="500"/>
                                        <p:tgtEl>
                                          <p:spTgt spid="5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wipe(left)">
                                      <p:cBhvr>
                                        <p:cTn id="65" dur="500"/>
                                        <p:tgtEl>
                                          <p:spTgt spid="2"/>
                                        </p:tgtEl>
                                      </p:cBhvr>
                                    </p:animEffect>
                                  </p:childTnLst>
                                </p:cTn>
                              </p:par>
                              <p:par>
                                <p:cTn id="66" presetID="22" presetClass="entr" presetSubtype="8" fill="hold" nodeType="with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wipe(left)">
                                      <p:cBhvr>
                                        <p:cTn id="68" dur="500"/>
                                        <p:tgtEl>
                                          <p:spTgt spid="7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wipe(left)">
                                      <p:cBhvr>
                                        <p:cTn id="73" dur="500"/>
                                        <p:tgtEl>
                                          <p:spTgt spid="76"/>
                                        </p:tgtEl>
                                      </p:cBhvr>
                                    </p:animEffect>
                                  </p:childTnLst>
                                </p:cTn>
                              </p:par>
                              <p:par>
                                <p:cTn id="74" presetID="22" presetClass="entr" presetSubtype="8" fill="hold" nodeType="with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left)">
                                      <p:cBhvr>
                                        <p:cTn id="81" dur="500"/>
                                        <p:tgtEl>
                                          <p:spTgt spid="8"/>
                                        </p:tgtEl>
                                      </p:cBhvr>
                                    </p:animEffect>
                                  </p:childTnLst>
                                </p:cTn>
                              </p:par>
                              <p:par>
                                <p:cTn id="82" presetID="22" presetClass="entr" presetSubtype="8" fill="hold"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wipe(left)">
                                      <p:cBhvr>
                                        <p:cTn id="8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7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a:t>
            </a:r>
            <a:endParaRPr lang="en-US" dirty="0"/>
          </a:p>
        </p:txBody>
      </p:sp>
      <p:sp>
        <p:nvSpPr>
          <p:cNvPr id="2" name="Text Placeholder 1"/>
          <p:cNvSpPr>
            <a:spLocks noGrp="1"/>
          </p:cNvSpPr>
          <p:nvPr>
            <p:ph type="body" sz="quarter" idx="10"/>
          </p:nvPr>
        </p:nvSpPr>
        <p:spPr/>
        <p:txBody>
          <a:bodyPr/>
          <a:lstStyle/>
          <a:p>
            <a:r>
              <a:rPr lang="en-US" dirty="0" smtClean="0"/>
              <a:t>AMQP 1.0 is the OASIS Standard for messaging</a:t>
            </a:r>
          </a:p>
          <a:p>
            <a:r>
              <a:rPr lang="en-US" sz="2800" dirty="0" smtClean="0">
                <a:latin typeface="+mn-lt"/>
              </a:rPr>
              <a:t>Open, standard, efficient, flexible, reliable</a:t>
            </a:r>
          </a:p>
          <a:p>
            <a:r>
              <a:rPr lang="en-US" dirty="0" smtClean="0"/>
              <a:t>Enables cross-platform messaging applications</a:t>
            </a:r>
          </a:p>
          <a:p>
            <a:r>
              <a:rPr lang="en-US" sz="2800" dirty="0" smtClean="0">
                <a:latin typeface="+mn-lt"/>
              </a:rPr>
              <a:t>Mix languages, operating systems and vendors</a:t>
            </a:r>
          </a:p>
          <a:p>
            <a:r>
              <a:rPr lang="en-US" sz="2800" dirty="0" smtClean="0">
                <a:latin typeface="+mn-lt"/>
              </a:rPr>
              <a:t>Business messages exchanged at full-fidelity</a:t>
            </a:r>
            <a:endParaRPr lang="en-US" sz="2800" dirty="0">
              <a:latin typeface="+mn-lt"/>
            </a:endParaRPr>
          </a:p>
          <a:p>
            <a:r>
              <a:rPr lang="en-US" dirty="0" smtClean="0"/>
              <a:t>Brokers and clients available now:</a:t>
            </a:r>
          </a:p>
          <a:p>
            <a:pPr lvl="0"/>
            <a:r>
              <a:rPr lang="en-US" sz="2800" dirty="0" smtClean="0">
                <a:latin typeface="Segoe UI"/>
              </a:rPr>
              <a:t>Apache </a:t>
            </a:r>
            <a:r>
              <a:rPr lang="en-US" sz="2800" dirty="0" err="1" smtClean="0">
                <a:latin typeface="Segoe UI"/>
              </a:rPr>
              <a:t>Qpid</a:t>
            </a:r>
            <a:r>
              <a:rPr lang="en-US" sz="2800" dirty="0" smtClean="0">
                <a:latin typeface="Segoe UI"/>
              </a:rPr>
              <a:t> Proton, </a:t>
            </a:r>
            <a:r>
              <a:rPr lang="en-US" sz="2800" dirty="0" err="1" smtClean="0">
                <a:latin typeface="Segoe UI"/>
              </a:rPr>
              <a:t>SwiftMQ</a:t>
            </a:r>
            <a:r>
              <a:rPr lang="en-US" sz="2800" dirty="0" smtClean="0">
                <a:latin typeface="Segoe UI"/>
              </a:rPr>
              <a:t>, Azure Service Bus</a:t>
            </a:r>
          </a:p>
          <a:p>
            <a:pPr lvl="0"/>
            <a:r>
              <a:rPr lang="en-US" sz="2800" dirty="0" smtClean="0">
                <a:latin typeface="Segoe UI"/>
              </a:rPr>
              <a:t>Many more coming soon, </a:t>
            </a:r>
            <a:r>
              <a:rPr lang="en-US" sz="2800" dirty="0" err="1" smtClean="0">
                <a:latin typeface="Segoe UI"/>
              </a:rPr>
              <a:t>inc.</a:t>
            </a:r>
            <a:r>
              <a:rPr lang="en-US" sz="2800" dirty="0" smtClean="0">
                <a:latin typeface="Segoe UI"/>
              </a:rPr>
              <a:t> </a:t>
            </a:r>
            <a:r>
              <a:rPr lang="en-US" sz="2800" dirty="0" err="1" smtClean="0">
                <a:latin typeface="Segoe UI"/>
              </a:rPr>
              <a:t>ActiveMQ</a:t>
            </a:r>
            <a:r>
              <a:rPr lang="en-US" sz="2800" dirty="0" smtClean="0">
                <a:latin typeface="Segoe UI"/>
              </a:rPr>
              <a:t>, </a:t>
            </a:r>
            <a:r>
              <a:rPr lang="en-US" sz="2800" dirty="0" err="1" smtClean="0">
                <a:latin typeface="Segoe UI"/>
              </a:rPr>
              <a:t>RabbitMQ</a:t>
            </a:r>
            <a:endParaRPr lang="en-US" sz="2800" dirty="0">
              <a:latin typeface="Segoe UI"/>
            </a:endParaRPr>
          </a:p>
          <a:p>
            <a:endParaRPr lang="en-US" dirty="0"/>
          </a:p>
        </p:txBody>
      </p:sp>
    </p:spTree>
    <p:extLst>
      <p:ext uri="{BB962C8B-B14F-4D97-AF65-F5344CB8AC3E}">
        <p14:creationId xmlns:p14="http://schemas.microsoft.com/office/powerpoint/2010/main" val="27065598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a:t>
            </a:r>
            <a:endParaRPr lang="en-US" dirty="0"/>
          </a:p>
        </p:txBody>
      </p:sp>
      <p:sp>
        <p:nvSpPr>
          <p:cNvPr id="3" name="Text Placeholder 2"/>
          <p:cNvSpPr>
            <a:spLocks noGrp="1"/>
          </p:cNvSpPr>
          <p:nvPr>
            <p:ph type="body" sz="quarter" idx="10"/>
          </p:nvPr>
        </p:nvSpPr>
        <p:spPr/>
        <p:txBody>
          <a:bodyPr/>
          <a:lstStyle/>
          <a:p>
            <a:r>
              <a:rPr lang="en-US" sz="2400" dirty="0" smtClean="0"/>
              <a:t>AMQP Member Section at OASIS</a:t>
            </a:r>
          </a:p>
          <a:p>
            <a:r>
              <a:rPr lang="en-US" sz="1600" dirty="0">
                <a:latin typeface="Segoe UI"/>
              </a:rPr>
              <a:t>http://www.amqp.org</a:t>
            </a:r>
          </a:p>
          <a:p>
            <a:r>
              <a:rPr lang="en-US" sz="2400" dirty="0" smtClean="0"/>
              <a:t>Apache </a:t>
            </a:r>
            <a:r>
              <a:rPr lang="en-US" sz="2400" dirty="0" err="1" smtClean="0"/>
              <a:t>Qpid</a:t>
            </a:r>
            <a:endParaRPr lang="en-US" sz="2400" dirty="0" smtClean="0"/>
          </a:p>
          <a:p>
            <a:r>
              <a:rPr lang="en-US" sz="1600" dirty="0" smtClean="0">
                <a:latin typeface="Segoe UI"/>
              </a:rPr>
              <a:t>http</a:t>
            </a:r>
            <a:r>
              <a:rPr lang="en-US" sz="1600" dirty="0">
                <a:latin typeface="Segoe UI"/>
              </a:rPr>
              <a:t>://</a:t>
            </a:r>
            <a:r>
              <a:rPr lang="en-US" sz="1600" dirty="0" smtClean="0">
                <a:latin typeface="Segoe UI"/>
              </a:rPr>
              <a:t>qpid.apache.org/</a:t>
            </a:r>
            <a:endParaRPr lang="en-US" sz="1600" dirty="0">
              <a:latin typeface="Segoe UI"/>
            </a:endParaRPr>
          </a:p>
          <a:p>
            <a:r>
              <a:rPr lang="en-US" sz="2400" dirty="0" smtClean="0"/>
              <a:t>Apache </a:t>
            </a:r>
            <a:r>
              <a:rPr lang="en-US" sz="2400" dirty="0" err="1" smtClean="0"/>
              <a:t>Qpid</a:t>
            </a:r>
            <a:r>
              <a:rPr lang="en-US" sz="2400" dirty="0" smtClean="0"/>
              <a:t> Proton</a:t>
            </a:r>
          </a:p>
          <a:p>
            <a:r>
              <a:rPr lang="en-US" sz="1600" dirty="0">
                <a:latin typeface="Segoe UI"/>
              </a:rPr>
              <a:t>http://qpid.apache.org/proton/</a:t>
            </a:r>
          </a:p>
          <a:p>
            <a:pPr lvl="0"/>
            <a:r>
              <a:rPr lang="en-US" sz="2400" dirty="0" err="1" smtClean="0"/>
              <a:t>SwiftMQ</a:t>
            </a:r>
            <a:endParaRPr lang="en-US" sz="2400" dirty="0" smtClean="0"/>
          </a:p>
          <a:p>
            <a:pPr lvl="0"/>
            <a:r>
              <a:rPr lang="en-US" sz="1600" dirty="0" smtClean="0">
                <a:latin typeface="Segoe UI"/>
              </a:rPr>
              <a:t>http://www.swiftmq.com</a:t>
            </a:r>
          </a:p>
          <a:p>
            <a:pPr lvl="0"/>
            <a:r>
              <a:rPr lang="en-US" sz="2400" dirty="0" smtClean="0"/>
              <a:t>Microsoft </a:t>
            </a:r>
            <a:r>
              <a:rPr lang="en-US" sz="2400" dirty="0" smtClean="0"/>
              <a:t>Windows Azure Service Bus</a:t>
            </a:r>
          </a:p>
          <a:p>
            <a:pPr lvl="0"/>
            <a:r>
              <a:rPr lang="en-US" sz="1600" dirty="0" smtClean="0">
                <a:latin typeface="+mn-lt"/>
              </a:rPr>
              <a:t>https://</a:t>
            </a:r>
            <a:r>
              <a:rPr lang="en-US" sz="1600" dirty="0" smtClean="0">
                <a:latin typeface="+mn-lt"/>
              </a:rPr>
              <a:t>www.windowsazure.com/en-us/develop/net/how-to-guides/service-bus-amqp-overview</a:t>
            </a:r>
            <a:r>
              <a:rPr lang="en-US" sz="1600" dirty="0" smtClean="0">
                <a:latin typeface="+mn-lt"/>
              </a:rPr>
              <a:t>/</a:t>
            </a:r>
            <a:endParaRPr lang="en-US" sz="1600" dirty="0" smtClean="0">
              <a:latin typeface="+mn-lt"/>
            </a:endParaRPr>
          </a:p>
        </p:txBody>
      </p:sp>
    </p:spTree>
    <p:extLst>
      <p:ext uri="{BB962C8B-B14F-4D97-AF65-F5344CB8AC3E}">
        <p14:creationId xmlns:p14="http://schemas.microsoft.com/office/powerpoint/2010/main" val="40904011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3" y="0"/>
            <a:ext cx="10058400" cy="7002462"/>
          </a:xfrm>
          <a:prstGeom prst="rect">
            <a:avLst/>
          </a:prstGeom>
        </p:spPr>
      </p:pic>
      <p:sp>
        <p:nvSpPr>
          <p:cNvPr id="2" name="Title 1"/>
          <p:cNvSpPr>
            <a:spLocks noGrp="1"/>
          </p:cNvSpPr>
          <p:nvPr>
            <p:ph type="ctrTitle" idx="4294967295"/>
          </p:nvPr>
        </p:nvSpPr>
        <p:spPr>
          <a:xfrm>
            <a:off x="3170237" y="2278062"/>
            <a:ext cx="8716962" cy="1676400"/>
          </a:xfrm>
        </p:spPr>
        <p:txBody>
          <a:bodyPr/>
          <a:lstStyle/>
          <a:p>
            <a:r>
              <a:rPr lang="en-US" dirty="0" smtClean="0"/>
              <a:t>Thank you.  Questions?</a:t>
            </a:r>
            <a:r>
              <a:rPr lang="en-US" dirty="0"/>
              <a:t/>
            </a:r>
            <a:br>
              <a:rPr lang="en-US" dirty="0"/>
            </a:br>
            <a:endParaRPr lang="en-US" dirty="0"/>
          </a:p>
        </p:txBody>
      </p:sp>
      <p:grpSp>
        <p:nvGrpSpPr>
          <p:cNvPr id="4" name="Group 3"/>
          <p:cNvGrpSpPr/>
          <p:nvPr/>
        </p:nvGrpSpPr>
        <p:grpSpPr>
          <a:xfrm>
            <a:off x="5837237" y="4564062"/>
            <a:ext cx="4495800" cy="843192"/>
            <a:chOff x="8199437" y="3797070"/>
            <a:chExt cx="4495800" cy="843192"/>
          </a:xfrm>
        </p:grpSpPr>
        <p:pic>
          <p:nvPicPr>
            <p:cNvPr id="6" name="Picture 13"/>
            <p:cNvPicPr>
              <a:picLocks noChangeAspect="1" noChangeArrowheads="1"/>
            </p:cNvPicPr>
            <p:nvPr/>
          </p:nvPicPr>
          <p:blipFill>
            <a:blip r:embed="rId4" cstate="print"/>
            <a:srcRect/>
            <a:stretch>
              <a:fillRect/>
            </a:stretch>
          </p:blipFill>
          <p:spPr bwMode="auto">
            <a:xfrm>
              <a:off x="8199437" y="3797070"/>
              <a:ext cx="857618" cy="838200"/>
            </a:xfrm>
            <a:prstGeom prst="rect">
              <a:avLst/>
            </a:prstGeom>
            <a:noFill/>
            <a:ln w="3175">
              <a:noFill/>
              <a:miter lim="800000"/>
              <a:headEnd/>
              <a:tailEnd/>
            </a:ln>
          </p:spPr>
        </p:pic>
        <p:sp>
          <p:nvSpPr>
            <p:cNvPr id="3" name="Rectangle 2"/>
            <p:cNvSpPr/>
            <p:nvPr/>
          </p:nvSpPr>
          <p:spPr>
            <a:xfrm>
              <a:off x="9095149" y="3809265"/>
              <a:ext cx="3600088" cy="830997"/>
            </a:xfrm>
            <a:prstGeom prst="rect">
              <a:avLst/>
            </a:prstGeom>
          </p:spPr>
          <p:txBody>
            <a:bodyPr wrap="none">
              <a:spAutoFit/>
            </a:bodyPr>
            <a:lstStyle/>
            <a:p>
              <a:r>
                <a:rPr lang="en-US" sz="4800" dirty="0">
                  <a:gradFill>
                    <a:gsLst>
                      <a:gs pos="0">
                        <a:srgbClr val="505050"/>
                      </a:gs>
                      <a:gs pos="100000">
                        <a:srgbClr val="505050"/>
                      </a:gs>
                    </a:gsLst>
                    <a:lin ang="5400000" scaled="0"/>
                  </a:gradFill>
                  <a:latin typeface="+mj-lt"/>
                  <a:ea typeface="+mj-ea"/>
                  <a:cs typeface="+mj-cs"/>
                </a:rPr>
                <a:t>Let’s C</a:t>
              </a:r>
              <a:r>
                <a:rPr lang="en-US" sz="4800" dirty="0" smtClean="0">
                  <a:gradFill>
                    <a:gsLst>
                      <a:gs pos="0">
                        <a:srgbClr val="505050"/>
                      </a:gs>
                      <a:gs pos="100000">
                        <a:srgbClr val="505050"/>
                      </a:gs>
                    </a:gsLst>
                    <a:lin ang="5400000" scaled="0"/>
                  </a:gradFill>
                  <a:latin typeface="+mj-lt"/>
                  <a:ea typeface="+mj-ea"/>
                  <a:cs typeface="+mj-cs"/>
                </a:rPr>
                <a:t>onnect</a:t>
              </a:r>
              <a:endParaRPr lang="en-GB" sz="4800" dirty="0">
                <a:gradFill>
                  <a:gsLst>
                    <a:gs pos="0">
                      <a:srgbClr val="505050"/>
                    </a:gs>
                    <a:gs pos="100000">
                      <a:srgbClr val="505050"/>
                    </a:gs>
                  </a:gsLst>
                  <a:lin ang="5400000" scaled="0"/>
                </a:gradFill>
                <a:latin typeface="+mj-lt"/>
                <a:ea typeface="+mj-ea"/>
                <a:cs typeface="+mj-cs"/>
              </a:endParaRPr>
            </a:p>
          </p:txBody>
        </p:sp>
      </p:grpSp>
    </p:spTree>
    <p:extLst>
      <p:ext uri="{BB962C8B-B14F-4D97-AF65-F5344CB8AC3E}">
        <p14:creationId xmlns:p14="http://schemas.microsoft.com/office/powerpoint/2010/main" val="261446416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Down Arrow 18"/>
          <p:cNvSpPr/>
          <p:nvPr/>
        </p:nvSpPr>
        <p:spPr bwMode="auto">
          <a:xfrm rot="16200000">
            <a:off x="5894750" y="1380145"/>
            <a:ext cx="360361" cy="5573609"/>
          </a:xfrm>
          <a:prstGeom prst="downArrow">
            <a:avLst>
              <a:gd name="adj1" fmla="val 42122"/>
              <a:gd name="adj2" fmla="val 62085"/>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 name="U-Turn Arrow 6"/>
          <p:cNvSpPr/>
          <p:nvPr/>
        </p:nvSpPr>
        <p:spPr bwMode="auto">
          <a:xfrm rot="5400000" flipH="1">
            <a:off x="10663716" y="2678095"/>
            <a:ext cx="2127185" cy="1072340"/>
          </a:xfrm>
          <a:prstGeom prst="uturnArrow">
            <a:avLst>
              <a:gd name="adj1" fmla="val 15696"/>
              <a:gd name="adj2" fmla="val 17984"/>
              <a:gd name="adj3" fmla="val 19799"/>
              <a:gd name="adj4" fmla="val 36000"/>
              <a:gd name="adj5" fmla="val 83916"/>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2" name="Title 3"/>
          <p:cNvSpPr>
            <a:spLocks noGrp="1"/>
          </p:cNvSpPr>
          <p:nvPr>
            <p:ph type="title"/>
          </p:nvPr>
        </p:nvSpPr>
        <p:spPr/>
        <p:txBody>
          <a:bodyPr/>
          <a:lstStyle/>
          <a:p>
            <a:r>
              <a:rPr lang="en-US" dirty="0" smtClean="0"/>
              <a:t>Tightly Coupled</a:t>
            </a:r>
            <a:endParaRPr lang="en-US" dirty="0"/>
          </a:p>
        </p:txBody>
      </p:sp>
      <p:sp>
        <p:nvSpPr>
          <p:cNvPr id="4" name="Text Placeholder 3"/>
          <p:cNvSpPr>
            <a:spLocks noGrp="1"/>
          </p:cNvSpPr>
          <p:nvPr>
            <p:ph type="body" sz="quarter" idx="10"/>
          </p:nvPr>
        </p:nvSpPr>
        <p:spPr/>
        <p:txBody>
          <a:bodyPr/>
          <a:lstStyle/>
          <a:p>
            <a:endParaRPr lang="en-US"/>
          </a:p>
        </p:txBody>
      </p:sp>
      <p:grpSp>
        <p:nvGrpSpPr>
          <p:cNvPr id="50" name="Group 49"/>
          <p:cNvGrpSpPr/>
          <p:nvPr/>
        </p:nvGrpSpPr>
        <p:grpSpPr>
          <a:xfrm>
            <a:off x="680688" y="3034595"/>
            <a:ext cx="2667953" cy="2783748"/>
            <a:chOff x="664949" y="2975364"/>
            <a:chExt cx="2615878" cy="2729412"/>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96" y="2975364"/>
              <a:ext cx="2520672" cy="2220506"/>
            </a:xfrm>
            <a:prstGeom prst="rect">
              <a:avLst/>
            </a:prstGeom>
          </p:spPr>
        </p:pic>
        <p:sp>
          <p:nvSpPr>
            <p:cNvPr id="21" name="TextBox 20"/>
            <p:cNvSpPr txBox="1"/>
            <p:nvPr/>
          </p:nvSpPr>
          <p:spPr>
            <a:xfrm>
              <a:off x="664949" y="5353205"/>
              <a:ext cx="2615878" cy="351571"/>
            </a:xfrm>
            <a:prstGeom prst="rect">
              <a:avLst/>
            </a:prstGeom>
            <a:noFill/>
          </p:spPr>
          <p:txBody>
            <a:bodyPr wrap="square" lIns="0" tIns="0" rIns="0" bIns="0" rtlCol="0">
              <a:spAutoFit/>
            </a:bodyPr>
            <a:lstStyle/>
            <a:p>
              <a:pPr>
                <a:lnSpc>
                  <a:spcPct val="80000"/>
                </a:lnSpc>
                <a:buSzPct val="80000"/>
              </a:pPr>
              <a:r>
                <a:rPr lang="en-US" sz="2856" dirty="0">
                  <a:gradFill>
                    <a:gsLst>
                      <a:gs pos="0">
                        <a:srgbClr val="FFFFFF"/>
                      </a:gs>
                      <a:gs pos="100000">
                        <a:srgbClr val="FFFFFF"/>
                      </a:gs>
                    </a:gsLst>
                    <a:lin ang="5400000" scaled="0"/>
                  </a:gradFill>
                </a:rPr>
                <a:t>Store Front End</a:t>
              </a:r>
            </a:p>
          </p:txBody>
        </p:sp>
      </p:grpSp>
      <p:grpSp>
        <p:nvGrpSpPr>
          <p:cNvPr id="52" name="Group 51"/>
          <p:cNvGrpSpPr/>
          <p:nvPr/>
        </p:nvGrpSpPr>
        <p:grpSpPr>
          <a:xfrm>
            <a:off x="8920873" y="1761018"/>
            <a:ext cx="2271361" cy="1135681"/>
            <a:chOff x="8744295" y="1726645"/>
            <a:chExt cx="2227027" cy="1113514"/>
          </a:xfrm>
        </p:grpSpPr>
        <p:sp>
          <p:nvSpPr>
            <p:cNvPr id="20" name="Rectangle 19"/>
            <p:cNvSpPr/>
            <p:nvPr/>
          </p:nvSpPr>
          <p:spPr bwMode="auto">
            <a:xfrm>
              <a:off x="8744295" y="1726645"/>
              <a:ext cx="2227027" cy="1113514"/>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7278" y="2073435"/>
              <a:ext cx="1040086" cy="662709"/>
            </a:xfrm>
            <a:prstGeom prst="rect">
              <a:avLst/>
            </a:prstGeom>
          </p:spPr>
        </p:pic>
        <p:sp>
          <p:nvSpPr>
            <p:cNvPr id="28" name="TextBox 27"/>
            <p:cNvSpPr txBox="1"/>
            <p:nvPr/>
          </p:nvSpPr>
          <p:spPr>
            <a:xfrm>
              <a:off x="8873824" y="1832333"/>
              <a:ext cx="1969752" cy="226024"/>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Drivers</a:t>
              </a:r>
            </a:p>
          </p:txBody>
        </p:sp>
      </p:grpSp>
      <p:grpSp>
        <p:nvGrpSpPr>
          <p:cNvPr id="51" name="Group 50"/>
          <p:cNvGrpSpPr/>
          <p:nvPr/>
        </p:nvGrpSpPr>
        <p:grpSpPr>
          <a:xfrm>
            <a:off x="8879080" y="3034595"/>
            <a:ext cx="2667953" cy="2776750"/>
            <a:chOff x="8703318" y="2975363"/>
            <a:chExt cx="2615878" cy="2722551"/>
          </a:xfrm>
        </p:grpSpPr>
        <p:sp>
          <p:nvSpPr>
            <p:cNvPr id="3" name="Rectangle 2"/>
            <p:cNvSpPr/>
            <p:nvPr/>
          </p:nvSpPr>
          <p:spPr bwMode="auto">
            <a:xfrm>
              <a:off x="8744295" y="2975363"/>
              <a:ext cx="2227027" cy="222702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3" name="TextBox 22"/>
            <p:cNvSpPr txBox="1"/>
            <p:nvPr/>
          </p:nvSpPr>
          <p:spPr>
            <a:xfrm>
              <a:off x="8703318" y="5353205"/>
              <a:ext cx="2615878" cy="344709"/>
            </a:xfrm>
            <a:prstGeom prst="rect">
              <a:avLst/>
            </a:prstGeom>
            <a:noFill/>
          </p:spPr>
          <p:txBody>
            <a:bodyPr wrap="square" lIns="0" tIns="0" rIns="0" bIns="0" rtlCol="0">
              <a:spAutoFit/>
            </a:bodyPr>
            <a:lstStyle/>
            <a:p>
              <a:pPr>
                <a:lnSpc>
                  <a:spcPct val="80000"/>
                </a:lnSpc>
                <a:buSzPct val="80000"/>
              </a:pPr>
              <a:r>
                <a:rPr lang="en-US" sz="2856" dirty="0">
                  <a:gradFill>
                    <a:gsLst>
                      <a:gs pos="0">
                        <a:srgbClr val="FFFFFF"/>
                      </a:gs>
                      <a:gs pos="100000">
                        <a:srgbClr val="FFFFFF"/>
                      </a:gs>
                    </a:gsLst>
                    <a:lin ang="5400000" scaled="0"/>
                  </a:gradFill>
                </a:rPr>
                <a:t>Shipping Service</a:t>
              </a:r>
            </a:p>
          </p:txBody>
        </p:sp>
        <p:sp>
          <p:nvSpPr>
            <p:cNvPr id="29" name="TextBox 28"/>
            <p:cNvSpPr txBox="1"/>
            <p:nvPr/>
          </p:nvSpPr>
          <p:spPr>
            <a:xfrm>
              <a:off x="8873824" y="4874472"/>
              <a:ext cx="1969752" cy="226024"/>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Tracking</a:t>
              </a:r>
            </a:p>
          </p:txBody>
        </p:sp>
        <p:pic>
          <p:nvPicPr>
            <p:cNvPr id="30" name="Picture 29"/>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414075" y="3540408"/>
              <a:ext cx="961309" cy="961309"/>
            </a:xfrm>
            <a:prstGeom prst="rect">
              <a:avLst/>
            </a:prstGeom>
          </p:spPr>
        </p:pic>
      </p:grpSp>
    </p:spTree>
    <p:extLst>
      <p:ext uri="{BB962C8B-B14F-4D97-AF65-F5344CB8AC3E}">
        <p14:creationId xmlns:p14="http://schemas.microsoft.com/office/powerpoint/2010/main" val="211352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000"/>
                            </p:stCondLst>
                            <p:childTnLst>
                              <p:par>
                                <p:cTn id="21" presetID="22" presetClass="entr" presetSubtype="4" fill="hold" grpId="0" nodeType="afterEffect">
                                  <p:stCondLst>
                                    <p:cond delay="25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858" y="3034595"/>
            <a:ext cx="2570853" cy="2264712"/>
          </a:xfrm>
          <a:prstGeom prst="rect">
            <a:avLst/>
          </a:prstGeom>
        </p:spPr>
      </p:pic>
      <p:sp>
        <p:nvSpPr>
          <p:cNvPr id="19" name="Down Arrow 18"/>
          <p:cNvSpPr/>
          <p:nvPr/>
        </p:nvSpPr>
        <p:spPr bwMode="auto">
          <a:xfrm rot="16200000">
            <a:off x="5909098" y="1380145"/>
            <a:ext cx="360361" cy="5573609"/>
          </a:xfrm>
          <a:prstGeom prst="downArrow">
            <a:avLst>
              <a:gd name="adj1" fmla="val 42122"/>
              <a:gd name="adj2" fmla="val 62085"/>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 name="U-Turn Arrow 6"/>
          <p:cNvSpPr/>
          <p:nvPr/>
        </p:nvSpPr>
        <p:spPr bwMode="auto">
          <a:xfrm rot="5400000" flipH="1">
            <a:off x="10663716" y="2678095"/>
            <a:ext cx="2127185" cy="1072340"/>
          </a:xfrm>
          <a:prstGeom prst="uturnArrow">
            <a:avLst>
              <a:gd name="adj1" fmla="val 15696"/>
              <a:gd name="adj2" fmla="val 17984"/>
              <a:gd name="adj3" fmla="val 19799"/>
              <a:gd name="adj4" fmla="val 36000"/>
              <a:gd name="adj5" fmla="val 83916"/>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7" name="Rectangle 36"/>
          <p:cNvSpPr/>
          <p:nvPr/>
        </p:nvSpPr>
        <p:spPr bwMode="auto">
          <a:xfrm>
            <a:off x="8919778" y="3034595"/>
            <a:ext cx="2271361" cy="2271361"/>
          </a:xfrm>
          <a:prstGeom prst="rect">
            <a:avLst/>
          </a:prstGeom>
          <a:solidFill>
            <a:srgbClr val="ED1E7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8" name="Rectangle 37"/>
          <p:cNvSpPr/>
          <p:nvPr/>
        </p:nvSpPr>
        <p:spPr bwMode="auto">
          <a:xfrm>
            <a:off x="8919778" y="1761018"/>
            <a:ext cx="2271361" cy="1135681"/>
          </a:xfrm>
          <a:prstGeom prst="rect">
            <a:avLst/>
          </a:prstGeom>
          <a:solidFill>
            <a:srgbClr val="ED1E7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858" y="3034595"/>
            <a:ext cx="2570852" cy="2264711"/>
          </a:xfrm>
          <a:prstGeom prst="rect">
            <a:avLst/>
          </a:prstGeom>
        </p:spPr>
      </p:pic>
      <p:sp>
        <p:nvSpPr>
          <p:cNvPr id="3" name="Rectangle 2"/>
          <p:cNvSpPr/>
          <p:nvPr/>
        </p:nvSpPr>
        <p:spPr bwMode="auto">
          <a:xfrm>
            <a:off x="8920873" y="3034595"/>
            <a:ext cx="2271361" cy="227136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0" name="Rectangle 19"/>
          <p:cNvSpPr/>
          <p:nvPr/>
        </p:nvSpPr>
        <p:spPr bwMode="auto">
          <a:xfrm>
            <a:off x="8920873" y="1761018"/>
            <a:ext cx="2271361" cy="113568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1" name="TextBox 20"/>
          <p:cNvSpPr txBox="1"/>
          <p:nvPr/>
        </p:nvSpPr>
        <p:spPr>
          <a:xfrm>
            <a:off x="680688" y="5459773"/>
            <a:ext cx="2667953" cy="358570"/>
          </a:xfrm>
          <a:prstGeom prst="rect">
            <a:avLst/>
          </a:prstGeom>
          <a:noFill/>
        </p:spPr>
        <p:txBody>
          <a:bodyPr wrap="square" lIns="0" tIns="0" rIns="0" bIns="0" rtlCol="0">
            <a:spAutoFit/>
          </a:bodyPr>
          <a:lstStyle/>
          <a:p>
            <a:pPr>
              <a:lnSpc>
                <a:spcPct val="80000"/>
              </a:lnSpc>
              <a:buSzPct val="80000"/>
            </a:pPr>
            <a:r>
              <a:rPr lang="en-US" sz="2856" dirty="0">
                <a:gradFill>
                  <a:gsLst>
                    <a:gs pos="0">
                      <a:srgbClr val="FFFFFF"/>
                    </a:gs>
                    <a:gs pos="100000">
                      <a:srgbClr val="FFFFFF"/>
                    </a:gs>
                  </a:gsLst>
                  <a:lin ang="5400000" scaled="0"/>
                </a:gradFill>
              </a:rPr>
              <a:t>Store Front End</a:t>
            </a:r>
          </a:p>
        </p:txBody>
      </p:sp>
      <p:sp>
        <p:nvSpPr>
          <p:cNvPr id="23" name="TextBox 22"/>
          <p:cNvSpPr txBox="1"/>
          <p:nvPr/>
        </p:nvSpPr>
        <p:spPr>
          <a:xfrm>
            <a:off x="8879080" y="5459773"/>
            <a:ext cx="2667953" cy="351571"/>
          </a:xfrm>
          <a:prstGeom prst="rect">
            <a:avLst/>
          </a:prstGeom>
          <a:noFill/>
        </p:spPr>
        <p:txBody>
          <a:bodyPr wrap="square" lIns="0" tIns="0" rIns="0" bIns="0" rtlCol="0">
            <a:spAutoFit/>
          </a:bodyPr>
          <a:lstStyle/>
          <a:p>
            <a:pPr>
              <a:lnSpc>
                <a:spcPct val="80000"/>
              </a:lnSpc>
              <a:buSzPct val="80000"/>
            </a:pPr>
            <a:r>
              <a:rPr lang="en-US" sz="2856" dirty="0">
                <a:gradFill>
                  <a:gsLst>
                    <a:gs pos="0">
                      <a:srgbClr val="FFFFFF"/>
                    </a:gs>
                    <a:gs pos="100000">
                      <a:srgbClr val="FFFFFF"/>
                    </a:gs>
                  </a:gsLst>
                  <a:lin ang="5400000" scaled="0"/>
                </a:gradFill>
              </a:rPr>
              <a:t>Shipping Service</a:t>
            </a:r>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64220" y="2114712"/>
            <a:ext cx="1060791" cy="675902"/>
          </a:xfrm>
          <a:prstGeom prst="rect">
            <a:avLst/>
          </a:prstGeom>
        </p:spPr>
      </p:pic>
      <p:sp>
        <p:nvSpPr>
          <p:cNvPr id="28" name="TextBox 27"/>
          <p:cNvSpPr txBox="1"/>
          <p:nvPr/>
        </p:nvSpPr>
        <p:spPr>
          <a:xfrm>
            <a:off x="9052980" y="1868809"/>
            <a:ext cx="2008965" cy="230524"/>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Drivers</a:t>
            </a:r>
          </a:p>
        </p:txBody>
      </p:sp>
      <p:sp>
        <p:nvSpPr>
          <p:cNvPr id="29" name="TextBox 28"/>
          <p:cNvSpPr txBox="1"/>
          <p:nvPr/>
        </p:nvSpPr>
        <p:spPr>
          <a:xfrm>
            <a:off x="9052980" y="4971509"/>
            <a:ext cx="2008965" cy="230524"/>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Tracking</a:t>
            </a:r>
          </a:p>
        </p:txBody>
      </p:sp>
      <p:pic>
        <p:nvPicPr>
          <p:cNvPr id="30" name="Picture 29"/>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603986" y="3610888"/>
            <a:ext cx="980446" cy="980446"/>
          </a:xfrm>
          <a:prstGeom prst="rect">
            <a:avLst/>
          </a:prstGeom>
        </p:spPr>
      </p:pic>
      <p:pic>
        <p:nvPicPr>
          <p:cNvPr id="44" name="Picture 43"/>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181102" y="4775427"/>
            <a:ext cx="626238" cy="522530"/>
          </a:xfrm>
          <a:prstGeom prst="rect">
            <a:avLst/>
          </a:prstGeom>
        </p:spPr>
      </p:pic>
      <p:pic>
        <p:nvPicPr>
          <p:cNvPr id="45" name="Picture 44"/>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945694" y="1028271"/>
            <a:ext cx="522530" cy="626238"/>
          </a:xfrm>
          <a:prstGeom prst="rect">
            <a:avLst/>
          </a:prstGeom>
        </p:spPr>
      </p:pic>
      <p:pic>
        <p:nvPicPr>
          <p:cNvPr id="22" name="Picture 21"/>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335" y="2331509"/>
            <a:ext cx="522530" cy="626238"/>
          </a:xfrm>
          <a:prstGeom prst="rect">
            <a:avLst/>
          </a:prstGeom>
        </p:spPr>
      </p:pic>
      <p:sp>
        <p:nvSpPr>
          <p:cNvPr id="5" name="Title 4"/>
          <p:cNvSpPr>
            <a:spLocks noGrp="1"/>
          </p:cNvSpPr>
          <p:nvPr>
            <p:ph type="title"/>
          </p:nvPr>
        </p:nvSpPr>
        <p:spPr/>
        <p:txBody>
          <a:bodyPr/>
          <a:lstStyle/>
          <a:p>
            <a:r>
              <a:rPr lang="en-US" dirty="0" smtClean="0"/>
              <a:t>Tightly Coupled</a:t>
            </a:r>
            <a:endParaRPr lang="en-US" dirty="0"/>
          </a:p>
        </p:txBody>
      </p:sp>
      <p:sp>
        <p:nvSpPr>
          <p:cNvPr id="10" name="Text Placeholder 9"/>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811242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p:tgtEl>
                                          <p:spTgt spid="45"/>
                                        </p:tgtEl>
                                        <p:attrNameLst>
                                          <p:attrName>ppt_y</p:attrName>
                                        </p:attrNameLst>
                                      </p:cBhvr>
                                      <p:tavLst>
                                        <p:tav tm="0">
                                          <p:val>
                                            <p:strVal val="#ppt_y+#ppt_h*1.125000"/>
                                          </p:val>
                                        </p:tav>
                                        <p:tav tm="100000">
                                          <p:val>
                                            <p:strVal val="#ppt_y"/>
                                          </p:val>
                                        </p:tav>
                                      </p:tavLst>
                                    </p:anim>
                                    <p:animEffect transition="in" filter="wipe(up)">
                                      <p:cBhvr>
                                        <p:cTn id="12" dur="500"/>
                                        <p:tgtEl>
                                          <p:spTgt spid="45"/>
                                        </p:tgtEl>
                                      </p:cBhvr>
                                    </p:animEffect>
                                  </p:childTnLst>
                                </p:cTn>
                              </p:par>
                            </p:childTnLst>
                          </p:cTn>
                        </p:par>
                        <p:par>
                          <p:cTn id="13" fill="hold">
                            <p:stCondLst>
                              <p:cond delay="1000"/>
                            </p:stCondLst>
                            <p:childTnLst>
                              <p:par>
                                <p:cTn id="14" presetID="10" presetClass="exit" presetSubtype="0" fill="hold" grpId="0" nodeType="after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par>
                          <p:cTn id="17" fill="hold">
                            <p:stCondLst>
                              <p:cond delay="1500"/>
                            </p:stCondLst>
                            <p:childTnLst>
                              <p:par>
                                <p:cTn id="18" presetID="12" presetClass="entr" presetSubtype="2"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p:tgtEl>
                                          <p:spTgt spid="44"/>
                                        </p:tgtEl>
                                        <p:attrNameLst>
                                          <p:attrName>ppt_x</p:attrName>
                                        </p:attrNameLst>
                                      </p:cBhvr>
                                      <p:tavLst>
                                        <p:tav tm="0">
                                          <p:val>
                                            <p:strVal val="#ppt_x+#ppt_w*1.125000"/>
                                          </p:val>
                                        </p:tav>
                                        <p:tav tm="100000">
                                          <p:val>
                                            <p:strVal val="#ppt_x"/>
                                          </p:val>
                                        </p:tav>
                                      </p:tavLst>
                                    </p:anim>
                                    <p:animEffect transition="in" filter="wipe(left)">
                                      <p:cBhvr>
                                        <p:cTn id="21" dur="500"/>
                                        <p:tgtEl>
                                          <p:spTgt spid="44"/>
                                        </p:tgtEl>
                                      </p:cBhvr>
                                    </p:animEffect>
                                  </p:childTnLst>
                                </p:cTn>
                              </p:par>
                            </p:childTnLst>
                          </p:cTn>
                        </p:par>
                        <p:par>
                          <p:cTn id="22" fill="hold">
                            <p:stCondLst>
                              <p:cond delay="2000"/>
                            </p:stCondLst>
                            <p:childTnLst>
                              <p:par>
                                <p:cTn id="23" presetID="10" presetClass="exit" presetSubtype="0" fill="hold" nodeType="after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par>
                          <p:cTn id="26" fill="hold">
                            <p:stCondLst>
                              <p:cond delay="2500"/>
                            </p:stCondLst>
                            <p:childTnLst>
                              <p:par>
                                <p:cTn id="27" presetID="12" presetClass="entr" presetSubtype="4"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p:tgtEl>
                                          <p:spTgt spid="22"/>
                                        </p:tgtEl>
                                        <p:attrNameLst>
                                          <p:attrName>ppt_y</p:attrName>
                                        </p:attrNameLst>
                                      </p:cBhvr>
                                      <p:tavLst>
                                        <p:tav tm="0">
                                          <p:val>
                                            <p:strVal val="#ppt_y+#ppt_h*1.125000"/>
                                          </p:val>
                                        </p:tav>
                                        <p:tav tm="100000">
                                          <p:val>
                                            <p:strVal val="#ppt_y"/>
                                          </p:val>
                                        </p:tav>
                                      </p:tavLst>
                                    </p:anim>
                                    <p:animEffect transition="in" filter="wipe(up)">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Group 5"/>
          <p:cNvGrpSpPr/>
          <p:nvPr/>
        </p:nvGrpSpPr>
        <p:grpSpPr>
          <a:xfrm>
            <a:off x="4168901" y="1654508"/>
            <a:ext cx="3836826" cy="4715889"/>
            <a:chOff x="4085076" y="1622215"/>
            <a:chExt cx="3761936" cy="4623840"/>
          </a:xfrm>
        </p:grpSpPr>
        <p:cxnSp>
          <p:nvCxnSpPr>
            <p:cNvPr id="26" name="Straight Connector 25"/>
            <p:cNvCxnSpPr/>
            <p:nvPr/>
          </p:nvCxnSpPr>
          <p:spPr>
            <a:xfrm>
              <a:off x="7847012" y="1622215"/>
              <a:ext cx="0" cy="4623840"/>
            </a:xfrm>
            <a:prstGeom prst="line">
              <a:avLst/>
            </a:prstGeom>
            <a:ln w="57150">
              <a:solidFill>
                <a:srgbClr val="85BCE6"/>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085076" y="1622215"/>
              <a:ext cx="0" cy="4623840"/>
            </a:xfrm>
            <a:prstGeom prst="line">
              <a:avLst/>
            </a:prstGeom>
            <a:ln w="57150">
              <a:solidFill>
                <a:srgbClr val="85BCE6"/>
              </a:solidFill>
              <a:prstDash val="sysDash"/>
            </a:ln>
          </p:spPr>
          <p:style>
            <a:lnRef idx="1">
              <a:schemeClr val="accent1"/>
            </a:lnRef>
            <a:fillRef idx="0">
              <a:schemeClr val="accent1"/>
            </a:fillRef>
            <a:effectRef idx="0">
              <a:schemeClr val="accent1"/>
            </a:effectRef>
            <a:fontRef idx="minor">
              <a:schemeClr val="tx1"/>
            </a:fontRef>
          </p:style>
        </p:cxnSp>
      </p:grpSp>
      <p:sp>
        <p:nvSpPr>
          <p:cNvPr id="7" name="U-Turn Arrow 6"/>
          <p:cNvSpPr/>
          <p:nvPr/>
        </p:nvSpPr>
        <p:spPr bwMode="auto">
          <a:xfrm rot="5400000" flipH="1">
            <a:off x="10663716" y="2678095"/>
            <a:ext cx="2127185" cy="1072340"/>
          </a:xfrm>
          <a:prstGeom prst="uturnArrow">
            <a:avLst>
              <a:gd name="adj1" fmla="val 15696"/>
              <a:gd name="adj2" fmla="val 17984"/>
              <a:gd name="adj3" fmla="val 19799"/>
              <a:gd name="adj4" fmla="val 36000"/>
              <a:gd name="adj5" fmla="val 83916"/>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nvGrpSpPr>
          <p:cNvPr id="50" name="Group 49"/>
          <p:cNvGrpSpPr/>
          <p:nvPr/>
        </p:nvGrpSpPr>
        <p:grpSpPr>
          <a:xfrm>
            <a:off x="680688" y="3034595"/>
            <a:ext cx="2667953" cy="2783748"/>
            <a:chOff x="664949" y="2975364"/>
            <a:chExt cx="2615878" cy="2729412"/>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96" y="2975364"/>
              <a:ext cx="2520672" cy="2220506"/>
            </a:xfrm>
            <a:prstGeom prst="rect">
              <a:avLst/>
            </a:prstGeom>
          </p:spPr>
        </p:pic>
        <p:sp>
          <p:nvSpPr>
            <p:cNvPr id="21" name="TextBox 20"/>
            <p:cNvSpPr txBox="1"/>
            <p:nvPr/>
          </p:nvSpPr>
          <p:spPr>
            <a:xfrm>
              <a:off x="664949" y="5353205"/>
              <a:ext cx="2615878" cy="351571"/>
            </a:xfrm>
            <a:prstGeom prst="rect">
              <a:avLst/>
            </a:prstGeom>
            <a:noFill/>
          </p:spPr>
          <p:txBody>
            <a:bodyPr wrap="square" lIns="0" tIns="0" rIns="0" bIns="0" rtlCol="0">
              <a:spAutoFit/>
            </a:bodyPr>
            <a:lstStyle/>
            <a:p>
              <a:pPr>
                <a:lnSpc>
                  <a:spcPct val="80000"/>
                </a:lnSpc>
                <a:buSzPct val="80000"/>
              </a:pPr>
              <a:r>
                <a:rPr lang="en-US" sz="2856" dirty="0">
                  <a:gradFill>
                    <a:gsLst>
                      <a:gs pos="0">
                        <a:srgbClr val="FFFFFF"/>
                      </a:gs>
                      <a:gs pos="100000">
                        <a:srgbClr val="FFFFFF"/>
                      </a:gs>
                    </a:gsLst>
                    <a:lin ang="5400000" scaled="0"/>
                  </a:gradFill>
                </a:rPr>
                <a:t>Store Front End</a:t>
              </a:r>
            </a:p>
          </p:txBody>
        </p:sp>
      </p:grpSp>
      <p:grpSp>
        <p:nvGrpSpPr>
          <p:cNvPr id="52" name="Group 51"/>
          <p:cNvGrpSpPr/>
          <p:nvPr/>
        </p:nvGrpSpPr>
        <p:grpSpPr>
          <a:xfrm>
            <a:off x="8920873" y="1761018"/>
            <a:ext cx="2271361" cy="1135681"/>
            <a:chOff x="8744295" y="1726645"/>
            <a:chExt cx="2227027" cy="1113514"/>
          </a:xfrm>
        </p:grpSpPr>
        <p:sp>
          <p:nvSpPr>
            <p:cNvPr id="20" name="Rectangle 19"/>
            <p:cNvSpPr/>
            <p:nvPr/>
          </p:nvSpPr>
          <p:spPr bwMode="auto">
            <a:xfrm>
              <a:off x="8744295" y="1726645"/>
              <a:ext cx="2227027" cy="1113514"/>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7278" y="2073435"/>
              <a:ext cx="1040086" cy="662709"/>
            </a:xfrm>
            <a:prstGeom prst="rect">
              <a:avLst/>
            </a:prstGeom>
          </p:spPr>
        </p:pic>
        <p:sp>
          <p:nvSpPr>
            <p:cNvPr id="28" name="TextBox 27"/>
            <p:cNvSpPr txBox="1"/>
            <p:nvPr/>
          </p:nvSpPr>
          <p:spPr>
            <a:xfrm>
              <a:off x="8873824" y="1832333"/>
              <a:ext cx="1969752" cy="226024"/>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Drivers</a:t>
              </a:r>
            </a:p>
          </p:txBody>
        </p:sp>
      </p:grpSp>
      <p:grpSp>
        <p:nvGrpSpPr>
          <p:cNvPr id="51" name="Group 50"/>
          <p:cNvGrpSpPr/>
          <p:nvPr/>
        </p:nvGrpSpPr>
        <p:grpSpPr>
          <a:xfrm>
            <a:off x="8879080" y="3034595"/>
            <a:ext cx="2667953" cy="2776750"/>
            <a:chOff x="8703318" y="2975363"/>
            <a:chExt cx="2615878" cy="2722551"/>
          </a:xfrm>
        </p:grpSpPr>
        <p:sp>
          <p:nvSpPr>
            <p:cNvPr id="3" name="Rectangle 2"/>
            <p:cNvSpPr/>
            <p:nvPr/>
          </p:nvSpPr>
          <p:spPr bwMode="auto">
            <a:xfrm>
              <a:off x="8744295" y="2975363"/>
              <a:ext cx="2227027" cy="222702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3" name="TextBox 22"/>
            <p:cNvSpPr txBox="1"/>
            <p:nvPr/>
          </p:nvSpPr>
          <p:spPr>
            <a:xfrm>
              <a:off x="8703318" y="5353205"/>
              <a:ext cx="2615878" cy="344709"/>
            </a:xfrm>
            <a:prstGeom prst="rect">
              <a:avLst/>
            </a:prstGeom>
            <a:noFill/>
          </p:spPr>
          <p:txBody>
            <a:bodyPr wrap="square" lIns="0" tIns="0" rIns="0" bIns="0" rtlCol="0">
              <a:spAutoFit/>
            </a:bodyPr>
            <a:lstStyle/>
            <a:p>
              <a:pPr>
                <a:lnSpc>
                  <a:spcPct val="80000"/>
                </a:lnSpc>
                <a:buSzPct val="80000"/>
              </a:pPr>
              <a:r>
                <a:rPr lang="en-US" sz="2856" dirty="0">
                  <a:gradFill>
                    <a:gsLst>
                      <a:gs pos="0">
                        <a:srgbClr val="FFFFFF"/>
                      </a:gs>
                      <a:gs pos="100000">
                        <a:srgbClr val="FFFFFF"/>
                      </a:gs>
                    </a:gsLst>
                    <a:lin ang="5400000" scaled="0"/>
                  </a:gradFill>
                </a:rPr>
                <a:t>Shipping Service</a:t>
              </a:r>
            </a:p>
          </p:txBody>
        </p:sp>
        <p:sp>
          <p:nvSpPr>
            <p:cNvPr id="29" name="TextBox 28"/>
            <p:cNvSpPr txBox="1"/>
            <p:nvPr/>
          </p:nvSpPr>
          <p:spPr>
            <a:xfrm>
              <a:off x="8873824" y="4874472"/>
              <a:ext cx="1969752" cy="226024"/>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Tracking</a:t>
              </a:r>
            </a:p>
          </p:txBody>
        </p:sp>
        <p:pic>
          <p:nvPicPr>
            <p:cNvPr id="30" name="Picture 29"/>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414075" y="3540408"/>
              <a:ext cx="961309" cy="961309"/>
            </a:xfrm>
            <a:prstGeom prst="rect">
              <a:avLst/>
            </a:prstGeom>
          </p:spPr>
        </p:pic>
      </p:grpSp>
      <p:grpSp>
        <p:nvGrpSpPr>
          <p:cNvPr id="5" name="Group 4"/>
          <p:cNvGrpSpPr/>
          <p:nvPr/>
        </p:nvGrpSpPr>
        <p:grpSpPr>
          <a:xfrm>
            <a:off x="4962276" y="3034595"/>
            <a:ext cx="2667953" cy="2783749"/>
            <a:chOff x="4933306" y="2975363"/>
            <a:chExt cx="2615878" cy="2729413"/>
          </a:xfrm>
        </p:grpSpPr>
        <p:sp>
          <p:nvSpPr>
            <p:cNvPr id="17" name="TextBox 16"/>
            <p:cNvSpPr txBox="1"/>
            <p:nvPr/>
          </p:nvSpPr>
          <p:spPr>
            <a:xfrm>
              <a:off x="4933306" y="5353205"/>
              <a:ext cx="2615878" cy="351571"/>
            </a:xfrm>
            <a:prstGeom prst="rect">
              <a:avLst/>
            </a:prstGeom>
            <a:noFill/>
          </p:spPr>
          <p:txBody>
            <a:bodyPr wrap="square" lIns="0" tIns="0" rIns="0" bIns="0" rtlCol="0">
              <a:spAutoFit/>
            </a:bodyPr>
            <a:lstStyle/>
            <a:p>
              <a:pPr>
                <a:lnSpc>
                  <a:spcPct val="80000"/>
                </a:lnSpc>
                <a:buSzPct val="80000"/>
              </a:pPr>
              <a:r>
                <a:rPr lang="en-US" sz="2856" dirty="0">
                  <a:solidFill>
                    <a:srgbClr val="929292"/>
                  </a:solidFill>
                </a:rPr>
                <a:t>Order Queue</a:t>
              </a:r>
            </a:p>
          </p:txBody>
        </p:sp>
        <p:sp>
          <p:nvSpPr>
            <p:cNvPr id="18" name="Rectangle 17"/>
            <p:cNvSpPr/>
            <p:nvPr/>
          </p:nvSpPr>
          <p:spPr bwMode="auto">
            <a:xfrm>
              <a:off x="4960465" y="2975363"/>
              <a:ext cx="2227027" cy="222702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sp>
        <p:nvSpPr>
          <p:cNvPr id="4" name="Title 3"/>
          <p:cNvSpPr>
            <a:spLocks noGrp="1"/>
          </p:cNvSpPr>
          <p:nvPr>
            <p:ph type="title"/>
          </p:nvPr>
        </p:nvSpPr>
        <p:spPr/>
        <p:txBody>
          <a:bodyPr/>
          <a:lstStyle/>
          <a:p>
            <a:r>
              <a:rPr lang="en-US" dirty="0" smtClean="0"/>
              <a:t>Loosely Coupled</a:t>
            </a:r>
            <a:endParaRPr lang="en-US" dirty="0"/>
          </a:p>
        </p:txBody>
      </p:sp>
    </p:spTree>
    <p:extLst>
      <p:ext uri="{BB962C8B-B14F-4D97-AF65-F5344CB8AC3E}">
        <p14:creationId xmlns:p14="http://schemas.microsoft.com/office/powerpoint/2010/main" val="2934645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000"/>
                            </p:stCondLst>
                            <p:childTnLst>
                              <p:par>
                                <p:cTn id="26" presetID="22" presetClass="entr" presetSubtype="4" fill="hold" grpId="0" nodeType="afterEffect">
                                  <p:stCondLst>
                                    <p:cond delay="25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The Business Case</a:t>
            </a:r>
            <a:endParaRPr lang="en-US" dirty="0"/>
          </a:p>
        </p:txBody>
      </p:sp>
    </p:spTree>
    <p:extLst>
      <p:ext uri="{BB962C8B-B14F-4D97-AF65-F5344CB8AC3E}">
        <p14:creationId xmlns:p14="http://schemas.microsoft.com/office/powerpoint/2010/main" val="62405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47" name="Straight Connector 46"/>
          <p:cNvCxnSpPr/>
          <p:nvPr/>
        </p:nvCxnSpPr>
        <p:spPr>
          <a:xfrm>
            <a:off x="8005727" y="1654508"/>
            <a:ext cx="0" cy="4715889"/>
          </a:xfrm>
          <a:prstGeom prst="line">
            <a:avLst/>
          </a:prstGeom>
          <a:ln w="57150">
            <a:solidFill>
              <a:srgbClr val="85BCE6"/>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168900" y="1654508"/>
            <a:ext cx="0" cy="4715889"/>
          </a:xfrm>
          <a:prstGeom prst="line">
            <a:avLst/>
          </a:prstGeom>
          <a:ln w="57150">
            <a:solidFill>
              <a:srgbClr val="85BCE6"/>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bwMode="auto">
          <a:xfrm>
            <a:off x="8920873" y="3034595"/>
            <a:ext cx="2271361" cy="227136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0" name="Rectangle 19"/>
          <p:cNvSpPr/>
          <p:nvPr/>
        </p:nvSpPr>
        <p:spPr bwMode="auto">
          <a:xfrm>
            <a:off x="8920873" y="1761018"/>
            <a:ext cx="2271361" cy="113568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9" name="Down Arrow 48"/>
          <p:cNvSpPr/>
          <p:nvPr/>
        </p:nvSpPr>
        <p:spPr bwMode="auto">
          <a:xfrm rot="16200000">
            <a:off x="3918598" y="3356295"/>
            <a:ext cx="360361" cy="1621304"/>
          </a:xfrm>
          <a:prstGeom prst="downArrow">
            <a:avLst>
              <a:gd name="adj1" fmla="val 42122"/>
              <a:gd name="adj2" fmla="val 62085"/>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50" name="Down Arrow 49"/>
          <p:cNvSpPr/>
          <p:nvPr/>
        </p:nvSpPr>
        <p:spPr bwMode="auto">
          <a:xfrm rot="16200000">
            <a:off x="7883175" y="3366822"/>
            <a:ext cx="360361" cy="1600250"/>
          </a:xfrm>
          <a:prstGeom prst="downArrow">
            <a:avLst>
              <a:gd name="adj1" fmla="val 42122"/>
              <a:gd name="adj2" fmla="val 62085"/>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 name="U-Turn Arrow 6"/>
          <p:cNvSpPr/>
          <p:nvPr/>
        </p:nvSpPr>
        <p:spPr bwMode="auto">
          <a:xfrm rot="5400000" flipH="1">
            <a:off x="10663716" y="2678095"/>
            <a:ext cx="2127185" cy="1072340"/>
          </a:xfrm>
          <a:prstGeom prst="uturnArrow">
            <a:avLst>
              <a:gd name="adj1" fmla="val 15696"/>
              <a:gd name="adj2" fmla="val 17984"/>
              <a:gd name="adj3" fmla="val 19799"/>
              <a:gd name="adj4" fmla="val 36000"/>
              <a:gd name="adj5" fmla="val 83916"/>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1" name="TextBox 20"/>
          <p:cNvSpPr txBox="1"/>
          <p:nvPr/>
        </p:nvSpPr>
        <p:spPr>
          <a:xfrm>
            <a:off x="680688" y="5459773"/>
            <a:ext cx="2667953" cy="358570"/>
          </a:xfrm>
          <a:prstGeom prst="rect">
            <a:avLst/>
          </a:prstGeom>
          <a:noFill/>
        </p:spPr>
        <p:txBody>
          <a:bodyPr wrap="square" lIns="0" tIns="0" rIns="0" bIns="0" rtlCol="0">
            <a:spAutoFit/>
          </a:bodyPr>
          <a:lstStyle/>
          <a:p>
            <a:pPr>
              <a:lnSpc>
                <a:spcPct val="80000"/>
              </a:lnSpc>
              <a:buSzPct val="80000"/>
            </a:pPr>
            <a:r>
              <a:rPr lang="en-US" sz="2856" dirty="0">
                <a:gradFill>
                  <a:gsLst>
                    <a:gs pos="0">
                      <a:srgbClr val="FFFFFF"/>
                    </a:gs>
                    <a:gs pos="100000">
                      <a:srgbClr val="FFFFFF"/>
                    </a:gs>
                  </a:gsLst>
                  <a:lin ang="5400000" scaled="0"/>
                </a:gradFill>
              </a:rPr>
              <a:t>Store Front End</a:t>
            </a:r>
          </a:p>
        </p:txBody>
      </p:sp>
      <p:sp>
        <p:nvSpPr>
          <p:cNvPr id="22" name="TextBox 21"/>
          <p:cNvSpPr txBox="1"/>
          <p:nvPr/>
        </p:nvSpPr>
        <p:spPr>
          <a:xfrm>
            <a:off x="4962276" y="5459773"/>
            <a:ext cx="2667953" cy="358570"/>
          </a:xfrm>
          <a:prstGeom prst="rect">
            <a:avLst/>
          </a:prstGeom>
          <a:noFill/>
        </p:spPr>
        <p:txBody>
          <a:bodyPr wrap="square" lIns="0" tIns="0" rIns="0" bIns="0" rtlCol="0">
            <a:spAutoFit/>
          </a:bodyPr>
          <a:lstStyle/>
          <a:p>
            <a:pPr>
              <a:lnSpc>
                <a:spcPct val="80000"/>
              </a:lnSpc>
              <a:buSzPct val="80000"/>
            </a:pPr>
            <a:r>
              <a:rPr lang="en-US" sz="2856" dirty="0">
                <a:solidFill>
                  <a:srgbClr val="929292"/>
                </a:solidFill>
              </a:rPr>
              <a:t>Order Queue</a:t>
            </a:r>
          </a:p>
        </p:txBody>
      </p:sp>
      <p:sp>
        <p:nvSpPr>
          <p:cNvPr id="23" name="TextBox 22"/>
          <p:cNvSpPr txBox="1"/>
          <p:nvPr/>
        </p:nvSpPr>
        <p:spPr>
          <a:xfrm>
            <a:off x="8879080" y="5459773"/>
            <a:ext cx="2667953" cy="351571"/>
          </a:xfrm>
          <a:prstGeom prst="rect">
            <a:avLst/>
          </a:prstGeom>
          <a:noFill/>
        </p:spPr>
        <p:txBody>
          <a:bodyPr wrap="square" lIns="0" tIns="0" rIns="0" bIns="0" rtlCol="0">
            <a:spAutoFit/>
          </a:bodyPr>
          <a:lstStyle/>
          <a:p>
            <a:pPr>
              <a:lnSpc>
                <a:spcPct val="80000"/>
              </a:lnSpc>
              <a:buSzPct val="80000"/>
            </a:pPr>
            <a:r>
              <a:rPr lang="en-US" sz="2856" dirty="0">
                <a:gradFill>
                  <a:gsLst>
                    <a:gs pos="0">
                      <a:srgbClr val="FFFFFF"/>
                    </a:gs>
                    <a:gs pos="100000">
                      <a:srgbClr val="FFFFFF"/>
                    </a:gs>
                  </a:gsLst>
                  <a:lin ang="5400000" scaled="0"/>
                </a:gradFill>
              </a:rPr>
              <a:t>Shipping Service</a:t>
            </a: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4220" y="2114712"/>
            <a:ext cx="1060791" cy="675902"/>
          </a:xfrm>
          <a:prstGeom prst="rect">
            <a:avLst/>
          </a:prstGeom>
        </p:spPr>
      </p:pic>
      <p:sp>
        <p:nvSpPr>
          <p:cNvPr id="28" name="TextBox 27"/>
          <p:cNvSpPr txBox="1"/>
          <p:nvPr/>
        </p:nvSpPr>
        <p:spPr>
          <a:xfrm>
            <a:off x="9052980" y="1868809"/>
            <a:ext cx="2008965" cy="230524"/>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Drivers</a:t>
            </a:r>
          </a:p>
        </p:txBody>
      </p:sp>
      <p:sp>
        <p:nvSpPr>
          <p:cNvPr id="29" name="TextBox 28"/>
          <p:cNvSpPr txBox="1"/>
          <p:nvPr/>
        </p:nvSpPr>
        <p:spPr>
          <a:xfrm>
            <a:off x="9052980" y="4971509"/>
            <a:ext cx="2008965" cy="230524"/>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Tracking</a:t>
            </a:r>
          </a:p>
        </p:txBody>
      </p:sp>
      <p:pic>
        <p:nvPicPr>
          <p:cNvPr id="30" name="Picture 29"/>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603986" y="3610888"/>
            <a:ext cx="980446" cy="980446"/>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2858" y="3034595"/>
            <a:ext cx="2570852" cy="2264711"/>
          </a:xfrm>
          <a:prstGeom prst="rect">
            <a:avLst/>
          </a:prstGeom>
        </p:spPr>
      </p:pic>
      <p:sp>
        <p:nvSpPr>
          <p:cNvPr id="32" name="Rectangle 31"/>
          <p:cNvSpPr/>
          <p:nvPr/>
        </p:nvSpPr>
        <p:spPr bwMode="auto">
          <a:xfrm>
            <a:off x="4989976" y="3034595"/>
            <a:ext cx="2271361" cy="227136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43" name="Picture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6888" y="3714193"/>
            <a:ext cx="855552" cy="891201"/>
          </a:xfrm>
          <a:prstGeom prst="rect">
            <a:avLst/>
          </a:prstGeom>
        </p:spPr>
      </p:pic>
      <p:sp>
        <p:nvSpPr>
          <p:cNvPr id="4" name="Title 3"/>
          <p:cNvSpPr>
            <a:spLocks noGrp="1"/>
          </p:cNvSpPr>
          <p:nvPr>
            <p:ph type="title"/>
          </p:nvPr>
        </p:nvSpPr>
        <p:spPr/>
        <p:txBody>
          <a:bodyPr/>
          <a:lstStyle/>
          <a:p>
            <a:r>
              <a:rPr lang="en-US" dirty="0" smtClean="0"/>
              <a:t>Loosely Coupled</a:t>
            </a:r>
            <a:endParaRPr lang="en-US" dirty="0"/>
          </a:p>
        </p:txBody>
      </p:sp>
    </p:spTree>
    <p:extLst>
      <p:ext uri="{BB962C8B-B14F-4D97-AF65-F5344CB8AC3E}">
        <p14:creationId xmlns:p14="http://schemas.microsoft.com/office/powerpoint/2010/main" val="2832379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12" presetClass="entr" presetSubtype="8" fill="hold" grpId="0" nodeType="afterEffect">
                                  <p:stCondLst>
                                    <p:cond delay="50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p:tgtEl>
                                          <p:spTgt spid="49"/>
                                        </p:tgtEl>
                                        <p:attrNameLst>
                                          <p:attrName>ppt_x</p:attrName>
                                        </p:attrNameLst>
                                      </p:cBhvr>
                                      <p:tavLst>
                                        <p:tav tm="0">
                                          <p:val>
                                            <p:strVal val="#ppt_x-#ppt_w*1.125000"/>
                                          </p:val>
                                        </p:tav>
                                        <p:tav tm="100000">
                                          <p:val>
                                            <p:strVal val="#ppt_x"/>
                                          </p:val>
                                        </p:tav>
                                      </p:tavLst>
                                    </p:anim>
                                    <p:animEffect transition="in" filter="wipe(right)">
                                      <p:cBhvr>
                                        <p:cTn id="12" dur="500"/>
                                        <p:tgtEl>
                                          <p:spTgt spid="49"/>
                                        </p:tgtEl>
                                      </p:cBhvr>
                                    </p:animEffect>
                                  </p:childTnLst>
                                </p:cTn>
                              </p:par>
                            </p:childTnLst>
                          </p:cTn>
                        </p:par>
                        <p:par>
                          <p:cTn id="13" fill="hold">
                            <p:stCondLst>
                              <p:cond delay="1500"/>
                            </p:stCondLst>
                            <p:childTnLst>
                              <p:par>
                                <p:cTn id="14" presetID="42" presetClass="path" presetSubtype="0" accel="50000" decel="50000" fill="hold" nodeType="afterEffect">
                                  <p:stCondLst>
                                    <p:cond delay="0"/>
                                  </p:stCondLst>
                                  <p:childTnLst>
                                    <p:animMotion origin="layout" path="M -3.29859E-6 4.07407E-6 L 0.32687 -0.00024 " pathEditMode="relative" rAng="0" ptsTypes="AA">
                                      <p:cBhvr>
                                        <p:cTn id="15" dur="2000" fill="hold"/>
                                        <p:tgtEl>
                                          <p:spTgt spid="43"/>
                                        </p:tgtEl>
                                        <p:attrNameLst>
                                          <p:attrName>ppt_x</p:attrName>
                                          <p:attrName>ppt_y</p:attrName>
                                        </p:attrNameLst>
                                      </p:cBhvr>
                                      <p:rCtr x="16337" y="-23"/>
                                    </p:animMotion>
                                  </p:childTnLst>
                                </p:cTn>
                              </p:par>
                            </p:childTnLst>
                          </p:cTn>
                        </p:par>
                        <p:par>
                          <p:cTn id="16" fill="hold">
                            <p:stCondLst>
                              <p:cond delay="3500"/>
                            </p:stCondLst>
                            <p:childTnLst>
                              <p:par>
                                <p:cTn id="17" presetID="10" presetClass="exit" presetSubtype="0" fill="hold" grpId="1" nodeType="afterEffect">
                                  <p:stCondLst>
                                    <p:cond delay="0"/>
                                  </p:stCondLst>
                                  <p:childTnLst>
                                    <p:animEffect transition="out" filter="fade">
                                      <p:cBhvr>
                                        <p:cTn id="18" dur="500"/>
                                        <p:tgtEl>
                                          <p:spTgt spid="49"/>
                                        </p:tgtEl>
                                      </p:cBhvr>
                                    </p:animEffect>
                                    <p:set>
                                      <p:cBhvr>
                                        <p:cTn id="19" dur="1" fill="hold">
                                          <p:stCondLst>
                                            <p:cond delay="499"/>
                                          </p:stCondLst>
                                        </p:cTn>
                                        <p:tgtEl>
                                          <p:spTgt spid="49"/>
                                        </p:tgtEl>
                                        <p:attrNameLst>
                                          <p:attrName>style.visibility</p:attrName>
                                        </p:attrNameLst>
                                      </p:cBhvr>
                                      <p:to>
                                        <p:strVal val="hidden"/>
                                      </p:to>
                                    </p:set>
                                  </p:childTnLst>
                                </p:cTn>
                              </p:par>
                            </p:childTnLst>
                          </p:cTn>
                        </p:par>
                        <p:par>
                          <p:cTn id="20" fill="hold">
                            <p:stCondLst>
                              <p:cond delay="4000"/>
                            </p:stCondLst>
                            <p:childTnLst>
                              <p:par>
                                <p:cTn id="21" presetID="12" presetClass="entr" presetSubtype="8" fill="hold" grpId="0" nodeType="afterEffect">
                                  <p:stCondLst>
                                    <p:cond delay="25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p:tgtEl>
                                          <p:spTgt spid="50"/>
                                        </p:tgtEl>
                                        <p:attrNameLst>
                                          <p:attrName>ppt_x</p:attrName>
                                        </p:attrNameLst>
                                      </p:cBhvr>
                                      <p:tavLst>
                                        <p:tav tm="0">
                                          <p:val>
                                            <p:strVal val="#ppt_x-#ppt_w*1.125000"/>
                                          </p:val>
                                        </p:tav>
                                        <p:tav tm="100000">
                                          <p:val>
                                            <p:strVal val="#ppt_x"/>
                                          </p:val>
                                        </p:tav>
                                      </p:tavLst>
                                    </p:anim>
                                    <p:animEffect transition="in" filter="wipe(right)">
                                      <p:cBhvr>
                                        <p:cTn id="24" dur="500"/>
                                        <p:tgtEl>
                                          <p:spTgt spid="50"/>
                                        </p:tgtEl>
                                      </p:cBhvr>
                                    </p:animEffect>
                                  </p:childTnLst>
                                </p:cTn>
                              </p:par>
                            </p:childTnLst>
                          </p:cTn>
                        </p:par>
                        <p:par>
                          <p:cTn id="25" fill="hold">
                            <p:stCondLst>
                              <p:cond delay="4750"/>
                            </p:stCondLst>
                            <p:childTnLst>
                              <p:par>
                                <p:cTn id="26" presetID="63" presetClass="path" presetSubtype="0" accel="50000" decel="50000" fill="hold" nodeType="afterEffect">
                                  <p:stCondLst>
                                    <p:cond delay="0"/>
                                  </p:stCondLst>
                                  <p:childTnLst>
                                    <p:animMotion origin="layout" path="M 0.32682 -0.00023 L 0.64935 -0.00023 " pathEditMode="relative" rAng="0" ptsTypes="AA">
                                      <p:cBhvr>
                                        <p:cTn id="27" dur="2000" fill="hold"/>
                                        <p:tgtEl>
                                          <p:spTgt spid="43"/>
                                        </p:tgtEl>
                                        <p:attrNameLst>
                                          <p:attrName>ppt_x</p:attrName>
                                          <p:attrName>ppt_y</p:attrName>
                                        </p:attrNameLst>
                                      </p:cBhvr>
                                      <p:rCtr x="16120" y="0"/>
                                    </p:animMotion>
                                  </p:childTnLst>
                                </p:cTn>
                              </p:par>
                              <p:par>
                                <p:cTn id="28" presetID="10" presetClass="exit" presetSubtype="0" fill="hold" nodeType="withEffect">
                                  <p:stCondLst>
                                    <p:cond delay="1500"/>
                                  </p:stCondLst>
                                  <p:childTnLst>
                                    <p:animEffect transition="out" filter="fade">
                                      <p:cBhvr>
                                        <p:cTn id="29" dur="500"/>
                                        <p:tgtEl>
                                          <p:spTgt spid="43"/>
                                        </p:tgtEl>
                                      </p:cBhvr>
                                    </p:animEffect>
                                    <p:set>
                                      <p:cBhvr>
                                        <p:cTn id="30" dur="1" fill="hold">
                                          <p:stCondLst>
                                            <p:cond delay="499"/>
                                          </p:stCondLst>
                                        </p:cTn>
                                        <p:tgtEl>
                                          <p:spTgt spid="43"/>
                                        </p:tgtEl>
                                        <p:attrNameLst>
                                          <p:attrName>style.visibility</p:attrName>
                                        </p:attrNameLst>
                                      </p:cBhvr>
                                      <p:to>
                                        <p:strVal val="hidden"/>
                                      </p:to>
                                    </p:set>
                                  </p:childTnLst>
                                </p:cTn>
                              </p:par>
                            </p:childTnLst>
                          </p:cTn>
                        </p:par>
                        <p:par>
                          <p:cTn id="31" fill="hold">
                            <p:stCondLst>
                              <p:cond delay="6750"/>
                            </p:stCondLst>
                            <p:childTnLst>
                              <p:par>
                                <p:cTn id="32" presetID="10" presetClass="exit" presetSubtype="0" fill="hold" grpId="1" nodeType="afterEffect">
                                  <p:stCondLst>
                                    <p:cond delay="0"/>
                                  </p:stCondLst>
                                  <p:childTnLst>
                                    <p:animEffect transition="out" filter="fade">
                                      <p:cBhvr>
                                        <p:cTn id="33" dur="500"/>
                                        <p:tgtEl>
                                          <p:spTgt spid="50"/>
                                        </p:tgtEl>
                                      </p:cBhvr>
                                    </p:animEffect>
                                    <p:set>
                                      <p:cBhvr>
                                        <p:cTn id="34"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50" grpId="0" animBg="1"/>
      <p:bldP spid="50" grpId="1"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47" name="Straight Connector 46"/>
          <p:cNvCxnSpPr/>
          <p:nvPr/>
        </p:nvCxnSpPr>
        <p:spPr>
          <a:xfrm>
            <a:off x="8005727" y="1654508"/>
            <a:ext cx="0" cy="4715889"/>
          </a:xfrm>
          <a:prstGeom prst="line">
            <a:avLst/>
          </a:prstGeom>
          <a:ln w="57150">
            <a:solidFill>
              <a:srgbClr val="85BCE6"/>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168900" y="1654508"/>
            <a:ext cx="0" cy="4715889"/>
          </a:xfrm>
          <a:prstGeom prst="line">
            <a:avLst/>
          </a:prstGeom>
          <a:ln w="57150">
            <a:solidFill>
              <a:srgbClr val="85BCE6"/>
            </a:solidFill>
            <a:prstDash val="sysDash"/>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auto">
          <a:xfrm>
            <a:off x="4989976" y="3034595"/>
            <a:ext cx="2271361" cy="227136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9" name="Down Arrow 48"/>
          <p:cNvSpPr/>
          <p:nvPr/>
        </p:nvSpPr>
        <p:spPr bwMode="auto">
          <a:xfrm rot="16200000">
            <a:off x="3918598" y="3356295"/>
            <a:ext cx="360361" cy="1621304"/>
          </a:xfrm>
          <a:prstGeom prst="downArrow">
            <a:avLst>
              <a:gd name="adj1" fmla="val 42122"/>
              <a:gd name="adj2" fmla="val 62085"/>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50" name="Down Arrow 49"/>
          <p:cNvSpPr/>
          <p:nvPr/>
        </p:nvSpPr>
        <p:spPr bwMode="auto">
          <a:xfrm rot="16200000">
            <a:off x="7883175" y="3366822"/>
            <a:ext cx="360361" cy="1600250"/>
          </a:xfrm>
          <a:prstGeom prst="downArrow">
            <a:avLst>
              <a:gd name="adj1" fmla="val 42122"/>
              <a:gd name="adj2" fmla="val 62085"/>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858" y="3034595"/>
            <a:ext cx="2570853" cy="2264712"/>
          </a:xfrm>
          <a:prstGeom prst="rect">
            <a:avLst/>
          </a:prstGeom>
        </p:spPr>
      </p:pic>
      <p:sp>
        <p:nvSpPr>
          <p:cNvPr id="7" name="U-Turn Arrow 6"/>
          <p:cNvSpPr/>
          <p:nvPr/>
        </p:nvSpPr>
        <p:spPr bwMode="auto">
          <a:xfrm rot="5400000" flipH="1">
            <a:off x="10663716" y="2678095"/>
            <a:ext cx="2127185" cy="1072340"/>
          </a:xfrm>
          <a:prstGeom prst="uturnArrow">
            <a:avLst>
              <a:gd name="adj1" fmla="val 15696"/>
              <a:gd name="adj2" fmla="val 17984"/>
              <a:gd name="adj3" fmla="val 19799"/>
              <a:gd name="adj4" fmla="val 36000"/>
              <a:gd name="adj5" fmla="val 83916"/>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7" name="Rectangle 36"/>
          <p:cNvSpPr/>
          <p:nvPr/>
        </p:nvSpPr>
        <p:spPr bwMode="auto">
          <a:xfrm>
            <a:off x="8919778" y="3034595"/>
            <a:ext cx="2271361" cy="2271361"/>
          </a:xfrm>
          <a:prstGeom prst="rect">
            <a:avLst/>
          </a:prstGeom>
          <a:solidFill>
            <a:srgbClr val="ED1E7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8" name="Rectangle 37"/>
          <p:cNvSpPr/>
          <p:nvPr/>
        </p:nvSpPr>
        <p:spPr bwMode="auto">
          <a:xfrm>
            <a:off x="8919778" y="1761018"/>
            <a:ext cx="2271361" cy="1135681"/>
          </a:xfrm>
          <a:prstGeom prst="rect">
            <a:avLst/>
          </a:prstGeom>
          <a:solidFill>
            <a:srgbClr val="ED1E7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858" y="3034595"/>
            <a:ext cx="2570852" cy="2264711"/>
          </a:xfrm>
          <a:prstGeom prst="rect">
            <a:avLst/>
          </a:prstGeom>
        </p:spPr>
      </p:pic>
      <p:sp>
        <p:nvSpPr>
          <p:cNvPr id="3" name="Rectangle 2"/>
          <p:cNvSpPr/>
          <p:nvPr/>
        </p:nvSpPr>
        <p:spPr bwMode="auto">
          <a:xfrm>
            <a:off x="8920873" y="3034595"/>
            <a:ext cx="2271361" cy="227136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0" name="Rectangle 19"/>
          <p:cNvSpPr/>
          <p:nvPr/>
        </p:nvSpPr>
        <p:spPr bwMode="auto">
          <a:xfrm>
            <a:off x="8920873" y="1761018"/>
            <a:ext cx="2271361" cy="113568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1" name="TextBox 20"/>
          <p:cNvSpPr txBox="1"/>
          <p:nvPr/>
        </p:nvSpPr>
        <p:spPr>
          <a:xfrm>
            <a:off x="680688" y="5459773"/>
            <a:ext cx="2667953" cy="358570"/>
          </a:xfrm>
          <a:prstGeom prst="rect">
            <a:avLst/>
          </a:prstGeom>
          <a:noFill/>
        </p:spPr>
        <p:txBody>
          <a:bodyPr wrap="square" lIns="0" tIns="0" rIns="0" bIns="0" rtlCol="0">
            <a:spAutoFit/>
          </a:bodyPr>
          <a:lstStyle/>
          <a:p>
            <a:pPr>
              <a:lnSpc>
                <a:spcPct val="80000"/>
              </a:lnSpc>
              <a:buSzPct val="80000"/>
            </a:pPr>
            <a:r>
              <a:rPr lang="en-US" sz="2856" dirty="0">
                <a:gradFill>
                  <a:gsLst>
                    <a:gs pos="0">
                      <a:srgbClr val="FFFFFF"/>
                    </a:gs>
                    <a:gs pos="100000">
                      <a:srgbClr val="FFFFFF"/>
                    </a:gs>
                  </a:gsLst>
                  <a:lin ang="5400000" scaled="0"/>
                </a:gradFill>
              </a:rPr>
              <a:t>Store Front End</a:t>
            </a:r>
          </a:p>
        </p:txBody>
      </p:sp>
      <p:sp>
        <p:nvSpPr>
          <p:cNvPr id="22" name="TextBox 21"/>
          <p:cNvSpPr txBox="1"/>
          <p:nvPr/>
        </p:nvSpPr>
        <p:spPr>
          <a:xfrm>
            <a:off x="4962276" y="5459773"/>
            <a:ext cx="2667953" cy="358570"/>
          </a:xfrm>
          <a:prstGeom prst="rect">
            <a:avLst/>
          </a:prstGeom>
          <a:noFill/>
        </p:spPr>
        <p:txBody>
          <a:bodyPr wrap="square" lIns="0" tIns="0" rIns="0" bIns="0" rtlCol="0">
            <a:spAutoFit/>
          </a:bodyPr>
          <a:lstStyle/>
          <a:p>
            <a:pPr>
              <a:lnSpc>
                <a:spcPct val="80000"/>
              </a:lnSpc>
              <a:buSzPct val="80000"/>
            </a:pPr>
            <a:r>
              <a:rPr lang="en-US" sz="2856" dirty="0">
                <a:solidFill>
                  <a:srgbClr val="929292"/>
                </a:solidFill>
              </a:rPr>
              <a:t>Order Queue</a:t>
            </a:r>
          </a:p>
        </p:txBody>
      </p:sp>
      <p:sp>
        <p:nvSpPr>
          <p:cNvPr id="23" name="TextBox 22"/>
          <p:cNvSpPr txBox="1"/>
          <p:nvPr/>
        </p:nvSpPr>
        <p:spPr>
          <a:xfrm>
            <a:off x="8879080" y="5459773"/>
            <a:ext cx="2667953" cy="351571"/>
          </a:xfrm>
          <a:prstGeom prst="rect">
            <a:avLst/>
          </a:prstGeom>
          <a:noFill/>
        </p:spPr>
        <p:txBody>
          <a:bodyPr wrap="square" lIns="0" tIns="0" rIns="0" bIns="0" rtlCol="0">
            <a:spAutoFit/>
          </a:bodyPr>
          <a:lstStyle/>
          <a:p>
            <a:pPr>
              <a:lnSpc>
                <a:spcPct val="80000"/>
              </a:lnSpc>
              <a:buSzPct val="80000"/>
            </a:pPr>
            <a:r>
              <a:rPr lang="en-US" sz="2856" dirty="0">
                <a:gradFill>
                  <a:gsLst>
                    <a:gs pos="0">
                      <a:srgbClr val="FFFFFF"/>
                    </a:gs>
                    <a:gs pos="100000">
                      <a:srgbClr val="FFFFFF"/>
                    </a:gs>
                  </a:gsLst>
                  <a:lin ang="5400000" scaled="0"/>
                </a:gradFill>
              </a:rPr>
              <a:t>Shipping Service</a:t>
            </a:r>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64220" y="2114712"/>
            <a:ext cx="1060791" cy="675902"/>
          </a:xfrm>
          <a:prstGeom prst="rect">
            <a:avLst/>
          </a:prstGeom>
        </p:spPr>
      </p:pic>
      <p:sp>
        <p:nvSpPr>
          <p:cNvPr id="28" name="TextBox 27"/>
          <p:cNvSpPr txBox="1"/>
          <p:nvPr/>
        </p:nvSpPr>
        <p:spPr>
          <a:xfrm>
            <a:off x="9052980" y="1868809"/>
            <a:ext cx="2008965" cy="230524"/>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Drivers</a:t>
            </a:r>
          </a:p>
        </p:txBody>
      </p:sp>
      <p:sp>
        <p:nvSpPr>
          <p:cNvPr id="29" name="TextBox 28"/>
          <p:cNvSpPr txBox="1"/>
          <p:nvPr/>
        </p:nvSpPr>
        <p:spPr>
          <a:xfrm>
            <a:off x="9052980" y="4971509"/>
            <a:ext cx="2008965" cy="230524"/>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Tracking</a:t>
            </a:r>
          </a:p>
        </p:txBody>
      </p:sp>
      <p:pic>
        <p:nvPicPr>
          <p:cNvPr id="30" name="Picture 29"/>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603986" y="3610888"/>
            <a:ext cx="980446" cy="980446"/>
          </a:xfrm>
          <a:prstGeom prst="rect">
            <a:avLst/>
          </a:prstGeom>
        </p:spPr>
      </p:pic>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7983" y="3643235"/>
            <a:ext cx="855552" cy="891201"/>
          </a:xfrm>
          <a:prstGeom prst="rect">
            <a:avLst/>
          </a:prstGeom>
        </p:spPr>
      </p:pic>
      <p:pic>
        <p:nvPicPr>
          <p:cNvPr id="44" name="Picture 43"/>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181102" y="4775427"/>
            <a:ext cx="626238" cy="522530"/>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70370" y="3761299"/>
            <a:ext cx="855552" cy="891201"/>
          </a:xfrm>
          <a:prstGeom prst="rect">
            <a:avLst/>
          </a:prstGeom>
        </p:spPr>
      </p:pic>
      <p:sp>
        <p:nvSpPr>
          <p:cNvPr id="4" name="Title 3"/>
          <p:cNvSpPr>
            <a:spLocks noGrp="1"/>
          </p:cNvSpPr>
          <p:nvPr>
            <p:ph type="title"/>
          </p:nvPr>
        </p:nvSpPr>
        <p:spPr/>
        <p:txBody>
          <a:bodyPr/>
          <a:lstStyle/>
          <a:p>
            <a:r>
              <a:rPr lang="en-US" dirty="0" smtClean="0"/>
              <a:t>Loosely Coupled</a:t>
            </a:r>
            <a:endParaRPr lang="en-US" dirty="0"/>
          </a:p>
        </p:txBody>
      </p:sp>
    </p:spTree>
    <p:extLst>
      <p:ext uri="{BB962C8B-B14F-4D97-AF65-F5344CB8AC3E}">
        <p14:creationId xmlns:p14="http://schemas.microsoft.com/office/powerpoint/2010/main" val="81356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p:tgtEl>
                                          <p:spTgt spid="44"/>
                                        </p:tgtEl>
                                        <p:attrNameLst>
                                          <p:attrName>ppt_x</p:attrName>
                                        </p:attrNameLst>
                                      </p:cBhvr>
                                      <p:tavLst>
                                        <p:tav tm="0">
                                          <p:val>
                                            <p:strVal val="#ppt_x+#ppt_w*1.125000"/>
                                          </p:val>
                                        </p:tav>
                                        <p:tav tm="100000">
                                          <p:val>
                                            <p:strVal val="#ppt_x"/>
                                          </p:val>
                                        </p:tav>
                                      </p:tavLst>
                                    </p:anim>
                                    <p:animEffect transition="in" filter="wipe(left)">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par>
                          <p:cTn id="18" fill="hold">
                            <p:stCondLst>
                              <p:cond delay="500"/>
                            </p:stCondLst>
                            <p:childTnLst>
                              <p:par>
                                <p:cTn id="19" presetID="12" presetClass="entr" presetSubtype="8" fill="hold" grpId="0" nodeType="afterEffect">
                                  <p:stCondLst>
                                    <p:cond delay="25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500"/>
                                        <p:tgtEl>
                                          <p:spTgt spid="49"/>
                                        </p:tgtEl>
                                        <p:attrNameLst>
                                          <p:attrName>ppt_x</p:attrName>
                                        </p:attrNameLst>
                                      </p:cBhvr>
                                      <p:tavLst>
                                        <p:tav tm="0">
                                          <p:val>
                                            <p:strVal val="#ppt_x-#ppt_w*1.125000"/>
                                          </p:val>
                                        </p:tav>
                                        <p:tav tm="100000">
                                          <p:val>
                                            <p:strVal val="#ppt_x"/>
                                          </p:val>
                                        </p:tav>
                                      </p:tavLst>
                                    </p:anim>
                                    <p:animEffect transition="in" filter="wipe(right)">
                                      <p:cBhvr>
                                        <p:cTn id="22" dur="500"/>
                                        <p:tgtEl>
                                          <p:spTgt spid="49"/>
                                        </p:tgtEl>
                                      </p:cBhvr>
                                    </p:animEffect>
                                  </p:childTnLst>
                                </p:cTn>
                              </p:par>
                            </p:childTnLst>
                          </p:cTn>
                        </p:par>
                        <p:par>
                          <p:cTn id="23" fill="hold">
                            <p:stCondLst>
                              <p:cond delay="1250"/>
                            </p:stCondLst>
                            <p:childTnLst>
                              <p:par>
                                <p:cTn id="24" presetID="42" presetClass="path" presetSubtype="0" accel="50000" decel="50000" fill="hold" nodeType="afterEffect">
                                  <p:stCondLst>
                                    <p:cond delay="0"/>
                                  </p:stCondLst>
                                  <p:childTnLst>
                                    <p:animMotion origin="layout" path="M -3.29859E-6 4.07407E-6 L 0.32687 -0.00024 " pathEditMode="relative" rAng="0" ptsTypes="AA">
                                      <p:cBhvr>
                                        <p:cTn id="25" dur="2000" fill="hold"/>
                                        <p:tgtEl>
                                          <p:spTgt spid="43"/>
                                        </p:tgtEl>
                                        <p:attrNameLst>
                                          <p:attrName>ppt_x</p:attrName>
                                          <p:attrName>ppt_y</p:attrName>
                                        </p:attrNameLst>
                                      </p:cBhvr>
                                      <p:rCtr x="16337" y="-23"/>
                                    </p:animMotion>
                                  </p:childTnLst>
                                </p:cTn>
                              </p:par>
                            </p:childTnLst>
                          </p:cTn>
                        </p:par>
                        <p:par>
                          <p:cTn id="26" fill="hold">
                            <p:stCondLst>
                              <p:cond delay="3250"/>
                            </p:stCondLst>
                            <p:childTnLst>
                              <p:par>
                                <p:cTn id="27" presetID="10" presetClass="entr" presetSubtype="0" fill="hold" nodeType="afterEffect">
                                  <p:stCondLst>
                                    <p:cond delay="50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par>
                          <p:cTn id="30" fill="hold">
                            <p:stCondLst>
                              <p:cond delay="4250"/>
                            </p:stCondLst>
                            <p:childTnLst>
                              <p:par>
                                <p:cTn id="31" presetID="42" presetClass="path" presetSubtype="0" accel="50000" decel="50000" fill="hold" nodeType="afterEffect">
                                  <p:stCondLst>
                                    <p:cond delay="0"/>
                                  </p:stCondLst>
                                  <p:childTnLst>
                                    <p:animMotion origin="layout" path="M -3.29859E-6 4.07407E-6 L 0.32687 -0.00024 " pathEditMode="relative" rAng="0" ptsTypes="AA">
                                      <p:cBhvr>
                                        <p:cTn id="32" dur="2000" fill="hold"/>
                                        <p:tgtEl>
                                          <p:spTgt spid="34"/>
                                        </p:tgtEl>
                                        <p:attrNameLst>
                                          <p:attrName>ppt_x</p:attrName>
                                          <p:attrName>ppt_y</p:attrName>
                                        </p:attrNameLst>
                                      </p:cBhvr>
                                      <p:rCtr x="16337" y="-23"/>
                                    </p:animMotion>
                                  </p:childTnLst>
                                </p:cTn>
                              </p:par>
                              <p:par>
                                <p:cTn id="33" presetID="10" presetClass="exit" presetSubtype="0" fill="hold" grpId="1" nodeType="withEffect">
                                  <p:stCondLst>
                                    <p:cond delay="1000"/>
                                  </p:stCondLst>
                                  <p:childTnLst>
                                    <p:animEffect transition="out" filter="fade">
                                      <p:cBhvr>
                                        <p:cTn id="34" dur="500"/>
                                        <p:tgtEl>
                                          <p:spTgt spid="49"/>
                                        </p:tgtEl>
                                      </p:cBhvr>
                                    </p:animEffect>
                                    <p:set>
                                      <p:cBhvr>
                                        <p:cTn id="35" dur="1" fill="hold">
                                          <p:stCondLst>
                                            <p:cond delay="499"/>
                                          </p:stCondLst>
                                        </p:cTn>
                                        <p:tgtEl>
                                          <p:spTgt spid="4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1"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par>
                          <p:cTn id="41" fill="hold">
                            <p:stCondLst>
                              <p:cond delay="500"/>
                            </p:stCondLst>
                            <p:childTnLst>
                              <p:par>
                                <p:cTn id="42" presetID="12" presetClass="entr" presetSubtype="8"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p:tgtEl>
                                          <p:spTgt spid="50"/>
                                        </p:tgtEl>
                                        <p:attrNameLst>
                                          <p:attrName>ppt_x</p:attrName>
                                        </p:attrNameLst>
                                      </p:cBhvr>
                                      <p:tavLst>
                                        <p:tav tm="0">
                                          <p:val>
                                            <p:strVal val="#ppt_x-#ppt_w*1.125000"/>
                                          </p:val>
                                        </p:tav>
                                        <p:tav tm="100000">
                                          <p:val>
                                            <p:strVal val="#ppt_x"/>
                                          </p:val>
                                        </p:tav>
                                      </p:tavLst>
                                    </p:anim>
                                    <p:animEffect transition="in" filter="wipe(right)">
                                      <p:cBhvr>
                                        <p:cTn id="45" dur="500"/>
                                        <p:tgtEl>
                                          <p:spTgt spid="50"/>
                                        </p:tgtEl>
                                      </p:cBhvr>
                                    </p:animEffect>
                                  </p:childTnLst>
                                </p:cTn>
                              </p:par>
                            </p:childTnLst>
                          </p:cTn>
                        </p:par>
                        <p:par>
                          <p:cTn id="46" fill="hold">
                            <p:stCondLst>
                              <p:cond delay="1000"/>
                            </p:stCondLst>
                            <p:childTnLst>
                              <p:par>
                                <p:cTn id="47" presetID="10" presetClass="exit" presetSubtype="0" fill="hold" nodeType="afterEffect">
                                  <p:stCondLst>
                                    <p:cond delay="0"/>
                                  </p:stCondLst>
                                  <p:childTnLst>
                                    <p:animEffect transition="out" filter="fade">
                                      <p:cBhvr>
                                        <p:cTn id="48" dur="250"/>
                                        <p:tgtEl>
                                          <p:spTgt spid="44"/>
                                        </p:tgtEl>
                                      </p:cBhvr>
                                    </p:animEffect>
                                    <p:set>
                                      <p:cBhvr>
                                        <p:cTn id="49" dur="1" fill="hold">
                                          <p:stCondLst>
                                            <p:cond delay="249"/>
                                          </p:stCondLst>
                                        </p:cTn>
                                        <p:tgtEl>
                                          <p:spTgt spid="44"/>
                                        </p:tgtEl>
                                        <p:attrNameLst>
                                          <p:attrName>style.visibility</p:attrName>
                                        </p:attrNameLst>
                                      </p:cBhvr>
                                      <p:to>
                                        <p:strVal val="hidden"/>
                                      </p:to>
                                    </p:set>
                                  </p:childTnLst>
                                </p:cTn>
                              </p:par>
                            </p:childTnLst>
                          </p:cTn>
                        </p:par>
                        <p:par>
                          <p:cTn id="50" fill="hold">
                            <p:stCondLst>
                              <p:cond delay="1250"/>
                            </p:stCondLst>
                            <p:childTnLst>
                              <p:par>
                                <p:cTn id="51" presetID="63" presetClass="path" presetSubtype="0" accel="50000" decel="50000" fill="hold" nodeType="afterEffect">
                                  <p:stCondLst>
                                    <p:cond delay="0"/>
                                  </p:stCondLst>
                                  <p:childTnLst>
                                    <p:animMotion origin="layout" path="M 0.32686 -0.00023 L 0.64278 -0.00023 " pathEditMode="relative" rAng="0" ptsTypes="AA">
                                      <p:cBhvr>
                                        <p:cTn id="52" dur="2000" fill="hold"/>
                                        <p:tgtEl>
                                          <p:spTgt spid="43"/>
                                        </p:tgtEl>
                                        <p:attrNameLst>
                                          <p:attrName>ppt_x</p:attrName>
                                          <p:attrName>ppt_y</p:attrName>
                                        </p:attrNameLst>
                                      </p:cBhvr>
                                      <p:rCtr x="15789" y="0"/>
                                    </p:animMotion>
                                  </p:childTnLst>
                                </p:cTn>
                              </p:par>
                              <p:par>
                                <p:cTn id="53" presetID="10" presetClass="exit" presetSubtype="0" fill="hold" nodeType="withEffect">
                                  <p:stCondLst>
                                    <p:cond delay="1500"/>
                                  </p:stCondLst>
                                  <p:childTnLst>
                                    <p:animEffect transition="out" filter="fade">
                                      <p:cBhvr>
                                        <p:cTn id="54" dur="500"/>
                                        <p:tgtEl>
                                          <p:spTgt spid="43"/>
                                        </p:tgtEl>
                                      </p:cBhvr>
                                    </p:animEffect>
                                    <p:set>
                                      <p:cBhvr>
                                        <p:cTn id="55" dur="1" fill="hold">
                                          <p:stCondLst>
                                            <p:cond delay="499"/>
                                          </p:stCondLst>
                                        </p:cTn>
                                        <p:tgtEl>
                                          <p:spTgt spid="43"/>
                                        </p:tgtEl>
                                        <p:attrNameLst>
                                          <p:attrName>style.visibility</p:attrName>
                                        </p:attrNameLst>
                                      </p:cBhvr>
                                      <p:to>
                                        <p:strVal val="hidden"/>
                                      </p:to>
                                    </p:set>
                                  </p:childTnLst>
                                </p:cTn>
                              </p:par>
                              <p:par>
                                <p:cTn id="56" presetID="63" presetClass="path" presetSubtype="0" accel="50000" decel="50000" fill="hold" nodeType="withEffect">
                                  <p:stCondLst>
                                    <p:cond delay="1000"/>
                                  </p:stCondLst>
                                  <p:childTnLst>
                                    <p:animMotion origin="layout" path="M 0.32686 -0.00023 L 0.64278 -0.00023 " pathEditMode="relative" rAng="0" ptsTypes="AA">
                                      <p:cBhvr>
                                        <p:cTn id="57" dur="2000" fill="hold"/>
                                        <p:tgtEl>
                                          <p:spTgt spid="34"/>
                                        </p:tgtEl>
                                        <p:attrNameLst>
                                          <p:attrName>ppt_x</p:attrName>
                                          <p:attrName>ppt_y</p:attrName>
                                        </p:attrNameLst>
                                      </p:cBhvr>
                                      <p:rCtr x="15789" y="0"/>
                                    </p:animMotion>
                                  </p:childTnLst>
                                </p:cTn>
                              </p:par>
                              <p:par>
                                <p:cTn id="58" presetID="10" presetClass="exit" presetSubtype="0" fill="hold" nodeType="withEffect">
                                  <p:stCondLst>
                                    <p:cond delay="2500"/>
                                  </p:stCondLst>
                                  <p:childTnLst>
                                    <p:animEffect transition="out" filter="fade">
                                      <p:cBhvr>
                                        <p:cTn id="59" dur="500"/>
                                        <p:tgtEl>
                                          <p:spTgt spid="34"/>
                                        </p:tgtEl>
                                      </p:cBhvr>
                                    </p:animEffect>
                                    <p:set>
                                      <p:cBhvr>
                                        <p:cTn id="60" dur="1" fill="hold">
                                          <p:stCondLst>
                                            <p:cond delay="499"/>
                                          </p:stCondLst>
                                        </p:cTn>
                                        <p:tgtEl>
                                          <p:spTgt spid="34"/>
                                        </p:tgtEl>
                                        <p:attrNameLst>
                                          <p:attrName>style.visibility</p:attrName>
                                        </p:attrNameLst>
                                      </p:cBhvr>
                                      <p:to>
                                        <p:strVal val="hidden"/>
                                      </p:to>
                                    </p:set>
                                  </p:childTnLst>
                                </p:cTn>
                              </p:par>
                            </p:childTnLst>
                          </p:cTn>
                        </p:par>
                        <p:par>
                          <p:cTn id="61" fill="hold">
                            <p:stCondLst>
                              <p:cond delay="4250"/>
                            </p:stCondLst>
                            <p:childTnLst>
                              <p:par>
                                <p:cTn id="62" presetID="10" presetClass="exit" presetSubtype="0" fill="hold" grpId="2" nodeType="after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50"/>
                                        </p:tgtEl>
                                      </p:cBhvr>
                                    </p:animEffect>
                                    <p:set>
                                      <p:cBhvr>
                                        <p:cTn id="67"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49" grpId="2" animBg="1"/>
      <p:bldP spid="50" grpId="0" animBg="1"/>
      <p:bldP spid="50" grpId="1" animBg="1"/>
      <p:bldP spid="3" grpId="0" animBg="1"/>
      <p:bldP spid="3" grpId="1"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47" name="Straight Connector 46"/>
          <p:cNvCxnSpPr/>
          <p:nvPr/>
        </p:nvCxnSpPr>
        <p:spPr>
          <a:xfrm>
            <a:off x="8005727" y="1654508"/>
            <a:ext cx="0" cy="4715889"/>
          </a:xfrm>
          <a:prstGeom prst="line">
            <a:avLst/>
          </a:prstGeom>
          <a:ln w="57150">
            <a:solidFill>
              <a:srgbClr val="85BCE6"/>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168900" y="1654508"/>
            <a:ext cx="0" cy="4715889"/>
          </a:xfrm>
          <a:prstGeom prst="line">
            <a:avLst/>
          </a:prstGeom>
          <a:ln w="57150">
            <a:solidFill>
              <a:srgbClr val="85BCE6"/>
            </a:solidFill>
            <a:prstDash val="sysDash"/>
          </a:ln>
        </p:spPr>
        <p:style>
          <a:lnRef idx="1">
            <a:schemeClr val="accent1"/>
          </a:lnRef>
          <a:fillRef idx="0">
            <a:schemeClr val="accent1"/>
          </a:fillRef>
          <a:effectRef idx="0">
            <a:schemeClr val="accent1"/>
          </a:effectRef>
          <a:fontRef idx="minor">
            <a:schemeClr val="tx1"/>
          </a:fontRef>
        </p:style>
      </p:cxnSp>
      <p:sp>
        <p:nvSpPr>
          <p:cNvPr id="50" name="Down Arrow 49"/>
          <p:cNvSpPr/>
          <p:nvPr/>
        </p:nvSpPr>
        <p:spPr bwMode="auto">
          <a:xfrm rot="16200000">
            <a:off x="7883175" y="3375711"/>
            <a:ext cx="360361" cy="1600250"/>
          </a:xfrm>
          <a:prstGeom prst="downArrow">
            <a:avLst>
              <a:gd name="adj1" fmla="val 42122"/>
              <a:gd name="adj2" fmla="val 62085"/>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32" name="Rectangle 31"/>
          <p:cNvSpPr/>
          <p:nvPr/>
        </p:nvSpPr>
        <p:spPr bwMode="auto">
          <a:xfrm>
            <a:off x="4989976" y="3034595"/>
            <a:ext cx="2271361" cy="227136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9" name="Down Arrow 48"/>
          <p:cNvSpPr/>
          <p:nvPr/>
        </p:nvSpPr>
        <p:spPr bwMode="auto">
          <a:xfrm rot="16200000">
            <a:off x="4118129" y="3555826"/>
            <a:ext cx="360361" cy="1222243"/>
          </a:xfrm>
          <a:prstGeom prst="downArrow">
            <a:avLst>
              <a:gd name="adj1" fmla="val 42122"/>
              <a:gd name="adj2" fmla="val 62085"/>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1617" y="2349386"/>
            <a:ext cx="1489959" cy="1312533"/>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7228" y="3858857"/>
            <a:ext cx="1489959" cy="1312532"/>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172" y="3796570"/>
            <a:ext cx="1250539" cy="1101623"/>
          </a:xfrm>
          <a:prstGeom prst="rect">
            <a:avLst/>
          </a:prstGeom>
        </p:spPr>
      </p:pic>
      <p:sp>
        <p:nvSpPr>
          <p:cNvPr id="21" name="TextBox 20"/>
          <p:cNvSpPr txBox="1"/>
          <p:nvPr/>
        </p:nvSpPr>
        <p:spPr>
          <a:xfrm>
            <a:off x="680688" y="5459773"/>
            <a:ext cx="2667953" cy="358570"/>
          </a:xfrm>
          <a:prstGeom prst="rect">
            <a:avLst/>
          </a:prstGeom>
          <a:noFill/>
        </p:spPr>
        <p:txBody>
          <a:bodyPr wrap="square" lIns="0" tIns="0" rIns="0" bIns="0" rtlCol="0">
            <a:spAutoFit/>
          </a:bodyPr>
          <a:lstStyle/>
          <a:p>
            <a:pPr>
              <a:lnSpc>
                <a:spcPct val="80000"/>
              </a:lnSpc>
              <a:buSzPct val="80000"/>
            </a:pPr>
            <a:r>
              <a:rPr lang="en-US" sz="2856" dirty="0">
                <a:gradFill>
                  <a:gsLst>
                    <a:gs pos="0">
                      <a:srgbClr val="FFFFFF"/>
                    </a:gs>
                    <a:gs pos="100000">
                      <a:srgbClr val="FFFFFF"/>
                    </a:gs>
                  </a:gsLst>
                  <a:lin ang="5400000" scaled="0"/>
                </a:gradFill>
              </a:rPr>
              <a:t>Store Front End</a:t>
            </a:r>
          </a:p>
        </p:txBody>
      </p:sp>
      <p:sp>
        <p:nvSpPr>
          <p:cNvPr id="22" name="TextBox 21"/>
          <p:cNvSpPr txBox="1"/>
          <p:nvPr/>
        </p:nvSpPr>
        <p:spPr>
          <a:xfrm>
            <a:off x="4962276" y="5459773"/>
            <a:ext cx="2667953" cy="358570"/>
          </a:xfrm>
          <a:prstGeom prst="rect">
            <a:avLst/>
          </a:prstGeom>
          <a:noFill/>
        </p:spPr>
        <p:txBody>
          <a:bodyPr wrap="square" lIns="0" tIns="0" rIns="0" bIns="0" rtlCol="0">
            <a:spAutoFit/>
          </a:bodyPr>
          <a:lstStyle/>
          <a:p>
            <a:pPr>
              <a:lnSpc>
                <a:spcPct val="80000"/>
              </a:lnSpc>
              <a:buSzPct val="80000"/>
            </a:pPr>
            <a:r>
              <a:rPr lang="en-US" sz="2856" dirty="0">
                <a:solidFill>
                  <a:srgbClr val="929292"/>
                </a:solidFill>
              </a:rPr>
              <a:t>Order Queue</a:t>
            </a:r>
          </a:p>
        </p:txBody>
      </p:sp>
      <p:grpSp>
        <p:nvGrpSpPr>
          <p:cNvPr id="4" name="Group 3"/>
          <p:cNvGrpSpPr/>
          <p:nvPr/>
        </p:nvGrpSpPr>
        <p:grpSpPr>
          <a:xfrm>
            <a:off x="8879080" y="3158720"/>
            <a:ext cx="2667953" cy="2652626"/>
            <a:chOff x="8703318" y="3097065"/>
            <a:chExt cx="2615878" cy="2600849"/>
          </a:xfrm>
        </p:grpSpPr>
        <p:grpSp>
          <p:nvGrpSpPr>
            <p:cNvPr id="3" name="Group 2"/>
            <p:cNvGrpSpPr/>
            <p:nvPr/>
          </p:nvGrpSpPr>
          <p:grpSpPr>
            <a:xfrm>
              <a:off x="8744295" y="3097065"/>
              <a:ext cx="2227027" cy="2105325"/>
              <a:chOff x="8744295" y="3097065"/>
              <a:chExt cx="2227027" cy="2105325"/>
            </a:xfrm>
          </p:grpSpPr>
          <p:sp>
            <p:nvSpPr>
              <p:cNvPr id="40" name="Rectangle 39"/>
              <p:cNvSpPr/>
              <p:nvPr/>
            </p:nvSpPr>
            <p:spPr bwMode="auto">
              <a:xfrm>
                <a:off x="8744295" y="4187170"/>
                <a:ext cx="2227027" cy="1015220"/>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2" name="TextBox 41"/>
              <p:cNvSpPr txBox="1"/>
              <p:nvPr/>
            </p:nvSpPr>
            <p:spPr>
              <a:xfrm>
                <a:off x="8873824" y="4874472"/>
                <a:ext cx="1969752" cy="226024"/>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Tracking</a:t>
                </a:r>
              </a:p>
            </p:txBody>
          </p:sp>
          <p:pic>
            <p:nvPicPr>
              <p:cNvPr id="43" name="Picture 42"/>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962870" y="4187170"/>
                <a:ext cx="961309" cy="961309"/>
              </a:xfrm>
              <a:prstGeom prst="rect">
                <a:avLst/>
              </a:prstGeom>
            </p:spPr>
          </p:pic>
          <p:sp>
            <p:nvSpPr>
              <p:cNvPr id="44" name="Rectangle 43"/>
              <p:cNvSpPr/>
              <p:nvPr/>
            </p:nvSpPr>
            <p:spPr bwMode="auto">
              <a:xfrm>
                <a:off x="8744295" y="3097065"/>
                <a:ext cx="2227027" cy="1015220"/>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5" name="TextBox 44"/>
              <p:cNvSpPr txBox="1"/>
              <p:nvPr/>
            </p:nvSpPr>
            <p:spPr>
              <a:xfrm>
                <a:off x="8873824" y="3789687"/>
                <a:ext cx="1969752" cy="226024"/>
              </a:xfrm>
              <a:prstGeom prst="rect">
                <a:avLst/>
              </a:prstGeom>
              <a:noFill/>
            </p:spPr>
            <p:txBody>
              <a:bodyPr wrap="square" lIns="0" tIns="0" rIns="0" bIns="0" rtlCol="0">
                <a:spAutoFit/>
              </a:bodyPr>
              <a:lstStyle/>
              <a:p>
                <a:pPr>
                  <a:lnSpc>
                    <a:spcPct val="80000"/>
                  </a:lnSpc>
                  <a:buSzPct val="80000"/>
                </a:pPr>
                <a:r>
                  <a:rPr lang="en-US" sz="1836" dirty="0">
                    <a:gradFill>
                      <a:gsLst>
                        <a:gs pos="0">
                          <a:srgbClr val="FFFFFF"/>
                        </a:gs>
                        <a:gs pos="100000">
                          <a:srgbClr val="FFFFFF"/>
                        </a:gs>
                      </a:gsLst>
                      <a:lin ang="5400000" scaled="0"/>
                    </a:gradFill>
                  </a:rPr>
                  <a:t>Tracking</a:t>
                </a:r>
              </a:p>
            </p:txBody>
          </p:sp>
          <p:pic>
            <p:nvPicPr>
              <p:cNvPr id="54" name="Picture 53"/>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962870" y="3102385"/>
                <a:ext cx="961309" cy="961309"/>
              </a:xfrm>
              <a:prstGeom prst="rect">
                <a:avLst/>
              </a:prstGeom>
            </p:spPr>
          </p:pic>
        </p:grpSp>
        <p:sp>
          <p:nvSpPr>
            <p:cNvPr id="23" name="TextBox 22"/>
            <p:cNvSpPr txBox="1"/>
            <p:nvPr/>
          </p:nvSpPr>
          <p:spPr>
            <a:xfrm>
              <a:off x="8703318" y="5353205"/>
              <a:ext cx="2615878" cy="344709"/>
            </a:xfrm>
            <a:prstGeom prst="rect">
              <a:avLst/>
            </a:prstGeom>
            <a:noFill/>
          </p:spPr>
          <p:txBody>
            <a:bodyPr wrap="square" lIns="0" tIns="0" rIns="0" bIns="0" rtlCol="0">
              <a:spAutoFit/>
            </a:bodyPr>
            <a:lstStyle/>
            <a:p>
              <a:pPr>
                <a:lnSpc>
                  <a:spcPct val="80000"/>
                </a:lnSpc>
                <a:buSzPct val="80000"/>
              </a:pPr>
              <a:r>
                <a:rPr lang="en-US" sz="2856" dirty="0">
                  <a:gradFill>
                    <a:gsLst>
                      <a:gs pos="0">
                        <a:srgbClr val="FFFFFF"/>
                      </a:gs>
                      <a:gs pos="100000">
                        <a:srgbClr val="FFFFFF"/>
                      </a:gs>
                    </a:gsLst>
                    <a:lin ang="5400000" scaled="0"/>
                  </a:gradFill>
                </a:rPr>
                <a:t>Shipping Service</a:t>
              </a:r>
            </a:p>
          </p:txBody>
        </p:sp>
      </p:grpSp>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48380" y="2558237"/>
            <a:ext cx="723794" cy="753952"/>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3340" y="4048983"/>
            <a:ext cx="723794" cy="753952"/>
          </a:xfrm>
          <a:prstGeom prst="rect">
            <a:avLst/>
          </a:prstGeom>
        </p:spPr>
      </p:pic>
      <p:pic>
        <p:nvPicPr>
          <p:cNvPr id="46" name="Pictur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6552" y="3893549"/>
            <a:ext cx="723794" cy="753952"/>
          </a:xfrm>
          <a:prstGeom prst="rect">
            <a:avLst/>
          </a:prstGeom>
        </p:spPr>
      </p:pic>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46849" y="2556053"/>
            <a:ext cx="723794" cy="753952"/>
          </a:xfrm>
          <a:prstGeom prst="rect">
            <a:avLst/>
          </a:prstGeom>
        </p:spPr>
      </p:pic>
      <p:pic>
        <p:nvPicPr>
          <p:cNvPr id="52" name="Picture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1809" y="4047452"/>
            <a:ext cx="723794" cy="753952"/>
          </a:xfrm>
          <a:prstGeom prst="rect">
            <a:avLst/>
          </a:prstGeom>
        </p:spPr>
      </p:pic>
      <p:pic>
        <p:nvPicPr>
          <p:cNvPr id="53" name="Picture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5021" y="3892018"/>
            <a:ext cx="723794" cy="753952"/>
          </a:xfrm>
          <a:prstGeom prst="rect">
            <a:avLst/>
          </a:prstGeom>
        </p:spPr>
      </p:pic>
      <p:sp>
        <p:nvSpPr>
          <p:cNvPr id="5" name="Title 4"/>
          <p:cNvSpPr>
            <a:spLocks noGrp="1"/>
          </p:cNvSpPr>
          <p:nvPr>
            <p:ph type="title"/>
          </p:nvPr>
        </p:nvSpPr>
        <p:spPr/>
        <p:txBody>
          <a:bodyPr/>
          <a:lstStyle/>
          <a:p>
            <a:r>
              <a:rPr lang="en-US" dirty="0" smtClean="0"/>
              <a:t>Loosely Coupled</a:t>
            </a:r>
            <a:endParaRPr lang="en-US" dirty="0"/>
          </a:p>
        </p:txBody>
      </p:sp>
    </p:spTree>
    <p:extLst>
      <p:ext uri="{BB962C8B-B14F-4D97-AF65-F5344CB8AC3E}">
        <p14:creationId xmlns:p14="http://schemas.microsoft.com/office/powerpoint/2010/main" val="1621042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nodeType="withEffect">
                                  <p:stCondLst>
                                    <p:cond delay="50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1500"/>
                            </p:stCondLst>
                            <p:childTnLst>
                              <p:par>
                                <p:cTn id="19" presetID="12" presetClass="entr" presetSubtype="8" fill="hold" grpId="0" nodeType="afterEffect">
                                  <p:stCondLst>
                                    <p:cond delay="25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500"/>
                                        <p:tgtEl>
                                          <p:spTgt spid="49"/>
                                        </p:tgtEl>
                                        <p:attrNameLst>
                                          <p:attrName>ppt_x</p:attrName>
                                        </p:attrNameLst>
                                      </p:cBhvr>
                                      <p:tavLst>
                                        <p:tav tm="0">
                                          <p:val>
                                            <p:strVal val="#ppt_x-#ppt_w*1.125000"/>
                                          </p:val>
                                        </p:tav>
                                        <p:tav tm="100000">
                                          <p:val>
                                            <p:strVal val="#ppt_x"/>
                                          </p:val>
                                        </p:tav>
                                      </p:tavLst>
                                    </p:anim>
                                    <p:animEffect transition="in" filter="wipe(right)">
                                      <p:cBhvr>
                                        <p:cTn id="22" dur="500"/>
                                        <p:tgtEl>
                                          <p:spTgt spid="49"/>
                                        </p:tgtEl>
                                      </p:cBhvr>
                                    </p:animEffect>
                                  </p:childTnLst>
                                </p:cTn>
                              </p:par>
                            </p:childTnLst>
                          </p:cTn>
                        </p:par>
                        <p:par>
                          <p:cTn id="23" fill="hold">
                            <p:stCondLst>
                              <p:cond delay="2250"/>
                            </p:stCondLst>
                            <p:childTnLst>
                              <p:par>
                                <p:cTn id="24" presetID="10" presetClass="entr" presetSubtype="0" fill="hold" nodeType="afterEffect">
                                  <p:stCondLst>
                                    <p:cond delay="50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par>
                          <p:cTn id="27" fill="hold">
                            <p:stCondLst>
                              <p:cond delay="3250"/>
                            </p:stCondLst>
                            <p:childTnLst>
                              <p:par>
                                <p:cTn id="28" presetID="44" presetClass="path" presetSubtype="0" accel="50000" decel="50000" fill="hold" nodeType="afterEffect">
                                  <p:stCondLst>
                                    <p:cond delay="0"/>
                                  </p:stCondLst>
                                  <p:childTnLst>
                                    <p:animMotion origin="layout" path="M -0.00013 -0.00024 L 0.08338 0.00139 C 0.10096 0.00092 0.12571 0.00856 0.15125 0.02199 C 0.18004 0.03634 0.20232 0.05301 0.21704 0.0706 L 0.28791 0.14884 " pathEditMode="relative" rAng="978064" ptsTypes="FffFF">
                                      <p:cBhvr>
                                        <p:cTn id="29" dur="2000" fill="hold"/>
                                        <p:tgtEl>
                                          <p:spTgt spid="34"/>
                                        </p:tgtEl>
                                        <p:attrNameLst>
                                          <p:attrName>ppt_x</p:attrName>
                                          <p:attrName>ppt_y</p:attrName>
                                        </p:attrNameLst>
                                      </p:cBhvr>
                                      <p:rCtr x="14838" y="4838"/>
                                    </p:animMotion>
                                  </p:childTnLst>
                                </p:cTn>
                              </p:par>
                              <p:par>
                                <p:cTn id="30" presetID="10"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par>
                                <p:cTn id="33" presetID="37" presetClass="path" presetSubtype="0" accel="50000" decel="50000" fill="hold" nodeType="withEffect">
                                  <p:stCondLst>
                                    <p:cond delay="500"/>
                                  </p:stCondLst>
                                  <p:childTnLst>
                                    <p:animMotion origin="layout" path="M 0 0 L 0.067 0.04 C 0.081 0.049 0.102 0.054 0.124 0.054 C 0.149 0.054 0.169 0.049 0.183 0.04 L 0.25 0 E" pathEditMode="relative" ptsTypes="">
                                      <p:cBhvr>
                                        <p:cTn id="34" dur="2000" fill="hold"/>
                                        <p:tgtEl>
                                          <p:spTgt spid="41"/>
                                        </p:tgtEl>
                                        <p:attrNameLst>
                                          <p:attrName>ppt_x</p:attrName>
                                          <p:attrName>ppt_y</p:attrName>
                                        </p:attrNameLst>
                                      </p:cBhvr>
                                    </p:animMotion>
                                  </p:childTnLst>
                                </p:cTn>
                              </p:par>
                              <p:par>
                                <p:cTn id="35" presetID="10" presetClass="entr" presetSubtype="0" fill="hold" nodeType="withEffect">
                                  <p:stCondLst>
                                    <p:cond delay="150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37" presetClass="path" presetSubtype="0" accel="50000" decel="50000" fill="hold" nodeType="withEffect">
                                  <p:stCondLst>
                                    <p:cond delay="2100"/>
                                  </p:stCondLst>
                                  <p:childTnLst>
                                    <p:animMotion origin="layout" path="M -3.9604E-7 0.00209 L 0.09132 -0.04048 C 0.1106 -0.05019 0.13927 -0.05505 0.16923 -0.05505 C 0.20323 -0.05505 0.23059 -0.05019 0.24987 -0.04048 L 0.34119 0.00209 " pathEditMode="relative" rAng="0" ptsTypes="FffFF">
                                      <p:cBhvr>
                                        <p:cTn id="39" dur="2000" fill="hold"/>
                                        <p:tgtEl>
                                          <p:spTgt spid="46"/>
                                        </p:tgtEl>
                                        <p:attrNameLst>
                                          <p:attrName>ppt_x</p:attrName>
                                          <p:attrName>ppt_y</p:attrName>
                                        </p:attrNameLst>
                                      </p:cBhvr>
                                      <p:rCtr x="17053" y="-2868"/>
                                    </p:animMotion>
                                  </p:childTnLst>
                                </p:cTn>
                              </p:par>
                              <p:par>
                                <p:cTn id="40" presetID="10" presetClass="entr" presetSubtype="0" fill="hold" nodeType="withEffect">
                                  <p:stCondLst>
                                    <p:cond delay="200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par>
                                <p:cTn id="43" presetID="44" presetClass="path" presetSubtype="0" accel="50000" decel="50000" fill="hold" nodeType="withEffect">
                                  <p:stCondLst>
                                    <p:cond delay="2500"/>
                                  </p:stCondLst>
                                  <p:childTnLst>
                                    <p:animMotion origin="layout" path="M -0.00013 -0.00046 L 0.07634 -0.00254 C 0.09236 -0.0037 0.11503 0.00278 0.13822 0.01504 C 0.16454 0.02799 0.1846 0.04372 0.19789 0.06038 L 0.26185 0.13509 " pathEditMode="relative" rAng="978064" ptsTypes="FffFF">
                                      <p:cBhvr>
                                        <p:cTn id="44" dur="2000" fill="hold"/>
                                        <p:tgtEl>
                                          <p:spTgt spid="48"/>
                                        </p:tgtEl>
                                        <p:attrNameLst>
                                          <p:attrName>ppt_x</p:attrName>
                                          <p:attrName>ppt_y</p:attrName>
                                        </p:attrNameLst>
                                      </p:cBhvr>
                                      <p:rCtr x="13523" y="4164"/>
                                    </p:animMotion>
                                  </p:childTnLst>
                                </p:cTn>
                              </p:par>
                              <p:par>
                                <p:cTn id="45" presetID="10" presetClass="entr" presetSubtype="0" fill="hold" nodeType="withEffect">
                                  <p:stCondLst>
                                    <p:cond delay="325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par>
                                <p:cTn id="48" presetID="37" presetClass="path" presetSubtype="0" accel="50000" decel="50000" fill="hold" nodeType="withEffect">
                                  <p:stCondLst>
                                    <p:cond delay="3800"/>
                                  </p:stCondLst>
                                  <p:childTnLst>
                                    <p:animMotion origin="layout" path="M 0 0 L 0.067 0.04 C 0.081 0.049 0.102 0.054 0.124 0.054 C 0.149 0.054 0.169 0.049 0.183 0.04 L 0.25 0 E" pathEditMode="relative" ptsTypes="">
                                      <p:cBhvr>
                                        <p:cTn id="49" dur="2000" fill="hold"/>
                                        <p:tgtEl>
                                          <p:spTgt spid="52"/>
                                        </p:tgtEl>
                                        <p:attrNameLst>
                                          <p:attrName>ppt_x</p:attrName>
                                          <p:attrName>ppt_y</p:attrName>
                                        </p:attrNameLst>
                                      </p:cBhvr>
                                    </p:animMotion>
                                  </p:childTnLst>
                                </p:cTn>
                              </p:par>
                              <p:par>
                                <p:cTn id="50" presetID="10" presetClass="entr" presetSubtype="0" fill="hold" nodeType="withEffect">
                                  <p:stCondLst>
                                    <p:cond delay="450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par>
                                <p:cTn id="53" presetID="37" presetClass="path" presetSubtype="0" accel="50000" decel="50000" fill="hold" nodeType="withEffect">
                                  <p:stCondLst>
                                    <p:cond delay="5100"/>
                                  </p:stCondLst>
                                  <p:childTnLst>
                                    <p:animMotion origin="layout" path="M -1.19854E-7 -3.257E-6 L 0.1192 -0.03955 C 0.14435 -0.04857 0.18174 -0.0532 0.22095 -0.0532 C 0.26524 -0.0532 0.30094 -0.04857 0.32608 -0.03955 L 0.44541 -3.257E-6 " pathEditMode="relative" rAng="0" ptsTypes="FffFF">
                                      <p:cBhvr>
                                        <p:cTn id="54" dur="2000" fill="hold"/>
                                        <p:tgtEl>
                                          <p:spTgt spid="53"/>
                                        </p:tgtEl>
                                        <p:attrNameLst>
                                          <p:attrName>ppt_x</p:attrName>
                                          <p:attrName>ppt_y</p:attrName>
                                        </p:attrNameLst>
                                      </p:cBhvr>
                                      <p:rCtr x="22264" y="-2660"/>
                                    </p:animMotion>
                                  </p:childTnLst>
                                </p:cTn>
                              </p:par>
                            </p:childTnLst>
                          </p:cTn>
                        </p:par>
                        <p:par>
                          <p:cTn id="55" fill="hold">
                            <p:stCondLst>
                              <p:cond delay="10350"/>
                            </p:stCondLst>
                            <p:childTnLst>
                              <p:par>
                                <p:cTn id="56" presetID="10" presetClass="exit" presetSubtype="0" fill="hold" grpId="1" nodeType="afterEffect">
                                  <p:stCondLst>
                                    <p:cond delay="0"/>
                                  </p:stCondLst>
                                  <p:childTnLst>
                                    <p:animEffect transition="out" filter="fade">
                                      <p:cBhvr>
                                        <p:cTn id="57" dur="500"/>
                                        <p:tgtEl>
                                          <p:spTgt spid="49"/>
                                        </p:tgtEl>
                                      </p:cBhvr>
                                    </p:animEffect>
                                    <p:set>
                                      <p:cBhvr>
                                        <p:cTn id="58" dur="1" fill="hold">
                                          <p:stCondLst>
                                            <p:cond delay="499"/>
                                          </p:stCondLst>
                                        </p:cTn>
                                        <p:tgtEl>
                                          <p:spTgt spid="4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2" presetClass="entr" presetSubtype="8" fill="hold" grpId="0" nodeType="click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additive="base">
                                        <p:cTn id="63" dur="500"/>
                                        <p:tgtEl>
                                          <p:spTgt spid="50"/>
                                        </p:tgtEl>
                                        <p:attrNameLst>
                                          <p:attrName>ppt_x</p:attrName>
                                        </p:attrNameLst>
                                      </p:cBhvr>
                                      <p:tavLst>
                                        <p:tav tm="0">
                                          <p:val>
                                            <p:strVal val="#ppt_x-#ppt_w*1.125000"/>
                                          </p:val>
                                        </p:tav>
                                        <p:tav tm="100000">
                                          <p:val>
                                            <p:strVal val="#ppt_x"/>
                                          </p:val>
                                        </p:tav>
                                      </p:tavLst>
                                    </p:anim>
                                    <p:animEffect transition="in" filter="wipe(right)">
                                      <p:cBhvr>
                                        <p:cTn id="64" dur="500"/>
                                        <p:tgtEl>
                                          <p:spTgt spid="50"/>
                                        </p:tgtEl>
                                      </p:cBhvr>
                                    </p:animEffect>
                                  </p:childTnLst>
                                </p:cTn>
                              </p:par>
                            </p:childTnLst>
                          </p:cTn>
                        </p:par>
                        <p:par>
                          <p:cTn id="65" fill="hold">
                            <p:stCondLst>
                              <p:cond delay="500"/>
                            </p:stCondLst>
                            <p:childTnLst>
                              <p:par>
                                <p:cTn id="66" presetID="63" presetClass="path" presetSubtype="0" accel="50000" decel="50000" fill="hold" nodeType="afterEffect">
                                  <p:stCondLst>
                                    <p:cond delay="0"/>
                                  </p:stCondLst>
                                  <p:childTnLst>
                                    <p:animMotion origin="layout" path="M 0.28789 0.14884 L 0.60313 0.09467 " pathEditMode="relative" rAng="0" ptsTypes="AA">
                                      <p:cBhvr>
                                        <p:cTn id="67" dur="2000" fill="hold"/>
                                        <p:tgtEl>
                                          <p:spTgt spid="34"/>
                                        </p:tgtEl>
                                        <p:attrNameLst>
                                          <p:attrName>ppt_x</p:attrName>
                                          <p:attrName>ppt_y</p:attrName>
                                        </p:attrNameLst>
                                      </p:cBhvr>
                                      <p:rCtr x="15755" y="-2708"/>
                                    </p:animMotion>
                                  </p:childTnLst>
                                </p:cTn>
                              </p:par>
                              <p:par>
                                <p:cTn id="68" presetID="10" presetClass="exit" presetSubtype="0" fill="hold" nodeType="withEffect">
                                  <p:stCondLst>
                                    <p:cond delay="1500"/>
                                  </p:stCondLst>
                                  <p:childTnLst>
                                    <p:animEffect transition="out" filter="fade">
                                      <p:cBhvr>
                                        <p:cTn id="69" dur="500"/>
                                        <p:tgtEl>
                                          <p:spTgt spid="34"/>
                                        </p:tgtEl>
                                      </p:cBhvr>
                                    </p:animEffect>
                                    <p:set>
                                      <p:cBhvr>
                                        <p:cTn id="70" dur="1" fill="hold">
                                          <p:stCondLst>
                                            <p:cond delay="499"/>
                                          </p:stCondLst>
                                        </p:cTn>
                                        <p:tgtEl>
                                          <p:spTgt spid="34"/>
                                        </p:tgtEl>
                                        <p:attrNameLst>
                                          <p:attrName>style.visibility</p:attrName>
                                        </p:attrNameLst>
                                      </p:cBhvr>
                                      <p:to>
                                        <p:strVal val="hidden"/>
                                      </p:to>
                                    </p:set>
                                  </p:childTnLst>
                                </p:cTn>
                              </p:par>
                              <p:par>
                                <p:cTn id="71" presetID="63" presetClass="path" presetSubtype="0" accel="50000" decel="50000" fill="hold" nodeType="withEffect">
                                  <p:stCondLst>
                                    <p:cond delay="500"/>
                                  </p:stCondLst>
                                  <p:childTnLst>
                                    <p:animMotion origin="layout" path="M 0.25013 1.11111E-6 L 0.60344 -0.09838 " pathEditMode="relative" rAng="0" ptsTypes="AA">
                                      <p:cBhvr>
                                        <p:cTn id="72" dur="2000" fill="hold"/>
                                        <p:tgtEl>
                                          <p:spTgt spid="41"/>
                                        </p:tgtEl>
                                        <p:attrNameLst>
                                          <p:attrName>ppt_x</p:attrName>
                                          <p:attrName>ppt_y</p:attrName>
                                        </p:attrNameLst>
                                      </p:cBhvr>
                                      <p:rCtr x="17665" y="-4931"/>
                                    </p:animMotion>
                                  </p:childTnLst>
                                </p:cTn>
                              </p:par>
                              <p:par>
                                <p:cTn id="73" presetID="10" presetClass="exit" presetSubtype="0" fill="hold" nodeType="withEffect">
                                  <p:stCondLst>
                                    <p:cond delay="2000"/>
                                  </p:stCondLst>
                                  <p:childTnLst>
                                    <p:animEffect transition="out" filter="fade">
                                      <p:cBhvr>
                                        <p:cTn id="74" dur="500"/>
                                        <p:tgtEl>
                                          <p:spTgt spid="41"/>
                                        </p:tgtEl>
                                      </p:cBhvr>
                                    </p:animEffect>
                                    <p:set>
                                      <p:cBhvr>
                                        <p:cTn id="75" dur="1" fill="hold">
                                          <p:stCondLst>
                                            <p:cond delay="499"/>
                                          </p:stCondLst>
                                        </p:cTn>
                                        <p:tgtEl>
                                          <p:spTgt spid="41"/>
                                        </p:tgtEl>
                                        <p:attrNameLst>
                                          <p:attrName>style.visibility</p:attrName>
                                        </p:attrNameLst>
                                      </p:cBhvr>
                                      <p:to>
                                        <p:strVal val="hidden"/>
                                      </p:to>
                                    </p:set>
                                  </p:childTnLst>
                                </p:cTn>
                              </p:par>
                              <p:par>
                                <p:cTn id="76" presetID="63" presetClass="path" presetSubtype="0" accel="50000" decel="50000" fill="hold" nodeType="withEffect">
                                  <p:stCondLst>
                                    <p:cond delay="1100"/>
                                  </p:stCondLst>
                                  <p:childTnLst>
                                    <p:animMotion origin="layout" path="M 0.34115 0.00208 L 0.69245 0.01689 " pathEditMode="relative" rAng="0" ptsTypes="AA">
                                      <p:cBhvr>
                                        <p:cTn id="77" dur="2000" fill="hold"/>
                                        <p:tgtEl>
                                          <p:spTgt spid="46"/>
                                        </p:tgtEl>
                                        <p:attrNameLst>
                                          <p:attrName>ppt_x</p:attrName>
                                          <p:attrName>ppt_y</p:attrName>
                                        </p:attrNameLst>
                                      </p:cBhvr>
                                      <p:rCtr x="17565" y="741"/>
                                    </p:animMotion>
                                  </p:childTnLst>
                                </p:cTn>
                              </p:par>
                              <p:par>
                                <p:cTn id="78" presetID="10" presetClass="exit" presetSubtype="0" fill="hold" nodeType="withEffect">
                                  <p:stCondLst>
                                    <p:cond delay="2500"/>
                                  </p:stCondLst>
                                  <p:childTnLst>
                                    <p:animEffect transition="out" filter="fade">
                                      <p:cBhvr>
                                        <p:cTn id="79" dur="500"/>
                                        <p:tgtEl>
                                          <p:spTgt spid="46"/>
                                        </p:tgtEl>
                                      </p:cBhvr>
                                    </p:animEffect>
                                    <p:set>
                                      <p:cBhvr>
                                        <p:cTn id="80" dur="1" fill="hold">
                                          <p:stCondLst>
                                            <p:cond delay="499"/>
                                          </p:stCondLst>
                                        </p:cTn>
                                        <p:tgtEl>
                                          <p:spTgt spid="46"/>
                                        </p:tgtEl>
                                        <p:attrNameLst>
                                          <p:attrName>style.visibility</p:attrName>
                                        </p:attrNameLst>
                                      </p:cBhvr>
                                      <p:to>
                                        <p:strVal val="hidden"/>
                                      </p:to>
                                    </p:set>
                                  </p:childTnLst>
                                </p:cTn>
                              </p:par>
                              <p:par>
                                <p:cTn id="81" presetID="63" presetClass="path" presetSubtype="0" accel="50000" decel="50000" fill="hold" nodeType="withEffect">
                                  <p:stCondLst>
                                    <p:cond delay="2000"/>
                                  </p:stCondLst>
                                  <p:childTnLst>
                                    <p:animMotion origin="layout" path="M 0.28817 0.14931 L 0.62663 0.15347 " pathEditMode="relative" rAng="0" ptsTypes="AA">
                                      <p:cBhvr>
                                        <p:cTn id="82" dur="2000" fill="hold"/>
                                        <p:tgtEl>
                                          <p:spTgt spid="48"/>
                                        </p:tgtEl>
                                        <p:attrNameLst>
                                          <p:attrName>ppt_x</p:attrName>
                                          <p:attrName>ppt_y</p:attrName>
                                        </p:attrNameLst>
                                      </p:cBhvr>
                                      <p:rCtr x="16923" y="208"/>
                                    </p:animMotion>
                                  </p:childTnLst>
                                </p:cTn>
                              </p:par>
                              <p:par>
                                <p:cTn id="83" presetID="10" presetClass="exit" presetSubtype="0" fill="hold" nodeType="withEffect">
                                  <p:stCondLst>
                                    <p:cond delay="3500"/>
                                  </p:stCondLst>
                                  <p:childTnLst>
                                    <p:animEffect transition="out" filter="fade">
                                      <p:cBhvr>
                                        <p:cTn id="84" dur="500"/>
                                        <p:tgtEl>
                                          <p:spTgt spid="48"/>
                                        </p:tgtEl>
                                      </p:cBhvr>
                                    </p:animEffect>
                                    <p:set>
                                      <p:cBhvr>
                                        <p:cTn id="85" dur="1" fill="hold">
                                          <p:stCondLst>
                                            <p:cond delay="499"/>
                                          </p:stCondLst>
                                        </p:cTn>
                                        <p:tgtEl>
                                          <p:spTgt spid="48"/>
                                        </p:tgtEl>
                                        <p:attrNameLst>
                                          <p:attrName>style.visibility</p:attrName>
                                        </p:attrNameLst>
                                      </p:cBhvr>
                                      <p:to>
                                        <p:strVal val="hidden"/>
                                      </p:to>
                                    </p:set>
                                  </p:childTnLst>
                                </p:cTn>
                              </p:par>
                              <p:par>
                                <p:cTn id="86" presetID="63" presetClass="path" presetSubtype="0" accel="50000" decel="50000" fill="hold" nodeType="withEffect">
                                  <p:stCondLst>
                                    <p:cond delay="2800"/>
                                  </p:stCondLst>
                                  <p:childTnLst>
                                    <p:animMotion origin="layout" path="M 0.25013 0.00023 L 0.57305 0.05578 " pathEditMode="relative" rAng="0" ptsTypes="AA">
                                      <p:cBhvr>
                                        <p:cTn id="87" dur="2000" fill="hold"/>
                                        <p:tgtEl>
                                          <p:spTgt spid="52"/>
                                        </p:tgtEl>
                                        <p:attrNameLst>
                                          <p:attrName>ppt_x</p:attrName>
                                          <p:attrName>ppt_y</p:attrName>
                                        </p:attrNameLst>
                                      </p:cBhvr>
                                      <p:rCtr x="16146" y="2778"/>
                                    </p:animMotion>
                                  </p:childTnLst>
                                </p:cTn>
                              </p:par>
                              <p:par>
                                <p:cTn id="88" presetID="10" presetClass="exit" presetSubtype="0" fill="hold" nodeType="withEffect">
                                  <p:stCondLst>
                                    <p:cond delay="4300"/>
                                  </p:stCondLst>
                                  <p:childTnLst>
                                    <p:animEffect transition="out" filter="fade">
                                      <p:cBhvr>
                                        <p:cTn id="89" dur="500"/>
                                        <p:tgtEl>
                                          <p:spTgt spid="52"/>
                                        </p:tgtEl>
                                      </p:cBhvr>
                                    </p:animEffect>
                                    <p:set>
                                      <p:cBhvr>
                                        <p:cTn id="90" dur="1" fill="hold">
                                          <p:stCondLst>
                                            <p:cond delay="499"/>
                                          </p:stCondLst>
                                        </p:cTn>
                                        <p:tgtEl>
                                          <p:spTgt spid="52"/>
                                        </p:tgtEl>
                                        <p:attrNameLst>
                                          <p:attrName>style.visibility</p:attrName>
                                        </p:attrNameLst>
                                      </p:cBhvr>
                                      <p:to>
                                        <p:strVal val="hidden"/>
                                      </p:to>
                                    </p:set>
                                  </p:childTnLst>
                                </p:cTn>
                              </p:par>
                              <p:par>
                                <p:cTn id="91" presetID="63" presetClass="path" presetSubtype="0" accel="50000" decel="50000" fill="hold" nodeType="withEffect">
                                  <p:stCondLst>
                                    <p:cond delay="3500"/>
                                  </p:stCondLst>
                                  <p:childTnLst>
                                    <p:animMotion origin="layout" path="M 0.44531 4.81481E-6 L 0.76224 0.05069 " pathEditMode="relative" rAng="0" ptsTypes="AA">
                                      <p:cBhvr>
                                        <p:cTn id="92" dur="2000" fill="hold"/>
                                        <p:tgtEl>
                                          <p:spTgt spid="53"/>
                                        </p:tgtEl>
                                        <p:attrNameLst>
                                          <p:attrName>ppt_x</p:attrName>
                                          <p:attrName>ppt_y</p:attrName>
                                        </p:attrNameLst>
                                      </p:cBhvr>
                                      <p:rCtr x="15846" y="2523"/>
                                    </p:animMotion>
                                  </p:childTnLst>
                                </p:cTn>
                              </p:par>
                              <p:par>
                                <p:cTn id="93" presetID="10" presetClass="exit" presetSubtype="0" fill="hold" nodeType="withEffect">
                                  <p:stCondLst>
                                    <p:cond delay="5000"/>
                                  </p:stCondLst>
                                  <p:childTnLst>
                                    <p:animEffect transition="out" filter="fade">
                                      <p:cBhvr>
                                        <p:cTn id="94" dur="500"/>
                                        <p:tgtEl>
                                          <p:spTgt spid="53"/>
                                        </p:tgtEl>
                                      </p:cBhvr>
                                    </p:animEffect>
                                    <p:set>
                                      <p:cBhvr>
                                        <p:cTn id="95" dur="1" fill="hold">
                                          <p:stCondLst>
                                            <p:cond delay="499"/>
                                          </p:stCondLst>
                                        </p:cTn>
                                        <p:tgtEl>
                                          <p:spTgt spid="53"/>
                                        </p:tgtEl>
                                        <p:attrNameLst>
                                          <p:attrName>style.visibility</p:attrName>
                                        </p:attrNameLst>
                                      </p:cBhvr>
                                      <p:to>
                                        <p:strVal val="hidden"/>
                                      </p:to>
                                    </p:set>
                                  </p:childTnLst>
                                </p:cTn>
                              </p:par>
                            </p:childTnLst>
                          </p:cTn>
                        </p:par>
                        <p:par>
                          <p:cTn id="96" fill="hold">
                            <p:stCondLst>
                              <p:cond delay="6000"/>
                            </p:stCondLst>
                            <p:childTnLst>
                              <p:par>
                                <p:cTn id="97" presetID="10" presetClass="exit" presetSubtype="0" fill="hold" grpId="1" nodeType="afterEffect">
                                  <p:stCondLst>
                                    <p:cond delay="0"/>
                                  </p:stCondLst>
                                  <p:childTnLst>
                                    <p:animEffect transition="out" filter="fade">
                                      <p:cBhvr>
                                        <p:cTn id="98" dur="500"/>
                                        <p:tgtEl>
                                          <p:spTgt spid="50"/>
                                        </p:tgtEl>
                                      </p:cBhvr>
                                    </p:animEffect>
                                    <p:set>
                                      <p:cBhvr>
                                        <p:cTn id="99"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49" grpId="0" animBg="1"/>
      <p:bldP spid="49" grpId="1"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Submission details (hidden)</a:t>
            </a:r>
            <a:endParaRPr lang="en-US" dirty="0"/>
          </a:p>
        </p:txBody>
      </p:sp>
      <p:sp>
        <p:nvSpPr>
          <p:cNvPr id="3" name="Text Placeholder 2"/>
          <p:cNvSpPr>
            <a:spLocks noGrp="1"/>
          </p:cNvSpPr>
          <p:nvPr>
            <p:ph type="body" sz="quarter" idx="10"/>
          </p:nvPr>
        </p:nvSpPr>
        <p:spPr/>
        <p:txBody>
          <a:bodyPr/>
          <a:lstStyle/>
          <a:p>
            <a:r>
              <a:rPr lang="en-US" sz="2000" dirty="0" smtClean="0"/>
              <a:t>Description</a:t>
            </a:r>
            <a:endParaRPr lang="en-US" sz="2000" dirty="0"/>
          </a:p>
          <a:p>
            <a:r>
              <a:rPr lang="en-US" sz="2000" dirty="0"/>
              <a:t>This session will present an overview of the AMQP </a:t>
            </a:r>
            <a:r>
              <a:rPr lang="en-US" sz="2000" dirty="0" smtClean="0"/>
              <a:t>1.0, motivations, vendor support, </a:t>
            </a:r>
            <a:r>
              <a:rPr lang="en-US" sz="2000" dirty="0"/>
              <a:t>and a demonstration of enterprise messaging interoperability</a:t>
            </a:r>
            <a:r>
              <a:rPr lang="en-US" sz="2000" dirty="0" smtClean="0"/>
              <a:t>.</a:t>
            </a:r>
          </a:p>
          <a:p>
            <a:endParaRPr lang="en-US" sz="2000" dirty="0"/>
          </a:p>
          <a:p>
            <a:r>
              <a:rPr lang="en-US" sz="2000" dirty="0"/>
              <a:t>Abstract</a:t>
            </a:r>
          </a:p>
          <a:p>
            <a:r>
              <a:rPr lang="en-US" sz="2000" dirty="0"/>
              <a:t>AMQP is the </a:t>
            </a:r>
            <a:r>
              <a:rPr lang="en-US" sz="2000" dirty="0" smtClean="0"/>
              <a:t>OASIS Standard </a:t>
            </a:r>
            <a:r>
              <a:rPr lang="en-US" sz="2000" dirty="0"/>
              <a:t>for enterprise </a:t>
            </a:r>
            <a:r>
              <a:rPr lang="en-US" sz="2000" dirty="0" smtClean="0"/>
              <a:t>messaging.  This </a:t>
            </a:r>
            <a:r>
              <a:rPr lang="en-US" sz="2000" dirty="0"/>
              <a:t>session will cover the goals and architecture of AMQP </a:t>
            </a:r>
            <a:r>
              <a:rPr lang="en-US" sz="2000" dirty="0" smtClean="0"/>
              <a:t>1.0.  You </a:t>
            </a:r>
            <a:r>
              <a:rPr lang="en-US" sz="2000" dirty="0"/>
              <a:t>will hear the latest news about major implementations and vendor support at the time of the conference. The bulk of the session will focus on an interoperability demonstration that will show how AMQP 1.0 provides robust enterprise-ready messaging capabilities to create diverse systems running in heterogeneous environments.</a:t>
            </a:r>
          </a:p>
          <a:p>
            <a:endParaRPr lang="en-US" sz="2000" dirty="0"/>
          </a:p>
        </p:txBody>
      </p:sp>
    </p:spTree>
    <p:extLst>
      <p:ext uri="{BB962C8B-B14F-4D97-AF65-F5344CB8AC3E}">
        <p14:creationId xmlns:p14="http://schemas.microsoft.com/office/powerpoint/2010/main" val="4208502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Apache </a:t>
            </a:r>
            <a:r>
              <a:rPr lang="en-US" dirty="0" err="1" smtClean="0"/>
              <a:t>ActiveMQ</a:t>
            </a:r>
            <a:endParaRPr lang="en-US" dirty="0"/>
          </a:p>
        </p:txBody>
      </p:sp>
      <p:sp>
        <p:nvSpPr>
          <p:cNvPr id="7" name="Text Placeholder 6"/>
          <p:cNvSpPr>
            <a:spLocks noGrp="1"/>
          </p:cNvSpPr>
          <p:nvPr>
            <p:ph type="body" sz="quarter" idx="10"/>
          </p:nvPr>
        </p:nvSpPr>
        <p:spPr>
          <a:xfrm>
            <a:off x="274638" y="1439861"/>
            <a:ext cx="5181599" cy="5256213"/>
          </a:xfrm>
        </p:spPr>
        <p:txBody>
          <a:bodyPr/>
          <a:lstStyle/>
          <a:p>
            <a:pPr lvl="1">
              <a:buSzPct val="45000"/>
            </a:pPr>
            <a:r>
              <a:rPr lang="en-US" sz="3200" dirty="0" smtClean="0">
                <a:latin typeface="+mj-lt"/>
              </a:rPr>
              <a:t>Reliable Java broker</a:t>
            </a:r>
            <a:endParaRPr lang="en-US" sz="3200" dirty="0">
              <a:latin typeface="+mj-lt"/>
            </a:endParaRPr>
          </a:p>
          <a:p>
            <a:pPr lvl="1">
              <a:buSzPct val="45000"/>
            </a:pPr>
            <a:r>
              <a:rPr lang="en-US" sz="3200" dirty="0" smtClean="0">
                <a:latin typeface="+mj-lt"/>
              </a:rPr>
              <a:t>Multi-protocol</a:t>
            </a:r>
            <a:endParaRPr lang="en-US" sz="3200" dirty="0">
              <a:latin typeface="+mj-lt"/>
            </a:endParaRPr>
          </a:p>
          <a:p>
            <a:pPr lvl="1">
              <a:buSzPct val="45000"/>
            </a:pPr>
            <a:r>
              <a:rPr lang="en-US" sz="3200" dirty="0" smtClean="0">
                <a:latin typeface="+mj-lt"/>
              </a:rPr>
              <a:t>Multi-OS</a:t>
            </a:r>
            <a:endParaRPr lang="en-US" sz="3200" dirty="0">
              <a:latin typeface="+mj-lt"/>
            </a:endParaRPr>
          </a:p>
          <a:p>
            <a:pPr lvl="1">
              <a:buSzPct val="45000"/>
            </a:pPr>
            <a:r>
              <a:rPr lang="en-US" sz="3200" dirty="0">
                <a:latin typeface="+mj-lt"/>
              </a:rPr>
              <a:t>Small </a:t>
            </a:r>
            <a:r>
              <a:rPr lang="en-US" sz="3200" dirty="0" smtClean="0">
                <a:latin typeface="+mj-lt"/>
              </a:rPr>
              <a:t>footprint</a:t>
            </a:r>
            <a:endParaRPr lang="en-US" sz="3200" dirty="0">
              <a:latin typeface="+mj-lt"/>
            </a:endParaRPr>
          </a:p>
          <a:p>
            <a:pPr lvl="1">
              <a:buSzPct val="45000"/>
            </a:pPr>
            <a:r>
              <a:rPr lang="en-US" sz="3200" dirty="0">
                <a:latin typeface="+mj-lt"/>
              </a:rPr>
              <a:t>Pluggable architecture allows protocols and features to be added or </a:t>
            </a:r>
            <a:r>
              <a:rPr lang="en-US" sz="3200" dirty="0" smtClean="0">
                <a:latin typeface="+mj-lt"/>
              </a:rPr>
              <a:t>customized</a:t>
            </a:r>
          </a:p>
          <a:p>
            <a:pPr lvl="1">
              <a:buSzPct val="45000"/>
            </a:pPr>
            <a:r>
              <a:rPr lang="en-US" sz="3200" dirty="0" smtClean="0">
                <a:latin typeface="+mj-lt"/>
              </a:rPr>
              <a:t>Coming soon AMQP 1.0!</a:t>
            </a:r>
            <a:endParaRPr lang="en-US" sz="3200" dirty="0">
              <a:latin typeface="+mj-lt"/>
            </a:endParaRPr>
          </a:p>
          <a:p>
            <a:pPr lvl="1">
              <a:buSzPct val="45000"/>
              <a:buFont typeface="StarSymbol"/>
              <a:buChar char=""/>
            </a:pPr>
            <a:endParaRPr lang="en-US" sz="3200" dirty="0">
              <a:latin typeface="+mj-lt"/>
            </a:endParaRPr>
          </a:p>
          <a:p>
            <a:pPr lvl="1">
              <a:buSzPct val="45000"/>
              <a:buFont typeface="StarSymbol"/>
              <a:buChar char=""/>
            </a:pPr>
            <a:r>
              <a:rPr lang="en-US" sz="3200" dirty="0">
                <a:latin typeface="+mj-lt"/>
              </a:rPr>
              <a:t>	</a:t>
            </a:r>
          </a:p>
          <a:p>
            <a:pPr lvl="0"/>
            <a:endParaRPr lang="en-US" sz="2400" dirty="0"/>
          </a:p>
        </p:txBody>
      </p:sp>
      <p:pic>
        <p:nvPicPr>
          <p:cNvPr id="4" name="Picture 3"/>
          <p:cNvPicPr/>
          <p:nvPr/>
        </p:nvPicPr>
        <p:blipFill>
          <a:blip r:embed="rId3">
            <a:duotone>
              <a:schemeClr val="accent4">
                <a:shade val="45000"/>
                <a:satMod val="135000"/>
              </a:schemeClr>
              <a:prstClr val="white"/>
            </a:duotone>
          </a:blip>
          <a:stretch>
            <a:fillRect/>
          </a:stretch>
        </p:blipFill>
        <p:spPr>
          <a:xfrm>
            <a:off x="5808943" y="1439862"/>
            <a:ext cx="6352894" cy="4648200"/>
          </a:xfrm>
          <a:prstGeom prst="rect">
            <a:avLst/>
          </a:prstGeom>
        </p:spPr>
      </p:pic>
      <p:grpSp>
        <p:nvGrpSpPr>
          <p:cNvPr id="6" name="Group 5"/>
          <p:cNvGrpSpPr/>
          <p:nvPr/>
        </p:nvGrpSpPr>
        <p:grpSpPr>
          <a:xfrm>
            <a:off x="9733977" y="1819479"/>
            <a:ext cx="762000" cy="382383"/>
            <a:chOff x="9733977" y="1819479"/>
            <a:chExt cx="762000" cy="382383"/>
          </a:xfrm>
        </p:grpSpPr>
        <p:sp>
          <p:nvSpPr>
            <p:cNvPr id="5" name="Rectangle 4"/>
            <p:cNvSpPr/>
            <p:nvPr/>
          </p:nvSpPr>
          <p:spPr bwMode="auto">
            <a:xfrm>
              <a:off x="10028237" y="2049462"/>
              <a:ext cx="152400" cy="1524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 name="TextBox 1"/>
            <p:cNvSpPr txBox="1"/>
            <p:nvPr/>
          </p:nvSpPr>
          <p:spPr>
            <a:xfrm>
              <a:off x="9733977" y="1819479"/>
              <a:ext cx="762000" cy="276999"/>
            </a:xfrm>
            <a:prstGeom prst="rect">
              <a:avLst/>
            </a:prstGeom>
            <a:solidFill>
              <a:schemeClr val="bg1"/>
            </a:solidFill>
          </p:spPr>
          <p:txBody>
            <a:bodyPr wrap="square" lIns="0" tIns="0" rIns="0" bIns="0" rtlCol="0">
              <a:spAutoFit/>
            </a:bodyPr>
            <a:lstStyle/>
            <a:p>
              <a:pPr algn="ctr"/>
              <a:r>
                <a:rPr lang="en-US" b="1" dirty="0" smtClean="0">
                  <a:solidFill>
                    <a:srgbClr val="4E4F9F"/>
                  </a:solidFill>
                </a:rPr>
                <a:t>AMQP</a:t>
              </a:r>
            </a:p>
          </p:txBody>
        </p:sp>
      </p:grpSp>
    </p:spTree>
    <p:extLst>
      <p:ext uri="{BB962C8B-B14F-4D97-AF65-F5344CB8AC3E}">
        <p14:creationId xmlns:p14="http://schemas.microsoft.com/office/powerpoint/2010/main" val="1621811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wipe(down)">
                                      <p:cBhvr>
                                        <p:cTn id="7" dur="500"/>
                                        <p:tgtEl>
                                          <p:spTgt spid="7">
                                            <p:txEl>
                                              <p:pRg st="5" end="5"/>
                                            </p:txEl>
                                          </p:spTgt>
                                        </p:tgtEl>
                                      </p:cBhvr>
                                    </p:animEffect>
                                  </p:childTnLst>
                                </p:cTn>
                              </p:par>
                              <p:par>
                                <p:cTn id="8" presetID="26"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80">
                                          <p:stCondLst>
                                            <p:cond delay="0"/>
                                          </p:stCondLst>
                                        </p:cTn>
                                        <p:tgtEl>
                                          <p:spTgt spid="6"/>
                                        </p:tgtEl>
                                      </p:cBhvr>
                                    </p:animEffect>
                                    <p:anim calcmode="lin" valueType="num">
                                      <p:cBhvr>
                                        <p:cTn id="1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6" dur="26">
                                          <p:stCondLst>
                                            <p:cond delay="650"/>
                                          </p:stCondLst>
                                        </p:cTn>
                                        <p:tgtEl>
                                          <p:spTgt spid="6"/>
                                        </p:tgtEl>
                                      </p:cBhvr>
                                      <p:to x="100000" y="60000"/>
                                    </p:animScale>
                                    <p:animScale>
                                      <p:cBhvr>
                                        <p:cTn id="17" dur="166" decel="50000">
                                          <p:stCondLst>
                                            <p:cond delay="676"/>
                                          </p:stCondLst>
                                        </p:cTn>
                                        <p:tgtEl>
                                          <p:spTgt spid="6"/>
                                        </p:tgtEl>
                                      </p:cBhvr>
                                      <p:to x="100000" y="100000"/>
                                    </p:animScale>
                                    <p:animScale>
                                      <p:cBhvr>
                                        <p:cTn id="18" dur="26">
                                          <p:stCondLst>
                                            <p:cond delay="1312"/>
                                          </p:stCondLst>
                                        </p:cTn>
                                        <p:tgtEl>
                                          <p:spTgt spid="6"/>
                                        </p:tgtEl>
                                      </p:cBhvr>
                                      <p:to x="100000" y="80000"/>
                                    </p:animScale>
                                    <p:animScale>
                                      <p:cBhvr>
                                        <p:cTn id="19" dur="166" decel="50000">
                                          <p:stCondLst>
                                            <p:cond delay="1338"/>
                                          </p:stCondLst>
                                        </p:cTn>
                                        <p:tgtEl>
                                          <p:spTgt spid="6"/>
                                        </p:tgtEl>
                                      </p:cBhvr>
                                      <p:to x="100000" y="100000"/>
                                    </p:animScale>
                                    <p:animScale>
                                      <p:cBhvr>
                                        <p:cTn id="20" dur="26">
                                          <p:stCondLst>
                                            <p:cond delay="1642"/>
                                          </p:stCondLst>
                                        </p:cTn>
                                        <p:tgtEl>
                                          <p:spTgt spid="6"/>
                                        </p:tgtEl>
                                      </p:cBhvr>
                                      <p:to x="100000" y="90000"/>
                                    </p:animScale>
                                    <p:animScale>
                                      <p:cBhvr>
                                        <p:cTn id="21" dur="166" decel="50000">
                                          <p:stCondLst>
                                            <p:cond delay="1668"/>
                                          </p:stCondLst>
                                        </p:cTn>
                                        <p:tgtEl>
                                          <p:spTgt spid="6"/>
                                        </p:tgtEl>
                                      </p:cBhvr>
                                      <p:to x="100000" y="100000"/>
                                    </p:animScale>
                                    <p:animScale>
                                      <p:cBhvr>
                                        <p:cTn id="22" dur="26">
                                          <p:stCondLst>
                                            <p:cond delay="1808"/>
                                          </p:stCondLst>
                                        </p:cTn>
                                        <p:tgtEl>
                                          <p:spTgt spid="6"/>
                                        </p:tgtEl>
                                      </p:cBhvr>
                                      <p:to x="100000" y="95000"/>
                                    </p:animScale>
                                    <p:animScale>
                                      <p:cBhvr>
                                        <p:cTn id="2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lvl="2"/>
            <a:r>
              <a:rPr lang="en-US" dirty="0" smtClean="0"/>
              <a:t>Businesses need to efficiently exchange information within and between enterprises</a:t>
            </a:r>
          </a:p>
          <a:p>
            <a:pPr lvl="2"/>
            <a:r>
              <a:rPr lang="en-US" dirty="0" smtClean="0"/>
              <a:t>What is needed is a data exchange protocol that </a:t>
            </a:r>
            <a:r>
              <a:rPr lang="en-US" b="1" dirty="0" smtClean="0"/>
              <a:t>directly addresses </a:t>
            </a:r>
            <a:r>
              <a:rPr lang="en-US" dirty="0" smtClean="0"/>
              <a:t>business requirements </a:t>
            </a:r>
          </a:p>
          <a:p>
            <a:pPr lvl="2"/>
            <a:r>
              <a:rPr lang="en-US" dirty="0" smtClean="0"/>
              <a:t>This capability must be </a:t>
            </a:r>
            <a:r>
              <a:rPr lang="en-US" b="1" dirty="0" smtClean="0"/>
              <a:t>ubiquitous</a:t>
            </a:r>
            <a:r>
              <a:rPr lang="en-US" dirty="0" smtClean="0"/>
              <a:t> and unencumbered to encourage sustained investment</a:t>
            </a:r>
          </a:p>
          <a:p>
            <a:pPr lvl="2"/>
            <a:r>
              <a:rPr lang="en-US" dirty="0" smtClean="0"/>
              <a:t>A protocol that is based around </a:t>
            </a:r>
            <a:r>
              <a:rPr lang="en-US" b="1" dirty="0" smtClean="0"/>
              <a:t>units-of-work </a:t>
            </a:r>
            <a:r>
              <a:rPr lang="en-US" dirty="0" smtClean="0"/>
              <a:t>(messages) allows business interactions to be elevated</a:t>
            </a:r>
            <a:r>
              <a:rPr lang="en-US" b="1" dirty="0" smtClean="0"/>
              <a:t> above technical details</a:t>
            </a:r>
            <a:endParaRPr lang="en-US" b="1" dirty="0"/>
          </a:p>
        </p:txBody>
      </p:sp>
      <p:sp>
        <p:nvSpPr>
          <p:cNvPr id="4" name="Text Placeholder 3"/>
          <p:cNvSpPr>
            <a:spLocks noGrp="1"/>
          </p:cNvSpPr>
          <p:nvPr>
            <p:ph type="body" sz="quarter" idx="11"/>
          </p:nvPr>
        </p:nvSpPr>
        <p:spPr/>
        <p:txBody>
          <a:bodyPr/>
          <a:lstStyle/>
          <a:p>
            <a:pPr lvl="2"/>
            <a:r>
              <a:rPr lang="en-US" dirty="0" smtClean="0">
                <a:solidFill>
                  <a:srgbClr val="929292"/>
                </a:solidFill>
              </a:rPr>
              <a:t>‘As they shift toward an integrated digital business model, most companies move through four stages: ad-hoc solutions, digital business processes,</a:t>
            </a:r>
          </a:p>
          <a:p>
            <a:pPr lvl="2"/>
            <a:r>
              <a:rPr lang="en-US" dirty="0" smtClean="0">
                <a:solidFill>
                  <a:srgbClr val="929292"/>
                </a:solidFill>
              </a:rPr>
              <a:t>cohesive digital platform, digital business model’</a:t>
            </a:r>
            <a:r>
              <a:rPr lang="en-US" dirty="0" smtClean="0"/>
              <a:t/>
            </a:r>
            <a:br>
              <a:rPr lang="en-US" dirty="0" smtClean="0"/>
            </a:br>
            <a:r>
              <a:rPr lang="en-US" dirty="0" smtClean="0"/>
              <a:t/>
            </a:r>
            <a:br>
              <a:rPr lang="en-US" dirty="0" smtClean="0"/>
            </a:br>
            <a:endParaRPr lang="en-US" dirty="0" smtClean="0"/>
          </a:p>
          <a:p>
            <a:pPr lvl="2"/>
            <a:endParaRPr lang="en-US" dirty="0"/>
          </a:p>
          <a:p>
            <a:pPr lvl="2"/>
            <a:r>
              <a:rPr lang="en-US" dirty="0" smtClean="0"/>
              <a:t>How to Transform</a:t>
            </a:r>
          </a:p>
          <a:p>
            <a:pPr lvl="2"/>
            <a:r>
              <a:rPr lang="en-US" dirty="0" smtClean="0"/>
              <a:t>the Business Model, 2012</a:t>
            </a:r>
          </a:p>
          <a:p>
            <a:endParaRPr lang="en-US" dirty="0"/>
          </a:p>
        </p:txBody>
      </p:sp>
      <p:sp>
        <p:nvSpPr>
          <p:cNvPr id="2" name="Title 1"/>
          <p:cNvSpPr>
            <a:spLocks noGrp="1"/>
          </p:cNvSpPr>
          <p:nvPr>
            <p:ph type="title"/>
          </p:nvPr>
        </p:nvSpPr>
        <p:spPr/>
        <p:txBody>
          <a:bodyPr/>
          <a:lstStyle/>
          <a:p>
            <a:r>
              <a:rPr lang="en-US" dirty="0" smtClean="0"/>
              <a:t>Business value</a:t>
            </a:r>
            <a:endParaRPr lang="en-US" dirty="0"/>
          </a:p>
        </p:txBody>
      </p:sp>
      <p:pic>
        <p:nvPicPr>
          <p:cNvPr id="2050" name="Picture 2" descr="File:Accenture.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163" y="5008736"/>
            <a:ext cx="1371600" cy="390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899353"/>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lvl="1"/>
            <a:r>
              <a:rPr lang="en-US" dirty="0" smtClean="0"/>
              <a:t>Governments are among the largest consumers of IT products and services</a:t>
            </a:r>
          </a:p>
          <a:p>
            <a:pPr lvl="2"/>
            <a:r>
              <a:rPr lang="en-US" dirty="0" smtClean="0"/>
              <a:t>Citizens demand these are both efficient &amp; integrated</a:t>
            </a:r>
          </a:p>
          <a:p>
            <a:pPr lvl="1"/>
            <a:endParaRPr lang="en-US" dirty="0" smtClean="0"/>
          </a:p>
          <a:p>
            <a:pPr lvl="1"/>
            <a:r>
              <a:rPr lang="en-US" dirty="0" smtClean="0"/>
              <a:t>AMQP for Integrated Modular Government IT</a:t>
            </a:r>
          </a:p>
          <a:p>
            <a:pPr lvl="2"/>
            <a:r>
              <a:rPr lang="en-US" dirty="0" smtClean="0"/>
              <a:t>Connect organizations nationally and internationally</a:t>
            </a:r>
          </a:p>
          <a:p>
            <a:pPr lvl="2"/>
            <a:r>
              <a:rPr lang="en-US" dirty="0" smtClean="0"/>
              <a:t>AMQP connectivity can facilitate deep co-operation</a:t>
            </a:r>
          </a:p>
          <a:p>
            <a:pPr marL="228541" lvl="2" indent="0">
              <a:buNone/>
            </a:pPr>
            <a:r>
              <a:rPr lang="en-US" dirty="0" smtClean="0"/>
              <a:t>          and enable right-sized </a:t>
            </a:r>
            <a:r>
              <a:rPr lang="en-US" dirty="0"/>
              <a:t>sourcing </a:t>
            </a:r>
            <a:r>
              <a:rPr lang="en-US" dirty="0" smtClean="0"/>
              <a:t>of IT contracts</a:t>
            </a:r>
            <a:endParaRPr lang="en-US" dirty="0"/>
          </a:p>
          <a:p>
            <a:pPr lvl="2"/>
            <a:r>
              <a:rPr lang="en-US" dirty="0" smtClean="0"/>
              <a:t>Already deployed by government projects</a:t>
            </a:r>
            <a:endParaRPr lang="en-US" dirty="0"/>
          </a:p>
        </p:txBody>
      </p:sp>
      <p:sp>
        <p:nvSpPr>
          <p:cNvPr id="4" name="Text Placeholder 3"/>
          <p:cNvSpPr>
            <a:spLocks noGrp="1"/>
          </p:cNvSpPr>
          <p:nvPr>
            <p:ph type="body" sz="quarter" idx="11"/>
          </p:nvPr>
        </p:nvSpPr>
        <p:spPr/>
        <p:txBody>
          <a:bodyPr/>
          <a:lstStyle/>
          <a:p>
            <a:pPr lvl="1"/>
            <a:r>
              <a:rPr lang="en-US" dirty="0" smtClean="0">
                <a:solidFill>
                  <a:srgbClr val="929292"/>
                </a:solidFill>
              </a:rPr>
              <a:t>Standardization of AMQP will accelerate its adoption</a:t>
            </a:r>
          </a:p>
          <a:p>
            <a:pPr lvl="1"/>
            <a:endParaRPr lang="en-US" dirty="0" smtClean="0">
              <a:solidFill>
                <a:srgbClr val="929292"/>
              </a:solidFill>
            </a:endParaRPr>
          </a:p>
          <a:p>
            <a:pPr lvl="1"/>
            <a:r>
              <a:rPr lang="en-US" dirty="0" smtClean="0">
                <a:solidFill>
                  <a:srgbClr val="929292"/>
                </a:solidFill>
              </a:rPr>
              <a:t>Progressing towards ISO status to further enhance commitment rates</a:t>
            </a:r>
          </a:p>
          <a:p>
            <a:pPr lvl="1"/>
            <a:endParaRPr lang="en-US" dirty="0" smtClean="0">
              <a:solidFill>
                <a:srgbClr val="929292"/>
              </a:solidFill>
            </a:endParaRPr>
          </a:p>
          <a:p>
            <a:pPr lvl="1"/>
            <a:r>
              <a:rPr lang="en-US" dirty="0" smtClean="0">
                <a:solidFill>
                  <a:srgbClr val="929292"/>
                </a:solidFill>
              </a:rPr>
              <a:t>Committed to longevity</a:t>
            </a:r>
          </a:p>
          <a:p>
            <a:pPr lvl="1"/>
            <a:endParaRPr lang="en-US" dirty="0">
              <a:solidFill>
                <a:srgbClr val="929292"/>
              </a:solidFill>
            </a:endParaRPr>
          </a:p>
        </p:txBody>
      </p:sp>
      <p:sp>
        <p:nvSpPr>
          <p:cNvPr id="2" name="Title 1"/>
          <p:cNvSpPr>
            <a:spLocks noGrp="1"/>
          </p:cNvSpPr>
          <p:nvPr>
            <p:ph type="title"/>
          </p:nvPr>
        </p:nvSpPr>
        <p:spPr/>
        <p:txBody>
          <a:bodyPr/>
          <a:lstStyle/>
          <a:p>
            <a:r>
              <a:rPr lang="en-US" dirty="0" smtClean="0"/>
              <a:t>Government value</a:t>
            </a:r>
            <a:endParaRPr lang="en-US" dirty="0"/>
          </a:p>
        </p:txBody>
      </p:sp>
    </p:spTree>
    <p:extLst>
      <p:ext uri="{BB962C8B-B14F-4D97-AF65-F5344CB8AC3E}">
        <p14:creationId xmlns:p14="http://schemas.microsoft.com/office/powerpoint/2010/main" val="2605051437"/>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Difficult to </a:t>
            </a:r>
            <a:r>
              <a:rPr lang="en-US" dirty="0" smtClean="0"/>
              <a:t>connect across organizations</a:t>
            </a:r>
            <a:endParaRPr lang="en-US" dirty="0"/>
          </a:p>
          <a:p>
            <a:r>
              <a:rPr lang="en-US" sz="2400" dirty="0">
                <a:latin typeface="+mn-lt"/>
              </a:rPr>
              <a:t>Requires partners </a:t>
            </a:r>
            <a:r>
              <a:rPr lang="en-US" sz="2400" dirty="0" smtClean="0">
                <a:latin typeface="+mn-lt"/>
              </a:rPr>
              <a:t>to negotiate to </a:t>
            </a:r>
            <a:r>
              <a:rPr lang="en-US" sz="2400" dirty="0">
                <a:latin typeface="+mn-lt"/>
              </a:rPr>
              <a:t>use the same </a:t>
            </a:r>
            <a:r>
              <a:rPr lang="en-US" sz="2400" dirty="0" smtClean="0">
                <a:latin typeface="+mn-lt"/>
              </a:rPr>
              <a:t>vendor</a:t>
            </a:r>
            <a:endParaRPr lang="en-US" sz="2400" dirty="0">
              <a:latin typeface="+mn-lt"/>
            </a:endParaRPr>
          </a:p>
          <a:p>
            <a:r>
              <a:rPr lang="en-US" dirty="0" smtClean="0"/>
              <a:t>Difficult to port applications</a:t>
            </a:r>
          </a:p>
          <a:p>
            <a:r>
              <a:rPr lang="en-US" sz="2400" dirty="0" smtClean="0">
                <a:latin typeface="+mn-lt"/>
              </a:rPr>
              <a:t>Requires re-coding all applications</a:t>
            </a:r>
          </a:p>
          <a:p>
            <a:r>
              <a:rPr lang="en-US" dirty="0" smtClean="0"/>
              <a:t>Difficult to integrate</a:t>
            </a:r>
          </a:p>
          <a:p>
            <a:r>
              <a:rPr lang="en-US" sz="2400" dirty="0" smtClean="0">
                <a:latin typeface="+mn-lt"/>
              </a:rPr>
              <a:t>Application level bridges to adapt messages and formats</a:t>
            </a:r>
          </a:p>
          <a:p>
            <a:r>
              <a:rPr lang="en-US" dirty="0" smtClean="0"/>
              <a:t>Restricted platform support</a:t>
            </a:r>
          </a:p>
          <a:p>
            <a:r>
              <a:rPr lang="en-US" sz="2400" dirty="0" smtClean="0">
                <a:latin typeface="+mn-lt"/>
              </a:rPr>
              <a:t>Limited to whatever vendor provides</a:t>
            </a:r>
          </a:p>
          <a:p>
            <a:endParaRPr lang="en-US" dirty="0"/>
          </a:p>
        </p:txBody>
      </p:sp>
      <p:sp>
        <p:nvSpPr>
          <p:cNvPr id="7" name="Text Placeholder 6"/>
          <p:cNvSpPr>
            <a:spLocks noGrp="1"/>
          </p:cNvSpPr>
          <p:nvPr>
            <p:ph type="body" sz="quarter" idx="11"/>
          </p:nvPr>
        </p:nvSpPr>
        <p:spPr/>
        <p:txBody>
          <a:bodyPr/>
          <a:lstStyle/>
          <a:p>
            <a:endParaRPr lang="en-US"/>
          </a:p>
        </p:txBody>
      </p:sp>
      <p:sp>
        <p:nvSpPr>
          <p:cNvPr id="5" name="Title 4"/>
          <p:cNvSpPr>
            <a:spLocks noGrp="1"/>
          </p:cNvSpPr>
          <p:nvPr>
            <p:ph type="title"/>
          </p:nvPr>
        </p:nvSpPr>
        <p:spPr/>
        <p:txBody>
          <a:bodyPr/>
          <a:lstStyle/>
          <a:p>
            <a:r>
              <a:rPr lang="en-US" dirty="0" smtClean="0"/>
              <a:t>Proprietary messaging protocols</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181" y="2811462"/>
            <a:ext cx="2743200" cy="2743200"/>
          </a:xfrm>
          <a:prstGeom prst="rect">
            <a:avLst/>
          </a:prstGeom>
        </p:spPr>
      </p:pic>
    </p:spTree>
    <p:extLst>
      <p:ext uri="{BB962C8B-B14F-4D97-AF65-F5344CB8AC3E}">
        <p14:creationId xmlns:p14="http://schemas.microsoft.com/office/powerpoint/2010/main" val="4154725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Open, standard messaging protocol</a:t>
            </a:r>
          </a:p>
          <a:p>
            <a:r>
              <a:rPr lang="en-US" sz="2000" dirty="0" smtClean="0">
                <a:latin typeface="+mn-lt"/>
              </a:rPr>
              <a:t>Enables cross-platform apps to be built using brokers, libraries and frameworks from different vendors.  Incorporates and standardizes two decades of messaging experience.</a:t>
            </a:r>
          </a:p>
          <a:p>
            <a:r>
              <a:rPr lang="en-US" dirty="0" smtClean="0"/>
              <a:t>Features</a:t>
            </a:r>
          </a:p>
          <a:p>
            <a:pPr lvl="0"/>
            <a:r>
              <a:rPr lang="en-US" sz="2000" dirty="0" smtClean="0">
                <a:latin typeface="+mn-lt"/>
              </a:rPr>
              <a:t>Efficient – compact and easily processed</a:t>
            </a:r>
          </a:p>
          <a:p>
            <a:r>
              <a:rPr lang="en-US" sz="2000" dirty="0" smtClean="0">
                <a:latin typeface="+mn-lt"/>
              </a:rPr>
              <a:t>Reliable – fire-and-forget to reliable, exactly-once delivery</a:t>
            </a:r>
          </a:p>
          <a:p>
            <a:pPr lvl="0"/>
            <a:r>
              <a:rPr lang="en-US" sz="2000" dirty="0" smtClean="0">
                <a:latin typeface="+mn-lt"/>
              </a:rPr>
              <a:t>Portable data representation – cross-platform, full-fidelity exchange</a:t>
            </a:r>
          </a:p>
          <a:p>
            <a:pPr lvl="0"/>
            <a:r>
              <a:rPr lang="en-US" sz="2000" dirty="0" smtClean="0">
                <a:latin typeface="+mn-lt"/>
              </a:rPr>
              <a:t>Flexible – peer-peer, client-broker, and broker-broker topologies</a:t>
            </a:r>
          </a:p>
          <a:p>
            <a:pPr lvl="0"/>
            <a:r>
              <a:rPr lang="en-US" sz="2000" dirty="0" smtClean="0">
                <a:latin typeface="+mn-lt"/>
              </a:rPr>
              <a:t>Internet-scale – connects diverse networks</a:t>
            </a:r>
          </a:p>
        </p:txBody>
      </p:sp>
      <p:sp>
        <p:nvSpPr>
          <p:cNvPr id="5" name="Title 4"/>
          <p:cNvSpPr>
            <a:spLocks noGrp="1"/>
          </p:cNvSpPr>
          <p:nvPr>
            <p:ph type="title"/>
          </p:nvPr>
        </p:nvSpPr>
        <p:spPr/>
        <p:txBody>
          <a:bodyPr/>
          <a:lstStyle/>
          <a:p>
            <a:r>
              <a:rPr lang="en-US" dirty="0" smtClean="0"/>
              <a:t>AMQP 1.0</a:t>
            </a:r>
            <a:br>
              <a:rPr lang="en-US" dirty="0" smtClean="0"/>
            </a:br>
            <a:r>
              <a:rPr lang="en-US" sz="2800" dirty="0" smtClean="0"/>
              <a:t>Advanced Message Queuing Protocol</a:t>
            </a:r>
            <a:endParaRPr lang="en-US" dirty="0"/>
          </a:p>
        </p:txBody>
      </p:sp>
      <p:grpSp>
        <p:nvGrpSpPr>
          <p:cNvPr id="12" name="Group 11"/>
          <p:cNvGrpSpPr/>
          <p:nvPr/>
        </p:nvGrpSpPr>
        <p:grpSpPr>
          <a:xfrm>
            <a:off x="306269" y="2341674"/>
            <a:ext cx="2679937" cy="2222388"/>
            <a:chOff x="306269" y="2125663"/>
            <a:chExt cx="2679937" cy="2222388"/>
          </a:xfrm>
        </p:grpSpPr>
        <p:pic>
          <p:nvPicPr>
            <p:cNvPr id="10" name="Picture 4" descr="http://amqp.org/sites/amqp.org/themes/genesis_amqp/images/showreel/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269" y="2125663"/>
              <a:ext cx="2679937" cy="222238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14615" y="3593927"/>
              <a:ext cx="1344637" cy="512935"/>
            </a:xfrm>
            <a:prstGeom prst="rect">
              <a:avLst/>
            </a:prstGeom>
            <a:noFill/>
          </p:spPr>
          <p:txBody>
            <a:bodyPr wrap="square" rtlCol="0">
              <a:spAutoFit/>
            </a:bodyPr>
            <a:lstStyle/>
            <a:p>
              <a:pPr algn="ctr" defTabSz="914133"/>
              <a:r>
                <a:rPr lang="en-GB" sz="2745" b="1" dirty="0">
                  <a:gradFill>
                    <a:gsLst>
                      <a:gs pos="0">
                        <a:srgbClr val="FFFFFF"/>
                      </a:gs>
                      <a:gs pos="100000">
                        <a:srgbClr val="FFFFFF"/>
                      </a:gs>
                    </a:gsLst>
                    <a:lin ang="5400000" scaled="0"/>
                  </a:gradFill>
                  <a:latin typeface="Arial Black" pitchFamily="34" charset="0"/>
                  <a:cs typeface="Arial" pitchFamily="34" charset="0"/>
                </a:rPr>
                <a:t>AMQP</a:t>
              </a:r>
              <a:endParaRPr lang="en-US" sz="2745" b="1" dirty="0">
                <a:gradFill>
                  <a:gsLst>
                    <a:gs pos="0">
                      <a:srgbClr val="FFFFFF"/>
                    </a:gs>
                    <a:gs pos="100000">
                      <a:srgbClr val="FFFFFF"/>
                    </a:gs>
                  </a:gsLst>
                  <a:lin ang="5400000" scaled="0"/>
                </a:gradFill>
                <a:latin typeface="Arial Black" pitchFamily="34" charset="0"/>
                <a:cs typeface="Arial" pitchFamily="34" charset="0"/>
              </a:endParaRPr>
            </a:p>
          </p:txBody>
        </p:sp>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269" y="5097462"/>
            <a:ext cx="2743200" cy="737648"/>
          </a:xfrm>
          <a:prstGeom prst="rect">
            <a:avLst/>
          </a:prstGeom>
        </p:spPr>
      </p:pic>
    </p:spTree>
    <p:extLst>
      <p:ext uri="{BB962C8B-B14F-4D97-AF65-F5344CB8AC3E}">
        <p14:creationId xmlns:p14="http://schemas.microsoft.com/office/powerpoint/2010/main" val="3881922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lstStyle/>
          <a:p>
            <a:pPr>
              <a:spcBef>
                <a:spcPct val="0"/>
              </a:spcBef>
            </a:pPr>
            <a:r>
              <a:rPr lang="en-US" sz="1800" i="1" dirty="0">
                <a:solidFill>
                  <a:srgbClr val="929292"/>
                </a:solidFill>
                <a:latin typeface="+mn-lt"/>
                <a:ea typeface="+mj-ea"/>
                <a:cs typeface="+mj-cs"/>
              </a:rPr>
              <a:t>‘As an open and interoperable messaging protocol that can scale from mobile clients to the cloud… we look forward to working with the community to promote AMQP-based interoperability and innovation.’</a:t>
            </a:r>
          </a:p>
          <a:p>
            <a:pPr>
              <a:spcBef>
                <a:spcPct val="0"/>
              </a:spcBef>
            </a:pPr>
            <a:r>
              <a:rPr lang="en-US" sz="1400" i="1" dirty="0" smtClean="0">
                <a:solidFill>
                  <a:schemeClr val="tx1"/>
                </a:solidFill>
                <a:latin typeface="+mn-lt"/>
                <a:ea typeface="+mj-ea"/>
                <a:cs typeface="+mj-cs"/>
              </a:rPr>
              <a:t>Scott </a:t>
            </a:r>
            <a:r>
              <a:rPr lang="en-US" sz="1400" i="1" dirty="0">
                <a:solidFill>
                  <a:schemeClr val="tx1"/>
                </a:solidFill>
                <a:latin typeface="+mn-lt"/>
                <a:ea typeface="+mj-ea"/>
                <a:cs typeface="+mj-cs"/>
              </a:rPr>
              <a:t>Guthrie, Corporate VP, Server &amp; Tools Business Division, Microsoft</a:t>
            </a:r>
            <a:br>
              <a:rPr lang="en-US" sz="1400" i="1" dirty="0">
                <a:solidFill>
                  <a:schemeClr val="tx1"/>
                </a:solidFill>
                <a:latin typeface="+mn-lt"/>
                <a:ea typeface="+mj-ea"/>
                <a:cs typeface="+mj-cs"/>
              </a:rPr>
            </a:br>
            <a:r>
              <a:rPr lang="en-US" sz="1800" dirty="0"/>
              <a:t/>
            </a:r>
            <a:br>
              <a:rPr lang="en-US" sz="1800" dirty="0"/>
            </a:br>
            <a:r>
              <a:rPr lang="en-US" sz="1800" i="1" dirty="0">
                <a:solidFill>
                  <a:srgbClr val="929292"/>
                </a:solidFill>
                <a:latin typeface="+mn-lt"/>
                <a:ea typeface="+mj-ea"/>
                <a:cs typeface="+mj-cs"/>
              </a:rPr>
              <a:t>‘Standard transports enable lower cost business integration and messaging… we anticipate both AMQP's wide adoption by messaging servers…integration products.’</a:t>
            </a:r>
          </a:p>
          <a:p>
            <a:pPr>
              <a:spcBef>
                <a:spcPct val="0"/>
              </a:spcBef>
            </a:pPr>
            <a:r>
              <a:rPr lang="en-GB" sz="1400" i="1" dirty="0" smtClean="0">
                <a:solidFill>
                  <a:schemeClr val="tx1"/>
                </a:solidFill>
                <a:latin typeface="+mn-lt"/>
                <a:ea typeface="+mj-ea"/>
                <a:cs typeface="+mj-cs"/>
              </a:rPr>
              <a:t>Alexis </a:t>
            </a:r>
            <a:r>
              <a:rPr lang="en-GB" sz="1400" i="1" dirty="0">
                <a:solidFill>
                  <a:schemeClr val="tx1"/>
                </a:solidFill>
                <a:latin typeface="+mn-lt"/>
                <a:ea typeface="+mj-ea"/>
                <a:cs typeface="+mj-cs"/>
              </a:rPr>
              <a:t>Richardson, Senior Director, VMware</a:t>
            </a:r>
            <a:r>
              <a:rPr lang="en-GB" sz="1800" i="1" dirty="0"/>
              <a:t/>
            </a:r>
            <a:br>
              <a:rPr lang="en-GB" sz="1800" i="1" dirty="0"/>
            </a:br>
            <a:r>
              <a:rPr lang="en-GB" sz="1800" i="1" dirty="0"/>
              <a:t/>
            </a:r>
            <a:br>
              <a:rPr lang="en-GB" sz="1800" i="1" dirty="0"/>
            </a:br>
            <a:r>
              <a:rPr lang="en-GB" sz="1800" i="1" dirty="0">
                <a:solidFill>
                  <a:srgbClr val="929292"/>
                </a:solidFill>
                <a:latin typeface="+mn-lt"/>
                <a:ea typeface="+mj-ea"/>
                <a:cs typeface="+mj-cs"/>
              </a:rPr>
              <a:t>‘</a:t>
            </a:r>
            <a:r>
              <a:rPr lang="en-US" sz="1800" i="1" dirty="0">
                <a:solidFill>
                  <a:srgbClr val="929292"/>
                </a:solidFill>
                <a:latin typeface="+mn-lt"/>
                <a:ea typeface="+mj-ea"/>
                <a:cs typeface="+mj-cs"/>
              </a:rPr>
              <a:t>AMQP 1.0 represents a significant improvement in the messaging arena and we expect to continue to support it in our products to meet customer needs.’</a:t>
            </a:r>
          </a:p>
          <a:p>
            <a:r>
              <a:rPr lang="en-US" sz="1400" i="1" dirty="0" smtClean="0">
                <a:solidFill>
                  <a:schemeClr val="tx1"/>
                </a:solidFill>
                <a:latin typeface="+mn-lt"/>
                <a:ea typeface="+mj-ea"/>
                <a:cs typeface="+mj-cs"/>
              </a:rPr>
              <a:t>Mark </a:t>
            </a:r>
            <a:r>
              <a:rPr lang="en-US" sz="1400" i="1" dirty="0">
                <a:solidFill>
                  <a:schemeClr val="tx1"/>
                </a:solidFill>
                <a:latin typeface="+mn-lt"/>
                <a:ea typeface="+mj-ea"/>
                <a:cs typeface="+mj-cs"/>
              </a:rPr>
              <a:t>Little, Vice President, Middleware Engineering, Red Hat</a:t>
            </a:r>
            <a:r>
              <a:rPr lang="en-US" sz="1800" i="1" dirty="0"/>
              <a:t/>
            </a:r>
            <a:br>
              <a:rPr lang="en-US" sz="1800" i="1" dirty="0"/>
            </a:br>
            <a:r>
              <a:rPr lang="en-US" sz="1800" i="1" dirty="0"/>
              <a:t/>
            </a:r>
            <a:br>
              <a:rPr lang="en-US" sz="1800" i="1" dirty="0"/>
            </a:br>
            <a:endParaRPr lang="en-US" sz="1800" dirty="0"/>
          </a:p>
        </p:txBody>
      </p:sp>
      <p:sp>
        <p:nvSpPr>
          <p:cNvPr id="11" name="Text Placeholder 10"/>
          <p:cNvSpPr>
            <a:spLocks noGrp="1"/>
          </p:cNvSpPr>
          <p:nvPr>
            <p:ph type="body" sz="quarter" idx="11"/>
          </p:nvPr>
        </p:nvSpPr>
        <p:spPr/>
        <p:txBody>
          <a:bodyPr/>
          <a:lstStyle/>
          <a:p>
            <a:r>
              <a:rPr lang="en-US" sz="1800" i="1" dirty="0" smtClean="0">
                <a:solidFill>
                  <a:srgbClr val="929292"/>
                </a:solidFill>
              </a:rPr>
              <a:t>‘A </a:t>
            </a:r>
            <a:r>
              <a:rPr lang="en-US" sz="1800" i="1" dirty="0">
                <a:solidFill>
                  <a:srgbClr val="929292"/>
                </a:solidFill>
              </a:rPr>
              <a:t>platform independent and vendor neutral protocol like AMQP removes hurdles in advancing interoperability of message-oriented middleware technologies</a:t>
            </a:r>
            <a:r>
              <a:rPr lang="en-US" sz="1800" i="1" dirty="0" smtClean="0">
                <a:solidFill>
                  <a:srgbClr val="929292"/>
                </a:solidFill>
              </a:rPr>
              <a:t>…’</a:t>
            </a:r>
          </a:p>
          <a:p>
            <a:r>
              <a:rPr lang="en-US" sz="1400" i="1" dirty="0" smtClean="0">
                <a:solidFill>
                  <a:schemeClr val="tx1"/>
                </a:solidFill>
              </a:rPr>
              <a:t>Prasad </a:t>
            </a:r>
            <a:r>
              <a:rPr lang="en-US" sz="1400" i="1" dirty="0" err="1">
                <a:solidFill>
                  <a:schemeClr val="tx1"/>
                </a:solidFill>
              </a:rPr>
              <a:t>Yendluri</a:t>
            </a:r>
            <a:r>
              <a:rPr lang="en-GB" sz="1400" i="1" dirty="0">
                <a:solidFill>
                  <a:schemeClr val="tx1"/>
                </a:solidFill>
              </a:rPr>
              <a:t>, </a:t>
            </a:r>
            <a:r>
              <a:rPr lang="en-US" sz="1400" i="1" dirty="0">
                <a:solidFill>
                  <a:schemeClr val="tx1"/>
                </a:solidFill>
              </a:rPr>
              <a:t>VP &amp; Deputy CTO</a:t>
            </a:r>
            <a:r>
              <a:rPr lang="en-US" sz="1400" dirty="0" smtClean="0">
                <a:solidFill>
                  <a:schemeClr val="tx1"/>
                </a:solidFill>
              </a:rPr>
              <a:t>, </a:t>
            </a:r>
            <a:r>
              <a:rPr lang="en-US" sz="1400" dirty="0" err="1" smtClean="0">
                <a:solidFill>
                  <a:schemeClr val="tx1"/>
                </a:solidFill>
              </a:rPr>
              <a:t>SoftwareAG</a:t>
            </a:r>
            <a:r>
              <a:rPr lang="en-US" sz="1800" dirty="0">
                <a:solidFill>
                  <a:schemeClr val="tx1"/>
                </a:solidFill>
              </a:rPr>
              <a:t/>
            </a:r>
            <a:br>
              <a:rPr lang="en-US" sz="1800" dirty="0">
                <a:solidFill>
                  <a:schemeClr val="tx1"/>
                </a:solidFill>
              </a:rPr>
            </a:br>
            <a:r>
              <a:rPr lang="en-US" sz="1800" dirty="0"/>
              <a:t/>
            </a:r>
            <a:br>
              <a:rPr lang="en-US" sz="1800" dirty="0"/>
            </a:br>
            <a:r>
              <a:rPr lang="en-US" sz="1800" dirty="0"/>
              <a:t/>
            </a:r>
            <a:br>
              <a:rPr lang="en-US" sz="1800" dirty="0"/>
            </a:br>
            <a:r>
              <a:rPr lang="en-US" sz="1800" i="1" dirty="0">
                <a:solidFill>
                  <a:srgbClr val="929292"/>
                </a:solidFill>
              </a:rPr>
              <a:t>‘Standardizing AMQP and combining it with </a:t>
            </a:r>
            <a:r>
              <a:rPr lang="en-US" sz="1800" i="1" dirty="0" err="1">
                <a:solidFill>
                  <a:srgbClr val="929292"/>
                </a:solidFill>
              </a:rPr>
              <a:t>WebSocket</a:t>
            </a:r>
            <a:r>
              <a:rPr lang="en-US" sz="1800" i="1" dirty="0">
                <a:solidFill>
                  <a:srgbClr val="929292"/>
                </a:solidFill>
              </a:rPr>
              <a:t> technology is an excellent strategy when building an event driven architecture…’</a:t>
            </a:r>
          </a:p>
          <a:p>
            <a:r>
              <a:rPr lang="en-US" sz="1400" i="1" dirty="0" smtClean="0">
                <a:solidFill>
                  <a:schemeClr val="tx1"/>
                </a:solidFill>
              </a:rPr>
              <a:t>John </a:t>
            </a:r>
            <a:r>
              <a:rPr lang="en-US" sz="1400" i="1" dirty="0">
                <a:solidFill>
                  <a:schemeClr val="tx1"/>
                </a:solidFill>
              </a:rPr>
              <a:t>Fallows, CTO and Co-Founder, </a:t>
            </a:r>
            <a:r>
              <a:rPr lang="en-US" sz="1400" i="1" dirty="0" err="1">
                <a:solidFill>
                  <a:schemeClr val="tx1"/>
                </a:solidFill>
              </a:rPr>
              <a:t>Kaazing</a:t>
            </a:r>
            <a:endParaRPr lang="en-US" sz="1400" i="1" dirty="0">
              <a:solidFill>
                <a:schemeClr val="tx1"/>
              </a:solidFill>
            </a:endParaRPr>
          </a:p>
        </p:txBody>
      </p:sp>
      <p:sp>
        <p:nvSpPr>
          <p:cNvPr id="5" name="Title 4"/>
          <p:cNvSpPr>
            <a:spLocks noGrp="1"/>
          </p:cNvSpPr>
          <p:nvPr>
            <p:ph type="title"/>
          </p:nvPr>
        </p:nvSpPr>
        <p:spPr/>
        <p:txBody>
          <a:bodyPr vert="horz" lIns="182880" tIns="45720" rIns="182880" bIns="45720" rtlCol="0" anchor="t">
            <a:noAutofit/>
          </a:bodyPr>
          <a:lstStyle/>
          <a:p>
            <a:r>
              <a:rPr lang="en-US" dirty="0"/>
              <a:t>Industry </a:t>
            </a:r>
            <a:r>
              <a:rPr lang="en-US" dirty="0" smtClean="0"/>
              <a:t>backing for AMQP 1.0</a:t>
            </a:r>
            <a:endParaRPr lang="en-US" dirty="0"/>
          </a:p>
        </p:txBody>
      </p:sp>
      <p:sp>
        <p:nvSpPr>
          <p:cNvPr id="4" name="Title 3"/>
          <p:cNvSpPr txBox="1">
            <a:spLocks/>
          </p:cNvSpPr>
          <p:nvPr/>
        </p:nvSpPr>
        <p:spPr>
          <a:xfrm>
            <a:off x="274638" y="298450"/>
            <a:ext cx="11887199" cy="912813"/>
          </a:xfrm>
          <a:prstGeom prst="rect">
            <a:avLst/>
          </a:prstGeom>
        </p:spPr>
        <p:txBody>
          <a:bodyPr vert="horz" lIns="182880" tIns="45720" rIns="182880" bIns="45720" rtlCol="0" anchor="t">
            <a:noAutofit/>
          </a:bodyPr>
          <a:lstStyle>
            <a:lvl1pPr algn="l" defTabSz="914166" rtl="0" eaLnBrk="1" latinLnBrk="0" hangingPunct="1">
              <a:spcBef>
                <a:spcPct val="0"/>
              </a:spcBef>
              <a:buNone/>
              <a:defRPr sz="3600" kern="1200">
                <a:gradFill>
                  <a:gsLst>
                    <a:gs pos="0">
                      <a:schemeClr val="tx1"/>
                    </a:gs>
                    <a:gs pos="100000">
                      <a:schemeClr val="tx1"/>
                    </a:gs>
                  </a:gsLst>
                  <a:lin ang="5400000" scaled="0"/>
                </a:gradFill>
                <a:latin typeface="+mj-lt"/>
                <a:ea typeface="+mj-ea"/>
                <a:cs typeface="+mj-cs"/>
              </a:defRPr>
            </a:lvl1pPr>
          </a:lstStyle>
          <a:p>
            <a:endParaRPr lang="en-US" dirty="0"/>
          </a:p>
        </p:txBody>
      </p:sp>
    </p:spTree>
    <p:extLst>
      <p:ext uri="{BB962C8B-B14F-4D97-AF65-F5344CB8AC3E}">
        <p14:creationId xmlns:p14="http://schemas.microsoft.com/office/powerpoint/2010/main" val="803853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4_5-30405_Build_Template_16x9_White_Background">
  <a:themeElements>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2012-11-02T07:00:00+00:00</Event_x0020_End_x0020_Date>
    <Event_x0020_Start_x0020_Date xmlns="2295e2e7-0eeb-498e-8716-217bb2ee6ee3">2012-10-29T07:00:00+00:00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Redmond</TermName>
          <TermId xmlns="http://schemas.microsoft.com/office/infopath/2007/PartnerControls">c18f3657-b811-49ee-9b08-ce77b3e7702b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TermInfo xmlns="http://schemas.microsoft.com/office/infopath/2007/PartnerControls">
          <TermName xmlns="http://schemas.microsoft.com/office/infopath/2007/PartnerControls">Microsoft Conference Center</TermName>
          <TermId xmlns="http://schemas.microsoft.com/office/infopath/2007/PartnerControls">9ee5e79d-18a6-44c6-bfde-7021198eb4fc</TermId>
        </TermInfo>
      </Terms>
    </Event_x0020_VenueTaxHTField0>
    <TaxCatchAll xmlns="230e9df3-be65-4c73-a93b-d1236ebd677e">
      <Value>309</Value>
      <Value>308</Value>
      <Value>605</Value>
    </TaxCatchAll>
    <AudienceTaxHTField0 xmlns="8b529f77-48ab-4581-b468-93f09345b8aa">
      <Terms xmlns="http://schemas.microsoft.com/office/infopath/2007/PartnerControls"/>
    </AudienceTaxHTField0>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e0a86041a56020ff4ea211664d8cb510">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5e835464bd230cacb7fe8686bec35256"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3005e9c6-5dbe-483c-971d-51ba052e9268"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sspId="e385fb40-52d4-4fae-9c5b-3e8ff8a5878e" ma:termSetId="769410c5-f612-414c-bc8d-14eb300b4117"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http://www.w3.org/XML/1998/namespace"/>
    <ds:schemaRef ds:uri="http://purl.org/dc/terms/"/>
    <ds:schemaRef ds:uri="8b529f77-48ab-4581-b468-93f09345b8aa"/>
    <ds:schemaRef ds:uri="http://schemas.microsoft.com/office/2006/documentManagement/types"/>
    <ds:schemaRef ds:uri="2295e2e7-0eeb-498e-8716-217bb2ee6ee3"/>
    <ds:schemaRef ds:uri="http://purl.org/dc/dcmitype/"/>
    <ds:schemaRef ds:uri="http://schemas.microsoft.com/office/infopath/2007/PartnerControls"/>
    <ds:schemaRef ds:uri="http://schemas.openxmlformats.org/package/2006/metadata/core-properties"/>
    <ds:schemaRef ds:uri="230e9df3-be65-4c73-a93b-d1236ebd677e"/>
    <ds:schemaRef ds:uri="http://schemas.microsoft.com/office/2006/metadata/properties"/>
  </ds:schemaRefs>
</ds:datastoreItem>
</file>

<file path=customXml/itemProps3.xml><?xml version="1.0" encoding="utf-8"?>
<ds:datastoreItem xmlns:ds="http://schemas.openxmlformats.org/officeDocument/2006/customXml" ds:itemID="{77F4C29F-EB88-4408-9B4D-7E65470C02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Build_Template_16x9 (2)</Template>
  <TotalTime>20910</TotalTime>
  <Words>3264</Words>
  <Application>Microsoft Office PowerPoint</Application>
  <PresentationFormat>Custom</PresentationFormat>
  <Paragraphs>435</Paragraphs>
  <Slides>44</Slides>
  <Notes>27</Notes>
  <HiddenSlides>8</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4_5-30405_Build_Template_16x9_White_Background</vt:lpstr>
      <vt:lpstr>AMQP 1.0 Briefing Pack</vt:lpstr>
      <vt:lpstr>Agenda </vt:lpstr>
      <vt:lpstr>OASIS AMQP 1.0 Standard released</vt:lpstr>
      <vt:lpstr>The Business Case</vt:lpstr>
      <vt:lpstr>Business value</vt:lpstr>
      <vt:lpstr>Government value</vt:lpstr>
      <vt:lpstr>Proprietary messaging protocols</vt:lpstr>
      <vt:lpstr>AMQP 1.0 Advanced Message Queuing Protocol</vt:lpstr>
      <vt:lpstr>Industry backing for AMQP 1.0</vt:lpstr>
      <vt:lpstr>User view of AMQP 1.0</vt:lpstr>
      <vt:lpstr>The Capability</vt:lpstr>
      <vt:lpstr>AMQP is for MOM</vt:lpstr>
      <vt:lpstr>Tightly Coupled</vt:lpstr>
      <vt:lpstr>Loosely Coupled</vt:lpstr>
      <vt:lpstr>Loosely Coupled</vt:lpstr>
      <vt:lpstr>Messaging concepts: queuing</vt:lpstr>
      <vt:lpstr>Messaging concepts: pub/sub</vt:lpstr>
      <vt:lpstr>Messaging concepts: message</vt:lpstr>
      <vt:lpstr>The Technology</vt:lpstr>
      <vt:lpstr>Features</vt:lpstr>
      <vt:lpstr>AMQP and HTTP compared</vt:lpstr>
      <vt:lpstr>Flexible topologies</vt:lpstr>
      <vt:lpstr>Flexible topologies</vt:lpstr>
      <vt:lpstr>Flexible topologies</vt:lpstr>
      <vt:lpstr>Flexible topologies</vt:lpstr>
      <vt:lpstr>The Products</vt:lpstr>
      <vt:lpstr>Apache Qpid</vt:lpstr>
      <vt:lpstr>Apache Qpid Proton</vt:lpstr>
      <vt:lpstr>Microsoft Azure Service Bus</vt:lpstr>
      <vt:lpstr>SwiftMQ</vt:lpstr>
      <vt:lpstr>AMQP 1.0 client libraries</vt:lpstr>
      <vt:lpstr>The Demonstration</vt:lpstr>
      <vt:lpstr>PowerPoint Presentation</vt:lpstr>
      <vt:lpstr>Summary</vt:lpstr>
      <vt:lpstr>More information</vt:lpstr>
      <vt:lpstr>Thank you.  Questions? </vt:lpstr>
      <vt:lpstr>Tightly Coupled</vt:lpstr>
      <vt:lpstr>Tightly Coupled</vt:lpstr>
      <vt:lpstr>Loosely Coupled</vt:lpstr>
      <vt:lpstr>Loosely Coupled</vt:lpstr>
      <vt:lpstr>Loosely Coupled</vt:lpstr>
      <vt:lpstr>Loosely Coupled</vt:lpstr>
      <vt:lpstr>Submission details (hidden)</vt:lpstr>
      <vt:lpstr>Apache ActiveMQ</vt:lpstr>
    </vt:vector>
  </TitlesOfParts>
  <Company>OASIS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AMQP</dc:title>
  <dc:subject>OASIS AMQP 1.0</dc:subject>
  <dc:creator>OASIS AMQP Member Section</dc:creator>
  <cp:lastModifiedBy>John O'Hara</cp:lastModifiedBy>
  <cp:revision>263</cp:revision>
  <dcterms:created xsi:type="dcterms:W3CDTF">2012-10-01T22:04:30Z</dcterms:created>
  <dcterms:modified xsi:type="dcterms:W3CDTF">2012-12-04T15:15:35Z</dcterms:modified>
</cp:coreProperties>
</file>