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32" r:id="rId1"/>
  </p:sldMasterIdLst>
  <p:notesMasterIdLst>
    <p:notesMasterId r:id="rId13"/>
  </p:notesMasterIdLst>
  <p:handoutMasterIdLst>
    <p:handoutMasterId r:id="rId14"/>
  </p:handoutMasterIdLst>
  <p:sldIdLst>
    <p:sldId id="327" r:id="rId2"/>
    <p:sldId id="333" r:id="rId3"/>
    <p:sldId id="349" r:id="rId4"/>
    <p:sldId id="337" r:id="rId5"/>
    <p:sldId id="342" r:id="rId6"/>
    <p:sldId id="302" r:id="rId7"/>
    <p:sldId id="345" r:id="rId8"/>
    <p:sldId id="346" r:id="rId9"/>
    <p:sldId id="344" r:id="rId10"/>
    <p:sldId id="338" r:id="rId11"/>
    <p:sldId id="348" r:id="rId12"/>
  </p:sldIdLst>
  <p:sldSz cx="9144000" cy="6858000" type="screen4x3"/>
  <p:notesSz cx="6858000" cy="9144000"/>
  <p:embeddedFontLst>
    <p:embeddedFont>
      <p:font typeface="Bahnschrift" panose="020B0502040204020203" pitchFamily="3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Segoe UI Light" panose="020B0502040204020203" pitchFamily="34" charset="0"/>
      <p:regular r:id="rId26"/>
      <p:italic r:id="rId27"/>
    </p:embeddedFont>
    <p:embeddedFont>
      <p:font typeface="Segoe UI Semilight" panose="020B0402040204020203" pitchFamily="34" charset="0"/>
      <p:regular r:id="rId28"/>
      <p: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A6DC"/>
    <a:srgbClr val="009999"/>
    <a:srgbClr val="584383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9" autoAdjust="0"/>
    <p:restoredTop sz="94647"/>
  </p:normalViewPr>
  <p:slideViewPr>
    <p:cSldViewPr snapToGrid="0" snapToObjects="1">
      <p:cViewPr varScale="1">
        <p:scale>
          <a:sx n="103" d="100"/>
          <a:sy n="103" d="100"/>
        </p:scale>
        <p:origin x="1860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1F9328-2C72-4C7C-9123-AC0A4A140312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00781FB-6564-462B-860F-9F8828730F16}">
      <dgm:prSet/>
      <dgm:spPr/>
      <dgm:t>
        <a:bodyPr/>
        <a:lstStyle/>
        <a:p>
          <a:r>
            <a:rPr lang="en-GB" dirty="0">
              <a:solidFill>
                <a:srgbClr val="FFFFFF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COEL is a business-to-business technology specification that provides machine-readable access to data describing what we do as humans.</a:t>
          </a:r>
          <a:endParaRPr lang="en-US" b="0" i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54C5B8BC-2DF7-441F-A78B-3C14CC6C8860}" type="parTrans" cxnId="{BB84551D-1707-40F2-8D0E-D0BA33314013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5B00559-DDA1-4AA4-8BF5-3ACEBB845B5F}" type="sibTrans" cxnId="{BB84551D-1707-40F2-8D0E-D0BA33314013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5CEAFE17-42A0-4D35-8BB5-2DD6CB435613}">
      <dgm:prSet/>
      <dgm:spPr/>
      <dgm:t>
        <a:bodyPr/>
        <a:lstStyle/>
        <a:p>
          <a:r>
            <a:rPr lang="en-GB" dirty="0">
              <a:latin typeface="Segoe UI Semilight" panose="020B0402040204020203" pitchFamily="34" charset="0"/>
              <a:cs typeface="Segoe UI Semilight" panose="020B0402040204020203" pitchFamily="34" charset="0"/>
            </a:rPr>
            <a:t>The COEL specification is person-centric and will be highly relevant to any organisation that wants to collect and/or analyse data about individuals.</a:t>
          </a:r>
          <a:endParaRPr lang="en-US" b="0" i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B6F9C68A-D406-4B14-AC98-3FA2FA431548}" type="parTrans" cxnId="{6AC4F98B-A304-464D-992B-6B31B0FD3324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0E866E5-2966-469B-AF42-4A8F01BF8B1F}" type="sibTrans" cxnId="{6AC4F98B-A304-464D-992B-6B31B0FD3324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71487EF-9AB1-45FD-9A22-3E9C78CCA8F1}" type="pres">
      <dgm:prSet presAssocID="{991F9328-2C72-4C7C-9123-AC0A4A140312}" presName="linear" presStyleCnt="0">
        <dgm:presLayoutVars>
          <dgm:animLvl val="lvl"/>
          <dgm:resizeHandles val="exact"/>
        </dgm:presLayoutVars>
      </dgm:prSet>
      <dgm:spPr/>
    </dgm:pt>
    <dgm:pt modelId="{237C3A12-4D33-4F26-BE83-5E121E4C3497}" type="pres">
      <dgm:prSet presAssocID="{100781FB-6564-462B-860F-9F8828730F1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0DB7153-FEEA-4FBF-AC6C-422983F45B98}" type="pres">
      <dgm:prSet presAssocID="{35B00559-DDA1-4AA4-8BF5-3ACEBB845B5F}" presName="spacer" presStyleCnt="0"/>
      <dgm:spPr/>
    </dgm:pt>
    <dgm:pt modelId="{DAE18FAB-B14A-4281-8498-2AF2989B4603}" type="pres">
      <dgm:prSet presAssocID="{5CEAFE17-42A0-4D35-8BB5-2DD6CB43561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B84551D-1707-40F2-8D0E-D0BA33314013}" srcId="{991F9328-2C72-4C7C-9123-AC0A4A140312}" destId="{100781FB-6564-462B-860F-9F8828730F16}" srcOrd="0" destOrd="0" parTransId="{54C5B8BC-2DF7-441F-A78B-3C14CC6C8860}" sibTransId="{35B00559-DDA1-4AA4-8BF5-3ACEBB845B5F}"/>
    <dgm:cxn modelId="{A364154A-DB1B-4728-9702-9B98906E127E}" type="presOf" srcId="{100781FB-6564-462B-860F-9F8828730F16}" destId="{237C3A12-4D33-4F26-BE83-5E121E4C3497}" srcOrd="0" destOrd="0" presId="urn:microsoft.com/office/officeart/2005/8/layout/vList2"/>
    <dgm:cxn modelId="{6AC4F98B-A304-464D-992B-6B31B0FD3324}" srcId="{991F9328-2C72-4C7C-9123-AC0A4A140312}" destId="{5CEAFE17-42A0-4D35-8BB5-2DD6CB435613}" srcOrd="1" destOrd="0" parTransId="{B6F9C68A-D406-4B14-AC98-3FA2FA431548}" sibTransId="{00E866E5-2966-469B-AF42-4A8F01BF8B1F}"/>
    <dgm:cxn modelId="{77EF7BC9-F975-404D-A3A1-65255DBAF700}" type="presOf" srcId="{5CEAFE17-42A0-4D35-8BB5-2DD6CB435613}" destId="{DAE18FAB-B14A-4281-8498-2AF2989B4603}" srcOrd="0" destOrd="0" presId="urn:microsoft.com/office/officeart/2005/8/layout/vList2"/>
    <dgm:cxn modelId="{2D2B94F7-BAD4-4C33-BC72-6C85C8892F1E}" type="presOf" srcId="{991F9328-2C72-4C7C-9123-AC0A4A140312}" destId="{C71487EF-9AB1-45FD-9A22-3E9C78CCA8F1}" srcOrd="0" destOrd="0" presId="urn:microsoft.com/office/officeart/2005/8/layout/vList2"/>
    <dgm:cxn modelId="{0961472A-EED5-42F5-8DA8-166BC1FF604A}" type="presParOf" srcId="{C71487EF-9AB1-45FD-9A22-3E9C78CCA8F1}" destId="{237C3A12-4D33-4F26-BE83-5E121E4C3497}" srcOrd="0" destOrd="0" presId="urn:microsoft.com/office/officeart/2005/8/layout/vList2"/>
    <dgm:cxn modelId="{5C3715F7-4393-41B3-A10F-35BFB8046E3C}" type="presParOf" srcId="{C71487EF-9AB1-45FD-9A22-3E9C78CCA8F1}" destId="{50DB7153-FEEA-4FBF-AC6C-422983F45B98}" srcOrd="1" destOrd="0" presId="urn:microsoft.com/office/officeart/2005/8/layout/vList2"/>
    <dgm:cxn modelId="{0B0F9F49-ECE4-4777-8369-4727EB3AC31C}" type="presParOf" srcId="{C71487EF-9AB1-45FD-9A22-3E9C78CCA8F1}" destId="{DAE18FAB-B14A-4281-8498-2AF2989B460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1F9328-2C72-4C7C-9123-AC0A4A140312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00781FB-6564-462B-860F-9F8828730F16}">
      <dgm:prSet/>
      <dgm:spPr/>
      <dgm:t>
        <a:bodyPr/>
        <a:lstStyle/>
        <a:p>
          <a:r>
            <a:rPr lang="en-GB" dirty="0">
              <a:solidFill>
                <a:srgbClr val="FFFFFF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The ability to share data about human behaviour can be highly valuable for individuals, organisation and society.</a:t>
          </a:r>
          <a:endParaRPr lang="en-US" b="0" i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54C5B8BC-2DF7-441F-A78B-3C14CC6C8860}" type="parTrans" cxnId="{BB84551D-1707-40F2-8D0E-D0BA33314013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5B00559-DDA1-4AA4-8BF5-3ACEBB845B5F}" type="sibTrans" cxnId="{BB84551D-1707-40F2-8D0E-D0BA33314013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9312426A-C91A-481A-AB95-221DE5A9C28F}">
      <dgm:prSet/>
      <dgm:spPr/>
      <dgm:t>
        <a:bodyPr/>
        <a:lstStyle/>
        <a:p>
          <a:r>
            <a:rPr lang="en-US" b="0" i="0" dirty="0">
              <a:latin typeface="Segoe UI Semilight" panose="020B0402040204020203" pitchFamily="34" charset="0"/>
              <a:cs typeface="Segoe UI Semilight" panose="020B0402040204020203" pitchFamily="34" charset="0"/>
            </a:rPr>
            <a:t>We need: to define data types and interfaces for interoperability; a common semantic basis to describe behaviors and a privacy-by-design architecture.</a:t>
          </a:r>
        </a:p>
      </dgm:t>
    </dgm:pt>
    <dgm:pt modelId="{C6B3987C-EB8E-4C09-A99F-85CC75813E1B}" type="parTrans" cxnId="{8239FF51-6E3D-4722-9910-64D1690C7760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EBFA9DF1-B478-4E07-B9EE-9167B3552A59}" type="sibTrans" cxnId="{8239FF51-6E3D-4722-9910-64D1690C7760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AA91414D-857F-41CB-8AB0-18B6581DD927}">
      <dgm:prSet/>
      <dgm:spPr/>
      <dgm:t>
        <a:bodyPr/>
        <a:lstStyle/>
        <a:p>
          <a:r>
            <a:rPr lang="en-GB" dirty="0">
              <a:latin typeface="Segoe UI Semilight" panose="020B0402040204020203" pitchFamily="34" charset="0"/>
              <a:cs typeface="Segoe UI Semilight" panose="020B0402040204020203" pitchFamily="34" charset="0"/>
            </a:rPr>
            <a:t>COEL combines these 3 core elements in a specification that is open, auditable and international by design to provide a trustable framework for data sharing.</a:t>
          </a:r>
          <a:endParaRPr lang="en-US" b="0" i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1F8806A-BCA7-4787-B013-EEB700C999ED}" type="parTrans" cxnId="{C259F7CC-86FA-44E7-8BE7-2EE910CE0E31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F2FBCF94-4FC6-43E5-B32A-9A687C31205C}" type="sibTrans" cxnId="{C259F7CC-86FA-44E7-8BE7-2EE910CE0E31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71487EF-9AB1-45FD-9A22-3E9C78CCA8F1}" type="pres">
      <dgm:prSet presAssocID="{991F9328-2C72-4C7C-9123-AC0A4A140312}" presName="linear" presStyleCnt="0">
        <dgm:presLayoutVars>
          <dgm:animLvl val="lvl"/>
          <dgm:resizeHandles val="exact"/>
        </dgm:presLayoutVars>
      </dgm:prSet>
      <dgm:spPr/>
    </dgm:pt>
    <dgm:pt modelId="{237C3A12-4D33-4F26-BE83-5E121E4C3497}" type="pres">
      <dgm:prSet presAssocID="{100781FB-6564-462B-860F-9F8828730F1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0DB7153-FEEA-4FBF-AC6C-422983F45B98}" type="pres">
      <dgm:prSet presAssocID="{35B00559-DDA1-4AA4-8BF5-3ACEBB845B5F}" presName="spacer" presStyleCnt="0"/>
      <dgm:spPr/>
    </dgm:pt>
    <dgm:pt modelId="{DA8F089E-9B6B-4E61-8764-1774A36D025F}" type="pres">
      <dgm:prSet presAssocID="{9312426A-C91A-481A-AB95-221DE5A9C28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D894A10-B2F6-4A16-A60B-70208C4D84FE}" type="pres">
      <dgm:prSet presAssocID="{EBFA9DF1-B478-4E07-B9EE-9167B3552A59}" presName="spacer" presStyleCnt="0"/>
      <dgm:spPr/>
    </dgm:pt>
    <dgm:pt modelId="{B2D760FA-6AB6-474C-B046-DD8953FEA838}" type="pres">
      <dgm:prSet presAssocID="{AA91414D-857F-41CB-8AB0-18B6581DD92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B84551D-1707-40F2-8D0E-D0BA33314013}" srcId="{991F9328-2C72-4C7C-9123-AC0A4A140312}" destId="{100781FB-6564-462B-860F-9F8828730F16}" srcOrd="0" destOrd="0" parTransId="{54C5B8BC-2DF7-441F-A78B-3C14CC6C8860}" sibTransId="{35B00559-DDA1-4AA4-8BF5-3ACEBB845B5F}"/>
    <dgm:cxn modelId="{A364154A-DB1B-4728-9702-9B98906E127E}" type="presOf" srcId="{100781FB-6564-462B-860F-9F8828730F16}" destId="{237C3A12-4D33-4F26-BE83-5E121E4C3497}" srcOrd="0" destOrd="0" presId="urn:microsoft.com/office/officeart/2005/8/layout/vList2"/>
    <dgm:cxn modelId="{8239FF51-6E3D-4722-9910-64D1690C7760}" srcId="{991F9328-2C72-4C7C-9123-AC0A4A140312}" destId="{9312426A-C91A-481A-AB95-221DE5A9C28F}" srcOrd="1" destOrd="0" parTransId="{C6B3987C-EB8E-4C09-A99F-85CC75813E1B}" sibTransId="{EBFA9DF1-B478-4E07-B9EE-9167B3552A59}"/>
    <dgm:cxn modelId="{9D095A7B-A158-49A9-AED4-AD4572AA87CE}" type="presOf" srcId="{AA91414D-857F-41CB-8AB0-18B6581DD927}" destId="{B2D760FA-6AB6-474C-B046-DD8953FEA838}" srcOrd="0" destOrd="0" presId="urn:microsoft.com/office/officeart/2005/8/layout/vList2"/>
    <dgm:cxn modelId="{191FA294-B317-45ED-8153-CCF22B758076}" type="presOf" srcId="{9312426A-C91A-481A-AB95-221DE5A9C28F}" destId="{DA8F089E-9B6B-4E61-8764-1774A36D025F}" srcOrd="0" destOrd="0" presId="urn:microsoft.com/office/officeart/2005/8/layout/vList2"/>
    <dgm:cxn modelId="{C259F7CC-86FA-44E7-8BE7-2EE910CE0E31}" srcId="{991F9328-2C72-4C7C-9123-AC0A4A140312}" destId="{AA91414D-857F-41CB-8AB0-18B6581DD927}" srcOrd="2" destOrd="0" parTransId="{01F8806A-BCA7-4787-B013-EEB700C999ED}" sibTransId="{F2FBCF94-4FC6-43E5-B32A-9A687C31205C}"/>
    <dgm:cxn modelId="{2D2B94F7-BAD4-4C33-BC72-6C85C8892F1E}" type="presOf" srcId="{991F9328-2C72-4C7C-9123-AC0A4A140312}" destId="{C71487EF-9AB1-45FD-9A22-3E9C78CCA8F1}" srcOrd="0" destOrd="0" presId="urn:microsoft.com/office/officeart/2005/8/layout/vList2"/>
    <dgm:cxn modelId="{0961472A-EED5-42F5-8DA8-166BC1FF604A}" type="presParOf" srcId="{C71487EF-9AB1-45FD-9A22-3E9C78CCA8F1}" destId="{237C3A12-4D33-4F26-BE83-5E121E4C3497}" srcOrd="0" destOrd="0" presId="urn:microsoft.com/office/officeart/2005/8/layout/vList2"/>
    <dgm:cxn modelId="{5C3715F7-4393-41B3-A10F-35BFB8046E3C}" type="presParOf" srcId="{C71487EF-9AB1-45FD-9A22-3E9C78CCA8F1}" destId="{50DB7153-FEEA-4FBF-AC6C-422983F45B98}" srcOrd="1" destOrd="0" presId="urn:microsoft.com/office/officeart/2005/8/layout/vList2"/>
    <dgm:cxn modelId="{2A012713-914B-4222-A910-141ED82AF8BD}" type="presParOf" srcId="{C71487EF-9AB1-45FD-9A22-3E9C78CCA8F1}" destId="{DA8F089E-9B6B-4E61-8764-1774A36D025F}" srcOrd="2" destOrd="0" presId="urn:microsoft.com/office/officeart/2005/8/layout/vList2"/>
    <dgm:cxn modelId="{0BF701C8-3CF2-4B8D-AD0B-D25ABF44A36A}" type="presParOf" srcId="{C71487EF-9AB1-45FD-9A22-3E9C78CCA8F1}" destId="{3D894A10-B2F6-4A16-A60B-70208C4D84FE}" srcOrd="3" destOrd="0" presId="urn:microsoft.com/office/officeart/2005/8/layout/vList2"/>
    <dgm:cxn modelId="{E8F7233E-D618-4D96-9D27-0E856D59801D}" type="presParOf" srcId="{C71487EF-9AB1-45FD-9A22-3E9C78CCA8F1}" destId="{B2D760FA-6AB6-474C-B046-DD8953FEA83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1F9328-2C72-4C7C-9123-AC0A4A140312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00781FB-6564-462B-860F-9F8828730F16}">
      <dgm:prSet/>
      <dgm:spPr/>
      <dgm:t>
        <a:bodyPr/>
        <a:lstStyle/>
        <a:p>
          <a:r>
            <a:rPr lang="en-US" b="0" i="0" dirty="0">
              <a:latin typeface="Segoe UI Semilight" panose="020B0402040204020203" pitchFamily="34" charset="0"/>
              <a:cs typeface="Segoe UI Semilight" panose="020B0402040204020203" pitchFamily="34" charset="0"/>
            </a:rPr>
            <a:t>Intro &amp; Architecture            </a:t>
          </a:r>
          <a:r>
            <a:rPr lang="en-US" b="0" i="0" dirty="0">
              <a:solidFill>
                <a:schemeClr val="tx1">
                  <a:lumMod val="65000"/>
                  <a:lumOff val="3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(1-2)</a:t>
          </a:r>
        </a:p>
      </dgm:t>
    </dgm:pt>
    <dgm:pt modelId="{54C5B8BC-2DF7-441F-A78B-3C14CC6C8860}" type="parTrans" cxnId="{BB84551D-1707-40F2-8D0E-D0BA33314013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5B00559-DDA1-4AA4-8BF5-3ACEBB845B5F}" type="sibTrans" cxnId="{BB84551D-1707-40F2-8D0E-D0BA33314013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9312426A-C91A-481A-AB95-221DE5A9C28F}">
      <dgm:prSet/>
      <dgm:spPr/>
      <dgm:t>
        <a:bodyPr/>
        <a:lstStyle/>
        <a:p>
          <a:r>
            <a:rPr lang="en-US" b="0" i="0" dirty="0">
              <a:latin typeface="Segoe UI Semilight" panose="020B0402040204020203" pitchFamily="34" charset="0"/>
              <a:cs typeface="Segoe UI Semilight" panose="020B0402040204020203" pitchFamily="34" charset="0"/>
            </a:rPr>
            <a:t>COEL by example                   </a:t>
          </a:r>
          <a:r>
            <a:rPr lang="en-US" b="0" i="0" dirty="0">
              <a:solidFill>
                <a:schemeClr val="tx1">
                  <a:lumMod val="65000"/>
                  <a:lumOff val="3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(3)</a:t>
          </a:r>
        </a:p>
      </dgm:t>
    </dgm:pt>
    <dgm:pt modelId="{C6B3987C-EB8E-4C09-A99F-85CC75813E1B}" type="parTrans" cxnId="{8239FF51-6E3D-4722-9910-64D1690C7760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EBFA9DF1-B478-4E07-B9EE-9167B3552A59}" type="sibTrans" cxnId="{8239FF51-6E3D-4722-9910-64D1690C7760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AA91414D-857F-41CB-8AB0-18B6581DD927}">
      <dgm:prSet/>
      <dgm:spPr/>
      <dgm:t>
        <a:bodyPr/>
        <a:lstStyle/>
        <a:p>
          <a:r>
            <a:rPr lang="en-US" b="0" i="0" dirty="0">
              <a:latin typeface="Segoe UI Semilight" panose="020B0402040204020203" pitchFamily="34" charset="0"/>
              <a:cs typeface="Segoe UI Semilight" panose="020B0402040204020203" pitchFamily="34" charset="0"/>
            </a:rPr>
            <a:t>COEL model &amp; Atoms         </a:t>
          </a:r>
          <a:r>
            <a:rPr lang="en-US" b="0" i="0" dirty="0">
              <a:solidFill>
                <a:schemeClr val="tx1">
                  <a:lumMod val="65000"/>
                  <a:lumOff val="3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(4-5) (normative)</a:t>
          </a:r>
        </a:p>
      </dgm:t>
    </dgm:pt>
    <dgm:pt modelId="{01F8806A-BCA7-4787-B013-EEB700C999ED}" type="parTrans" cxnId="{C259F7CC-86FA-44E7-8BE7-2EE910CE0E31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F2FBCF94-4FC6-43E5-B32A-9A687C31205C}" type="sibTrans" cxnId="{C259F7CC-86FA-44E7-8BE7-2EE910CE0E31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5CEAFE17-42A0-4D35-8BB5-2DD6CB435613}">
      <dgm:prSet/>
      <dgm:spPr/>
      <dgm:t>
        <a:bodyPr/>
        <a:lstStyle/>
        <a:p>
          <a:r>
            <a:rPr lang="en-US" b="0" i="0" dirty="0">
              <a:latin typeface="Segoe UI Semilight" panose="020B0402040204020203" pitchFamily="34" charset="0"/>
              <a:cs typeface="Segoe UI Semilight" panose="020B0402040204020203" pitchFamily="34" charset="0"/>
            </a:rPr>
            <a:t>Interfaces                           </a:t>
          </a:r>
          <a:r>
            <a:rPr lang="en-US" b="0" i="0" dirty="0">
              <a:solidFill>
                <a:schemeClr val="tx1">
                  <a:lumMod val="65000"/>
                  <a:lumOff val="3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(6-10)          (normative)</a:t>
          </a:r>
        </a:p>
      </dgm:t>
    </dgm:pt>
    <dgm:pt modelId="{B6F9C68A-D406-4B14-AC98-3FA2FA431548}" type="parTrans" cxnId="{6AC4F98B-A304-464D-992B-6B31B0FD3324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0E866E5-2966-469B-AF42-4A8F01BF8B1F}" type="sibTrans" cxnId="{6AC4F98B-A304-464D-992B-6B31B0FD3324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D4C20B4-B969-4419-B8D6-4616903F1733}">
      <dgm:prSet/>
      <dgm:spPr/>
      <dgm:t>
        <a:bodyPr/>
        <a:lstStyle/>
        <a:p>
          <a:r>
            <a:rPr lang="en-US" b="0" i="0" dirty="0">
              <a:latin typeface="Segoe UI Semilight" panose="020B0402040204020203" pitchFamily="34" charset="0"/>
              <a:cs typeface="Segoe UI Semilight" panose="020B0402040204020203" pitchFamily="34" charset="0"/>
            </a:rPr>
            <a:t>Privacy-by-Design            </a:t>
          </a:r>
          <a:r>
            <a:rPr lang="en-US" b="0" i="0" dirty="0">
              <a:solidFill>
                <a:schemeClr val="tx1">
                  <a:lumMod val="65000"/>
                  <a:lumOff val="3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(11-12)</a:t>
          </a:r>
        </a:p>
      </dgm:t>
    </dgm:pt>
    <dgm:pt modelId="{9D9A248E-5812-4CC3-B5F3-35ED58463CF8}" type="parTrans" cxnId="{EB8306A7-6343-4BAD-AE3F-350944B2DEB3}">
      <dgm:prSet/>
      <dgm:spPr/>
      <dgm:t>
        <a:bodyPr/>
        <a:lstStyle/>
        <a:p>
          <a:endParaRPr lang="en-GB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1EBBCBF6-BA76-441F-AE92-38327A964371}" type="sibTrans" cxnId="{EB8306A7-6343-4BAD-AE3F-350944B2DEB3}">
      <dgm:prSet/>
      <dgm:spPr/>
      <dgm:t>
        <a:bodyPr/>
        <a:lstStyle/>
        <a:p>
          <a:endParaRPr lang="en-GB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71487EF-9AB1-45FD-9A22-3E9C78CCA8F1}" type="pres">
      <dgm:prSet presAssocID="{991F9328-2C72-4C7C-9123-AC0A4A140312}" presName="linear" presStyleCnt="0">
        <dgm:presLayoutVars>
          <dgm:animLvl val="lvl"/>
          <dgm:resizeHandles val="exact"/>
        </dgm:presLayoutVars>
      </dgm:prSet>
      <dgm:spPr/>
    </dgm:pt>
    <dgm:pt modelId="{237C3A12-4D33-4F26-BE83-5E121E4C3497}" type="pres">
      <dgm:prSet presAssocID="{100781FB-6564-462B-860F-9F8828730F1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0DB7153-FEEA-4FBF-AC6C-422983F45B98}" type="pres">
      <dgm:prSet presAssocID="{35B00559-DDA1-4AA4-8BF5-3ACEBB845B5F}" presName="spacer" presStyleCnt="0"/>
      <dgm:spPr/>
    </dgm:pt>
    <dgm:pt modelId="{DA8F089E-9B6B-4E61-8764-1774A36D025F}" type="pres">
      <dgm:prSet presAssocID="{9312426A-C91A-481A-AB95-221DE5A9C28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689D65D-A58A-4B0B-AFFC-FACAC2E6902B}" type="pres">
      <dgm:prSet presAssocID="{EBFA9DF1-B478-4E07-B9EE-9167B3552A59}" presName="spacer" presStyleCnt="0"/>
      <dgm:spPr/>
    </dgm:pt>
    <dgm:pt modelId="{B2D760FA-6AB6-474C-B046-DD8953FEA838}" type="pres">
      <dgm:prSet presAssocID="{AA91414D-857F-41CB-8AB0-18B6581DD92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72452EC-8617-4B37-9E4C-17016E2B4329}" type="pres">
      <dgm:prSet presAssocID="{F2FBCF94-4FC6-43E5-B32A-9A687C31205C}" presName="spacer" presStyleCnt="0"/>
      <dgm:spPr/>
    </dgm:pt>
    <dgm:pt modelId="{DAE18FAB-B14A-4281-8498-2AF2989B4603}" type="pres">
      <dgm:prSet presAssocID="{5CEAFE17-42A0-4D35-8BB5-2DD6CB43561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1EF74EF-62F2-4003-B9E8-38A15E6576DB}" type="pres">
      <dgm:prSet presAssocID="{00E866E5-2966-469B-AF42-4A8F01BF8B1F}" presName="spacer" presStyleCnt="0"/>
      <dgm:spPr/>
    </dgm:pt>
    <dgm:pt modelId="{8470D74E-37AE-4366-9B63-7669F36A482E}" type="pres">
      <dgm:prSet presAssocID="{CD4C20B4-B969-4419-B8D6-4616903F173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B84551D-1707-40F2-8D0E-D0BA33314013}" srcId="{991F9328-2C72-4C7C-9123-AC0A4A140312}" destId="{100781FB-6564-462B-860F-9F8828730F16}" srcOrd="0" destOrd="0" parTransId="{54C5B8BC-2DF7-441F-A78B-3C14CC6C8860}" sibTransId="{35B00559-DDA1-4AA4-8BF5-3ACEBB845B5F}"/>
    <dgm:cxn modelId="{A364154A-DB1B-4728-9702-9B98906E127E}" type="presOf" srcId="{100781FB-6564-462B-860F-9F8828730F16}" destId="{237C3A12-4D33-4F26-BE83-5E121E4C3497}" srcOrd="0" destOrd="0" presId="urn:microsoft.com/office/officeart/2005/8/layout/vList2"/>
    <dgm:cxn modelId="{8239FF51-6E3D-4722-9910-64D1690C7760}" srcId="{991F9328-2C72-4C7C-9123-AC0A4A140312}" destId="{9312426A-C91A-481A-AB95-221DE5A9C28F}" srcOrd="1" destOrd="0" parTransId="{C6B3987C-EB8E-4C09-A99F-85CC75813E1B}" sibTransId="{EBFA9DF1-B478-4E07-B9EE-9167B3552A59}"/>
    <dgm:cxn modelId="{9D095A7B-A158-49A9-AED4-AD4572AA87CE}" type="presOf" srcId="{AA91414D-857F-41CB-8AB0-18B6581DD927}" destId="{B2D760FA-6AB6-474C-B046-DD8953FEA838}" srcOrd="0" destOrd="0" presId="urn:microsoft.com/office/officeart/2005/8/layout/vList2"/>
    <dgm:cxn modelId="{6AC4F98B-A304-464D-992B-6B31B0FD3324}" srcId="{991F9328-2C72-4C7C-9123-AC0A4A140312}" destId="{5CEAFE17-42A0-4D35-8BB5-2DD6CB435613}" srcOrd="3" destOrd="0" parTransId="{B6F9C68A-D406-4B14-AC98-3FA2FA431548}" sibTransId="{00E866E5-2966-469B-AF42-4A8F01BF8B1F}"/>
    <dgm:cxn modelId="{191FA294-B317-45ED-8153-CCF22B758076}" type="presOf" srcId="{9312426A-C91A-481A-AB95-221DE5A9C28F}" destId="{DA8F089E-9B6B-4E61-8764-1774A36D025F}" srcOrd="0" destOrd="0" presId="urn:microsoft.com/office/officeart/2005/8/layout/vList2"/>
    <dgm:cxn modelId="{EB8306A7-6343-4BAD-AE3F-350944B2DEB3}" srcId="{991F9328-2C72-4C7C-9123-AC0A4A140312}" destId="{CD4C20B4-B969-4419-B8D6-4616903F1733}" srcOrd="4" destOrd="0" parTransId="{9D9A248E-5812-4CC3-B5F3-35ED58463CF8}" sibTransId="{1EBBCBF6-BA76-441F-AE92-38327A964371}"/>
    <dgm:cxn modelId="{77EF7BC9-F975-404D-A3A1-65255DBAF700}" type="presOf" srcId="{5CEAFE17-42A0-4D35-8BB5-2DD6CB435613}" destId="{DAE18FAB-B14A-4281-8498-2AF2989B4603}" srcOrd="0" destOrd="0" presId="urn:microsoft.com/office/officeart/2005/8/layout/vList2"/>
    <dgm:cxn modelId="{C259F7CC-86FA-44E7-8BE7-2EE910CE0E31}" srcId="{991F9328-2C72-4C7C-9123-AC0A4A140312}" destId="{AA91414D-857F-41CB-8AB0-18B6581DD927}" srcOrd="2" destOrd="0" parTransId="{01F8806A-BCA7-4787-B013-EEB700C999ED}" sibTransId="{F2FBCF94-4FC6-43E5-B32A-9A687C31205C}"/>
    <dgm:cxn modelId="{B3E8D2F6-B2D8-4EFF-9A00-2A759D088B1D}" type="presOf" srcId="{CD4C20B4-B969-4419-B8D6-4616903F1733}" destId="{8470D74E-37AE-4366-9B63-7669F36A482E}" srcOrd="0" destOrd="0" presId="urn:microsoft.com/office/officeart/2005/8/layout/vList2"/>
    <dgm:cxn modelId="{2D2B94F7-BAD4-4C33-BC72-6C85C8892F1E}" type="presOf" srcId="{991F9328-2C72-4C7C-9123-AC0A4A140312}" destId="{C71487EF-9AB1-45FD-9A22-3E9C78CCA8F1}" srcOrd="0" destOrd="0" presId="urn:microsoft.com/office/officeart/2005/8/layout/vList2"/>
    <dgm:cxn modelId="{0961472A-EED5-42F5-8DA8-166BC1FF604A}" type="presParOf" srcId="{C71487EF-9AB1-45FD-9A22-3E9C78CCA8F1}" destId="{237C3A12-4D33-4F26-BE83-5E121E4C3497}" srcOrd="0" destOrd="0" presId="urn:microsoft.com/office/officeart/2005/8/layout/vList2"/>
    <dgm:cxn modelId="{5C3715F7-4393-41B3-A10F-35BFB8046E3C}" type="presParOf" srcId="{C71487EF-9AB1-45FD-9A22-3E9C78CCA8F1}" destId="{50DB7153-FEEA-4FBF-AC6C-422983F45B98}" srcOrd="1" destOrd="0" presId="urn:microsoft.com/office/officeart/2005/8/layout/vList2"/>
    <dgm:cxn modelId="{2A012713-914B-4222-A910-141ED82AF8BD}" type="presParOf" srcId="{C71487EF-9AB1-45FD-9A22-3E9C78CCA8F1}" destId="{DA8F089E-9B6B-4E61-8764-1774A36D025F}" srcOrd="2" destOrd="0" presId="urn:microsoft.com/office/officeart/2005/8/layout/vList2"/>
    <dgm:cxn modelId="{3E67DD29-389B-4160-AF7E-63AFAC1ADDE0}" type="presParOf" srcId="{C71487EF-9AB1-45FD-9A22-3E9C78CCA8F1}" destId="{F689D65D-A58A-4B0B-AFFC-FACAC2E6902B}" srcOrd="3" destOrd="0" presId="urn:microsoft.com/office/officeart/2005/8/layout/vList2"/>
    <dgm:cxn modelId="{E8F7233E-D618-4D96-9D27-0E856D59801D}" type="presParOf" srcId="{C71487EF-9AB1-45FD-9A22-3E9C78CCA8F1}" destId="{B2D760FA-6AB6-474C-B046-DD8953FEA838}" srcOrd="4" destOrd="0" presId="urn:microsoft.com/office/officeart/2005/8/layout/vList2"/>
    <dgm:cxn modelId="{45FA0815-3972-416D-937B-904C8DC7DE99}" type="presParOf" srcId="{C71487EF-9AB1-45FD-9A22-3E9C78CCA8F1}" destId="{D72452EC-8617-4B37-9E4C-17016E2B4329}" srcOrd="5" destOrd="0" presId="urn:microsoft.com/office/officeart/2005/8/layout/vList2"/>
    <dgm:cxn modelId="{0B0F9F49-ECE4-4777-8369-4727EB3AC31C}" type="presParOf" srcId="{C71487EF-9AB1-45FD-9A22-3E9C78CCA8F1}" destId="{DAE18FAB-B14A-4281-8498-2AF2989B4603}" srcOrd="6" destOrd="0" presId="urn:microsoft.com/office/officeart/2005/8/layout/vList2"/>
    <dgm:cxn modelId="{13878F37-A368-4C29-A10F-7BB1B7EE9B0A}" type="presParOf" srcId="{C71487EF-9AB1-45FD-9A22-3E9C78CCA8F1}" destId="{D1EF74EF-62F2-4003-B9E8-38A15E6576DB}" srcOrd="7" destOrd="0" presId="urn:microsoft.com/office/officeart/2005/8/layout/vList2"/>
    <dgm:cxn modelId="{310E6788-1A10-4366-99BE-402CCFF5A526}" type="presParOf" srcId="{C71487EF-9AB1-45FD-9A22-3E9C78CCA8F1}" destId="{8470D74E-37AE-4366-9B63-7669F36A482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C3A12-4D33-4F26-BE83-5E121E4C3497}">
      <dsp:nvSpPr>
        <dsp:cNvPr id="0" name=""/>
        <dsp:cNvSpPr/>
      </dsp:nvSpPr>
      <dsp:spPr>
        <a:xfrm>
          <a:off x="0" y="216712"/>
          <a:ext cx="4567238" cy="2152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rgbClr val="FFFFFF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COEL is a business-to-business technology specification that provides machine-readable access to data describing what we do as humans.</a:t>
          </a:r>
          <a:endParaRPr lang="en-US" sz="2300" b="0" i="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105091" y="321803"/>
        <a:ext cx="4357056" cy="1942618"/>
      </dsp:txXfrm>
    </dsp:sp>
    <dsp:sp modelId="{DAE18FAB-B14A-4281-8498-2AF2989B4603}">
      <dsp:nvSpPr>
        <dsp:cNvPr id="0" name=""/>
        <dsp:cNvSpPr/>
      </dsp:nvSpPr>
      <dsp:spPr>
        <a:xfrm>
          <a:off x="0" y="2435753"/>
          <a:ext cx="4567238" cy="2152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The COEL specification is person-centric and will be highly relevant to any organisation that wants to collect and/or analyse data about individuals.</a:t>
          </a:r>
          <a:endParaRPr lang="en-US" sz="2300" b="0" i="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105091" y="2540844"/>
        <a:ext cx="4357056" cy="19426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C3A12-4D33-4F26-BE83-5E121E4C3497}">
      <dsp:nvSpPr>
        <dsp:cNvPr id="0" name=""/>
        <dsp:cNvSpPr/>
      </dsp:nvSpPr>
      <dsp:spPr>
        <a:xfrm>
          <a:off x="0" y="552455"/>
          <a:ext cx="4567238" cy="145259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rgbClr val="FFFFFF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The ability to share data about human behaviour can be highly valuable for individuals, organisation and society.</a:t>
          </a:r>
          <a:endParaRPr lang="en-US" sz="1900" b="0" i="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70910" y="623365"/>
        <a:ext cx="4425418" cy="1310771"/>
      </dsp:txXfrm>
    </dsp:sp>
    <dsp:sp modelId="{DA8F089E-9B6B-4E61-8764-1774A36D025F}">
      <dsp:nvSpPr>
        <dsp:cNvPr id="0" name=""/>
        <dsp:cNvSpPr/>
      </dsp:nvSpPr>
      <dsp:spPr>
        <a:xfrm>
          <a:off x="0" y="2059766"/>
          <a:ext cx="4567238" cy="145259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We need: to define data types and interfaces for interoperability; a common semantic basis to describe behaviors and a privacy-by-design architecture.</a:t>
          </a:r>
        </a:p>
      </dsp:txBody>
      <dsp:txXfrm>
        <a:off x="70910" y="2130676"/>
        <a:ext cx="4425418" cy="1310771"/>
      </dsp:txXfrm>
    </dsp:sp>
    <dsp:sp modelId="{B2D760FA-6AB6-474C-B046-DD8953FEA838}">
      <dsp:nvSpPr>
        <dsp:cNvPr id="0" name=""/>
        <dsp:cNvSpPr/>
      </dsp:nvSpPr>
      <dsp:spPr>
        <a:xfrm>
          <a:off x="0" y="3567078"/>
          <a:ext cx="4567238" cy="145259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COEL combines these 3 core elements in a specification that is open, auditable and international by design to provide a trustable framework for data sharing.</a:t>
          </a:r>
          <a:endParaRPr lang="en-US" sz="1900" b="0" i="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70910" y="3637988"/>
        <a:ext cx="4425418" cy="13107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C3A12-4D33-4F26-BE83-5E121E4C3497}">
      <dsp:nvSpPr>
        <dsp:cNvPr id="0" name=""/>
        <dsp:cNvSpPr/>
      </dsp:nvSpPr>
      <dsp:spPr>
        <a:xfrm>
          <a:off x="0" y="89910"/>
          <a:ext cx="4567238" cy="10231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Intro &amp; Architecture            </a:t>
          </a:r>
          <a:r>
            <a:rPr lang="en-US" sz="2400" b="0" i="0" kern="1200" dirty="0">
              <a:solidFill>
                <a:schemeClr val="tx1">
                  <a:lumMod val="65000"/>
                  <a:lumOff val="3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(1-2)</a:t>
          </a:r>
        </a:p>
      </dsp:txBody>
      <dsp:txXfrm>
        <a:off x="49947" y="139857"/>
        <a:ext cx="4467344" cy="923270"/>
      </dsp:txXfrm>
    </dsp:sp>
    <dsp:sp modelId="{DA8F089E-9B6B-4E61-8764-1774A36D025F}">
      <dsp:nvSpPr>
        <dsp:cNvPr id="0" name=""/>
        <dsp:cNvSpPr/>
      </dsp:nvSpPr>
      <dsp:spPr>
        <a:xfrm>
          <a:off x="0" y="1182195"/>
          <a:ext cx="4567238" cy="10231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COEL by example                   </a:t>
          </a:r>
          <a:r>
            <a:rPr lang="en-US" sz="2400" b="0" i="0" kern="1200" dirty="0">
              <a:solidFill>
                <a:schemeClr val="tx1">
                  <a:lumMod val="65000"/>
                  <a:lumOff val="3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(3)</a:t>
          </a:r>
        </a:p>
      </dsp:txBody>
      <dsp:txXfrm>
        <a:off x="49947" y="1232142"/>
        <a:ext cx="4467344" cy="923270"/>
      </dsp:txXfrm>
    </dsp:sp>
    <dsp:sp modelId="{B2D760FA-6AB6-474C-B046-DD8953FEA838}">
      <dsp:nvSpPr>
        <dsp:cNvPr id="0" name=""/>
        <dsp:cNvSpPr/>
      </dsp:nvSpPr>
      <dsp:spPr>
        <a:xfrm>
          <a:off x="0" y="2274480"/>
          <a:ext cx="4567238" cy="10231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COEL model &amp; Atoms         </a:t>
          </a:r>
          <a:r>
            <a:rPr lang="en-US" sz="2400" b="0" i="0" kern="1200" dirty="0">
              <a:solidFill>
                <a:schemeClr val="tx1">
                  <a:lumMod val="65000"/>
                  <a:lumOff val="3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(4-5) (normative)</a:t>
          </a:r>
        </a:p>
      </dsp:txBody>
      <dsp:txXfrm>
        <a:off x="49947" y="2324427"/>
        <a:ext cx="4467344" cy="923270"/>
      </dsp:txXfrm>
    </dsp:sp>
    <dsp:sp modelId="{DAE18FAB-B14A-4281-8498-2AF2989B4603}">
      <dsp:nvSpPr>
        <dsp:cNvPr id="0" name=""/>
        <dsp:cNvSpPr/>
      </dsp:nvSpPr>
      <dsp:spPr>
        <a:xfrm>
          <a:off x="0" y="3366765"/>
          <a:ext cx="4567238" cy="10231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Interfaces                           </a:t>
          </a:r>
          <a:r>
            <a:rPr lang="en-US" sz="2400" b="0" i="0" kern="1200" dirty="0">
              <a:solidFill>
                <a:schemeClr val="tx1">
                  <a:lumMod val="65000"/>
                  <a:lumOff val="3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(6-10)          (normative)</a:t>
          </a:r>
        </a:p>
      </dsp:txBody>
      <dsp:txXfrm>
        <a:off x="49947" y="3416712"/>
        <a:ext cx="4467344" cy="923270"/>
      </dsp:txXfrm>
    </dsp:sp>
    <dsp:sp modelId="{8470D74E-37AE-4366-9B63-7669F36A482E}">
      <dsp:nvSpPr>
        <dsp:cNvPr id="0" name=""/>
        <dsp:cNvSpPr/>
      </dsp:nvSpPr>
      <dsp:spPr>
        <a:xfrm>
          <a:off x="0" y="4459050"/>
          <a:ext cx="4567238" cy="10231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Privacy-by-Design            </a:t>
          </a:r>
          <a:r>
            <a:rPr lang="en-US" sz="2400" b="0" i="0" kern="1200" dirty="0">
              <a:solidFill>
                <a:schemeClr val="tx1">
                  <a:lumMod val="65000"/>
                  <a:lumOff val="3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(11-12)</a:t>
          </a:r>
        </a:p>
      </dsp:txBody>
      <dsp:txXfrm>
        <a:off x="49947" y="4508997"/>
        <a:ext cx="4467344" cy="923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092C4-4FFE-C043-AF5E-2AA0D00B441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D26CC-703B-5040-8652-3DCA22AC8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750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F2EB7-1F28-0C49-A699-0B23D70FB241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D0E65-0E3C-084B-A4BD-CB9321956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68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7CD5-5C03-A146-A43F-FE6214436562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1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BC02-4E70-1D44-8A40-AD356C2B1794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7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1557-41EB-384F-9018-8C69CF9A353E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2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196" y="129359"/>
            <a:ext cx="8229600" cy="1143000"/>
          </a:xfrm>
        </p:spPr>
        <p:txBody>
          <a:bodyPr/>
          <a:lstStyle>
            <a:lvl1pPr algn="l">
              <a:defRPr>
                <a:solidFill>
                  <a:srgbClr val="009999"/>
                </a:solidFill>
                <a:latin typeface="Cambr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8438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>
                <a:solidFill>
                  <a:srgbClr val="58438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>
                <a:solidFill>
                  <a:srgbClr val="58438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solidFill>
                  <a:srgbClr val="58438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>
                <a:solidFill>
                  <a:srgbClr val="58438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0FC3-45CC-9547-9FF4-09D33BBC20A2}" type="datetime1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1B9D-19AB-3749-B791-5C7FBBA4F716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2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4633-772D-C442-9F6B-507A0903350A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5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D642-CCD8-A24D-B4E9-FDDACFAB6BDA}" type="datetime1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D2EF-9DEF-4D4E-A886-8A104EFF43F5}" type="datetime1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5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8395-C1F9-D44D-A446-EA05B1188E77}" type="datetime1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10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2721-64EF-AC4D-AD0B-1E328271CB46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7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591A-04BF-9D43-8911-D3A4EBCCBAF2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5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E243E-825F-234E-91F1-6957445D88E3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2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elition.org/" TargetMode="External"/><Relationship Id="rId3" Type="http://schemas.openxmlformats.org/officeDocument/2006/relationships/hyperlink" Target="https://www.oasis-open.org/apps/org/workgroup/coel/email/archives/201810/msg00023/COEL_Briefing_Sheet.pdf" TargetMode="External"/><Relationship Id="rId7" Type="http://schemas.openxmlformats.org/officeDocument/2006/relationships/hyperlink" Target="http://docs.oasis-open.org/coel/COEL/v1.0/cs02/COEL-v1.0-cs02.pdf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dave.snelling@uk.fujitsu.com" TargetMode="External"/><Relationship Id="rId5" Type="http://schemas.openxmlformats.org/officeDocument/2006/relationships/hyperlink" Target="mailto:joss@activinsights.com" TargetMode="External"/><Relationship Id="rId4" Type="http://schemas.openxmlformats.org/officeDocument/2006/relationships/hyperlink" Target="https://www.oasis-open.org/apps/org/workgroup/coel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asis-open.org/apps/org/workgroup/coel/email/archives/201810/msg00023/COEL_Briefing_Sheet.pdf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docs.oasis-open.org/coel/COEL/v1.0/cs02/COEL-v1.0-cs02.pdf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activinsights.com/products/activinsights-band/" TargetMode="External"/><Relationship Id="rId7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Relationship Id="rId9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ydata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coelition.org/business/resources/visualising-lif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3882C2-A1D6-45AA-B200-687604118D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9971" y="1783959"/>
            <a:ext cx="3859440" cy="2889114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 b="1" dirty="0">
                <a:solidFill>
                  <a:srgbClr val="2CA6DC"/>
                </a:solidFill>
                <a:latin typeface="Bahnschrift" panose="020B0502040204020203" pitchFamily="34" charset="0"/>
              </a:rPr>
              <a:t>COEL</a:t>
            </a:r>
            <a:br>
              <a:rPr lang="en-US" sz="3400" b="1" dirty="0">
                <a:solidFill>
                  <a:schemeClr val="bg1"/>
                </a:solidFill>
              </a:rPr>
            </a:br>
            <a:r>
              <a:rPr lang="en-US" sz="3400" b="1" dirty="0">
                <a:solidFill>
                  <a:schemeClr val="bg1"/>
                </a:solidFill>
              </a:rPr>
              <a:t>Classification of Everyday Living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32837B-2ABB-405C-A9CA-AD84D207B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36" y="2410967"/>
            <a:ext cx="3035882" cy="6678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7A44D-8499-4D2B-898D-F6980033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2460" y="603504"/>
            <a:ext cx="411480" cy="548640"/>
          </a:xfrm>
          <a:prstGeom prst="ellipse">
            <a:avLst/>
          </a:prstGeom>
          <a:solidFill>
            <a:srgbClr val="7F7F7F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16D69D26-1485-7C4C-85B1-628A26625CE0}" type="slidenum">
              <a:rPr lang="en-US" sz="13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1</a:t>
            </a:fld>
            <a:endParaRPr lang="en-US" sz="130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BE3AC5-C387-4BF9-9886-92E5BB579875}"/>
              </a:ext>
            </a:extLst>
          </p:cNvPr>
          <p:cNvSpPr txBox="1"/>
          <p:nvPr/>
        </p:nvSpPr>
        <p:spPr>
          <a:xfrm>
            <a:off x="430387" y="3170156"/>
            <a:ext cx="451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Nonprofit, global consortium 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for standards and 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open source projects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83BA64-2CFD-4348-A552-A35BE3C85332}"/>
              </a:ext>
            </a:extLst>
          </p:cNvPr>
          <p:cNvSpPr txBox="1"/>
          <p:nvPr/>
        </p:nvSpPr>
        <p:spPr>
          <a:xfrm>
            <a:off x="3350418" y="5659464"/>
            <a:ext cx="5979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Joss Langford, </a:t>
            </a:r>
            <a:r>
              <a:rPr lang="en-US" sz="1600" dirty="0">
                <a:solidFill>
                  <a:srgbClr val="2CA6D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OASIS COEL Technical Committee Co-Chair</a:t>
            </a:r>
          </a:p>
          <a:p>
            <a:r>
              <a:rPr lang="en-US" sz="16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David Snelling, </a:t>
            </a:r>
            <a:r>
              <a:rPr lang="en-US" sz="1600" dirty="0">
                <a:solidFill>
                  <a:srgbClr val="2CA6D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OASIS COEL Technical Committee Co-Chair</a:t>
            </a:r>
          </a:p>
        </p:txBody>
      </p:sp>
    </p:spTree>
    <p:extLst>
      <p:ext uri="{BB962C8B-B14F-4D97-AF65-F5344CB8AC3E}">
        <p14:creationId xmlns:p14="http://schemas.microsoft.com/office/powerpoint/2010/main" val="2409433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9CB14E-1EBF-427F-8B2D-34E7A4A45A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33" t="13034" b="13034"/>
          <a:stretch/>
        </p:blipFill>
        <p:spPr>
          <a:xfrm>
            <a:off x="-1" y="0"/>
            <a:ext cx="7239265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3156F-1CEB-4B5F-ABAD-E8E58F46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D69D26-1485-7C4C-85B1-628A26625CE0}" type="slidenum">
              <a:rPr lang="en-US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9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D98010-F933-47B1-BF27-CCA8E93F8D72}"/>
              </a:ext>
            </a:extLst>
          </p:cNvPr>
          <p:cNvSpPr/>
          <p:nvPr/>
        </p:nvSpPr>
        <p:spPr>
          <a:xfrm>
            <a:off x="1392853" y="0"/>
            <a:ext cx="7027247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29000">
                <a:srgbClr val="FAFCFD">
                  <a:alpha val="90000"/>
                </a:srgbClr>
              </a:gs>
              <a:gs pos="51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38721B-5512-4FAD-BCC3-975EA561FD2E}"/>
              </a:ext>
            </a:extLst>
          </p:cNvPr>
          <p:cNvSpPr txBox="1">
            <a:spLocks/>
          </p:cNvSpPr>
          <p:nvPr/>
        </p:nvSpPr>
        <p:spPr>
          <a:xfrm>
            <a:off x="4879905" y="1038225"/>
            <a:ext cx="3920160" cy="54546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1000"/>
              </a:spcBef>
              <a:buNone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We are looking for new applications &amp; implementations.</a:t>
            </a:r>
          </a:p>
          <a:p>
            <a:pPr marL="0" indent="0" algn="ctr">
              <a:lnSpc>
                <a:spcPct val="110000"/>
              </a:lnSpc>
              <a:spcBef>
                <a:spcPts val="1000"/>
              </a:spcBef>
              <a:buNone/>
            </a:pP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1000"/>
              </a:spcBef>
              <a:buNone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Please share your thoughts about how &amp; where COEL could be beneficial - with us, your TCs and colleagues.</a:t>
            </a:r>
          </a:p>
          <a:p>
            <a:pPr marL="0" indent="0" algn="ctr">
              <a:lnSpc>
                <a:spcPct val="110000"/>
              </a:lnSpc>
              <a:spcBef>
                <a:spcPts val="1000"/>
              </a:spcBef>
              <a:buNone/>
            </a:pP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1000"/>
              </a:spcBef>
              <a:buNone/>
            </a:pP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844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9CB14E-1EBF-427F-8B2D-34E7A4A45A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33" t="13034" b="13034"/>
          <a:stretch/>
        </p:blipFill>
        <p:spPr>
          <a:xfrm>
            <a:off x="-1" y="0"/>
            <a:ext cx="7239265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40F046-2F74-4751-9410-5335E85506D4}"/>
              </a:ext>
            </a:extLst>
          </p:cNvPr>
          <p:cNvSpPr/>
          <p:nvPr/>
        </p:nvSpPr>
        <p:spPr>
          <a:xfrm>
            <a:off x="3632200" y="2990850"/>
            <a:ext cx="1955800" cy="81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3156F-1CEB-4B5F-ABAD-E8E58F46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D69D26-1485-7C4C-85B1-628A26625CE0}" type="slidenum">
              <a:rPr lang="en-US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9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D98010-F933-47B1-BF27-CCA8E93F8D72}"/>
              </a:ext>
            </a:extLst>
          </p:cNvPr>
          <p:cNvSpPr/>
          <p:nvPr/>
        </p:nvSpPr>
        <p:spPr>
          <a:xfrm>
            <a:off x="3704254" y="0"/>
            <a:ext cx="368559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FCFDFE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0DD68-CCDC-4F9C-A018-306ABA6B7B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22506" y="801688"/>
            <a:ext cx="4021493" cy="523081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hlinkClick r:id="rId3"/>
              </a:rPr>
              <a:t>COEL briefing paper</a:t>
            </a:r>
            <a:endParaRPr lang="en-US" sz="1600" dirty="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b="1" i="1" dirty="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b="1" i="1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COEL-TC: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hlinkClick r:id="rId4"/>
              </a:rPr>
              <a:t>https://www.oasis-open.org/apps/org/workgroup/coel/</a:t>
            </a:r>
            <a:endParaRPr lang="en-US" sz="1600" dirty="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b="1" dirty="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b="1" i="1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Co-Chairs: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Joss Langford </a:t>
            </a:r>
            <a:r>
              <a:rPr lang="en-US" sz="16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hlinkClick r:id="rId5"/>
              </a:rPr>
              <a:t>joss@activinsights.com</a:t>
            </a:r>
            <a:endParaRPr lang="en-US" sz="1600" dirty="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David Snelling </a:t>
            </a:r>
            <a:r>
              <a:rPr lang="en-US" sz="16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hlinkClick r:id="rId6"/>
              </a:rPr>
              <a:t>dave.snelling@uk.fujitsu.com</a:t>
            </a:r>
            <a:endParaRPr lang="en-US" sz="1600" dirty="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dirty="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b="1" i="1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Specification: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hlinkClick r:id="rId7"/>
              </a:rPr>
              <a:t>COEL-v1.0-cs02</a:t>
            </a:r>
            <a:endParaRPr lang="en-US" sz="1600" dirty="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dirty="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b="1" i="1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Coelition association web site:</a:t>
            </a:r>
            <a:br>
              <a:rPr lang="en-US" sz="1600" b="1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hlinkClick r:id="rId8"/>
              </a:rPr>
              <a:t>www.coelition.org</a:t>
            </a:r>
            <a:endParaRPr lang="en-US" sz="1600" dirty="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943B44-B76B-478B-8BDB-A1348507BC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0114" y="1952883"/>
            <a:ext cx="3564488" cy="2759075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689514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9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19" y="0"/>
            <a:ext cx="106556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74" y="186612"/>
            <a:ext cx="2967789" cy="6027919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Introduction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EBE0589-3CFC-4843-A0E4-BB9D56D557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396181"/>
              </p:ext>
            </p:extLst>
          </p:nvPr>
        </p:nvGraphicFramePr>
        <p:xfrm>
          <a:off x="4094559" y="961053"/>
          <a:ext cx="4567238" cy="4805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0174" y="6108192"/>
            <a:ext cx="411480" cy="548640"/>
          </a:xfrm>
          <a:prstGeom prst="ellipse">
            <a:avLst/>
          </a:prstGeom>
          <a:solidFill>
            <a:srgbClr val="898989"/>
          </a:solidFill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D69D26-1485-7C4C-85B1-628A26625CE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F5690D-5149-4A8F-9C8B-21315548F3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5248" y="6301602"/>
            <a:ext cx="1114926" cy="2445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238A4C7-520A-4903-AA9B-423B5F4A1916}"/>
              </a:ext>
            </a:extLst>
          </p:cNvPr>
          <p:cNvSpPr/>
          <p:nvPr/>
        </p:nvSpPr>
        <p:spPr>
          <a:xfrm>
            <a:off x="0" y="6199099"/>
            <a:ext cx="34907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Overview briefing document</a:t>
            </a:r>
            <a:endParaRPr lang="en-GB" sz="1000" dirty="0">
              <a:solidFill>
                <a:schemeClr val="bg1"/>
              </a:solidFill>
            </a:endParaRPr>
          </a:p>
          <a:p>
            <a:pPr algn="ctr"/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54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9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19" y="0"/>
            <a:ext cx="106556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74" y="522514"/>
            <a:ext cx="2967789" cy="5692017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Opportunity</a:t>
            </a:r>
            <a:br>
              <a:rPr lang="en-US" sz="31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Problem</a:t>
            </a:r>
            <a:br>
              <a:rPr lang="en-US" sz="31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Solution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EBE0589-3CFC-4843-A0E4-BB9D56D557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004888"/>
              </p:ext>
            </p:extLst>
          </p:nvPr>
        </p:nvGraphicFramePr>
        <p:xfrm>
          <a:off x="4094559" y="642938"/>
          <a:ext cx="45672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0174" y="6108192"/>
            <a:ext cx="411480" cy="548640"/>
          </a:xfrm>
          <a:prstGeom prst="ellipse">
            <a:avLst/>
          </a:prstGeom>
          <a:solidFill>
            <a:srgbClr val="898989"/>
          </a:solidFill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D69D26-1485-7C4C-85B1-628A26625CE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F5690D-5149-4A8F-9C8B-21315548F3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5248" y="6301602"/>
            <a:ext cx="1114926" cy="24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05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D26E68-6711-4DE4-AFAD-BCD87AAFC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812" y="365125"/>
            <a:ext cx="7682274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COEL Features</a:t>
            </a:r>
            <a:endParaRPr lang="en-US" dirty="0"/>
          </a:p>
        </p:txBody>
      </p:sp>
      <p:pic>
        <p:nvPicPr>
          <p:cNvPr id="20" name="Graphic 7" descr="Checkmark">
            <a:extLst>
              <a:ext uri="{FF2B5EF4-FFF2-40B4-BE49-F238E27FC236}">
                <a16:creationId xmlns:a16="http://schemas.microsoft.com/office/drawing/2014/main" id="{10486F04-07DD-426B-8C8A-7F035C918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45" y="2144026"/>
            <a:ext cx="2569467" cy="25694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04A60-39F0-409F-8E0C-7CF725B6E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336" y="1604865"/>
            <a:ext cx="5750727" cy="488801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GB" sz="1800" dirty="0">
                <a:solidFill>
                  <a:schemeClr val="tx1"/>
                </a:solidFill>
              </a:rPr>
              <a:t>A unique and extensible data model - hierarchical taxonomy of human behaviours. </a:t>
            </a:r>
          </a:p>
          <a:p>
            <a:pPr lvl="0">
              <a:lnSpc>
                <a:spcPct val="110000"/>
              </a:lnSpc>
              <a:spcBef>
                <a:spcPts val="1000"/>
              </a:spcBef>
            </a:pPr>
            <a:r>
              <a:rPr lang="en-GB" sz="1800" dirty="0">
                <a:solidFill>
                  <a:schemeClr val="tx1"/>
                </a:solidFill>
              </a:rPr>
              <a:t>Clear definition of roles to support governance.</a:t>
            </a:r>
          </a:p>
          <a:p>
            <a:pPr lvl="0">
              <a:lnSpc>
                <a:spcPct val="110000"/>
              </a:lnSpc>
              <a:spcBef>
                <a:spcPts val="1000"/>
              </a:spcBef>
            </a:pPr>
            <a:r>
              <a:rPr lang="en-GB" sz="1800" dirty="0">
                <a:solidFill>
                  <a:schemeClr val="tx1"/>
                </a:solidFill>
              </a:rPr>
              <a:t>Data pseudonymised at source for security &amp; privacy.</a:t>
            </a:r>
          </a:p>
          <a:p>
            <a:pPr lvl="0">
              <a:lnSpc>
                <a:spcPct val="110000"/>
              </a:lnSpc>
              <a:spcBef>
                <a:spcPts val="1000"/>
              </a:spcBef>
            </a:pPr>
            <a:r>
              <a:rPr lang="en-GB" sz="1800" dirty="0">
                <a:solidFill>
                  <a:schemeClr val="tx1"/>
                </a:solidFill>
              </a:rPr>
              <a:t>Event coding (the Atom) for any observable human behavioural event.</a:t>
            </a:r>
          </a:p>
          <a:p>
            <a:pPr lvl="0">
              <a:lnSpc>
                <a:spcPct val="110000"/>
              </a:lnSpc>
              <a:spcBef>
                <a:spcPts val="1000"/>
              </a:spcBef>
            </a:pPr>
            <a:r>
              <a:rPr lang="en-GB" sz="1800" dirty="0">
                <a:solidFill>
                  <a:schemeClr val="tx1"/>
                </a:solidFill>
              </a:rPr>
              <a:t>Independent records from multiple data sources in a common format for insight creation.</a:t>
            </a:r>
          </a:p>
          <a:p>
            <a:pPr lvl="0">
              <a:lnSpc>
                <a:spcPct val="110000"/>
              </a:lnSpc>
              <a:spcBef>
                <a:spcPts val="1000"/>
              </a:spcBef>
            </a:pPr>
            <a:r>
              <a:rPr lang="en-GB" sz="1800" dirty="0">
                <a:solidFill>
                  <a:schemeClr val="tx1"/>
                </a:solidFill>
              </a:rPr>
              <a:t>Integration using JSON over HTTPS for all interactions. </a:t>
            </a:r>
          </a:p>
          <a:p>
            <a:pPr lvl="0">
              <a:lnSpc>
                <a:spcPct val="110000"/>
              </a:lnSpc>
              <a:spcBef>
                <a:spcPts val="1000"/>
              </a:spcBef>
            </a:pPr>
            <a:r>
              <a:rPr lang="en-GB" sz="1800" dirty="0">
                <a:solidFill>
                  <a:schemeClr val="tx1"/>
                </a:solidFill>
              </a:rPr>
              <a:t>Lightweight delivery of data to facilitate IoT applications.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25755-1C99-40E2-B8CE-40BF8BEF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6D69D26-1485-7C4C-85B1-628A26625CE0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898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9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19" y="0"/>
            <a:ext cx="106556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74" y="811161"/>
            <a:ext cx="2967789" cy="5403370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COEL Overview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EBE0589-3CFC-4843-A0E4-BB9D56D557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774765"/>
              </p:ext>
            </p:extLst>
          </p:nvPr>
        </p:nvGraphicFramePr>
        <p:xfrm>
          <a:off x="4094559" y="642938"/>
          <a:ext cx="45672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0174" y="6108192"/>
            <a:ext cx="411480" cy="548640"/>
          </a:xfrm>
          <a:prstGeom prst="ellipse">
            <a:avLst/>
          </a:prstGeom>
          <a:solidFill>
            <a:srgbClr val="898989"/>
          </a:solidFill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D69D26-1485-7C4C-85B1-628A26625CE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F5690D-5149-4A8F-9C8B-21315548F3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5248" y="6301602"/>
            <a:ext cx="1114926" cy="24459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8CAE32C-52F0-4286-9738-8AEBD12ED275}"/>
              </a:ext>
            </a:extLst>
          </p:cNvPr>
          <p:cNvSpPr txBox="1">
            <a:spLocks/>
          </p:cNvSpPr>
          <p:nvPr/>
        </p:nvSpPr>
        <p:spPr>
          <a:xfrm>
            <a:off x="7245539" y="173175"/>
            <a:ext cx="1790081" cy="554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9999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COEL specification</a:t>
            </a:r>
          </a:p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79BA38-C276-4D25-B853-406841B37D6F}"/>
              </a:ext>
            </a:extLst>
          </p:cNvPr>
          <p:cNvSpPr/>
          <p:nvPr/>
        </p:nvSpPr>
        <p:spPr>
          <a:xfrm>
            <a:off x="0" y="6199099"/>
            <a:ext cx="34907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  <a:cs typeface="Segoe UI Light" panose="020B050204020402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COEL-v1.0-cs02</a:t>
            </a:r>
            <a:endParaRPr lang="en-US" sz="1000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839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4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28EF67-95A1-4886-AC8D-7BD2858C1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5" y="5538941"/>
            <a:ext cx="2569467" cy="5652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ellipse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D69D26-1485-7C4C-85B1-628A26625CE0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A19B41-4F12-4EC8-9BB2-5F8BCEBF4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812" y="365125"/>
            <a:ext cx="7682274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The COEL ‘Atom’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900895A-9361-4804-8570-48368630E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636" y="1604865"/>
            <a:ext cx="5493319" cy="4888010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1000"/>
              </a:spcBef>
            </a:pPr>
            <a:r>
              <a:rPr lang="en-GB" sz="1800" dirty="0">
                <a:solidFill>
                  <a:schemeClr val="tx1"/>
                </a:solidFill>
              </a:rPr>
              <a:t>What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GB" sz="1400" dirty="0">
                <a:solidFill>
                  <a:schemeClr val="tx1"/>
                </a:solidFill>
              </a:rPr>
              <a:t> Semantic code from COEL hierarchical taxonomy.</a:t>
            </a:r>
          </a:p>
          <a:p>
            <a:pPr lvl="0">
              <a:lnSpc>
                <a:spcPct val="110000"/>
              </a:lnSpc>
              <a:spcBef>
                <a:spcPts val="1000"/>
              </a:spcBef>
            </a:pPr>
            <a:r>
              <a:rPr lang="en-GB" sz="1800" dirty="0">
                <a:solidFill>
                  <a:schemeClr val="tx1"/>
                </a:solidFill>
              </a:rPr>
              <a:t>Who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GB" sz="1400" dirty="0">
                <a:solidFill>
                  <a:schemeClr val="tx1"/>
                </a:solidFill>
              </a:rPr>
              <a:t>Pseudonymized identifier for individual.</a:t>
            </a:r>
          </a:p>
          <a:p>
            <a:pPr lvl="0">
              <a:lnSpc>
                <a:spcPct val="110000"/>
              </a:lnSpc>
              <a:spcBef>
                <a:spcPts val="1000"/>
              </a:spcBef>
            </a:pPr>
            <a:r>
              <a:rPr lang="en-GB" sz="1800" dirty="0">
                <a:solidFill>
                  <a:schemeClr val="tx1"/>
                </a:solidFill>
              </a:rPr>
              <a:t>When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GB" sz="1400" dirty="0">
                <a:solidFill>
                  <a:schemeClr val="tx1"/>
                </a:solidFill>
              </a:rPr>
              <a:t>When the event occurred and the duration.</a:t>
            </a:r>
          </a:p>
          <a:p>
            <a:pPr lvl="0">
              <a:lnSpc>
                <a:spcPct val="110000"/>
              </a:lnSpc>
              <a:spcBef>
                <a:spcPts val="1000"/>
              </a:spcBef>
            </a:pPr>
            <a:r>
              <a:rPr lang="en-GB" sz="1800" dirty="0">
                <a:solidFill>
                  <a:schemeClr val="tx1"/>
                </a:solidFill>
              </a:rPr>
              <a:t>Where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GB" sz="1400" dirty="0">
                <a:solidFill>
                  <a:schemeClr val="tx1"/>
                </a:solidFill>
              </a:rPr>
              <a:t>Location information : exact or profane.</a:t>
            </a:r>
          </a:p>
          <a:p>
            <a:pPr lvl="0">
              <a:lnSpc>
                <a:spcPct val="110000"/>
              </a:lnSpc>
              <a:spcBef>
                <a:spcPts val="1000"/>
              </a:spcBef>
            </a:pPr>
            <a:r>
              <a:rPr lang="en-GB" sz="1800" dirty="0">
                <a:solidFill>
                  <a:schemeClr val="tx1"/>
                </a:solidFill>
              </a:rPr>
              <a:t>How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GB" sz="1400" dirty="0">
                <a:solidFill>
                  <a:schemeClr val="tx1"/>
                </a:solidFill>
              </a:rPr>
              <a:t>How the event was observed or recorded.</a:t>
            </a:r>
          </a:p>
          <a:p>
            <a:pPr lvl="0">
              <a:lnSpc>
                <a:spcPct val="110000"/>
              </a:lnSpc>
              <a:spcBef>
                <a:spcPts val="1000"/>
              </a:spcBef>
            </a:pPr>
            <a:r>
              <a:rPr lang="en-GB" sz="1800" dirty="0">
                <a:solidFill>
                  <a:schemeClr val="tx1"/>
                </a:solidFill>
              </a:rPr>
              <a:t>Consent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GB" sz="1400" dirty="0">
                <a:solidFill>
                  <a:schemeClr val="tx1"/>
                </a:solidFill>
              </a:rPr>
              <a:t>Summary of consent associated with data.</a:t>
            </a:r>
          </a:p>
        </p:txBody>
      </p:sp>
    </p:spTree>
    <p:extLst>
      <p:ext uri="{BB962C8B-B14F-4D97-AF65-F5344CB8AC3E}">
        <p14:creationId xmlns:p14="http://schemas.microsoft.com/office/powerpoint/2010/main" val="479269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9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19" y="0"/>
            <a:ext cx="106556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74" y="3219060"/>
            <a:ext cx="2731873" cy="1660349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Professional wearables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0174" y="6108192"/>
            <a:ext cx="411480" cy="548640"/>
          </a:xfrm>
          <a:prstGeom prst="ellipse">
            <a:avLst/>
          </a:prstGeom>
          <a:solidFill>
            <a:srgbClr val="898989"/>
          </a:solidFill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D69D26-1485-7C4C-85B1-628A26625CE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F5690D-5149-4A8F-9C8B-21315548F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248" y="6301602"/>
            <a:ext cx="1114926" cy="2445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085A251-DBB4-408F-9BC8-846060DF2ACD}"/>
              </a:ext>
            </a:extLst>
          </p:cNvPr>
          <p:cNvSpPr/>
          <p:nvPr/>
        </p:nvSpPr>
        <p:spPr>
          <a:xfrm>
            <a:off x="0" y="6199099"/>
            <a:ext cx="34907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https://www.activinsights.com/products/activinsights-band/</a:t>
            </a:r>
            <a:endParaRPr lang="en-GB" sz="1000" dirty="0">
              <a:solidFill>
                <a:schemeClr val="bg1"/>
              </a:solidFill>
            </a:endParaRPr>
          </a:p>
          <a:p>
            <a:pPr algn="ctr"/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AA47B70-9C82-4CB9-BB6A-72EE1FA1ACA6}"/>
              </a:ext>
            </a:extLst>
          </p:cNvPr>
          <p:cNvSpPr txBox="1">
            <a:spLocks/>
          </p:cNvSpPr>
          <p:nvPr/>
        </p:nvSpPr>
        <p:spPr>
          <a:xfrm>
            <a:off x="409074" y="1301035"/>
            <a:ext cx="2968608" cy="1796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9999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rgbClr val="FFFFFF"/>
                </a:solidFill>
              </a:rPr>
              <a:t>COEL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Use Cases</a:t>
            </a:r>
          </a:p>
        </p:txBody>
      </p:sp>
      <p:pic>
        <p:nvPicPr>
          <p:cNvPr id="11" name="Picture 2" descr="\\SBS2011\RedirectedFolders\stephanies\My Documents\Activinsights Band\Band images\Shot 5.jpg">
            <a:extLst>
              <a:ext uri="{FF2B5EF4-FFF2-40B4-BE49-F238E27FC236}">
                <a16:creationId xmlns:a16="http://schemas.microsoft.com/office/drawing/2014/main" id="{63787E2B-9F1A-4D81-ABB0-084C4EB91F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529"/>
          <a:stretch/>
        </p:blipFill>
        <p:spPr bwMode="auto">
          <a:xfrm>
            <a:off x="4697724" y="4105945"/>
            <a:ext cx="2013026" cy="200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B6651B56-8F4A-45AF-8FF5-FF30078E4782}"/>
              </a:ext>
            </a:extLst>
          </p:cNvPr>
          <p:cNvSpPr/>
          <p:nvPr/>
        </p:nvSpPr>
        <p:spPr>
          <a:xfrm>
            <a:off x="4876808" y="3110393"/>
            <a:ext cx="2025668" cy="726857"/>
          </a:xfrm>
          <a:prstGeom prst="roundRect">
            <a:avLst/>
          </a:prstGeom>
          <a:solidFill>
            <a:schemeClr val="bg1"/>
          </a:solidFill>
          <a:ln>
            <a:solidFill>
              <a:srgbClr val="407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447BB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Operator</a:t>
            </a:r>
          </a:p>
          <a:p>
            <a:pPr algn="ctr"/>
            <a:r>
              <a:rPr lang="en-GB" sz="1200" dirty="0">
                <a:solidFill>
                  <a:srgbClr val="447BB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(directly identifying data)</a:t>
            </a:r>
            <a:endParaRPr lang="en-GB" dirty="0">
              <a:solidFill>
                <a:srgbClr val="447BBF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9E0C7284-D4B3-44E2-B3DE-36A9452C860E}"/>
              </a:ext>
            </a:extLst>
          </p:cNvPr>
          <p:cNvSpPr/>
          <p:nvPr/>
        </p:nvSpPr>
        <p:spPr>
          <a:xfrm>
            <a:off x="4876808" y="1886253"/>
            <a:ext cx="2025668" cy="726857"/>
          </a:xfrm>
          <a:prstGeom prst="roundRect">
            <a:avLst/>
          </a:prstGeom>
          <a:solidFill>
            <a:schemeClr val="bg1"/>
          </a:solidFill>
          <a:ln>
            <a:solidFill>
              <a:srgbClr val="407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447BB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Service Provider</a:t>
            </a:r>
          </a:p>
          <a:p>
            <a:pPr algn="ctr"/>
            <a:r>
              <a:rPr lang="en-GB" sz="1200" dirty="0">
                <a:solidFill>
                  <a:srgbClr val="447BB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(pseudonymous data)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201C7CD-6274-45D4-98CB-2ED1AD99557A}"/>
              </a:ext>
            </a:extLst>
          </p:cNvPr>
          <p:cNvGrpSpPr/>
          <p:nvPr/>
        </p:nvGrpSpPr>
        <p:grpSpPr>
          <a:xfrm flipH="1">
            <a:off x="4347592" y="1021721"/>
            <a:ext cx="644668" cy="3894145"/>
            <a:chOff x="3543915" y="1628800"/>
            <a:chExt cx="596039" cy="3600402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2EDCDC8-6778-45D3-A3B0-F74AE07ECCED}"/>
                </a:ext>
              </a:extLst>
            </p:cNvPr>
            <p:cNvCxnSpPr/>
            <p:nvPr/>
          </p:nvCxnSpPr>
          <p:spPr>
            <a:xfrm flipH="1">
              <a:off x="3543915" y="5229201"/>
              <a:ext cx="596037" cy="1"/>
            </a:xfrm>
            <a:prstGeom prst="line">
              <a:avLst/>
            </a:prstGeom>
            <a:ln w="19050">
              <a:solidFill>
                <a:srgbClr val="407E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3202241-0148-4B58-83AE-782F378A0652}"/>
                </a:ext>
              </a:extLst>
            </p:cNvPr>
            <p:cNvCxnSpPr/>
            <p:nvPr/>
          </p:nvCxnSpPr>
          <p:spPr>
            <a:xfrm>
              <a:off x="4139952" y="1628800"/>
              <a:ext cx="0" cy="3600400"/>
            </a:xfrm>
            <a:prstGeom prst="line">
              <a:avLst/>
            </a:prstGeom>
            <a:ln w="19050">
              <a:solidFill>
                <a:srgbClr val="407E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E285B55-9AEE-4E20-8F5E-67AD86BE5EBE}"/>
                </a:ext>
              </a:extLst>
            </p:cNvPr>
            <p:cNvCxnSpPr/>
            <p:nvPr/>
          </p:nvCxnSpPr>
          <p:spPr>
            <a:xfrm flipH="1">
              <a:off x="3707904" y="1628800"/>
              <a:ext cx="432050" cy="0"/>
            </a:xfrm>
            <a:prstGeom prst="line">
              <a:avLst/>
            </a:prstGeom>
            <a:ln w="19050">
              <a:solidFill>
                <a:srgbClr val="407EC9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A063C26B-84E5-488D-AD9B-4D9ECB49A9F1}"/>
              </a:ext>
            </a:extLst>
          </p:cNvPr>
          <p:cNvSpPr/>
          <p:nvPr/>
        </p:nvSpPr>
        <p:spPr>
          <a:xfrm>
            <a:off x="4876807" y="662114"/>
            <a:ext cx="2025668" cy="726857"/>
          </a:xfrm>
          <a:prstGeom prst="roundRect">
            <a:avLst/>
          </a:prstGeom>
          <a:solidFill>
            <a:schemeClr val="bg1"/>
          </a:solidFill>
          <a:ln>
            <a:solidFill>
              <a:srgbClr val="407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447BB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Data Engine</a:t>
            </a:r>
          </a:p>
          <a:p>
            <a:pPr algn="ctr"/>
            <a:r>
              <a:rPr lang="en-GB" sz="1200" dirty="0">
                <a:solidFill>
                  <a:srgbClr val="447BB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(pseudonymous data)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1A90C1E-C779-4CCB-8336-154FE3AB786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71600" y="1641594"/>
            <a:ext cx="467300" cy="0"/>
          </a:xfrm>
          <a:prstGeom prst="line">
            <a:avLst/>
          </a:prstGeom>
          <a:ln w="19050">
            <a:solidFill>
              <a:srgbClr val="407EC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7F14C38-09BF-47B2-AFB8-EDEBF41B0079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71600" y="2865389"/>
            <a:ext cx="467300" cy="0"/>
          </a:xfrm>
          <a:prstGeom prst="line">
            <a:avLst/>
          </a:prstGeom>
          <a:ln w="19050">
            <a:solidFill>
              <a:srgbClr val="407EC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74098C8-CDD4-4042-844B-C529BE58D790}"/>
              </a:ext>
            </a:extLst>
          </p:cNvPr>
          <p:cNvSpPr txBox="1"/>
          <p:nvPr/>
        </p:nvSpPr>
        <p:spPr>
          <a:xfrm>
            <a:off x="5900967" y="2698277"/>
            <a:ext cx="1074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407EC9"/>
                </a:solidFill>
                <a:latin typeface="Arial" pitchFamily="34" charset="0"/>
                <a:cs typeface="Arial" pitchFamily="34" charset="0"/>
              </a:rPr>
              <a:t>API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CEA09D2-59CE-44B9-B3EE-244714578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6902" y="745452"/>
            <a:ext cx="1114927" cy="5348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C2B2922-40C5-440C-95A8-0B9EFA8AC7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903" y="1920507"/>
            <a:ext cx="1114926" cy="64882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7CE750A-72D8-4937-949C-37DB885FA5C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748" t="25806" r="42959" b="25848"/>
          <a:stretch/>
        </p:blipFill>
        <p:spPr>
          <a:xfrm>
            <a:off x="7461070" y="3158637"/>
            <a:ext cx="886589" cy="37631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C39A21E-CCE6-4913-A0C2-B44FFB413B96}"/>
              </a:ext>
            </a:extLst>
          </p:cNvPr>
          <p:cNvSpPr txBox="1"/>
          <p:nvPr/>
        </p:nvSpPr>
        <p:spPr>
          <a:xfrm>
            <a:off x="7207666" y="3512956"/>
            <a:ext cx="1393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Health Professional</a:t>
            </a:r>
          </a:p>
        </p:txBody>
      </p:sp>
      <p:pic>
        <p:nvPicPr>
          <p:cNvPr id="35" name="Graphic 34" descr="Woman">
            <a:extLst>
              <a:ext uri="{FF2B5EF4-FFF2-40B4-BE49-F238E27FC236}">
                <a16:creationId xmlns:a16="http://schemas.microsoft.com/office/drawing/2014/main" id="{97BAE6E0-F706-4A3B-AA07-C7B46C1D02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61070" y="4196987"/>
            <a:ext cx="914400" cy="9144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5FEBFB7-CDF6-47C9-822F-9444E4329025}"/>
              </a:ext>
            </a:extLst>
          </p:cNvPr>
          <p:cNvSpPr txBox="1"/>
          <p:nvPr/>
        </p:nvSpPr>
        <p:spPr>
          <a:xfrm>
            <a:off x="7613749" y="5107560"/>
            <a:ext cx="627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Patient</a:t>
            </a:r>
          </a:p>
        </p:txBody>
      </p:sp>
    </p:spTree>
    <p:extLst>
      <p:ext uri="{BB962C8B-B14F-4D97-AF65-F5344CB8AC3E}">
        <p14:creationId xmlns:p14="http://schemas.microsoft.com/office/powerpoint/2010/main" val="1259035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9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19" y="0"/>
            <a:ext cx="106556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74" y="3219060"/>
            <a:ext cx="2731873" cy="1660349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Personal Information Management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0174" y="6108192"/>
            <a:ext cx="411480" cy="548640"/>
          </a:xfrm>
          <a:prstGeom prst="ellipse">
            <a:avLst/>
          </a:prstGeom>
          <a:solidFill>
            <a:srgbClr val="898989"/>
          </a:solidFill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D69D26-1485-7C4C-85B1-628A26625CE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F5690D-5149-4A8F-9C8B-21315548F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248" y="6301602"/>
            <a:ext cx="1114926" cy="2445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085A251-DBB4-408F-9BC8-846060DF2ACD}"/>
              </a:ext>
            </a:extLst>
          </p:cNvPr>
          <p:cNvSpPr/>
          <p:nvPr/>
        </p:nvSpPr>
        <p:spPr>
          <a:xfrm>
            <a:off x="0" y="6199099"/>
            <a:ext cx="34907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https://mydata.org/</a:t>
            </a:r>
            <a:endParaRPr lang="en-GB" sz="1000" dirty="0">
              <a:solidFill>
                <a:schemeClr val="bg1"/>
              </a:solidFill>
            </a:endParaRPr>
          </a:p>
          <a:p>
            <a:pPr algn="ctr"/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AA47B70-9C82-4CB9-BB6A-72EE1FA1ACA6}"/>
              </a:ext>
            </a:extLst>
          </p:cNvPr>
          <p:cNvSpPr txBox="1">
            <a:spLocks/>
          </p:cNvSpPr>
          <p:nvPr/>
        </p:nvSpPr>
        <p:spPr>
          <a:xfrm>
            <a:off x="409074" y="1301035"/>
            <a:ext cx="2968608" cy="1796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9999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rgbClr val="FFFFFF"/>
                </a:solidFill>
              </a:rPr>
              <a:t>COEL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Use Cases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4E176A-B4CA-4C94-B63F-D3382F305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176" y="2633272"/>
            <a:ext cx="4657255" cy="25431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32002D-EFFF-4AA9-A32F-E9894C090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9176" y="914400"/>
            <a:ext cx="1143000" cy="1143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01DA59-41E8-4000-B762-C35BF73E54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0278" y="878755"/>
            <a:ext cx="1216059" cy="12142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30C03AF-0DE2-4D4D-B186-79469756E26B}"/>
              </a:ext>
            </a:extLst>
          </p:cNvPr>
          <p:cNvSpPr txBox="1"/>
          <p:nvPr/>
        </p:nvSpPr>
        <p:spPr>
          <a:xfrm>
            <a:off x="7414603" y="2060970"/>
            <a:ext cx="11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MyData</a:t>
            </a:r>
          </a:p>
        </p:txBody>
      </p:sp>
    </p:spTree>
    <p:extLst>
      <p:ext uri="{BB962C8B-B14F-4D97-AF65-F5344CB8AC3E}">
        <p14:creationId xmlns:p14="http://schemas.microsoft.com/office/powerpoint/2010/main" val="2235623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9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19" y="0"/>
            <a:ext cx="106556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74" y="3219060"/>
            <a:ext cx="2829426" cy="1660349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Visualizing everyday living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0174" y="6108192"/>
            <a:ext cx="411480" cy="548640"/>
          </a:xfrm>
          <a:prstGeom prst="ellipse">
            <a:avLst/>
          </a:prstGeom>
          <a:solidFill>
            <a:srgbClr val="898989"/>
          </a:solidFill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D69D26-1485-7C4C-85B1-628A26625CE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F5690D-5149-4A8F-9C8B-21315548F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248" y="6301602"/>
            <a:ext cx="1114926" cy="2445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7C6CFC-137B-473F-B33E-8D5683F69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417" y="948776"/>
            <a:ext cx="4753509" cy="474289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085A251-DBB4-408F-9BC8-846060DF2ACD}"/>
              </a:ext>
            </a:extLst>
          </p:cNvPr>
          <p:cNvSpPr/>
          <p:nvPr/>
        </p:nvSpPr>
        <p:spPr>
          <a:xfrm>
            <a:off x="0" y="6199099"/>
            <a:ext cx="34907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https://coelition.org/business/resources/visualising-life/</a:t>
            </a:r>
            <a:endParaRPr lang="en-GB" sz="1000" dirty="0">
              <a:solidFill>
                <a:schemeClr val="bg1"/>
              </a:solidFill>
            </a:endParaRPr>
          </a:p>
          <a:p>
            <a:pPr algn="ctr"/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438D8A-4ED6-4E77-A582-3589541A5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7047" y="5874720"/>
            <a:ext cx="1114926" cy="75146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AAA47B70-9C82-4CB9-BB6A-72EE1FA1ACA6}"/>
              </a:ext>
            </a:extLst>
          </p:cNvPr>
          <p:cNvSpPr txBox="1">
            <a:spLocks/>
          </p:cNvSpPr>
          <p:nvPr/>
        </p:nvSpPr>
        <p:spPr>
          <a:xfrm>
            <a:off x="409074" y="1301035"/>
            <a:ext cx="2968608" cy="1796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9999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rgbClr val="FFFFFF"/>
                </a:solidFill>
              </a:rPr>
              <a:t>COEL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Use Cases</a:t>
            </a:r>
          </a:p>
        </p:txBody>
      </p:sp>
    </p:spTree>
    <p:extLst>
      <p:ext uri="{BB962C8B-B14F-4D97-AF65-F5344CB8AC3E}">
        <p14:creationId xmlns:p14="http://schemas.microsoft.com/office/powerpoint/2010/main" val="3988345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466</Words>
  <Application>Microsoft Office PowerPoint</Application>
  <PresentationFormat>On-screen Show (4:3)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Bahnschrift</vt:lpstr>
      <vt:lpstr>Arial</vt:lpstr>
      <vt:lpstr>Cambria</vt:lpstr>
      <vt:lpstr>Segoe UI Semilight</vt:lpstr>
      <vt:lpstr>Cambria Math</vt:lpstr>
      <vt:lpstr>Calibri</vt:lpstr>
      <vt:lpstr>Segoe UI Light</vt:lpstr>
      <vt:lpstr>Office Theme</vt:lpstr>
      <vt:lpstr>COEL Classification of Everyday Living</vt:lpstr>
      <vt:lpstr>Introduction</vt:lpstr>
      <vt:lpstr>Opportunity   Problem   Solution</vt:lpstr>
      <vt:lpstr>COEL Features</vt:lpstr>
      <vt:lpstr>COEL Overview</vt:lpstr>
      <vt:lpstr>The COEL ‘Atom’</vt:lpstr>
      <vt:lpstr>Professional wearables</vt:lpstr>
      <vt:lpstr>Personal Information Management Systems</vt:lpstr>
      <vt:lpstr>Visualizing everyday living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SARIF Interoperability standard for  static analysis tools</dc:title>
  <dc:creator>Carol Geyer</dc:creator>
  <cp:lastModifiedBy>Joss Langford</cp:lastModifiedBy>
  <cp:revision>25</cp:revision>
  <dcterms:created xsi:type="dcterms:W3CDTF">2018-09-17T16:35:00Z</dcterms:created>
  <dcterms:modified xsi:type="dcterms:W3CDTF">2018-10-23T09:15:42Z</dcterms:modified>
</cp:coreProperties>
</file>