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6890" r:id="rId1"/>
    <p:sldMasterId id="2147486878" r:id="rId2"/>
    <p:sldMasterId id="2147487052" r:id="rId3"/>
  </p:sldMasterIdLst>
  <p:notesMasterIdLst>
    <p:notesMasterId r:id="rId13"/>
  </p:notesMasterIdLst>
  <p:sldIdLst>
    <p:sldId id="269" r:id="rId4"/>
    <p:sldId id="265" r:id="rId5"/>
    <p:sldId id="264" r:id="rId6"/>
    <p:sldId id="263" r:id="rId7"/>
    <p:sldId id="317" r:id="rId8"/>
    <p:sldId id="322" r:id="rId9"/>
    <p:sldId id="319" r:id="rId10"/>
    <p:sldId id="320" r:id="rId11"/>
    <p:sldId id="32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40FBAD4-59CF-8B49-A059-FC0B9882160B}">
          <p14:sldIdLst>
            <p14:sldId id="269"/>
            <p14:sldId id="265"/>
            <p14:sldId id="264"/>
            <p14:sldId id="263"/>
            <p14:sldId id="317"/>
            <p14:sldId id="322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2"/>
    <p:restoredTop sz="86437"/>
  </p:normalViewPr>
  <p:slideViewPr>
    <p:cSldViewPr snapToGrid="0" snapToObjects="1">
      <p:cViewPr>
        <p:scale>
          <a:sx n="139" d="100"/>
          <a:sy n="139" d="100"/>
        </p:scale>
        <p:origin x="88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C6442-E0CC-FB4F-8BA3-6570FCEE21C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ACB3C-FABF-DA4C-B0DA-D9C0C752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1133-3259-4C45-BABA-5B62D9C6F78D}" type="datetimeFigureOut">
              <a:rPr lang="en-US" smtClean="0"/>
              <a:t>4/29/16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8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0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1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1133-3259-4C45-BABA-5B62D9C6F78D}" type="datetimeFigureOut">
              <a:rPr lang="en-US" smtClean="0"/>
              <a:t>4/29/16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1133-3259-4C45-BABA-5B62D9C6F78D}" type="datetimeFigureOut">
              <a:rPr lang="en-US" smtClean="0"/>
              <a:t>4/29/16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9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002060"/>
            </a:gs>
            <a:gs pos="55000">
              <a:schemeClr val="accent1">
                <a:lumMod val="95000"/>
                <a:lumOff val="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6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3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6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5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6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0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2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67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55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8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0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5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1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3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91" r:id="rId1"/>
    <p:sldLayoutId id="2147486892" r:id="rId2"/>
    <p:sldLayoutId id="2147486893" r:id="rId3"/>
    <p:sldLayoutId id="2147486894" r:id="rId4"/>
    <p:sldLayoutId id="2147486895" r:id="rId5"/>
    <p:sldLayoutId id="2147486896" r:id="rId6"/>
    <p:sldLayoutId id="2147486897" r:id="rId7"/>
    <p:sldLayoutId id="2147486898" r:id="rId8"/>
    <p:sldLayoutId id="2147486899" r:id="rId9"/>
    <p:sldLayoutId id="2147486900" r:id="rId10"/>
    <p:sldLayoutId id="2147486901" r:id="rId11"/>
    <p:sldLayoutId id="214748694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691" y="32067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61DB-C53D-E545-8DB8-B412718F109A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292B-C262-9A4D-B567-1A9D2B838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  <p:sldLayoutId id="2147486941" r:id="rId12"/>
    <p:sldLayoutId id="214748695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CB6445-362D-2C44-B7E5-21EBD67BCBC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278A-9925-BE4E-A9F1-319B98B3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53" r:id="rId1"/>
    <p:sldLayoutId id="2147487054" r:id="rId2"/>
    <p:sldLayoutId id="2147487055" r:id="rId3"/>
    <p:sldLayoutId id="2147487056" r:id="rId4"/>
    <p:sldLayoutId id="2147487057" r:id="rId5"/>
    <p:sldLayoutId id="2147487058" r:id="rId6"/>
    <p:sldLayoutId id="2147487059" r:id="rId7"/>
    <p:sldLayoutId id="2147487060" r:id="rId8"/>
    <p:sldLayoutId id="2147487061" r:id="rId9"/>
    <p:sldLayoutId id="2147487062" r:id="rId10"/>
    <p:sldLayoutId id="2147487063" r:id="rId11"/>
    <p:sldLayoutId id="2147487064" r:id="rId12"/>
    <p:sldLayoutId id="2147487065" r:id="rId13"/>
    <p:sldLayoutId id="2147487066" r:id="rId14"/>
    <p:sldLayoutId id="2147487067" r:id="rId15"/>
    <p:sldLayoutId id="2147487068" r:id="rId16"/>
    <p:sldLayoutId id="21474870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5000">
              <a:schemeClr val="accent1">
                <a:lumMod val="95000"/>
                <a:lumOff val="5000"/>
              </a:schemeClr>
            </a:gs>
            <a:gs pos="100000">
              <a:schemeClr val="bg1">
                <a:lumMod val="95000"/>
                <a:lumOff val="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</a:rPr>
              <a:t>Nabble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Improving </a:t>
            </a:r>
            <a:r>
              <a:rPr lang="en-US" dirty="0">
                <a:solidFill>
                  <a:srgbClr val="FFFF00"/>
                </a:solidFill>
              </a:rPr>
              <a:t>Collaboration Processes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262" y="5401604"/>
            <a:ext cx="50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Patrick </a:t>
            </a:r>
            <a:r>
              <a:rPr lang="en-US" dirty="0" smtClean="0"/>
              <a:t>Maroney - CTI TC Interoperability SC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784863" y="40171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Collaboration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67702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Structured Hierarchical </a:t>
            </a:r>
            <a:r>
              <a:rPr lang="en-US" dirty="0" smtClean="0"/>
              <a:t>Content.</a:t>
            </a:r>
          </a:p>
          <a:p>
            <a:r>
              <a:rPr lang="en-US" dirty="0" smtClean="0"/>
              <a:t>Granular &amp; flexible subscription/notification options.</a:t>
            </a:r>
          </a:p>
          <a:p>
            <a:r>
              <a:rPr lang="en-US" dirty="0" smtClean="0"/>
              <a:t>Content </a:t>
            </a:r>
            <a:r>
              <a:rPr lang="en-US" dirty="0"/>
              <a:t>o</a:t>
            </a:r>
            <a:r>
              <a:rPr lang="en-US" dirty="0" smtClean="0"/>
              <a:t>rganized </a:t>
            </a:r>
            <a:r>
              <a:rPr lang="en-US" dirty="0"/>
              <a:t>by </a:t>
            </a:r>
            <a:r>
              <a:rPr lang="en-US" dirty="0" smtClean="0"/>
              <a:t>specific interest areas.</a:t>
            </a:r>
          </a:p>
          <a:p>
            <a:r>
              <a:rPr lang="en-US" dirty="0"/>
              <a:t>Content </a:t>
            </a:r>
            <a:r>
              <a:rPr lang="en-US" dirty="0" smtClean="0"/>
              <a:t>organized by content types specific </a:t>
            </a:r>
            <a:r>
              <a:rPr lang="en-US" dirty="0"/>
              <a:t>to </a:t>
            </a:r>
            <a:r>
              <a:rPr lang="en-US" dirty="0" smtClean="0"/>
              <a:t>interest areas.</a:t>
            </a:r>
            <a:endParaRPr lang="en-US" dirty="0" smtClean="0"/>
          </a:p>
          <a:p>
            <a:r>
              <a:rPr lang="en-US" dirty="0" smtClean="0"/>
              <a:t>Move/reorganize content (Topics, Sub-Topics Folders, Subfolders)</a:t>
            </a:r>
          </a:p>
          <a:p>
            <a:r>
              <a:rPr lang="en-US" dirty="0" smtClean="0"/>
              <a:t>Easily follow all voices in a given conversation over any period of time.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eply </a:t>
            </a:r>
            <a:r>
              <a:rPr lang="en-US" dirty="0"/>
              <a:t>in </a:t>
            </a:r>
            <a:r>
              <a:rPr lang="en-US" dirty="0" smtClean="0"/>
              <a:t>sequence to any conversation/posting, at any point in time.</a:t>
            </a:r>
          </a:p>
          <a:p>
            <a:r>
              <a:rPr lang="en-US" dirty="0" smtClean="0"/>
              <a:t>Edit/revise content.</a:t>
            </a:r>
          </a:p>
          <a:p>
            <a:r>
              <a:rPr lang="en-US" dirty="0" smtClean="0"/>
              <a:t>Flexible viewing options.</a:t>
            </a:r>
          </a:p>
          <a:p>
            <a:r>
              <a:rPr lang="en-US" dirty="0"/>
              <a:t>Post </a:t>
            </a:r>
            <a:r>
              <a:rPr lang="en-US" dirty="0" smtClean="0"/>
              <a:t>rich content </a:t>
            </a:r>
            <a:r>
              <a:rPr lang="en-US" dirty="0"/>
              <a:t>to </a:t>
            </a:r>
            <a:r>
              <a:rPr lang="en-US" dirty="0" smtClean="0"/>
              <a:t>existing topics/sub-topics </a:t>
            </a:r>
            <a:r>
              <a:rPr lang="en-US" dirty="0"/>
              <a:t>via </a:t>
            </a:r>
            <a:r>
              <a:rPr lang="en-US" dirty="0" smtClean="0"/>
              <a:t>Email.</a:t>
            </a:r>
          </a:p>
          <a:p>
            <a:r>
              <a:rPr lang="en-US" dirty="0" smtClean="0"/>
              <a:t>Create new topics in any folder/sub-folder via Email.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5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07986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Structured Hierarchical Content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724" b="-2369"/>
          <a:stretch/>
        </p:blipFill>
        <p:spPr>
          <a:xfrm>
            <a:off x="234631" y="1143839"/>
            <a:ext cx="3657600" cy="3566160"/>
          </a:xfr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5804" b="-4269"/>
          <a:stretch/>
        </p:blipFill>
        <p:spPr>
          <a:xfrm>
            <a:off x="4100224" y="1691640"/>
            <a:ext cx="3566160" cy="347472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2359152" y="3246120"/>
            <a:ext cx="1673352" cy="37490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1660" r="58957" b="-911"/>
          <a:stretch/>
        </p:blipFill>
        <p:spPr>
          <a:xfrm>
            <a:off x="7874377" y="1645920"/>
            <a:ext cx="3474720" cy="4937760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>
            <a:off x="6309360" y="3941064"/>
            <a:ext cx="1565017" cy="3566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2016" b="38725"/>
          <a:stretch/>
        </p:blipFill>
        <p:spPr>
          <a:xfrm>
            <a:off x="4676141" y="1280244"/>
            <a:ext cx="4572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29" b="6923"/>
          <a:stretch/>
        </p:blipFill>
        <p:spPr>
          <a:xfrm>
            <a:off x="262062" y="1060704"/>
            <a:ext cx="4206240" cy="5179655"/>
          </a:xfrm>
          <a:prstGeom prst="rect">
            <a:avLst/>
          </a:prstGeom>
        </p:spPr>
      </p:pic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07986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Content Organized by Specific Interest Areas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28571"/>
          <a:stretch/>
        </p:blipFill>
        <p:spPr>
          <a:xfrm>
            <a:off x="3627055" y="3145620"/>
            <a:ext cx="4846320" cy="345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5055" b="9594"/>
          <a:stretch/>
        </p:blipFill>
        <p:spPr>
          <a:xfrm>
            <a:off x="6835703" y="1737444"/>
            <a:ext cx="40233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1" y="183987"/>
            <a:ext cx="9537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Further Organization of Content Types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specific to Interest </a:t>
            </a:r>
            <a:r>
              <a:rPr lang="en-US" sz="2400" dirty="0">
                <a:solidFill>
                  <a:srgbClr val="FFFF00"/>
                </a:solidFill>
              </a:rPr>
              <a:t>Areas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236" r="50340" b="727"/>
          <a:stretch/>
        </p:blipFill>
        <p:spPr>
          <a:xfrm>
            <a:off x="234631" y="914400"/>
            <a:ext cx="3657600" cy="466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" t="-1" r="57017" b="-1804"/>
          <a:stretch/>
        </p:blipFill>
        <p:spPr>
          <a:xfrm>
            <a:off x="3931920" y="914400"/>
            <a:ext cx="3749040" cy="4846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51409"/>
          <a:stretch/>
        </p:blipFill>
        <p:spPr>
          <a:xfrm>
            <a:off x="7851583" y="932688"/>
            <a:ext cx="3749040" cy="4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1225296" y="278982"/>
            <a:ext cx="7620065" cy="607986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Granular &amp; Flexible Subscription Options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3048" y="3520440"/>
            <a:ext cx="1987296" cy="6309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002"/>
          <a:stretch/>
        </p:blipFill>
        <p:spPr>
          <a:xfrm>
            <a:off x="1225296" y="1060704"/>
            <a:ext cx="7680960" cy="5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28571"/>
          <a:stretch/>
        </p:blipFill>
        <p:spPr>
          <a:xfrm>
            <a:off x="73152" y="227104"/>
            <a:ext cx="4846320" cy="3450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84" y="227104"/>
            <a:ext cx="4432808" cy="619930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4654296" y="1197864"/>
            <a:ext cx="6786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37526"/>
          <a:stretch/>
        </p:blipFill>
        <p:spPr>
          <a:xfrm>
            <a:off x="161036" y="3847045"/>
            <a:ext cx="4269205" cy="23617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508091" y="2100032"/>
            <a:ext cx="27432" cy="17673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54442" y="446823"/>
            <a:ext cx="2934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Flexible Viewing </a:t>
            </a:r>
            <a:r>
              <a:rPr lang="en-US" u="sng" dirty="0" smtClean="0">
                <a:solidFill>
                  <a:srgbClr val="FFFF00"/>
                </a:solidFill>
              </a:rPr>
              <a:t>Options</a:t>
            </a:r>
            <a:r>
              <a:rPr lang="en-US" u="sng" dirty="0" smtClean="0"/>
              <a:t>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Full Content Details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Threaded Summary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358195" y="297270"/>
            <a:ext cx="9692639" cy="69942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Flexible </a:t>
            </a:r>
            <a:r>
              <a:rPr lang="en-US" sz="2000" dirty="0" smtClean="0">
                <a:solidFill>
                  <a:srgbClr val="FFFF00"/>
                </a:solidFill>
              </a:rPr>
              <a:t>Viewing </a:t>
            </a:r>
            <a:r>
              <a:rPr lang="en-US" sz="2000" dirty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rgbClr val="FFFF00"/>
                </a:solidFill>
              </a:rPr>
              <a:t>ptions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FF00"/>
                </a:solidFill>
              </a:rPr>
              <a:t>Flat View by </a:t>
            </a:r>
            <a:r>
              <a:rPr lang="en-US" sz="2000" dirty="0">
                <a:solidFill>
                  <a:srgbClr val="FFFF00"/>
                </a:solidFill>
              </a:rPr>
              <a:t>m</a:t>
            </a:r>
            <a:r>
              <a:rPr lang="en-US" sz="2000" dirty="0" smtClean="0">
                <a:solidFill>
                  <a:srgbClr val="FFFF00"/>
                </a:solidFill>
              </a:rPr>
              <a:t>ost </a:t>
            </a:r>
            <a:r>
              <a:rPr lang="en-US" sz="2000" dirty="0">
                <a:solidFill>
                  <a:srgbClr val="FFFF00"/>
                </a:solidFill>
              </a:rPr>
              <a:t>r</a:t>
            </a:r>
            <a:r>
              <a:rPr lang="en-US" sz="2000" dirty="0" smtClean="0">
                <a:solidFill>
                  <a:srgbClr val="FFFF00"/>
                </a:solidFill>
              </a:rPr>
              <a:t>ecent update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i="1" dirty="0" smtClean="0">
                <a:solidFill>
                  <a:srgbClr val="FFFF00"/>
                </a:solidFill>
              </a:rPr>
              <a:t>from </a:t>
            </a:r>
            <a:r>
              <a:rPr lang="en-US" sz="1600" i="1" dirty="0">
                <a:solidFill>
                  <a:srgbClr val="FFFF00"/>
                </a:solidFill>
              </a:rPr>
              <a:t>any point in </a:t>
            </a:r>
            <a:r>
              <a:rPr lang="en-US" sz="1600" i="1" dirty="0" smtClean="0">
                <a:solidFill>
                  <a:srgbClr val="FFFF00"/>
                </a:solidFill>
              </a:rPr>
              <a:t>hierarchy)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263" b="24632"/>
          <a:stretch/>
        </p:blipFill>
        <p:spPr>
          <a:xfrm>
            <a:off x="358194" y="1060704"/>
            <a:ext cx="969264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627823" y="452718"/>
            <a:ext cx="9404723" cy="607986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Create or respond to topics </a:t>
            </a:r>
            <a:r>
              <a:rPr lang="en-US" sz="2400" dirty="0">
                <a:solidFill>
                  <a:srgbClr val="FFFF00"/>
                </a:solidFill>
              </a:rPr>
              <a:t>in any folder/sub-folder via </a:t>
            </a:r>
            <a:r>
              <a:rPr lang="en-US" sz="2400" dirty="0" smtClean="0">
                <a:solidFill>
                  <a:srgbClr val="FFFF00"/>
                </a:solidFill>
              </a:rPr>
              <a:t>Email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30781" b="38663"/>
          <a:stretch/>
        </p:blipFill>
        <p:spPr>
          <a:xfrm>
            <a:off x="303276" y="1188720"/>
            <a:ext cx="5212080" cy="420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42172" b="31997"/>
          <a:stretch/>
        </p:blipFill>
        <p:spPr>
          <a:xfrm>
            <a:off x="5654040" y="1188720"/>
            <a:ext cx="4572000" cy="4663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13048" y="3520440"/>
            <a:ext cx="1987296" cy="6309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IX 151105-01" id="{C2C1CD8A-B662-D648-8ADD-70D2661EAF1D}" vid="{C96CFB5A-6109-2145-A421-6D2802AC4EA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IX 151105-01" id="{C2C1CD8A-B662-D648-8ADD-70D2661EAF1D}" vid="{E29EDFCF-FE4C-8749-972C-819611F410A5}"/>
    </a:ext>
  </a:extLst>
</a:theme>
</file>

<file path=ppt/theme/theme3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IX 151105-01" id="{C2C1CD8A-B662-D648-8ADD-70D2661EAF1D}" vid="{902D82B1-927A-7445-8D50-4A50904539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ACIX 151105-01</Template>
  <TotalTime>176</TotalTime>
  <Words>156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Calibri Light</vt:lpstr>
      <vt:lpstr>Century Gothic</vt:lpstr>
      <vt:lpstr>Wingdings 3</vt:lpstr>
      <vt:lpstr>Arial</vt:lpstr>
      <vt:lpstr>1_Custom Design</vt:lpstr>
      <vt:lpstr>Custom Design</vt:lpstr>
      <vt:lpstr>Ion</vt:lpstr>
      <vt:lpstr>Nabble</vt:lpstr>
      <vt:lpstr>Collaboration Improvements</vt:lpstr>
      <vt:lpstr>Structured Hierarchical Content</vt:lpstr>
      <vt:lpstr>Content Organized by Specific Interest Areas</vt:lpstr>
      <vt:lpstr>PowerPoint Presentation</vt:lpstr>
      <vt:lpstr>Granular &amp; Flexible Subscription Options</vt:lpstr>
      <vt:lpstr>PowerPoint Presentation</vt:lpstr>
      <vt:lpstr>Flexible Viewing Options: Flat View by most recent update  (from any point in hierarchy)</vt:lpstr>
      <vt:lpstr>Create or respond to topics in any folder/sub-folder via Email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Nabble Demonstration</dc:title>
  <dc:creator>Patrick Maroney</dc:creator>
  <cp:lastModifiedBy>Patrick Maroney</cp:lastModifiedBy>
  <cp:revision>15</cp:revision>
  <cp:lastPrinted>2016-04-29T14:09:09Z</cp:lastPrinted>
  <dcterms:created xsi:type="dcterms:W3CDTF">2016-04-29T11:40:32Z</dcterms:created>
  <dcterms:modified xsi:type="dcterms:W3CDTF">2016-04-29T14:36:32Z</dcterms:modified>
</cp:coreProperties>
</file>