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07"/>
    <p:restoredTop sz="94712"/>
  </p:normalViewPr>
  <p:slideViewPr>
    <p:cSldViewPr snapToGrid="0" snapToObjects="1">
      <p:cViewPr varScale="1">
        <p:scale>
          <a:sx n="145" d="100"/>
          <a:sy n="145" d="100"/>
        </p:scale>
        <p:origin x="18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78EB0C-280A-3F4E-B281-984ED424AD6A}"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608DA-8BA8-F740-A010-B55CACDB77AC}" type="slidenum">
              <a:rPr lang="en-US" smtClean="0"/>
              <a:t>‹#›</a:t>
            </a:fld>
            <a:endParaRPr lang="en-US"/>
          </a:p>
        </p:txBody>
      </p:sp>
    </p:spTree>
    <p:extLst>
      <p:ext uri="{BB962C8B-B14F-4D97-AF65-F5344CB8AC3E}">
        <p14:creationId xmlns:p14="http://schemas.microsoft.com/office/powerpoint/2010/main" val="527113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8EB0C-280A-3F4E-B281-984ED424AD6A}"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608DA-8BA8-F740-A010-B55CACDB77AC}" type="slidenum">
              <a:rPr lang="en-US" smtClean="0"/>
              <a:t>‹#›</a:t>
            </a:fld>
            <a:endParaRPr lang="en-US"/>
          </a:p>
        </p:txBody>
      </p:sp>
    </p:spTree>
    <p:extLst>
      <p:ext uri="{BB962C8B-B14F-4D97-AF65-F5344CB8AC3E}">
        <p14:creationId xmlns:p14="http://schemas.microsoft.com/office/powerpoint/2010/main" val="581087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8EB0C-280A-3F4E-B281-984ED424AD6A}"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608DA-8BA8-F740-A010-B55CACDB77AC}" type="slidenum">
              <a:rPr lang="en-US" smtClean="0"/>
              <a:t>‹#›</a:t>
            </a:fld>
            <a:endParaRPr lang="en-US"/>
          </a:p>
        </p:txBody>
      </p:sp>
    </p:spTree>
    <p:extLst>
      <p:ext uri="{BB962C8B-B14F-4D97-AF65-F5344CB8AC3E}">
        <p14:creationId xmlns:p14="http://schemas.microsoft.com/office/powerpoint/2010/main" val="172999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8EB0C-280A-3F4E-B281-984ED424AD6A}"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608DA-8BA8-F740-A010-B55CACDB77AC}" type="slidenum">
              <a:rPr lang="en-US" smtClean="0"/>
              <a:t>‹#›</a:t>
            </a:fld>
            <a:endParaRPr lang="en-US"/>
          </a:p>
        </p:txBody>
      </p:sp>
    </p:spTree>
    <p:extLst>
      <p:ext uri="{BB962C8B-B14F-4D97-AF65-F5344CB8AC3E}">
        <p14:creationId xmlns:p14="http://schemas.microsoft.com/office/powerpoint/2010/main" val="163499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8EB0C-280A-3F4E-B281-984ED424AD6A}"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608DA-8BA8-F740-A010-B55CACDB77AC}" type="slidenum">
              <a:rPr lang="en-US" smtClean="0"/>
              <a:t>‹#›</a:t>
            </a:fld>
            <a:endParaRPr lang="en-US"/>
          </a:p>
        </p:txBody>
      </p:sp>
    </p:spTree>
    <p:extLst>
      <p:ext uri="{BB962C8B-B14F-4D97-AF65-F5344CB8AC3E}">
        <p14:creationId xmlns:p14="http://schemas.microsoft.com/office/powerpoint/2010/main" val="951170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78EB0C-280A-3F4E-B281-984ED424AD6A}" type="datetimeFigureOut">
              <a:rPr lang="en-US" smtClean="0"/>
              <a:t>6/9/16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608DA-8BA8-F740-A010-B55CACDB77AC}" type="slidenum">
              <a:rPr lang="en-US" smtClean="0"/>
              <a:t>‹#›</a:t>
            </a:fld>
            <a:endParaRPr lang="en-US"/>
          </a:p>
        </p:txBody>
      </p:sp>
    </p:spTree>
    <p:extLst>
      <p:ext uri="{BB962C8B-B14F-4D97-AF65-F5344CB8AC3E}">
        <p14:creationId xmlns:p14="http://schemas.microsoft.com/office/powerpoint/2010/main" val="45151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78EB0C-280A-3F4E-B281-984ED424AD6A}" type="datetimeFigureOut">
              <a:rPr lang="en-US" smtClean="0"/>
              <a:t>6/9/16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3608DA-8BA8-F740-A010-B55CACDB77AC}" type="slidenum">
              <a:rPr lang="en-US" smtClean="0"/>
              <a:t>‹#›</a:t>
            </a:fld>
            <a:endParaRPr lang="en-US"/>
          </a:p>
        </p:txBody>
      </p:sp>
    </p:spTree>
    <p:extLst>
      <p:ext uri="{BB962C8B-B14F-4D97-AF65-F5344CB8AC3E}">
        <p14:creationId xmlns:p14="http://schemas.microsoft.com/office/powerpoint/2010/main" val="1611082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78EB0C-280A-3F4E-B281-984ED424AD6A}" type="datetimeFigureOut">
              <a:rPr lang="en-US" smtClean="0"/>
              <a:t>6/9/16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3608DA-8BA8-F740-A010-B55CACDB77AC}" type="slidenum">
              <a:rPr lang="en-US" smtClean="0"/>
              <a:t>‹#›</a:t>
            </a:fld>
            <a:endParaRPr lang="en-US"/>
          </a:p>
        </p:txBody>
      </p:sp>
    </p:spTree>
    <p:extLst>
      <p:ext uri="{BB962C8B-B14F-4D97-AF65-F5344CB8AC3E}">
        <p14:creationId xmlns:p14="http://schemas.microsoft.com/office/powerpoint/2010/main" val="1994630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8EB0C-280A-3F4E-B281-984ED424AD6A}" type="datetimeFigureOut">
              <a:rPr lang="en-US" smtClean="0"/>
              <a:t>6/9/16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3608DA-8BA8-F740-A010-B55CACDB77AC}" type="slidenum">
              <a:rPr lang="en-US" smtClean="0"/>
              <a:t>‹#›</a:t>
            </a:fld>
            <a:endParaRPr lang="en-US"/>
          </a:p>
        </p:txBody>
      </p:sp>
    </p:spTree>
    <p:extLst>
      <p:ext uri="{BB962C8B-B14F-4D97-AF65-F5344CB8AC3E}">
        <p14:creationId xmlns:p14="http://schemas.microsoft.com/office/powerpoint/2010/main" val="152926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8EB0C-280A-3F4E-B281-984ED424AD6A}" type="datetimeFigureOut">
              <a:rPr lang="en-US" smtClean="0"/>
              <a:t>6/9/16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608DA-8BA8-F740-A010-B55CACDB77AC}" type="slidenum">
              <a:rPr lang="en-US" smtClean="0"/>
              <a:t>‹#›</a:t>
            </a:fld>
            <a:endParaRPr lang="en-US"/>
          </a:p>
        </p:txBody>
      </p:sp>
    </p:spTree>
    <p:extLst>
      <p:ext uri="{BB962C8B-B14F-4D97-AF65-F5344CB8AC3E}">
        <p14:creationId xmlns:p14="http://schemas.microsoft.com/office/powerpoint/2010/main" val="1333207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8EB0C-280A-3F4E-B281-984ED424AD6A}" type="datetimeFigureOut">
              <a:rPr lang="en-US" smtClean="0"/>
              <a:t>6/9/16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608DA-8BA8-F740-A010-B55CACDB77AC}" type="slidenum">
              <a:rPr lang="en-US" smtClean="0"/>
              <a:t>‹#›</a:t>
            </a:fld>
            <a:endParaRPr lang="en-US"/>
          </a:p>
        </p:txBody>
      </p:sp>
    </p:spTree>
    <p:extLst>
      <p:ext uri="{BB962C8B-B14F-4D97-AF65-F5344CB8AC3E}">
        <p14:creationId xmlns:p14="http://schemas.microsoft.com/office/powerpoint/2010/main" val="3717267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8EB0C-280A-3F4E-B281-984ED424AD6A}" type="datetimeFigureOut">
              <a:rPr lang="en-US" smtClean="0"/>
              <a:t>6/9/16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608DA-8BA8-F740-A010-B55CACDB77AC}" type="slidenum">
              <a:rPr lang="en-US" smtClean="0"/>
              <a:t>‹#›</a:t>
            </a:fld>
            <a:endParaRPr lang="en-US"/>
          </a:p>
        </p:txBody>
      </p:sp>
    </p:spTree>
    <p:extLst>
      <p:ext uri="{BB962C8B-B14F-4D97-AF65-F5344CB8AC3E}">
        <p14:creationId xmlns:p14="http://schemas.microsoft.com/office/powerpoint/2010/main" val="1600262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Malware, Malicious Tools, and Tools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9290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3: Evaluation</a:t>
            </a:r>
            <a:endParaRPr lang="en-US" dirty="0"/>
          </a:p>
        </p:txBody>
      </p:sp>
      <p:sp>
        <p:nvSpPr>
          <p:cNvPr id="3" name="Content Placeholder 2"/>
          <p:cNvSpPr>
            <a:spLocks noGrp="1"/>
          </p:cNvSpPr>
          <p:nvPr>
            <p:ph idx="1"/>
          </p:nvPr>
        </p:nvSpPr>
        <p:spPr>
          <a:xfrm>
            <a:off x="838200" y="1825625"/>
            <a:ext cx="4212771" cy="4351338"/>
          </a:xfrm>
        </p:spPr>
        <p:txBody>
          <a:bodyPr>
            <a:normAutofit/>
          </a:bodyPr>
          <a:lstStyle/>
          <a:p>
            <a:pPr marL="0" indent="0" algn="ctr">
              <a:buNone/>
            </a:pPr>
            <a:r>
              <a:rPr lang="en-US" dirty="0" smtClean="0"/>
              <a:t>PRO</a:t>
            </a:r>
            <a:endParaRPr lang="en-US" dirty="0"/>
          </a:p>
          <a:p>
            <a:r>
              <a:rPr lang="en-US" sz="1800" dirty="0" smtClean="0"/>
              <a:t>Has a malware TLO, so is very easy for people to understand how to tackle that common use case</a:t>
            </a:r>
          </a:p>
          <a:p>
            <a:endParaRPr lang="en-US" sz="1800" dirty="0"/>
          </a:p>
          <a:p>
            <a:r>
              <a:rPr lang="en-US" sz="1800" dirty="0" smtClean="0"/>
              <a:t>Still possible to indicate from just the TLO whether a tool is malicious, no relationships required</a:t>
            </a:r>
          </a:p>
        </p:txBody>
      </p:sp>
      <p:sp>
        <p:nvSpPr>
          <p:cNvPr id="4" name="Content Placeholder 2"/>
          <p:cNvSpPr txBox="1">
            <a:spLocks/>
          </p:cNvSpPr>
          <p:nvPr/>
        </p:nvSpPr>
        <p:spPr>
          <a:xfrm>
            <a:off x="6607628" y="1825625"/>
            <a:ext cx="421277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dirty="0" smtClean="0"/>
              <a:t>CON</a:t>
            </a:r>
          </a:p>
          <a:p>
            <a:r>
              <a:rPr lang="en-US" sz="1800" dirty="0" smtClean="0"/>
              <a:t>People* need to understand (and correctly indicate) the distinction between malware and malicious tools</a:t>
            </a:r>
          </a:p>
          <a:p>
            <a:pPr lvl="1"/>
            <a:r>
              <a:rPr lang="en-US" sz="1400" dirty="0" smtClean="0"/>
              <a:t>Though, with the flag approach in option 1, they do as well.</a:t>
            </a:r>
          </a:p>
          <a:p>
            <a:pPr lvl="1"/>
            <a:endParaRPr lang="en-US" sz="1400" dirty="0" smtClean="0"/>
          </a:p>
          <a:p>
            <a:r>
              <a:rPr lang="en-US" sz="1800" dirty="0" smtClean="0"/>
              <a:t>Flag approach is perhaps not as clean. Might be a cop out to just adding a different TLO.</a:t>
            </a:r>
          </a:p>
          <a:p>
            <a:endParaRPr lang="en-US" sz="1800" dirty="0"/>
          </a:p>
          <a:p>
            <a:r>
              <a:rPr lang="en-US" sz="1800" dirty="0" smtClean="0"/>
              <a:t>Fields to describe malicious tools may be different from fields to describe normal tools</a:t>
            </a:r>
          </a:p>
          <a:p>
            <a:endParaRPr lang="en-US" sz="1800" dirty="0" smtClean="0"/>
          </a:p>
        </p:txBody>
      </p:sp>
      <p:sp>
        <p:nvSpPr>
          <p:cNvPr id="6" name="Content Placeholder 2"/>
          <p:cNvSpPr txBox="1">
            <a:spLocks/>
          </p:cNvSpPr>
          <p:nvPr/>
        </p:nvSpPr>
        <p:spPr>
          <a:xfrm>
            <a:off x="76200" y="6513287"/>
            <a:ext cx="12017829" cy="729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sz="1800" dirty="0" smtClean="0">
                <a:solidFill>
                  <a:schemeClr val="bg1">
                    <a:lumMod val="75000"/>
                  </a:schemeClr>
                </a:solidFill>
              </a:rPr>
              <a:t>* People = developers and/or users, depending on how good tools are at abstracting away the decision</a:t>
            </a:r>
          </a:p>
        </p:txBody>
      </p:sp>
    </p:spTree>
    <p:extLst>
      <p:ext uri="{BB962C8B-B14F-4D97-AF65-F5344CB8AC3E}">
        <p14:creationId xmlns:p14="http://schemas.microsoft.com/office/powerpoint/2010/main" val="870287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thoughts</a:t>
            </a:r>
            <a:endParaRPr lang="en-US" dirty="0"/>
          </a:p>
        </p:txBody>
      </p:sp>
      <p:sp>
        <p:nvSpPr>
          <p:cNvPr id="7" name="Content Placeholder 6"/>
          <p:cNvSpPr>
            <a:spLocks noGrp="1"/>
          </p:cNvSpPr>
          <p:nvPr>
            <p:ph idx="1"/>
          </p:nvPr>
        </p:nvSpPr>
        <p:spPr/>
        <p:txBody>
          <a:bodyPr/>
          <a:lstStyle/>
          <a:p>
            <a:r>
              <a:rPr lang="en-US" dirty="0" smtClean="0"/>
              <a:t>What are the use cases for representing non-malicious tool usage?</a:t>
            </a:r>
          </a:p>
          <a:p>
            <a:pPr lvl="1"/>
            <a:endParaRPr lang="en-US" dirty="0" smtClean="0"/>
          </a:p>
          <a:p>
            <a:pPr lvl="1"/>
            <a:r>
              <a:rPr lang="en-US" dirty="0" smtClean="0"/>
              <a:t>Target seems like an obvious one: attacks often target particular software</a:t>
            </a:r>
          </a:p>
          <a:p>
            <a:pPr lvl="2"/>
            <a:r>
              <a:rPr lang="en-US" dirty="0" smtClean="0"/>
              <a:t>Do we fully understand this use case? How does it fit in with the Vulnerability object?</a:t>
            </a:r>
          </a:p>
          <a:p>
            <a:pPr lvl="2"/>
            <a:r>
              <a:rPr lang="en-US" dirty="0" smtClean="0"/>
              <a:t>Could it be more easily captured some other way to remove the need to capture benign tools? Are the fields to support this use case different than the fields to support malicious tools?</a:t>
            </a:r>
          </a:p>
          <a:p>
            <a:pPr lvl="1"/>
            <a:endParaRPr lang="en-US" dirty="0"/>
          </a:p>
          <a:p>
            <a:pPr lvl="1"/>
            <a:r>
              <a:rPr lang="en-US" dirty="0" smtClean="0"/>
              <a:t>Information source is another (User agent, essentially)</a:t>
            </a:r>
          </a:p>
          <a:p>
            <a:pPr lvl="2"/>
            <a:r>
              <a:rPr lang="en-US" dirty="0" smtClean="0"/>
              <a:t>Is this MVP? Could it just be a text string in some other object?</a:t>
            </a:r>
            <a:endParaRPr lang="en-US" dirty="0"/>
          </a:p>
        </p:txBody>
      </p:sp>
    </p:spTree>
    <p:extLst>
      <p:ext uri="{BB962C8B-B14F-4D97-AF65-F5344CB8AC3E}">
        <p14:creationId xmlns:p14="http://schemas.microsoft.com/office/powerpoint/2010/main" val="622678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thoughts</a:t>
            </a:r>
            <a:endParaRPr lang="en-US" dirty="0"/>
          </a:p>
        </p:txBody>
      </p:sp>
      <p:sp>
        <p:nvSpPr>
          <p:cNvPr id="7" name="Content Placeholder 6"/>
          <p:cNvSpPr>
            <a:spLocks noGrp="1"/>
          </p:cNvSpPr>
          <p:nvPr>
            <p:ph idx="1"/>
          </p:nvPr>
        </p:nvSpPr>
        <p:spPr/>
        <p:txBody>
          <a:bodyPr/>
          <a:lstStyle/>
          <a:p>
            <a:r>
              <a:rPr lang="en-US" dirty="0" smtClean="0"/>
              <a:t>Implementations can hide things from the user</a:t>
            </a:r>
          </a:p>
          <a:p>
            <a:pPr lvl="1"/>
            <a:r>
              <a:rPr lang="en-US" dirty="0" smtClean="0"/>
              <a:t>I.e. if we have a “malicious-tool” TLO and they mostly do malware, they just call it malware and always set malware=true</a:t>
            </a:r>
          </a:p>
          <a:p>
            <a:pPr lvl="1"/>
            <a:r>
              <a:rPr lang="en-US" dirty="0" smtClean="0"/>
              <a:t>So our decisions should be based on enabling tools to make those types of decisions, and making sure busy developers can find things (not users)</a:t>
            </a:r>
          </a:p>
          <a:p>
            <a:pPr lvl="1"/>
            <a:endParaRPr lang="en-US" dirty="0"/>
          </a:p>
          <a:p>
            <a:r>
              <a:rPr lang="en-US" dirty="0" smtClean="0"/>
              <a:t>The difference between a </a:t>
            </a:r>
            <a:r>
              <a:rPr lang="en-US" dirty="0" err="1" smtClean="0"/>
              <a:t>boolean</a:t>
            </a:r>
            <a:r>
              <a:rPr lang="en-US" dirty="0" smtClean="0"/>
              <a:t> flag and a separate TLO is minor in some ways</a:t>
            </a:r>
          </a:p>
          <a:p>
            <a:pPr lvl="1"/>
            <a:r>
              <a:rPr lang="en-US" dirty="0" smtClean="0"/>
              <a:t>Separate TLO basically just allows us to have separate fields and relationships</a:t>
            </a:r>
          </a:p>
          <a:p>
            <a:pPr lvl="1"/>
            <a:r>
              <a:rPr lang="en-US" dirty="0" smtClean="0"/>
              <a:t>Boolean flag </a:t>
            </a:r>
            <a:r>
              <a:rPr lang="en-US" smtClean="0"/>
              <a:t>still requires you to make the decision just as much as a separate TLO does</a:t>
            </a:r>
            <a:endParaRPr lang="en-US"/>
          </a:p>
          <a:p>
            <a:endParaRPr lang="en-US" dirty="0"/>
          </a:p>
        </p:txBody>
      </p:sp>
    </p:spTree>
    <p:extLst>
      <p:ext uri="{BB962C8B-B14F-4D97-AF65-F5344CB8AC3E}">
        <p14:creationId xmlns:p14="http://schemas.microsoft.com/office/powerpoint/2010/main" val="1673323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1: Weapon + Tool</a:t>
            </a:r>
            <a:endParaRPr lang="en-US" dirty="0"/>
          </a:p>
        </p:txBody>
      </p:sp>
      <p:sp>
        <p:nvSpPr>
          <p:cNvPr id="3" name="Content Placeholder 2"/>
          <p:cNvSpPr>
            <a:spLocks noGrp="1"/>
          </p:cNvSpPr>
          <p:nvPr>
            <p:ph idx="1"/>
          </p:nvPr>
        </p:nvSpPr>
        <p:spPr/>
        <p:txBody>
          <a:bodyPr/>
          <a:lstStyle/>
          <a:p>
            <a:r>
              <a:rPr lang="en-US" dirty="0" smtClean="0"/>
              <a:t>TLO (“Weapon”) is defined to capture information about weaponized tools: malware, tools that are always/nearly always malicious, and tools used maliciously. Potentially, a flag indicates whether the item is malware. Or, maybe it doesn’t matter.</a:t>
            </a:r>
          </a:p>
          <a:p>
            <a:endParaRPr lang="en-US" dirty="0"/>
          </a:p>
          <a:p>
            <a:r>
              <a:rPr lang="en-US" dirty="0" smtClean="0"/>
              <a:t>TLO (“Tool”) is defined to capture information about non-malicious tools. This would be used to capture “target” information, ???</a:t>
            </a:r>
            <a:endParaRPr lang="en-US" dirty="0"/>
          </a:p>
        </p:txBody>
      </p:sp>
    </p:spTree>
    <p:extLst>
      <p:ext uri="{BB962C8B-B14F-4D97-AF65-F5344CB8AC3E}">
        <p14:creationId xmlns:p14="http://schemas.microsoft.com/office/powerpoint/2010/main" val="244152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Malware + (Tool + Relationship)</a:t>
            </a:r>
            <a:endParaRPr lang="en-US" dirty="0"/>
          </a:p>
        </p:txBody>
      </p:sp>
      <p:sp>
        <p:nvSpPr>
          <p:cNvPr id="3" name="Content Placeholder 2"/>
          <p:cNvSpPr>
            <a:spLocks noGrp="1"/>
          </p:cNvSpPr>
          <p:nvPr>
            <p:ph idx="1"/>
          </p:nvPr>
        </p:nvSpPr>
        <p:spPr/>
        <p:txBody>
          <a:bodyPr/>
          <a:lstStyle/>
          <a:p>
            <a:r>
              <a:rPr lang="en-US" dirty="0" smtClean="0"/>
              <a:t>TLO (“Malware”) is defined to capture information about malware (malicious software executed without the user’s intent)</a:t>
            </a:r>
          </a:p>
          <a:p>
            <a:endParaRPr lang="en-US" dirty="0"/>
          </a:p>
          <a:p>
            <a:r>
              <a:rPr lang="en-US" dirty="0" smtClean="0"/>
              <a:t>TLO (“Tool”) is defined to capture information about all other tools (software?). Relationships are used to indicate whether the tool is a target of an attack or is being used maliciously itself</a:t>
            </a:r>
            <a:endParaRPr lang="en-US" dirty="0"/>
          </a:p>
        </p:txBody>
      </p:sp>
    </p:spTree>
    <p:extLst>
      <p:ext uri="{BB962C8B-B14F-4D97-AF65-F5344CB8AC3E}">
        <p14:creationId xmlns:p14="http://schemas.microsoft.com/office/powerpoint/2010/main" val="182045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3: Malware + (Tool + Flag)</a:t>
            </a:r>
            <a:endParaRPr lang="en-US" dirty="0"/>
          </a:p>
        </p:txBody>
      </p:sp>
      <p:sp>
        <p:nvSpPr>
          <p:cNvPr id="3" name="Content Placeholder 2"/>
          <p:cNvSpPr>
            <a:spLocks noGrp="1"/>
          </p:cNvSpPr>
          <p:nvPr>
            <p:ph idx="1"/>
          </p:nvPr>
        </p:nvSpPr>
        <p:spPr/>
        <p:txBody>
          <a:bodyPr/>
          <a:lstStyle/>
          <a:p>
            <a:r>
              <a:rPr lang="en-US" dirty="0" smtClean="0"/>
              <a:t>TLO (“Malware”) is defined to capture information about malware (malicious software executed without the user’s intent)</a:t>
            </a:r>
          </a:p>
          <a:p>
            <a:endParaRPr lang="en-US" dirty="0"/>
          </a:p>
          <a:p>
            <a:r>
              <a:rPr lang="en-US" dirty="0" smtClean="0"/>
              <a:t>TLO (“Tool”) is defined to capture information about all other tools (software?). A </a:t>
            </a:r>
            <a:r>
              <a:rPr lang="en-US" dirty="0" err="1" smtClean="0"/>
              <a:t>boolean</a:t>
            </a:r>
            <a:r>
              <a:rPr lang="en-US" dirty="0" smtClean="0"/>
              <a:t> flag on tool indicates whether the TLO represents that tool being used maliciously or benignly (in addition to relationships, if any)</a:t>
            </a:r>
            <a:endParaRPr lang="en-US" dirty="0"/>
          </a:p>
        </p:txBody>
      </p:sp>
    </p:spTree>
    <p:extLst>
      <p:ext uri="{BB962C8B-B14F-4D97-AF65-F5344CB8AC3E}">
        <p14:creationId xmlns:p14="http://schemas.microsoft.com/office/powerpoint/2010/main" val="78577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Simple Indicator for Malware </a:t>
            </a:r>
            <a:endParaRPr lang="en-US" dirty="0"/>
          </a:p>
        </p:txBody>
      </p:sp>
      <p:cxnSp>
        <p:nvCxnSpPr>
          <p:cNvPr id="6" name="Straight Connector 5"/>
          <p:cNvCxnSpPr/>
          <p:nvPr/>
        </p:nvCxnSpPr>
        <p:spPr>
          <a:xfrm>
            <a:off x="8301152" y="1690688"/>
            <a:ext cx="35717" cy="4678878"/>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87789" y="1690688"/>
            <a:ext cx="35717" cy="4678878"/>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85258" y="1321356"/>
            <a:ext cx="301686" cy="369332"/>
          </a:xfrm>
          <a:prstGeom prst="rect">
            <a:avLst/>
          </a:prstGeom>
          <a:noFill/>
        </p:spPr>
        <p:txBody>
          <a:bodyPr wrap="none" rtlCol="0">
            <a:spAutoFit/>
          </a:bodyPr>
          <a:lstStyle/>
          <a:p>
            <a:r>
              <a:rPr lang="en-US" smtClean="0"/>
              <a:t>1</a:t>
            </a:r>
            <a:endParaRPr lang="en-US" dirty="0"/>
          </a:p>
        </p:txBody>
      </p:sp>
      <p:sp>
        <p:nvSpPr>
          <p:cNvPr id="11" name="TextBox 10"/>
          <p:cNvSpPr txBox="1"/>
          <p:nvPr/>
        </p:nvSpPr>
        <p:spPr>
          <a:xfrm>
            <a:off x="5945157" y="1303378"/>
            <a:ext cx="301686" cy="369332"/>
          </a:xfrm>
          <a:prstGeom prst="rect">
            <a:avLst/>
          </a:prstGeom>
          <a:noFill/>
        </p:spPr>
        <p:txBody>
          <a:bodyPr wrap="none" rtlCol="0">
            <a:spAutoFit/>
          </a:bodyPr>
          <a:lstStyle/>
          <a:p>
            <a:r>
              <a:rPr lang="en-US" smtClean="0"/>
              <a:t>2</a:t>
            </a:r>
            <a:endParaRPr lang="en-US" dirty="0"/>
          </a:p>
        </p:txBody>
      </p:sp>
      <p:sp>
        <p:nvSpPr>
          <p:cNvPr id="12" name="TextBox 11"/>
          <p:cNvSpPr txBox="1"/>
          <p:nvPr/>
        </p:nvSpPr>
        <p:spPr>
          <a:xfrm>
            <a:off x="10105056" y="1321356"/>
            <a:ext cx="301686" cy="369332"/>
          </a:xfrm>
          <a:prstGeom prst="rect">
            <a:avLst/>
          </a:prstGeom>
          <a:noFill/>
        </p:spPr>
        <p:txBody>
          <a:bodyPr wrap="none" rtlCol="0">
            <a:spAutoFit/>
          </a:bodyPr>
          <a:lstStyle/>
          <a:p>
            <a:r>
              <a:rPr lang="en-US" dirty="0" smtClean="0"/>
              <a:t>3</a:t>
            </a:r>
            <a:endParaRPr lang="en-US" dirty="0"/>
          </a:p>
        </p:txBody>
      </p:sp>
      <p:sp>
        <p:nvSpPr>
          <p:cNvPr id="13" name="Rectangle 12"/>
          <p:cNvSpPr/>
          <p:nvPr/>
        </p:nvSpPr>
        <p:spPr>
          <a:xfrm>
            <a:off x="870858" y="2013858"/>
            <a:ext cx="2188029" cy="4789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Indicator</a:t>
            </a:r>
          </a:p>
        </p:txBody>
      </p:sp>
      <p:sp>
        <p:nvSpPr>
          <p:cNvPr id="14" name="Rectangle 13"/>
          <p:cNvSpPr/>
          <p:nvPr/>
        </p:nvSpPr>
        <p:spPr>
          <a:xfrm>
            <a:off x="5018314" y="2013857"/>
            <a:ext cx="2188029" cy="478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Indicator</a:t>
            </a:r>
            <a:endParaRPr lang="en-US" dirty="0"/>
          </a:p>
        </p:txBody>
      </p:sp>
      <p:sp>
        <p:nvSpPr>
          <p:cNvPr id="15" name="Rectangle 14"/>
          <p:cNvSpPr/>
          <p:nvPr/>
        </p:nvSpPr>
        <p:spPr>
          <a:xfrm>
            <a:off x="9165771" y="2013857"/>
            <a:ext cx="2188029" cy="478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Indicator</a:t>
            </a:r>
            <a:endParaRPr lang="en-US" dirty="0"/>
          </a:p>
        </p:txBody>
      </p:sp>
      <p:sp>
        <p:nvSpPr>
          <p:cNvPr id="16" name="Rectangle 15"/>
          <p:cNvSpPr/>
          <p:nvPr/>
        </p:nvSpPr>
        <p:spPr>
          <a:xfrm>
            <a:off x="874744" y="3344924"/>
            <a:ext cx="2188029" cy="11460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Weapon</a:t>
            </a:r>
          </a:p>
          <a:p>
            <a:pPr algn="ctr"/>
            <a:endParaRPr lang="en-US" dirty="0"/>
          </a:p>
          <a:p>
            <a:pPr algn="ctr"/>
            <a:r>
              <a:rPr lang="en-US" dirty="0" smtClean="0"/>
              <a:t>Title = </a:t>
            </a:r>
            <a:r>
              <a:rPr lang="en-US" dirty="0" err="1" smtClean="0"/>
              <a:t>CryptoWall</a:t>
            </a:r>
            <a:endParaRPr lang="en-US" dirty="0" smtClean="0"/>
          </a:p>
          <a:p>
            <a:pPr algn="ctr"/>
            <a:r>
              <a:rPr lang="en-US" dirty="0" smtClean="0"/>
              <a:t>[Malware = True]</a:t>
            </a:r>
            <a:endParaRPr lang="en-US" dirty="0"/>
          </a:p>
        </p:txBody>
      </p:sp>
      <p:sp>
        <p:nvSpPr>
          <p:cNvPr id="17" name="Rectangle 16"/>
          <p:cNvSpPr/>
          <p:nvPr/>
        </p:nvSpPr>
        <p:spPr>
          <a:xfrm>
            <a:off x="5018314" y="3349377"/>
            <a:ext cx="2188029" cy="11460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Malware</a:t>
            </a:r>
          </a:p>
          <a:p>
            <a:pPr algn="ctr"/>
            <a:endParaRPr lang="en-US" dirty="0"/>
          </a:p>
          <a:p>
            <a:pPr algn="ctr"/>
            <a:r>
              <a:rPr lang="en-US" dirty="0" smtClean="0"/>
              <a:t>Title = </a:t>
            </a:r>
            <a:r>
              <a:rPr lang="en-US" dirty="0" err="1" smtClean="0"/>
              <a:t>CryptoWall</a:t>
            </a:r>
            <a:endParaRPr lang="en-US" dirty="0" smtClean="0"/>
          </a:p>
        </p:txBody>
      </p:sp>
      <p:sp>
        <p:nvSpPr>
          <p:cNvPr id="19" name="Rectangle 18"/>
          <p:cNvSpPr/>
          <p:nvPr/>
        </p:nvSpPr>
        <p:spPr>
          <a:xfrm>
            <a:off x="9165771" y="3344924"/>
            <a:ext cx="2188029" cy="11460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Malware</a:t>
            </a:r>
          </a:p>
          <a:p>
            <a:pPr algn="ctr"/>
            <a:endParaRPr lang="en-US" dirty="0"/>
          </a:p>
          <a:p>
            <a:pPr algn="ctr"/>
            <a:r>
              <a:rPr lang="en-US" dirty="0" smtClean="0"/>
              <a:t>Title = </a:t>
            </a:r>
            <a:r>
              <a:rPr lang="en-US" dirty="0" err="1" smtClean="0"/>
              <a:t>CryptoWall</a:t>
            </a:r>
            <a:endParaRPr lang="en-US" dirty="0" smtClean="0"/>
          </a:p>
        </p:txBody>
      </p:sp>
      <p:cxnSp>
        <p:nvCxnSpPr>
          <p:cNvPr id="21" name="Straight Arrow Connector 20"/>
          <p:cNvCxnSpPr>
            <a:stCxn id="13" idx="2"/>
            <a:endCxn id="16" idx="0"/>
          </p:cNvCxnSpPr>
          <p:nvPr/>
        </p:nvCxnSpPr>
        <p:spPr>
          <a:xfrm>
            <a:off x="1964873" y="2492830"/>
            <a:ext cx="3886" cy="85209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4" idx="2"/>
            <a:endCxn id="17" idx="0"/>
          </p:cNvCxnSpPr>
          <p:nvPr/>
        </p:nvCxnSpPr>
        <p:spPr>
          <a:xfrm>
            <a:off x="6112329" y="2492831"/>
            <a:ext cx="0" cy="85654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5" idx="2"/>
            <a:endCxn id="19" idx="0"/>
          </p:cNvCxnSpPr>
          <p:nvPr/>
        </p:nvCxnSpPr>
        <p:spPr>
          <a:xfrm>
            <a:off x="10259786" y="2492831"/>
            <a:ext cx="0" cy="85209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964873" y="2731985"/>
            <a:ext cx="1016112" cy="369332"/>
          </a:xfrm>
          <a:prstGeom prst="rect">
            <a:avLst/>
          </a:prstGeom>
          <a:noFill/>
        </p:spPr>
        <p:txBody>
          <a:bodyPr wrap="none" rtlCol="0">
            <a:spAutoFit/>
          </a:bodyPr>
          <a:lstStyle/>
          <a:p>
            <a:r>
              <a:rPr lang="en-US" i="1" dirty="0" smtClean="0"/>
              <a:t>indicates</a:t>
            </a:r>
            <a:endParaRPr lang="en-US" i="1" dirty="0"/>
          </a:p>
        </p:txBody>
      </p:sp>
      <p:sp>
        <p:nvSpPr>
          <p:cNvPr id="29" name="TextBox 28"/>
          <p:cNvSpPr txBox="1"/>
          <p:nvPr/>
        </p:nvSpPr>
        <p:spPr>
          <a:xfrm>
            <a:off x="6154307" y="2731985"/>
            <a:ext cx="1016112" cy="369332"/>
          </a:xfrm>
          <a:prstGeom prst="rect">
            <a:avLst/>
          </a:prstGeom>
          <a:noFill/>
        </p:spPr>
        <p:txBody>
          <a:bodyPr wrap="none" rtlCol="0">
            <a:spAutoFit/>
          </a:bodyPr>
          <a:lstStyle/>
          <a:p>
            <a:r>
              <a:rPr lang="en-US" i="1" smtClean="0"/>
              <a:t>indicates</a:t>
            </a:r>
            <a:endParaRPr lang="en-US" i="1" dirty="0"/>
          </a:p>
        </p:txBody>
      </p:sp>
      <p:sp>
        <p:nvSpPr>
          <p:cNvPr id="30" name="TextBox 29"/>
          <p:cNvSpPr txBox="1"/>
          <p:nvPr/>
        </p:nvSpPr>
        <p:spPr>
          <a:xfrm>
            <a:off x="10314206" y="2731985"/>
            <a:ext cx="1016112" cy="369332"/>
          </a:xfrm>
          <a:prstGeom prst="rect">
            <a:avLst/>
          </a:prstGeom>
          <a:noFill/>
        </p:spPr>
        <p:txBody>
          <a:bodyPr wrap="none" rtlCol="0">
            <a:spAutoFit/>
          </a:bodyPr>
          <a:lstStyle/>
          <a:p>
            <a:r>
              <a:rPr lang="en-US" i="1" dirty="0" smtClean="0"/>
              <a:t>indicates</a:t>
            </a:r>
            <a:endParaRPr lang="en-US" i="1" dirty="0"/>
          </a:p>
        </p:txBody>
      </p:sp>
    </p:spTree>
    <p:extLst>
      <p:ext uri="{BB962C8B-B14F-4D97-AF65-F5344CB8AC3E}">
        <p14:creationId xmlns:p14="http://schemas.microsoft.com/office/powerpoint/2010/main" val="709241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Simple Indicator for Tool</a:t>
            </a:r>
            <a:endParaRPr lang="en-US" dirty="0"/>
          </a:p>
        </p:txBody>
      </p:sp>
      <p:cxnSp>
        <p:nvCxnSpPr>
          <p:cNvPr id="6" name="Straight Connector 5"/>
          <p:cNvCxnSpPr/>
          <p:nvPr/>
        </p:nvCxnSpPr>
        <p:spPr>
          <a:xfrm>
            <a:off x="8301152" y="1690688"/>
            <a:ext cx="35717" cy="4678878"/>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87789" y="1690688"/>
            <a:ext cx="35717" cy="4678878"/>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85258" y="1321356"/>
            <a:ext cx="301686" cy="369332"/>
          </a:xfrm>
          <a:prstGeom prst="rect">
            <a:avLst/>
          </a:prstGeom>
          <a:noFill/>
        </p:spPr>
        <p:txBody>
          <a:bodyPr wrap="none" rtlCol="0">
            <a:spAutoFit/>
          </a:bodyPr>
          <a:lstStyle/>
          <a:p>
            <a:r>
              <a:rPr lang="en-US" smtClean="0"/>
              <a:t>1</a:t>
            </a:r>
            <a:endParaRPr lang="en-US" dirty="0"/>
          </a:p>
        </p:txBody>
      </p:sp>
      <p:sp>
        <p:nvSpPr>
          <p:cNvPr id="11" name="TextBox 10"/>
          <p:cNvSpPr txBox="1"/>
          <p:nvPr/>
        </p:nvSpPr>
        <p:spPr>
          <a:xfrm>
            <a:off x="5945157" y="1303378"/>
            <a:ext cx="301686" cy="369332"/>
          </a:xfrm>
          <a:prstGeom prst="rect">
            <a:avLst/>
          </a:prstGeom>
          <a:noFill/>
        </p:spPr>
        <p:txBody>
          <a:bodyPr wrap="none" rtlCol="0">
            <a:spAutoFit/>
          </a:bodyPr>
          <a:lstStyle/>
          <a:p>
            <a:r>
              <a:rPr lang="en-US" smtClean="0"/>
              <a:t>2</a:t>
            </a:r>
            <a:endParaRPr lang="en-US" dirty="0"/>
          </a:p>
        </p:txBody>
      </p:sp>
      <p:sp>
        <p:nvSpPr>
          <p:cNvPr id="12" name="TextBox 11"/>
          <p:cNvSpPr txBox="1"/>
          <p:nvPr/>
        </p:nvSpPr>
        <p:spPr>
          <a:xfrm>
            <a:off x="10105056" y="1321356"/>
            <a:ext cx="301686" cy="369332"/>
          </a:xfrm>
          <a:prstGeom prst="rect">
            <a:avLst/>
          </a:prstGeom>
          <a:noFill/>
        </p:spPr>
        <p:txBody>
          <a:bodyPr wrap="none" rtlCol="0">
            <a:spAutoFit/>
          </a:bodyPr>
          <a:lstStyle/>
          <a:p>
            <a:r>
              <a:rPr lang="en-US" dirty="0" smtClean="0"/>
              <a:t>3</a:t>
            </a:r>
            <a:endParaRPr lang="en-US" dirty="0"/>
          </a:p>
        </p:txBody>
      </p:sp>
      <p:sp>
        <p:nvSpPr>
          <p:cNvPr id="13" name="Rectangle 12"/>
          <p:cNvSpPr/>
          <p:nvPr/>
        </p:nvSpPr>
        <p:spPr>
          <a:xfrm>
            <a:off x="870858" y="2013858"/>
            <a:ext cx="2188029" cy="4789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Indicator</a:t>
            </a:r>
          </a:p>
        </p:txBody>
      </p:sp>
      <p:sp>
        <p:nvSpPr>
          <p:cNvPr id="14" name="Rectangle 13"/>
          <p:cNvSpPr/>
          <p:nvPr/>
        </p:nvSpPr>
        <p:spPr>
          <a:xfrm>
            <a:off x="5018314" y="2013857"/>
            <a:ext cx="2188029" cy="478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Indicator</a:t>
            </a:r>
            <a:endParaRPr lang="en-US" dirty="0"/>
          </a:p>
        </p:txBody>
      </p:sp>
      <p:sp>
        <p:nvSpPr>
          <p:cNvPr id="15" name="Rectangle 14"/>
          <p:cNvSpPr/>
          <p:nvPr/>
        </p:nvSpPr>
        <p:spPr>
          <a:xfrm>
            <a:off x="9165771" y="2013857"/>
            <a:ext cx="2188029" cy="478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Indicator</a:t>
            </a:r>
            <a:endParaRPr lang="en-US" dirty="0"/>
          </a:p>
        </p:txBody>
      </p:sp>
      <p:sp>
        <p:nvSpPr>
          <p:cNvPr id="16" name="Rectangle 15"/>
          <p:cNvSpPr/>
          <p:nvPr/>
        </p:nvSpPr>
        <p:spPr>
          <a:xfrm>
            <a:off x="874744" y="3344924"/>
            <a:ext cx="2188029" cy="11460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Weapon</a:t>
            </a:r>
          </a:p>
          <a:p>
            <a:pPr algn="ctr"/>
            <a:endParaRPr lang="en-US" dirty="0"/>
          </a:p>
          <a:p>
            <a:pPr algn="ctr"/>
            <a:r>
              <a:rPr lang="en-US" dirty="0" smtClean="0"/>
              <a:t>Title = </a:t>
            </a:r>
            <a:r>
              <a:rPr lang="en-US" dirty="0" err="1" smtClean="0"/>
              <a:t>nmap</a:t>
            </a:r>
            <a:endParaRPr lang="en-US" dirty="0" smtClean="0"/>
          </a:p>
          <a:p>
            <a:pPr algn="ctr"/>
            <a:r>
              <a:rPr lang="en-US" dirty="0" smtClean="0"/>
              <a:t>[Malware = False]</a:t>
            </a:r>
            <a:endParaRPr lang="en-US" dirty="0"/>
          </a:p>
        </p:txBody>
      </p:sp>
      <p:sp>
        <p:nvSpPr>
          <p:cNvPr id="17" name="Rectangle 16"/>
          <p:cNvSpPr/>
          <p:nvPr/>
        </p:nvSpPr>
        <p:spPr>
          <a:xfrm>
            <a:off x="5018314" y="3349377"/>
            <a:ext cx="2188029" cy="11460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Tool</a:t>
            </a:r>
          </a:p>
          <a:p>
            <a:pPr algn="ctr"/>
            <a:endParaRPr lang="en-US" dirty="0"/>
          </a:p>
          <a:p>
            <a:pPr algn="ctr"/>
            <a:r>
              <a:rPr lang="en-US" dirty="0" smtClean="0"/>
              <a:t>Title = </a:t>
            </a:r>
            <a:r>
              <a:rPr lang="en-US" dirty="0" err="1" smtClean="0"/>
              <a:t>nmap</a:t>
            </a:r>
            <a:endParaRPr lang="en-US" dirty="0" smtClean="0"/>
          </a:p>
        </p:txBody>
      </p:sp>
      <p:sp>
        <p:nvSpPr>
          <p:cNvPr id="19" name="Rectangle 18"/>
          <p:cNvSpPr/>
          <p:nvPr/>
        </p:nvSpPr>
        <p:spPr>
          <a:xfrm>
            <a:off x="8969830" y="3344924"/>
            <a:ext cx="2614160" cy="11460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Tool</a:t>
            </a:r>
          </a:p>
          <a:p>
            <a:pPr algn="ctr"/>
            <a:endParaRPr lang="en-US" dirty="0"/>
          </a:p>
          <a:p>
            <a:pPr algn="ctr"/>
            <a:r>
              <a:rPr lang="en-US" dirty="0" smtClean="0"/>
              <a:t>Title = </a:t>
            </a:r>
            <a:r>
              <a:rPr lang="en-US" dirty="0" err="1" smtClean="0"/>
              <a:t>nmap</a:t>
            </a:r>
            <a:endParaRPr lang="en-US" dirty="0" smtClean="0"/>
          </a:p>
          <a:p>
            <a:pPr algn="ctr"/>
            <a:r>
              <a:rPr lang="en-US" dirty="0" smtClean="0"/>
              <a:t>Used Maliciously = True</a:t>
            </a:r>
          </a:p>
        </p:txBody>
      </p:sp>
      <p:cxnSp>
        <p:nvCxnSpPr>
          <p:cNvPr id="21" name="Straight Arrow Connector 20"/>
          <p:cNvCxnSpPr>
            <a:stCxn id="13" idx="2"/>
            <a:endCxn id="16" idx="0"/>
          </p:cNvCxnSpPr>
          <p:nvPr/>
        </p:nvCxnSpPr>
        <p:spPr>
          <a:xfrm>
            <a:off x="1964873" y="2492830"/>
            <a:ext cx="3886" cy="85209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4" idx="2"/>
            <a:endCxn id="17" idx="0"/>
          </p:cNvCxnSpPr>
          <p:nvPr/>
        </p:nvCxnSpPr>
        <p:spPr>
          <a:xfrm>
            <a:off x="6112329" y="2492831"/>
            <a:ext cx="0" cy="85654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5" idx="2"/>
            <a:endCxn id="19" idx="0"/>
          </p:cNvCxnSpPr>
          <p:nvPr/>
        </p:nvCxnSpPr>
        <p:spPr>
          <a:xfrm>
            <a:off x="10259786" y="2492831"/>
            <a:ext cx="17124" cy="85209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964873" y="2731985"/>
            <a:ext cx="1016112" cy="369332"/>
          </a:xfrm>
          <a:prstGeom prst="rect">
            <a:avLst/>
          </a:prstGeom>
          <a:noFill/>
        </p:spPr>
        <p:txBody>
          <a:bodyPr wrap="none" rtlCol="0">
            <a:spAutoFit/>
          </a:bodyPr>
          <a:lstStyle/>
          <a:p>
            <a:r>
              <a:rPr lang="en-US" i="1" dirty="0" smtClean="0"/>
              <a:t>indicates</a:t>
            </a:r>
            <a:endParaRPr lang="en-US" i="1" dirty="0"/>
          </a:p>
        </p:txBody>
      </p:sp>
      <p:sp>
        <p:nvSpPr>
          <p:cNvPr id="29" name="TextBox 28"/>
          <p:cNvSpPr txBox="1"/>
          <p:nvPr/>
        </p:nvSpPr>
        <p:spPr>
          <a:xfrm>
            <a:off x="6154307" y="2731985"/>
            <a:ext cx="1016112" cy="369332"/>
          </a:xfrm>
          <a:prstGeom prst="rect">
            <a:avLst/>
          </a:prstGeom>
          <a:noFill/>
        </p:spPr>
        <p:txBody>
          <a:bodyPr wrap="none" rtlCol="0">
            <a:spAutoFit/>
          </a:bodyPr>
          <a:lstStyle/>
          <a:p>
            <a:r>
              <a:rPr lang="en-US" i="1" dirty="0" smtClean="0"/>
              <a:t>indicates</a:t>
            </a:r>
            <a:endParaRPr lang="en-US" i="1" dirty="0"/>
          </a:p>
        </p:txBody>
      </p:sp>
      <p:sp>
        <p:nvSpPr>
          <p:cNvPr id="30" name="TextBox 29"/>
          <p:cNvSpPr txBox="1"/>
          <p:nvPr/>
        </p:nvSpPr>
        <p:spPr>
          <a:xfrm>
            <a:off x="10314206" y="2731985"/>
            <a:ext cx="1016112" cy="369332"/>
          </a:xfrm>
          <a:prstGeom prst="rect">
            <a:avLst/>
          </a:prstGeom>
          <a:noFill/>
        </p:spPr>
        <p:txBody>
          <a:bodyPr wrap="none" rtlCol="0">
            <a:spAutoFit/>
          </a:bodyPr>
          <a:lstStyle/>
          <a:p>
            <a:r>
              <a:rPr lang="en-US" i="1" dirty="0" smtClean="0"/>
              <a:t>indicates</a:t>
            </a:r>
            <a:endParaRPr lang="en-US" i="1" dirty="0"/>
          </a:p>
        </p:txBody>
      </p:sp>
      <p:cxnSp>
        <p:nvCxnSpPr>
          <p:cNvPr id="24" name="Straight Arrow Connector 23"/>
          <p:cNvCxnSpPr>
            <a:stCxn id="26" idx="0"/>
            <a:endCxn id="17" idx="2"/>
          </p:cNvCxnSpPr>
          <p:nvPr/>
        </p:nvCxnSpPr>
        <p:spPr>
          <a:xfrm flipV="1">
            <a:off x="6112329" y="4495408"/>
            <a:ext cx="0" cy="57733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018314" y="5072742"/>
            <a:ext cx="2188029" cy="707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Campaign, Actor</a:t>
            </a:r>
            <a:r>
              <a:rPr lang="en-US" smtClean="0"/>
              <a:t>, Attack Pattern, etc. </a:t>
            </a:r>
            <a:endParaRPr lang="en-US" dirty="0"/>
          </a:p>
        </p:txBody>
      </p:sp>
      <p:sp>
        <p:nvSpPr>
          <p:cNvPr id="27" name="TextBox 26"/>
          <p:cNvSpPr txBox="1"/>
          <p:nvPr/>
        </p:nvSpPr>
        <p:spPr>
          <a:xfrm>
            <a:off x="6096626" y="4599409"/>
            <a:ext cx="593432" cy="369332"/>
          </a:xfrm>
          <a:prstGeom prst="rect">
            <a:avLst/>
          </a:prstGeom>
          <a:noFill/>
        </p:spPr>
        <p:txBody>
          <a:bodyPr wrap="none" rtlCol="0">
            <a:spAutoFit/>
          </a:bodyPr>
          <a:lstStyle/>
          <a:p>
            <a:r>
              <a:rPr lang="en-US" i="1" smtClean="0"/>
              <a:t>uses</a:t>
            </a:r>
            <a:endParaRPr lang="en-US" i="1" dirty="0"/>
          </a:p>
        </p:txBody>
      </p:sp>
    </p:spTree>
    <p:extLst>
      <p:ext uri="{BB962C8B-B14F-4D97-AF65-F5344CB8AC3E}">
        <p14:creationId xmlns:p14="http://schemas.microsoft.com/office/powerpoint/2010/main" val="274311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Tool as Target</a:t>
            </a:r>
            <a:endParaRPr lang="en-US" dirty="0"/>
          </a:p>
        </p:txBody>
      </p:sp>
      <p:cxnSp>
        <p:nvCxnSpPr>
          <p:cNvPr id="6" name="Straight Connector 5"/>
          <p:cNvCxnSpPr/>
          <p:nvPr/>
        </p:nvCxnSpPr>
        <p:spPr>
          <a:xfrm>
            <a:off x="8301152" y="1690688"/>
            <a:ext cx="35717" cy="4678878"/>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87789" y="1690688"/>
            <a:ext cx="35717" cy="4678878"/>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85258" y="1321356"/>
            <a:ext cx="301686" cy="369332"/>
          </a:xfrm>
          <a:prstGeom prst="rect">
            <a:avLst/>
          </a:prstGeom>
          <a:noFill/>
        </p:spPr>
        <p:txBody>
          <a:bodyPr wrap="none" rtlCol="0">
            <a:spAutoFit/>
          </a:bodyPr>
          <a:lstStyle/>
          <a:p>
            <a:r>
              <a:rPr lang="en-US" smtClean="0"/>
              <a:t>1</a:t>
            </a:r>
            <a:endParaRPr lang="en-US" dirty="0"/>
          </a:p>
        </p:txBody>
      </p:sp>
      <p:sp>
        <p:nvSpPr>
          <p:cNvPr id="11" name="TextBox 10"/>
          <p:cNvSpPr txBox="1"/>
          <p:nvPr/>
        </p:nvSpPr>
        <p:spPr>
          <a:xfrm>
            <a:off x="5945157" y="1303378"/>
            <a:ext cx="301686" cy="369332"/>
          </a:xfrm>
          <a:prstGeom prst="rect">
            <a:avLst/>
          </a:prstGeom>
          <a:noFill/>
        </p:spPr>
        <p:txBody>
          <a:bodyPr wrap="none" rtlCol="0">
            <a:spAutoFit/>
          </a:bodyPr>
          <a:lstStyle/>
          <a:p>
            <a:r>
              <a:rPr lang="en-US" smtClean="0"/>
              <a:t>2</a:t>
            </a:r>
            <a:endParaRPr lang="en-US" dirty="0"/>
          </a:p>
        </p:txBody>
      </p:sp>
      <p:sp>
        <p:nvSpPr>
          <p:cNvPr id="12" name="TextBox 11"/>
          <p:cNvSpPr txBox="1"/>
          <p:nvPr/>
        </p:nvSpPr>
        <p:spPr>
          <a:xfrm>
            <a:off x="10105056" y="1321356"/>
            <a:ext cx="301686" cy="369332"/>
          </a:xfrm>
          <a:prstGeom prst="rect">
            <a:avLst/>
          </a:prstGeom>
          <a:noFill/>
        </p:spPr>
        <p:txBody>
          <a:bodyPr wrap="none" rtlCol="0">
            <a:spAutoFit/>
          </a:bodyPr>
          <a:lstStyle/>
          <a:p>
            <a:r>
              <a:rPr lang="en-US" dirty="0" smtClean="0"/>
              <a:t>3</a:t>
            </a:r>
            <a:endParaRPr lang="en-US" dirty="0"/>
          </a:p>
        </p:txBody>
      </p:sp>
      <p:sp>
        <p:nvSpPr>
          <p:cNvPr id="13" name="Rectangle 12"/>
          <p:cNvSpPr/>
          <p:nvPr/>
        </p:nvSpPr>
        <p:spPr>
          <a:xfrm>
            <a:off x="870858" y="2013858"/>
            <a:ext cx="2188029" cy="4789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Campaign</a:t>
            </a:r>
          </a:p>
        </p:txBody>
      </p:sp>
      <p:sp>
        <p:nvSpPr>
          <p:cNvPr id="14" name="Rectangle 13"/>
          <p:cNvSpPr/>
          <p:nvPr/>
        </p:nvSpPr>
        <p:spPr>
          <a:xfrm>
            <a:off x="5018314" y="2013857"/>
            <a:ext cx="2188029" cy="478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Campaign</a:t>
            </a:r>
            <a:endParaRPr lang="en-US" dirty="0"/>
          </a:p>
        </p:txBody>
      </p:sp>
      <p:sp>
        <p:nvSpPr>
          <p:cNvPr id="15" name="Rectangle 14"/>
          <p:cNvSpPr/>
          <p:nvPr/>
        </p:nvSpPr>
        <p:spPr>
          <a:xfrm>
            <a:off x="9165771" y="2013857"/>
            <a:ext cx="2188029" cy="478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Campaign</a:t>
            </a:r>
            <a:endParaRPr lang="en-US" dirty="0"/>
          </a:p>
        </p:txBody>
      </p:sp>
      <p:sp>
        <p:nvSpPr>
          <p:cNvPr id="16" name="Rectangle 15"/>
          <p:cNvSpPr/>
          <p:nvPr/>
        </p:nvSpPr>
        <p:spPr>
          <a:xfrm>
            <a:off x="874744" y="3344924"/>
            <a:ext cx="2188029" cy="11460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Tool</a:t>
            </a:r>
          </a:p>
          <a:p>
            <a:pPr algn="ctr"/>
            <a:endParaRPr lang="en-US" dirty="0"/>
          </a:p>
          <a:p>
            <a:pPr algn="ctr"/>
            <a:r>
              <a:rPr lang="en-US" dirty="0" smtClean="0"/>
              <a:t>Title = IE8</a:t>
            </a:r>
          </a:p>
        </p:txBody>
      </p:sp>
      <p:sp>
        <p:nvSpPr>
          <p:cNvPr id="17" name="Rectangle 16"/>
          <p:cNvSpPr/>
          <p:nvPr/>
        </p:nvSpPr>
        <p:spPr>
          <a:xfrm>
            <a:off x="5018314" y="3349377"/>
            <a:ext cx="2188029" cy="11460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Tool</a:t>
            </a:r>
          </a:p>
          <a:p>
            <a:pPr algn="ctr"/>
            <a:endParaRPr lang="en-US" dirty="0"/>
          </a:p>
          <a:p>
            <a:pPr algn="ctr"/>
            <a:r>
              <a:rPr lang="en-US" dirty="0" smtClean="0"/>
              <a:t>Title = IE8</a:t>
            </a:r>
          </a:p>
        </p:txBody>
      </p:sp>
      <p:sp>
        <p:nvSpPr>
          <p:cNvPr id="19" name="Rectangle 18"/>
          <p:cNvSpPr/>
          <p:nvPr/>
        </p:nvSpPr>
        <p:spPr>
          <a:xfrm>
            <a:off x="8969830" y="3344924"/>
            <a:ext cx="2614160" cy="11460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Tool</a:t>
            </a:r>
          </a:p>
          <a:p>
            <a:pPr algn="ctr"/>
            <a:endParaRPr lang="en-US" dirty="0"/>
          </a:p>
          <a:p>
            <a:pPr algn="ctr"/>
            <a:r>
              <a:rPr lang="en-US" dirty="0" smtClean="0"/>
              <a:t>Title = IE8</a:t>
            </a:r>
          </a:p>
          <a:p>
            <a:pPr algn="ctr"/>
            <a:r>
              <a:rPr lang="en-US" dirty="0" smtClean="0"/>
              <a:t>Used Maliciously = False</a:t>
            </a:r>
          </a:p>
        </p:txBody>
      </p:sp>
      <p:cxnSp>
        <p:nvCxnSpPr>
          <p:cNvPr id="21" name="Straight Arrow Connector 20"/>
          <p:cNvCxnSpPr>
            <a:stCxn id="13" idx="2"/>
            <a:endCxn id="16" idx="0"/>
          </p:cNvCxnSpPr>
          <p:nvPr/>
        </p:nvCxnSpPr>
        <p:spPr>
          <a:xfrm>
            <a:off x="1964873" y="2492830"/>
            <a:ext cx="3886" cy="85209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4" idx="2"/>
            <a:endCxn id="17" idx="0"/>
          </p:cNvCxnSpPr>
          <p:nvPr/>
        </p:nvCxnSpPr>
        <p:spPr>
          <a:xfrm>
            <a:off x="6112329" y="2492831"/>
            <a:ext cx="0" cy="85654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5" idx="2"/>
            <a:endCxn id="19" idx="0"/>
          </p:cNvCxnSpPr>
          <p:nvPr/>
        </p:nvCxnSpPr>
        <p:spPr>
          <a:xfrm>
            <a:off x="10259786" y="2492831"/>
            <a:ext cx="17124" cy="85209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964873" y="2731985"/>
            <a:ext cx="850554" cy="369332"/>
          </a:xfrm>
          <a:prstGeom prst="rect">
            <a:avLst/>
          </a:prstGeom>
          <a:noFill/>
        </p:spPr>
        <p:txBody>
          <a:bodyPr wrap="none" rtlCol="0">
            <a:spAutoFit/>
          </a:bodyPr>
          <a:lstStyle/>
          <a:p>
            <a:r>
              <a:rPr lang="en-US" i="1" dirty="0" smtClean="0"/>
              <a:t>targets</a:t>
            </a:r>
            <a:endParaRPr lang="en-US" i="1" dirty="0"/>
          </a:p>
        </p:txBody>
      </p:sp>
      <p:sp>
        <p:nvSpPr>
          <p:cNvPr id="29" name="TextBox 28"/>
          <p:cNvSpPr txBox="1"/>
          <p:nvPr/>
        </p:nvSpPr>
        <p:spPr>
          <a:xfrm>
            <a:off x="6154307" y="2731985"/>
            <a:ext cx="850554" cy="369332"/>
          </a:xfrm>
          <a:prstGeom prst="rect">
            <a:avLst/>
          </a:prstGeom>
          <a:noFill/>
        </p:spPr>
        <p:txBody>
          <a:bodyPr wrap="none" rtlCol="0">
            <a:spAutoFit/>
          </a:bodyPr>
          <a:lstStyle/>
          <a:p>
            <a:r>
              <a:rPr lang="en-US" i="1" dirty="0" smtClean="0"/>
              <a:t>targets</a:t>
            </a:r>
            <a:endParaRPr lang="en-US" i="1" dirty="0"/>
          </a:p>
        </p:txBody>
      </p:sp>
      <p:sp>
        <p:nvSpPr>
          <p:cNvPr id="30" name="TextBox 29"/>
          <p:cNvSpPr txBox="1"/>
          <p:nvPr/>
        </p:nvSpPr>
        <p:spPr>
          <a:xfrm>
            <a:off x="10314206" y="2731985"/>
            <a:ext cx="850554" cy="369332"/>
          </a:xfrm>
          <a:prstGeom prst="rect">
            <a:avLst/>
          </a:prstGeom>
          <a:noFill/>
        </p:spPr>
        <p:txBody>
          <a:bodyPr wrap="none" rtlCol="0">
            <a:spAutoFit/>
          </a:bodyPr>
          <a:lstStyle/>
          <a:p>
            <a:r>
              <a:rPr lang="en-US" i="1" dirty="0" smtClean="0"/>
              <a:t>targets</a:t>
            </a:r>
            <a:endParaRPr lang="en-US" i="1" dirty="0"/>
          </a:p>
        </p:txBody>
      </p:sp>
    </p:spTree>
    <p:extLst>
      <p:ext uri="{BB962C8B-B14F-4D97-AF65-F5344CB8AC3E}">
        <p14:creationId xmlns:p14="http://schemas.microsoft.com/office/powerpoint/2010/main" val="1725972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1: Evaluation</a:t>
            </a:r>
            <a:endParaRPr lang="en-US" dirty="0"/>
          </a:p>
        </p:txBody>
      </p:sp>
      <p:sp>
        <p:nvSpPr>
          <p:cNvPr id="3" name="Content Placeholder 2"/>
          <p:cNvSpPr>
            <a:spLocks noGrp="1"/>
          </p:cNvSpPr>
          <p:nvPr>
            <p:ph idx="1"/>
          </p:nvPr>
        </p:nvSpPr>
        <p:spPr>
          <a:xfrm>
            <a:off x="838200" y="1564368"/>
            <a:ext cx="4212771" cy="4351338"/>
          </a:xfrm>
        </p:spPr>
        <p:txBody>
          <a:bodyPr>
            <a:normAutofit/>
          </a:bodyPr>
          <a:lstStyle/>
          <a:p>
            <a:pPr marL="0" indent="0" algn="ctr">
              <a:buNone/>
            </a:pPr>
            <a:r>
              <a:rPr lang="en-US" dirty="0" smtClean="0"/>
              <a:t>PRO</a:t>
            </a:r>
            <a:endParaRPr lang="en-US" dirty="0"/>
          </a:p>
          <a:p>
            <a:r>
              <a:rPr lang="en-US" sz="1800" dirty="0" smtClean="0"/>
              <a:t>Doesn’t require deciding whether something used maliciously is malware or a malicious tool</a:t>
            </a:r>
          </a:p>
          <a:p>
            <a:endParaRPr lang="en-US" sz="1800" dirty="0"/>
          </a:p>
          <a:p>
            <a:r>
              <a:rPr lang="en-US" sz="1800" dirty="0" smtClean="0"/>
              <a:t>There’s a single TLO specifically for malicious code, no interpretation required</a:t>
            </a:r>
          </a:p>
        </p:txBody>
      </p:sp>
      <p:sp>
        <p:nvSpPr>
          <p:cNvPr id="4" name="Content Placeholder 2"/>
          <p:cNvSpPr txBox="1">
            <a:spLocks/>
          </p:cNvSpPr>
          <p:nvPr/>
        </p:nvSpPr>
        <p:spPr>
          <a:xfrm>
            <a:off x="6607628" y="1564368"/>
            <a:ext cx="421277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dirty="0" smtClean="0"/>
              <a:t>CON</a:t>
            </a:r>
          </a:p>
          <a:p>
            <a:r>
              <a:rPr lang="en-US" sz="1800" dirty="0" smtClean="0"/>
              <a:t>No TLO for “Malware”, so people* would have to understand that malware is represented as a malicious tool</a:t>
            </a:r>
          </a:p>
          <a:p>
            <a:endParaRPr lang="en-US" sz="1800" dirty="0"/>
          </a:p>
          <a:p>
            <a:r>
              <a:rPr lang="en-US" sz="1800" dirty="0" smtClean="0"/>
              <a:t>Flag approach is perhaps not as clean. Might be a cop out to just adding a different TLO.</a:t>
            </a:r>
          </a:p>
          <a:p>
            <a:endParaRPr lang="en-US" sz="1800" dirty="0"/>
          </a:p>
          <a:p>
            <a:r>
              <a:rPr lang="en-US" sz="1800" dirty="0" smtClean="0"/>
              <a:t>Fields to describe malware might be different from fields to describe malicious tools</a:t>
            </a:r>
          </a:p>
        </p:txBody>
      </p:sp>
      <p:sp>
        <p:nvSpPr>
          <p:cNvPr id="6" name="Content Placeholder 2"/>
          <p:cNvSpPr txBox="1">
            <a:spLocks/>
          </p:cNvSpPr>
          <p:nvPr/>
        </p:nvSpPr>
        <p:spPr>
          <a:xfrm>
            <a:off x="76200" y="6513287"/>
            <a:ext cx="12017829" cy="729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sz="1800" dirty="0" smtClean="0">
                <a:solidFill>
                  <a:schemeClr val="bg1">
                    <a:lumMod val="75000"/>
                  </a:schemeClr>
                </a:solidFill>
              </a:rPr>
              <a:t>* People = developers and/or users, depending on how good tools are at abstracting away the decision</a:t>
            </a:r>
          </a:p>
        </p:txBody>
      </p:sp>
    </p:spTree>
    <p:extLst>
      <p:ext uri="{BB962C8B-B14F-4D97-AF65-F5344CB8AC3E}">
        <p14:creationId xmlns:p14="http://schemas.microsoft.com/office/powerpoint/2010/main" val="2075690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Evaluation</a:t>
            </a:r>
            <a:endParaRPr lang="en-US" dirty="0"/>
          </a:p>
        </p:txBody>
      </p:sp>
      <p:sp>
        <p:nvSpPr>
          <p:cNvPr id="3" name="Content Placeholder 2"/>
          <p:cNvSpPr>
            <a:spLocks noGrp="1"/>
          </p:cNvSpPr>
          <p:nvPr>
            <p:ph idx="1"/>
          </p:nvPr>
        </p:nvSpPr>
        <p:spPr>
          <a:xfrm>
            <a:off x="838200" y="1564368"/>
            <a:ext cx="4212771" cy="4351338"/>
          </a:xfrm>
        </p:spPr>
        <p:txBody>
          <a:bodyPr>
            <a:normAutofit/>
          </a:bodyPr>
          <a:lstStyle/>
          <a:p>
            <a:pPr marL="0" indent="0" algn="ctr">
              <a:buNone/>
            </a:pPr>
            <a:r>
              <a:rPr lang="en-US" dirty="0" smtClean="0"/>
              <a:t>PRO</a:t>
            </a:r>
            <a:endParaRPr lang="en-US" dirty="0"/>
          </a:p>
          <a:p>
            <a:r>
              <a:rPr lang="en-US" sz="1800" dirty="0" smtClean="0"/>
              <a:t>Has a malware TLO, so is very easy for people to tackle that common use case</a:t>
            </a:r>
          </a:p>
          <a:p>
            <a:endParaRPr lang="en-US" sz="1800" dirty="0"/>
          </a:p>
          <a:p>
            <a:r>
              <a:rPr lang="en-US" sz="1800" dirty="0" smtClean="0"/>
              <a:t>Theoretically cleaner, absent of any </a:t>
            </a:r>
            <a:r>
              <a:rPr lang="en-US" sz="1800" dirty="0" err="1" smtClean="0"/>
              <a:t>boolean</a:t>
            </a:r>
            <a:r>
              <a:rPr lang="en-US" sz="1800" dirty="0" smtClean="0"/>
              <a:t> flags (which sometimes feel like an anti-pattern)</a:t>
            </a:r>
          </a:p>
        </p:txBody>
      </p:sp>
      <p:sp>
        <p:nvSpPr>
          <p:cNvPr id="4" name="Content Placeholder 2"/>
          <p:cNvSpPr txBox="1">
            <a:spLocks/>
          </p:cNvSpPr>
          <p:nvPr/>
        </p:nvSpPr>
        <p:spPr>
          <a:xfrm>
            <a:off x="6607628" y="1564368"/>
            <a:ext cx="4212771" cy="48364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dirty="0" smtClean="0"/>
              <a:t>CON</a:t>
            </a:r>
          </a:p>
          <a:p>
            <a:r>
              <a:rPr lang="en-US" sz="1800" dirty="0" smtClean="0"/>
              <a:t>People* need to understand (and correctly indicate) the distinction between malware and malicious tools</a:t>
            </a:r>
          </a:p>
          <a:p>
            <a:pPr lvl="1"/>
            <a:r>
              <a:rPr lang="en-US" sz="1400" dirty="0" smtClean="0"/>
              <a:t>Though, with the flag approach in option 1, they do as well.</a:t>
            </a:r>
          </a:p>
          <a:p>
            <a:pPr lvl="1"/>
            <a:endParaRPr lang="en-US" sz="1400" dirty="0"/>
          </a:p>
          <a:p>
            <a:r>
              <a:rPr lang="en-US" sz="1800" dirty="0" smtClean="0"/>
              <a:t>Requires using relationships to indicate whether something is malicious, which might be limiting depending on what people want to share and are able to represent</a:t>
            </a:r>
          </a:p>
          <a:p>
            <a:endParaRPr lang="en-US" sz="1800" dirty="0"/>
          </a:p>
          <a:p>
            <a:r>
              <a:rPr lang="en-US" sz="1800" dirty="0" smtClean="0"/>
              <a:t>Fields to describe malicious tools may be different from fields to describe normal tools</a:t>
            </a:r>
          </a:p>
          <a:p>
            <a:endParaRPr lang="en-US" sz="1800" dirty="0"/>
          </a:p>
          <a:p>
            <a:endParaRPr lang="en-US" sz="1800" dirty="0" smtClean="0"/>
          </a:p>
        </p:txBody>
      </p:sp>
      <p:sp>
        <p:nvSpPr>
          <p:cNvPr id="5" name="Content Placeholder 2"/>
          <p:cNvSpPr txBox="1">
            <a:spLocks/>
          </p:cNvSpPr>
          <p:nvPr/>
        </p:nvSpPr>
        <p:spPr>
          <a:xfrm>
            <a:off x="76200" y="6513287"/>
            <a:ext cx="12017829" cy="729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sz="1800" dirty="0" smtClean="0">
                <a:solidFill>
                  <a:schemeClr val="bg1">
                    <a:lumMod val="75000"/>
                  </a:schemeClr>
                </a:solidFill>
              </a:rPr>
              <a:t>* People = developers and/or users, depending on how good tools are at abstracting away the decision</a:t>
            </a:r>
          </a:p>
        </p:txBody>
      </p:sp>
    </p:spTree>
    <p:extLst>
      <p:ext uri="{BB962C8B-B14F-4D97-AF65-F5344CB8AC3E}">
        <p14:creationId xmlns:p14="http://schemas.microsoft.com/office/powerpoint/2010/main" val="423107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898</Words>
  <Application>Microsoft Macintosh PowerPoint</Application>
  <PresentationFormat>Widescreen</PresentationFormat>
  <Paragraphs>131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Calibri Light</vt:lpstr>
      <vt:lpstr>Arial</vt:lpstr>
      <vt:lpstr>Office Theme</vt:lpstr>
      <vt:lpstr>Malware, Malicious Tools, and Tools</vt:lpstr>
      <vt:lpstr>Option 1: Weapon + Tool</vt:lpstr>
      <vt:lpstr>Option 2: Malware + (Tool + Relationship)</vt:lpstr>
      <vt:lpstr>Option 3: Malware + (Tool + Flag)</vt:lpstr>
      <vt:lpstr>Scenario: Simple Indicator for Malware </vt:lpstr>
      <vt:lpstr>Scenario: Simple Indicator for Tool</vt:lpstr>
      <vt:lpstr>Scenario: Tool as Target</vt:lpstr>
      <vt:lpstr>Option 1: Evaluation</vt:lpstr>
      <vt:lpstr>Option 2: Evaluation</vt:lpstr>
      <vt:lpstr>Option 3: Evaluation</vt:lpstr>
      <vt:lpstr>Other thoughts</vt:lpstr>
      <vt:lpstr>Other thoughts</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Malware, Malicious Tools, and Tools</dc:title>
  <dc:creator>John Wunder</dc:creator>
  <cp:lastModifiedBy>John Wunder</cp:lastModifiedBy>
  <cp:revision>9</cp:revision>
  <dcterms:created xsi:type="dcterms:W3CDTF">2016-06-09T12:38:30Z</dcterms:created>
  <dcterms:modified xsi:type="dcterms:W3CDTF">2016-06-09T14:01:11Z</dcterms:modified>
</cp:coreProperties>
</file>