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"/>
  </p:notesMasterIdLst>
  <p:handoutMasterIdLst>
    <p:handoutMasterId r:id="rId5"/>
  </p:handoutMasterIdLst>
  <p:sldIdLst>
    <p:sldId id="390" r:id="rId2"/>
    <p:sldId id="389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5"/>
    <a:srgbClr val="471F33"/>
    <a:srgbClr val="A00050"/>
    <a:srgbClr val="8C0046"/>
    <a:srgbClr val="32804A"/>
    <a:srgbClr val="46B267"/>
    <a:srgbClr val="6600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14"/>
    <p:restoredTop sz="97081"/>
  </p:normalViewPr>
  <p:slideViewPr>
    <p:cSldViewPr>
      <p:cViewPr>
        <p:scale>
          <a:sx n="165" d="100"/>
          <a:sy n="165" d="100"/>
        </p:scale>
        <p:origin x="17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208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6B5986-5BBA-6D45-8D4F-2516AFB48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841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6C07739-A1B0-0C4B-92E0-DF0B25B49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974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219200" y="19812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lnSpc>
                <a:spcPct val="80000"/>
              </a:lnSpc>
              <a:defRPr kumimoji="1" sz="3600">
                <a:solidFill>
                  <a:srgbClr val="333399"/>
                </a:solidFill>
                <a:latin typeface="Arial Black" panose="020B0A04020102020204" pitchFamily="34" charset="0"/>
              </a:defRPr>
            </a:lvl1pPr>
            <a:lvl2pPr eaLnBrk="0" hangingPunct="0">
              <a:lnSpc>
                <a:spcPct val="80000"/>
              </a:lnSpc>
              <a:defRPr kumimoji="1" sz="3600">
                <a:solidFill>
                  <a:srgbClr val="333399"/>
                </a:solidFill>
                <a:latin typeface="Arial Black" panose="020B0A04020102020204" pitchFamily="34" charset="0"/>
              </a:defRPr>
            </a:lvl2pPr>
            <a:lvl3pPr eaLnBrk="0" hangingPunct="0">
              <a:lnSpc>
                <a:spcPct val="80000"/>
              </a:lnSpc>
              <a:defRPr kumimoji="1" sz="3600">
                <a:solidFill>
                  <a:srgbClr val="333399"/>
                </a:solidFill>
                <a:latin typeface="Arial Black" panose="020B0A04020102020204" pitchFamily="34" charset="0"/>
              </a:defRPr>
            </a:lvl3pPr>
            <a:lvl4pPr eaLnBrk="0" hangingPunct="0">
              <a:lnSpc>
                <a:spcPct val="80000"/>
              </a:lnSpc>
              <a:defRPr kumimoji="1" sz="3600">
                <a:solidFill>
                  <a:srgbClr val="333399"/>
                </a:solidFill>
                <a:latin typeface="Arial Black" panose="020B0A04020102020204" pitchFamily="34" charset="0"/>
              </a:defRPr>
            </a:lvl4pPr>
            <a:lvl5pPr eaLnBrk="0" hangingPunct="0">
              <a:lnSpc>
                <a:spcPct val="80000"/>
              </a:lnSpc>
              <a:defRPr kumimoji="1" sz="3600">
                <a:solidFill>
                  <a:srgbClr val="333399"/>
                </a:solidFill>
                <a:latin typeface="Arial Black" panose="020B0A04020102020204" pitchFamily="34" charset="0"/>
              </a:defRPr>
            </a:lvl5pPr>
            <a:lvl6pPr marL="4572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99"/>
                </a:solidFill>
                <a:latin typeface="Arial Black" panose="020B0A04020102020204" pitchFamily="34" charset="0"/>
              </a:defRPr>
            </a:lvl6pPr>
            <a:lvl7pPr marL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99"/>
                </a:solidFill>
                <a:latin typeface="Arial Black" panose="020B0A04020102020204" pitchFamily="34" charset="0"/>
              </a:defRPr>
            </a:lvl7pPr>
            <a:lvl8pPr marL="1371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99"/>
                </a:solidFill>
                <a:latin typeface="Arial Black" panose="020B0A04020102020204" pitchFamily="34" charset="0"/>
              </a:defRPr>
            </a:lvl8pPr>
            <a:lvl9pPr marL="18288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333399"/>
                </a:solidFill>
                <a:latin typeface="Arial Black" panose="020B0A04020102020204" pitchFamily="34" charset="0"/>
              </a:defRPr>
            </a:lvl9pPr>
          </a:lstStyle>
          <a:p>
            <a:pPr>
              <a:defRPr/>
            </a:pPr>
            <a:r>
              <a:rPr lang="en-US" altLang="en-US" i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44132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1125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7900" y="914400"/>
            <a:ext cx="1790700" cy="5467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219700" cy="54673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284099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022" b="598"/>
          <a:stretch/>
        </p:blipFill>
        <p:spPr>
          <a:xfrm>
            <a:off x="0" y="6283235"/>
            <a:ext cx="9144000" cy="574765"/>
          </a:xfrm>
          <a:prstGeom prst="rect">
            <a:avLst/>
          </a:prstGeom>
        </p:spPr>
      </p:pic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409989" y="198873"/>
            <a:ext cx="8567324" cy="635000"/>
          </a:xfrm>
          <a:prstGeom prst="rect">
            <a:avLst/>
          </a:prstGeom>
        </p:spPr>
        <p:txBody>
          <a:bodyPr anchor="t"/>
          <a:lstStyle>
            <a:lvl1pPr algn="l">
              <a:defRPr sz="2588" b="0" i="0" spc="0">
                <a:solidFill>
                  <a:schemeClr val="bg2">
                    <a:lumMod val="50000"/>
                  </a:schemeClr>
                </a:solidFill>
                <a:latin typeface="Tw Cen MT" charset="0"/>
                <a:ea typeface="Tw Cen MT" charset="0"/>
                <a:cs typeface="Tw Cen MT" charset="0"/>
                <a:sym typeface="Helvetica Neue Medium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" name="Shape 140"/>
          <p:cNvSpPr/>
          <p:nvPr userDrawn="1"/>
        </p:nvSpPr>
        <p:spPr>
          <a:xfrm>
            <a:off x="248939" y="208768"/>
            <a:ext cx="44796" cy="582266"/>
          </a:xfrm>
          <a:prstGeom prst="rect">
            <a:avLst/>
          </a:prstGeom>
          <a:solidFill>
            <a:srgbClr val="05609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248841" y="1142285"/>
            <a:ext cx="8668941" cy="5026453"/>
          </a:xfrm>
        </p:spPr>
        <p:txBody>
          <a:bodyPr anchor="t" anchorCtr="0">
            <a:noAutofit/>
          </a:bodyPr>
          <a:lstStyle>
            <a:lvl1pPr marL="257175" indent="-257175">
              <a:spcBef>
                <a:spcPts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sz="1875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76238" indent="-238119">
              <a:spcBef>
                <a:spcPts val="0"/>
              </a:spcBef>
              <a:spcAft>
                <a:spcPts val="225"/>
              </a:spcAft>
              <a:buFont typeface="Tw Cen MT" panose="020B0602020104020603" pitchFamily="34" charset="0"/>
              <a:buChar char="-"/>
              <a:defRPr sz="1875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2pPr>
            <a:lvl3pPr marL="714357" indent="-238119">
              <a:spcBef>
                <a:spcPts val="0"/>
              </a:spcBef>
              <a:spcAft>
                <a:spcPts val="225"/>
              </a:spcAft>
              <a:buFont typeface="Wingdings" panose="05000000000000000000" pitchFamily="2" charset="2"/>
              <a:buChar char="§"/>
              <a:defRPr sz="1875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3pPr>
            <a:lvl4pPr marL="952476" indent="-238119">
              <a:spcBef>
                <a:spcPts val="0"/>
              </a:spcBef>
              <a:spcAft>
                <a:spcPts val="225"/>
              </a:spcAft>
              <a:buFont typeface="Courier New" panose="02070309020205020404" pitchFamily="49" charset="0"/>
              <a:buChar char="o"/>
              <a:defRPr sz="1875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4pPr>
            <a:lvl5pPr>
              <a:spcBef>
                <a:spcPts val="0"/>
              </a:spcBef>
              <a:spcAft>
                <a:spcPts val="225"/>
              </a:spcAft>
              <a:defRPr sz="1875" b="0" i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/>
          <a:srcRect r="79882"/>
          <a:stretch/>
        </p:blipFill>
        <p:spPr>
          <a:xfrm>
            <a:off x="8563445" y="359771"/>
            <a:ext cx="346329" cy="35960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9075" y="6591646"/>
            <a:ext cx="1237121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rtlCol="0" anchor="t">
            <a:noAutofit/>
          </a:bodyPr>
          <a:lstStyle/>
          <a:p>
            <a:pPr algn="l" hangingPunct="1"/>
            <a:r>
              <a:rPr lang="de-DE" sz="488" b="0" dirty="0">
                <a:solidFill>
                  <a:schemeClr val="bg1"/>
                </a:solidFill>
              </a:rPr>
              <a:t>© </a:t>
            </a:r>
            <a:r>
              <a:rPr lang="en-US" sz="488" b="0" dirty="0">
                <a:solidFill>
                  <a:schemeClr val="bg1"/>
                </a:solidFill>
              </a:rPr>
              <a:t>2017 </a:t>
            </a:r>
            <a:r>
              <a:rPr lang="en-US" sz="488" b="0" dirty="0" err="1">
                <a:solidFill>
                  <a:schemeClr val="bg1"/>
                </a:solidFill>
              </a:rPr>
              <a:t>LookingGlass</a:t>
            </a:r>
            <a:r>
              <a:rPr lang="en-US" sz="488" b="0" dirty="0">
                <a:solidFill>
                  <a:schemeClr val="bg1"/>
                </a:solidFill>
              </a:rPr>
              <a:t>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93774" y="6599478"/>
            <a:ext cx="1237121" cy="22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9050" tIns="19050" rIns="19050" bIns="19050" rtlCol="0" anchor="t">
            <a:noAutofit/>
          </a:bodyPr>
          <a:lstStyle/>
          <a:p>
            <a:pPr algn="r" hangingPunct="1"/>
            <a:fld id="{07CC618F-EA60-43AC-AFC4-5EA995D3F62A}" type="slidenum">
              <a:rPr lang="de-DE" sz="488" b="0" smtClean="0">
                <a:solidFill>
                  <a:schemeClr val="bg1"/>
                </a:solidFill>
              </a:rPr>
              <a:t>‹#›</a:t>
            </a:fld>
            <a:endParaRPr lang="en-US" sz="488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299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77200" cy="1143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733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1594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505200" cy="4171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09800"/>
            <a:ext cx="3505200" cy="4171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33309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6937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31230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2457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4277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6040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4400"/>
            <a:ext cx="8382000" cy="83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382000" cy="43243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transition/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 kern="1200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anose="020B0A04020102020204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anose="020B0A04020102020204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anose="020B0A04020102020204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anose="020B0A04020102020204" pitchFamily="34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anose="020B0A04020102020204" pitchFamily="34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anose="020B0A04020102020204" pitchFamily="34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anose="020B0A04020102020204" pitchFamily="34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kumimoji="1" sz="3600">
          <a:solidFill>
            <a:srgbClr val="333399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 charset="2"/>
        <a:buChar char="l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Monotype Sorts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STIX Preferred Certification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OASIS Members will be able to participate in STIX Preferred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without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additional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fees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Participation will be covered by membership fees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OASIS currently considering whether non-members should pay or not</a:t>
            </a:r>
            <a:r>
              <a:rPr lang="mr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37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STIX Preferred Certification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Q: Should non-OASIS members have to pay a fee for STIX Preferred Certification badges?</a:t>
            </a:r>
          </a:p>
          <a:p>
            <a:pPr lvl="1"/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Fee is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tbd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but would be nominal and not the same cost as OASIS membership fees</a:t>
            </a: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Yes: 0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No: 25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Abstain: 0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ASIStemplate3.pot">
  <a:themeElements>
    <a:clrScheme name="OASIStemplate3.po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OASIStemplate3.po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ASIStemplate3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ASIStemplate3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SIStemplate3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SIStemplate3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SIStemplate3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ASIStemplate3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ASIStemplate3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C:\OASIS\TRADE SHOWS\SLIDES\OASIStemplate3.pot</Template>
  <TotalTime>5697</TotalTime>
  <Words>77</Words>
  <Application>Microsoft Macintosh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 Black</vt:lpstr>
      <vt:lpstr>Courier New</vt:lpstr>
      <vt:lpstr>Helvetica Neue Medium</vt:lpstr>
      <vt:lpstr>Monotype Sorts</vt:lpstr>
      <vt:lpstr>Times New Roman</vt:lpstr>
      <vt:lpstr>Tw Cen MT</vt:lpstr>
      <vt:lpstr>Wingdings</vt:lpstr>
      <vt:lpstr>Arial</vt:lpstr>
      <vt:lpstr>OASIStemplate3.pot</vt:lpstr>
      <vt:lpstr>STIX Preferred Certification  </vt:lpstr>
      <vt:lpstr>STIX Preferred Certification  </vt:lpstr>
    </vt:vector>
  </TitlesOfParts>
  <Manager/>
  <Company>OASIS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OASIS: Integrating Standards for Web Services, Business Processes &amp; Remote Portals</dc:title>
  <dc:subject>Web Services</dc:subject>
  <dc:creator>Patrick Gannon</dc:creator>
  <cp:keywords/>
  <dc:description>Delphi Summit - 10/29/02</dc:description>
  <cp:lastModifiedBy>Allan Thomson</cp:lastModifiedBy>
  <cp:revision>264</cp:revision>
  <cp:lastPrinted>2001-10-03T13:09:55Z</cp:lastPrinted>
  <dcterms:created xsi:type="dcterms:W3CDTF">2001-02-19T16:56:32Z</dcterms:created>
  <dcterms:modified xsi:type="dcterms:W3CDTF">2017-10-18T15:54:37Z</dcterms:modified>
  <cp:category/>
</cp:coreProperties>
</file>