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9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41"/>
    <p:restoredTop sz="96181"/>
  </p:normalViewPr>
  <p:slideViewPr>
    <p:cSldViewPr snapToGrid="0" snapToObjects="1">
      <p:cViewPr varScale="1">
        <p:scale>
          <a:sx n="145" d="100"/>
          <a:sy n="145" d="100"/>
        </p:scale>
        <p:origin x="21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gue w/Sub" preserve="1">
  <p:cSld name="2_Segue w/Sub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7085" y="-51707"/>
            <a:ext cx="12409685" cy="698590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/>
        </p:nvSpPr>
        <p:spPr>
          <a:xfrm>
            <a:off x="2669061" y="1112108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67" tIns="25367" rIns="25367" bIns="25367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67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19836" y="2970486"/>
            <a:ext cx="11155587" cy="94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200"/>
              <a:buFont typeface="Calibri"/>
              <a:buNone/>
              <a:defRPr sz="6933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26849" y="3938748"/>
            <a:ext cx="11148575" cy="108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marR="0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098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efault Slide" preserve="1">
  <p:cSld name="3_Default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 amt="2000"/>
          </a:blip>
          <a:srcRect l="5716" r="8917" b="38776"/>
          <a:stretch/>
        </p:blipFill>
        <p:spPr>
          <a:xfrm>
            <a:off x="1" y="1542760"/>
            <a:ext cx="12192000" cy="531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 l="672" t="1195" r="-405" b="-1195"/>
          <a:stretch/>
        </p:blipFill>
        <p:spPr>
          <a:xfrm rot="10800000">
            <a:off x="-49665" y="-28542"/>
            <a:ext cx="12241665" cy="90500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57320" y="71137"/>
            <a:ext cx="11187253" cy="76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Lato Hairline"/>
              <a:buNone/>
              <a:defRPr sz="333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 Hairline"/>
              <a:buNone/>
              <a:defRPr sz="1867" b="0" i="0" u="none" strike="noStrike" cap="none">
                <a:solidFill>
                  <a:srgbClr val="000000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 Hairline"/>
              <a:buNone/>
              <a:defRPr sz="1867" b="0" i="0" u="none" strike="noStrike" cap="none">
                <a:solidFill>
                  <a:srgbClr val="000000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 Hairline"/>
              <a:buNone/>
              <a:defRPr sz="1867" b="0" i="0" u="none" strike="noStrike" cap="none">
                <a:solidFill>
                  <a:srgbClr val="000000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 Hairline"/>
              <a:buNone/>
              <a:defRPr sz="1867" b="0" i="0" u="none" strike="noStrike" cap="none">
                <a:solidFill>
                  <a:srgbClr val="000000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 Hairline"/>
              <a:buNone/>
              <a:defRPr sz="1867" b="0" i="0" u="none" strike="noStrike" cap="none">
                <a:solidFill>
                  <a:srgbClr val="000000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 Hairline"/>
              <a:buNone/>
              <a:defRPr sz="1867" b="0" i="0" u="none" strike="noStrike" cap="none">
                <a:solidFill>
                  <a:srgbClr val="000000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 Hairline"/>
              <a:buNone/>
              <a:defRPr sz="1867" b="0" i="0" u="none" strike="noStrike" cap="none">
                <a:solidFill>
                  <a:srgbClr val="000000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 Hairline"/>
              <a:buNone/>
              <a:defRPr sz="1867" b="0" i="0" u="none" strike="noStrike" cap="none">
                <a:solidFill>
                  <a:srgbClr val="000000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457320" y="1135333"/>
            <a:ext cx="11187253" cy="520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Char char="•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Questrial"/>
              <a:buChar char="-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Noto Sans Symbols"/>
              <a:buChar char="▪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Courier New"/>
              <a:buChar char="o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Char char="•"/>
              <a:defRPr sz="2533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3657509" marR="0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/>
          <p:nvPr/>
        </p:nvSpPr>
        <p:spPr>
          <a:xfrm>
            <a:off x="10011007" y="6554418"/>
            <a:ext cx="1649495" cy="22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67" tIns="25367" rIns="25367" bIns="25367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t>‹#›</a:t>
            </a:fld>
            <a:endParaRPr sz="667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3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/ End" preserve="1">
  <p:cSld name="2_TItle / End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7085" y="-51707"/>
            <a:ext cx="12409685" cy="698590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/>
        </p:nvSpPr>
        <p:spPr>
          <a:xfrm>
            <a:off x="640860" y="2468954"/>
            <a:ext cx="10278099" cy="1161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93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6933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10011007" y="6565305"/>
            <a:ext cx="1649495" cy="22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67" tIns="25367" rIns="25367" bIns="25367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6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152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 preserve="1">
  <p:cSld name="Default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 amt="5000"/>
          </a:blip>
          <a:srcRect l="5716" r="8917" b="38776"/>
          <a:stretch/>
        </p:blipFill>
        <p:spPr>
          <a:xfrm>
            <a:off x="1" y="1542760"/>
            <a:ext cx="12192000" cy="531524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57320" y="72780"/>
            <a:ext cx="11187253" cy="76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600"/>
              <a:buFont typeface="Lato Hairline"/>
              <a:buNone/>
              <a:defRPr sz="3333" b="1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119370" y="1146223"/>
            <a:ext cx="5525207" cy="520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marR="0" lvl="0" indent="-465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6565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Questrial"/>
              <a:buChar char="-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6565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Noto Sans Symbols"/>
              <a:buChar char="▪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6565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Courier New"/>
              <a:buChar char="o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65655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457322" y="1146219"/>
            <a:ext cx="5292181" cy="520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marR="0" lvl="0" indent="-465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6565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Questrial"/>
              <a:buChar char="-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6565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Noto Sans Symbols"/>
              <a:buChar char="▪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6565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Courier New"/>
              <a:buChar char="o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65655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/>
        <p:spPr>
          <a:xfrm>
            <a:off x="293914" y="832925"/>
            <a:ext cx="11517085" cy="77701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10011007" y="6554418"/>
            <a:ext cx="1649495" cy="22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67" tIns="25367" rIns="25367" bIns="25367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667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99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 Slide" preserve="1">
  <p:cSld name="1_Default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 amt="5000"/>
          </a:blip>
          <a:srcRect l="5716" r="8917" b="38776"/>
          <a:stretch/>
        </p:blipFill>
        <p:spPr>
          <a:xfrm>
            <a:off x="1" y="1542760"/>
            <a:ext cx="12192000" cy="531524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457320" y="72780"/>
            <a:ext cx="11187253" cy="76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600"/>
              <a:buFont typeface="Lato Hairline"/>
              <a:buNone/>
              <a:defRPr sz="3333" b="1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457322" y="1146219"/>
            <a:ext cx="11187252" cy="520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marR="0" lvl="0" indent="-465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6565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Questrial"/>
              <a:buChar char="-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6565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Noto Sans Symbols"/>
              <a:buChar char="▪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6565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Courier New"/>
              <a:buChar char="o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65655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/>
        <p:spPr>
          <a:xfrm>
            <a:off x="293914" y="832925"/>
            <a:ext cx="11517085" cy="77701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>
            <a:off x="10011007" y="6554418"/>
            <a:ext cx="1649495" cy="22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67" tIns="25367" rIns="25367" bIns="25367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667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03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efault Slide" preserve="1">
  <p:cSld name="2_Default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 rotWithShape="1">
          <a:blip r:embed="rId2">
            <a:alphaModFix amt="2000"/>
          </a:blip>
          <a:srcRect l="5716" r="8917" b="38776"/>
          <a:stretch/>
        </p:blipFill>
        <p:spPr>
          <a:xfrm>
            <a:off x="1" y="1542760"/>
            <a:ext cx="12192000" cy="531524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6119370" y="1146223"/>
            <a:ext cx="5525207" cy="520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marR="0" lvl="0" indent="-465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6565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Questrial"/>
              <a:buChar char="-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6565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Noto Sans Symbols"/>
              <a:buChar char="▪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6565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Courier New"/>
              <a:buChar char="o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65655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457320" y="71136"/>
            <a:ext cx="11187253" cy="76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Hairline"/>
              <a:buNone/>
              <a:defRPr sz="333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57322" y="1146219"/>
            <a:ext cx="5292181" cy="520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marR="0" lvl="0" indent="-465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6565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Questrial"/>
              <a:buChar char="-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6565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Noto Sans Symbols"/>
              <a:buChar char="▪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6565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Courier New"/>
              <a:buChar char="o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65655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 l="672" t="1195" r="-405" b="-1195"/>
          <a:stretch/>
        </p:blipFill>
        <p:spPr>
          <a:xfrm rot="10800000">
            <a:off x="-49665" y="-28543"/>
            <a:ext cx="12241665" cy="90500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10011007" y="6554418"/>
            <a:ext cx="1649495" cy="22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67" tIns="25367" rIns="25367" bIns="25367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667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072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efault Slide" preserve="1">
  <p:cSld name="4_Default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 rotWithShape="1">
          <a:blip r:embed="rId2">
            <a:alphaModFix amt="2000"/>
          </a:blip>
          <a:srcRect l="5716" r="8917" b="38776"/>
          <a:stretch/>
        </p:blipFill>
        <p:spPr>
          <a:xfrm>
            <a:off x="1" y="1542760"/>
            <a:ext cx="12192000" cy="531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0"/>
          <p:cNvPicPr preferRelativeResize="0"/>
          <p:nvPr/>
        </p:nvPicPr>
        <p:blipFill rotWithShape="1">
          <a:blip r:embed="rId3">
            <a:alphaModFix/>
          </a:blip>
          <a:srcRect l="672" t="1195" r="-405" b="-1195"/>
          <a:stretch/>
        </p:blipFill>
        <p:spPr>
          <a:xfrm rot="10800000">
            <a:off x="-49665" y="-28543"/>
            <a:ext cx="12241665" cy="90500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457320" y="71136"/>
            <a:ext cx="11187253" cy="76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Hairline"/>
              <a:buNone/>
              <a:defRPr sz="333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867"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457320" y="1135333"/>
            <a:ext cx="11187253" cy="520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marR="0" lvl="0" indent="-465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6565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Questrial"/>
              <a:buChar char="-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6565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Noto Sans Symbols"/>
              <a:buChar char="▪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6565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Courier New"/>
              <a:buChar char="o"/>
              <a:defRPr sz="2533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65655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/>
          <p:nvPr/>
        </p:nvSpPr>
        <p:spPr>
          <a:xfrm>
            <a:off x="10011007" y="6554418"/>
            <a:ext cx="1649495" cy="22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67" tIns="25367" rIns="25367" bIns="25367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667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15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FF3E-6D3A-8A40-AA6C-4FC8B14BC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F4C95-A4F9-C645-99DF-5EF4CC660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2D6D5-B14C-F744-8D7A-3951207D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FE74-3234-F64E-AB5A-EA4F4882391B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2E36B-A752-534A-989A-5C756B1E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7AA01-D167-0F45-ABAB-6C45145B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F99-F049-9F48-BBFC-FC4BEF77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2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6CFB-88F2-764E-A3DE-B2EDA8EF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9C87-5490-724D-96FD-C362A57BB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B2E58-3E50-AF45-B8AE-4F15768B0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FE74-3234-F64E-AB5A-EA4F4882391B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0F59E-79B5-5F45-8FB7-70AFE35A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FED5E-D1CD-9B4E-8166-0F49E20F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F99-F049-9F48-BBFC-FC4BEF77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1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60202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A0FD-A65A-8646-A201-0E6C07AB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STIX2 Observed Data &amp; Objects -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2D558-C4F1-2E4B-A8A5-89EDF2DC5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836" y="4838007"/>
            <a:ext cx="11148575" cy="778385"/>
          </a:xfrm>
        </p:spPr>
        <p:txBody>
          <a:bodyPr/>
          <a:lstStyle/>
          <a:p>
            <a:r>
              <a:rPr lang="en-US" sz="2400" dirty="0"/>
              <a:t>Allan Thomson</a:t>
            </a:r>
          </a:p>
          <a:p>
            <a:endParaRPr lang="en-US" sz="2400" dirty="0"/>
          </a:p>
          <a:p>
            <a:r>
              <a:rPr lang="en-US" sz="2400" baseline="30000" dirty="0"/>
              <a:t>6th</a:t>
            </a:r>
            <a:r>
              <a:rPr lang="en-US" sz="2400" dirty="0"/>
              <a:t> Nov 2018</a:t>
            </a:r>
          </a:p>
        </p:txBody>
      </p:sp>
    </p:spTree>
    <p:extLst>
      <p:ext uri="{BB962C8B-B14F-4D97-AF65-F5344CB8AC3E}">
        <p14:creationId xmlns:p14="http://schemas.microsoft.com/office/powerpoint/2010/main" val="153676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D37C-AD23-D841-B9F2-790F3FE3E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 Intelligence: Data Characterization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78C70-5510-D146-B32F-12216657C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is result of machine and/or human analysis</a:t>
            </a:r>
          </a:p>
          <a:p>
            <a:pPr lvl="1"/>
            <a:r>
              <a:rPr lang="en-US" dirty="0"/>
              <a:t>STIX2 UUIDs &amp; Semantic equivalence help sharing</a:t>
            </a:r>
          </a:p>
          <a:p>
            <a:pPr lvl="1"/>
            <a:r>
              <a:rPr lang="en-US" dirty="0"/>
              <a:t>Data constructed over time across multiple discrete events that indicate related behaviors</a:t>
            </a:r>
          </a:p>
          <a:p>
            <a:endParaRPr lang="en-US" dirty="0"/>
          </a:p>
          <a:p>
            <a:r>
              <a:rPr lang="en-US" dirty="0"/>
              <a:t>Individual events typically refined into set of indicators or other intelligence objects that represent higher/refined understanding of activities/behavior</a:t>
            </a:r>
          </a:p>
          <a:p>
            <a:pPr lvl="1"/>
            <a:r>
              <a:rPr lang="en-US" dirty="0"/>
              <a:t>Some systems may preserve individual observed events for backup context to provide ‘explanation’ of higher level intelligence </a:t>
            </a:r>
          </a:p>
        </p:txBody>
      </p:sp>
    </p:spTree>
    <p:extLst>
      <p:ext uri="{BB962C8B-B14F-4D97-AF65-F5344CB8AC3E}">
        <p14:creationId xmlns:p14="http://schemas.microsoft.com/office/powerpoint/2010/main" val="1235086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7612-F8A3-B945-91FD-CB1A5777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50CF5-6A4C-454C-870F-C89E22844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Observed Data contain as much context </a:t>
            </a:r>
            <a:r>
              <a:rPr lang="en-US" b="1" dirty="0"/>
              <a:t>without</a:t>
            </a:r>
            <a:r>
              <a:rPr lang="en-US" dirty="0"/>
              <a:t> requiring construction of separate UUID based objects?</a:t>
            </a:r>
          </a:p>
          <a:p>
            <a:pPr lvl="1"/>
            <a:r>
              <a:rPr lang="en-US" dirty="0"/>
              <a:t>YES</a:t>
            </a:r>
          </a:p>
          <a:p>
            <a:pPr lvl="1"/>
            <a:endParaRPr lang="en-US" dirty="0"/>
          </a:p>
          <a:p>
            <a:r>
              <a:rPr lang="en-US" dirty="0"/>
              <a:t>Should Relatable Objects (based on Observed context) be possible and sharable?</a:t>
            </a:r>
          </a:p>
          <a:p>
            <a:pPr lvl="1"/>
            <a:r>
              <a:rPr lang="en-US" dirty="0"/>
              <a:t>YES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Can we support both use cases in a STIX2 data model? YES</a:t>
            </a:r>
          </a:p>
        </p:txBody>
      </p:sp>
    </p:spTree>
    <p:extLst>
      <p:ext uri="{BB962C8B-B14F-4D97-AF65-F5344CB8AC3E}">
        <p14:creationId xmlns:p14="http://schemas.microsoft.com/office/powerpoint/2010/main" val="3107762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161D-9EDB-6146-A274-643D942F8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04FBB-07FA-EA45-81C9-1A3E5236C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Mini-group continue to work on a proposal that addresses both categories in acceptable manner</a:t>
            </a:r>
          </a:p>
          <a:p>
            <a:endParaRPr lang="en-US" dirty="0"/>
          </a:p>
          <a:p>
            <a:r>
              <a:rPr lang="en-US" dirty="0"/>
              <a:t>Target proposal to TC week of 12</a:t>
            </a:r>
            <a:r>
              <a:rPr lang="en-US" baseline="30000" dirty="0"/>
              <a:t>th</a:t>
            </a:r>
            <a:r>
              <a:rPr lang="en-US" dirty="0"/>
              <a:t> – 16</a:t>
            </a:r>
            <a:r>
              <a:rPr lang="en-US" baseline="30000" dirty="0"/>
              <a:t>th</a:t>
            </a:r>
            <a:r>
              <a:rPr lang="en-US" dirty="0"/>
              <a:t> Nov</a:t>
            </a:r>
          </a:p>
        </p:txBody>
      </p:sp>
    </p:spTree>
    <p:extLst>
      <p:ext uri="{BB962C8B-B14F-4D97-AF65-F5344CB8AC3E}">
        <p14:creationId xmlns:p14="http://schemas.microsoft.com/office/powerpoint/2010/main" val="346840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C3DC3-B4DA-AF4C-8FE6-88A152CB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Threat Intelligence Sharing Requires…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58AD3-A3EF-8146-8F34-E01A0D053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much as </a:t>
            </a:r>
            <a:r>
              <a:rPr lang="en-US" b="1" i="1" dirty="0"/>
              <a:t>context</a:t>
            </a:r>
            <a:r>
              <a:rPr lang="en-US" dirty="0"/>
              <a:t> to enable both machine and human analysis to determine relevant and refined intelligence</a:t>
            </a:r>
          </a:p>
          <a:p>
            <a:endParaRPr lang="en-US" dirty="0"/>
          </a:p>
          <a:p>
            <a:r>
              <a:rPr lang="en-US" dirty="0"/>
              <a:t>Context is either gathered instantaneously upon an network/computer event or built up over time as a sequence of events are collected and then enriched by either machine or human or both </a:t>
            </a:r>
          </a:p>
          <a:p>
            <a:endParaRPr lang="en-US" dirty="0"/>
          </a:p>
          <a:p>
            <a:r>
              <a:rPr lang="en-US" dirty="0"/>
              <a:t>There are at least 2 primary context sharing categories</a:t>
            </a:r>
          </a:p>
          <a:p>
            <a:pPr lvl="1"/>
            <a:r>
              <a:rPr lang="en-US" dirty="0"/>
              <a:t>Sensor/Data collection to Analytics (machine/human)</a:t>
            </a:r>
          </a:p>
          <a:p>
            <a:pPr lvl="2"/>
            <a:r>
              <a:rPr lang="en-US" dirty="0"/>
              <a:t>Firewall to TIP; Endpoint to Behavior Detection</a:t>
            </a:r>
          </a:p>
          <a:p>
            <a:pPr lvl="1"/>
            <a:r>
              <a:rPr lang="en-US" dirty="0"/>
              <a:t>Analytics to Mitigation/Reporting (machine/human &amp; human/human)</a:t>
            </a:r>
          </a:p>
          <a:p>
            <a:pPr lvl="2"/>
            <a:r>
              <a:rPr lang="en-US" dirty="0"/>
              <a:t>TIP to TIP; TIP to Exec Report; Data-Processing to Mitigation; TIP to Sharing Community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8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E960-C0A1-5D40-8C98-A10F3490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#1: Sensors to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F4312-8809-9845-85AB-1D26CBB6C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20" y="1386573"/>
            <a:ext cx="11039856" cy="4719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F82572-EBC2-D94E-86A0-E3FAFE5C7CD4}"/>
              </a:ext>
            </a:extLst>
          </p:cNvPr>
          <p:cNvSpPr txBox="1"/>
          <p:nvPr/>
        </p:nvSpPr>
        <p:spPr>
          <a:xfrm>
            <a:off x="8496000" y="40104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Why/who/additional context</a:t>
            </a:r>
          </a:p>
        </p:txBody>
      </p:sp>
    </p:spTree>
    <p:extLst>
      <p:ext uri="{BB962C8B-B14F-4D97-AF65-F5344CB8AC3E}">
        <p14:creationId xmlns:p14="http://schemas.microsoft.com/office/powerpoint/2010/main" val="147099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E960-C0A1-5D40-8C98-A10F3490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#1: Sensors to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E55EE-321B-9544-A2AB-4288E6DC8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Sensors are network taps; honeypots; endpoints….etc. ANY system collecting or correlating relevant observed events</a:t>
            </a:r>
          </a:p>
          <a:p>
            <a:endParaRPr lang="en-US" sz="1600" dirty="0"/>
          </a:p>
          <a:p>
            <a:r>
              <a:rPr lang="en-US" sz="1600" dirty="0"/>
              <a:t>Provide as much as possible </a:t>
            </a:r>
            <a:r>
              <a:rPr lang="en-US" sz="1600" b="1" dirty="0"/>
              <a:t>relevant context </a:t>
            </a:r>
            <a:r>
              <a:rPr lang="en-US" sz="1600" dirty="0"/>
              <a:t>to events of interest </a:t>
            </a:r>
          </a:p>
          <a:p>
            <a:endParaRPr lang="en-US" sz="1600" dirty="0"/>
          </a:p>
          <a:p>
            <a:r>
              <a:rPr lang="en-US" sz="1600" dirty="0"/>
              <a:t>Transactional boundaries and combined meta context is important</a:t>
            </a:r>
          </a:p>
          <a:p>
            <a:endParaRPr lang="en-US" sz="1600" dirty="0"/>
          </a:p>
          <a:p>
            <a:r>
              <a:rPr lang="en-US" sz="1600" dirty="0"/>
              <a:t>Do minimal correlation to determine what events are generated and what data processing must occur before sending events downstream</a:t>
            </a:r>
          </a:p>
          <a:p>
            <a:endParaRPr lang="en-US" sz="1600" dirty="0"/>
          </a:p>
          <a:p>
            <a:r>
              <a:rPr lang="en-US" sz="1600" dirty="0"/>
              <a:t>Do not have access to large databases of intelligence collected over time</a:t>
            </a:r>
          </a:p>
          <a:p>
            <a:endParaRPr lang="en-US" sz="1600" dirty="0"/>
          </a:p>
          <a:p>
            <a:r>
              <a:rPr lang="en-US" sz="1600" dirty="0"/>
              <a:t>Little or no caching of context</a:t>
            </a:r>
          </a:p>
          <a:p>
            <a:pPr lvl="1"/>
            <a:r>
              <a:rPr lang="en-US" sz="1600" dirty="0"/>
              <a:t>Some systems cache to optimize what is sent downstream</a:t>
            </a:r>
          </a:p>
          <a:p>
            <a:pPr lvl="1"/>
            <a:r>
              <a:rPr lang="en-US" sz="1600" dirty="0"/>
              <a:t>More context more frequently necessary for security analysis</a:t>
            </a:r>
          </a:p>
          <a:p>
            <a:pPr lvl="1"/>
            <a:r>
              <a:rPr lang="en-US" sz="1600" dirty="0" err="1"/>
              <a:t>E.g</a:t>
            </a:r>
            <a:r>
              <a:rPr lang="en-US" sz="1600" dirty="0"/>
              <a:t> flows collected over 1 min (better) vs flow summary over 1 hour (poor)</a:t>
            </a:r>
          </a:p>
          <a:p>
            <a:pPr lvl="1"/>
            <a:endParaRPr lang="en-US" sz="1600" dirty="0"/>
          </a:p>
          <a:p>
            <a:r>
              <a:rPr lang="en-US" sz="1600" dirty="0"/>
              <a:t>Typically would have limited or no previously stored STIX2 UUIDs for objects</a:t>
            </a:r>
          </a:p>
          <a:p>
            <a:endParaRPr lang="en-US" sz="1600" dirty="0"/>
          </a:p>
          <a:p>
            <a:r>
              <a:rPr lang="en-US" sz="1600" dirty="0"/>
              <a:t>Provisioned by humans but machine-2-machine &amp; real-time as much as possible</a:t>
            </a:r>
          </a:p>
          <a:p>
            <a:endParaRPr lang="en-US" sz="1600" dirty="0"/>
          </a:p>
          <a:p>
            <a:r>
              <a:rPr lang="en-US" sz="1600" dirty="0"/>
              <a:t>Scale: Typically repetitive; Billions of context events per day</a:t>
            </a:r>
          </a:p>
        </p:txBody>
      </p:sp>
    </p:spTree>
    <p:extLst>
      <p:ext uri="{BB962C8B-B14F-4D97-AF65-F5344CB8AC3E}">
        <p14:creationId xmlns:p14="http://schemas.microsoft.com/office/powerpoint/2010/main" val="117767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F0BC-55FA-9548-9836-BDE2B226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#2: Data to Intelligence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48353-8540-2F47-BD1D-46875319F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795" y="884866"/>
            <a:ext cx="8301091" cy="59731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5C0D852-9C4C-D04F-B094-E5D322B17B37}"/>
              </a:ext>
            </a:extLst>
          </p:cNvPr>
          <p:cNvGrpSpPr/>
          <p:nvPr/>
        </p:nvGrpSpPr>
        <p:grpSpPr>
          <a:xfrm>
            <a:off x="1316736" y="3244334"/>
            <a:ext cx="10530649" cy="3542529"/>
            <a:chOff x="1316736" y="3244334"/>
            <a:chExt cx="10530649" cy="3542529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D77D6D0B-1C42-7747-A34A-88EBCB88E825}"/>
                </a:ext>
              </a:extLst>
            </p:cNvPr>
            <p:cNvSpPr/>
            <p:nvPr/>
          </p:nvSpPr>
          <p:spPr>
            <a:xfrm>
              <a:off x="1316736" y="3355848"/>
              <a:ext cx="9144000" cy="3431015"/>
            </a:xfrm>
            <a:prstGeom prst="frame">
              <a:avLst>
                <a:gd name="adj1" fmla="val 136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BB77A5-2BBE-6D4A-94F2-458C60BEF6F9}"/>
                </a:ext>
              </a:extLst>
            </p:cNvPr>
            <p:cNvSpPr txBox="1"/>
            <p:nvPr/>
          </p:nvSpPr>
          <p:spPr>
            <a:xfrm>
              <a:off x="10534205" y="3244334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Category 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4E88E4-EC07-C342-8250-DC7F732746E9}"/>
              </a:ext>
            </a:extLst>
          </p:cNvPr>
          <p:cNvGrpSpPr/>
          <p:nvPr/>
        </p:nvGrpSpPr>
        <p:grpSpPr>
          <a:xfrm>
            <a:off x="6792686" y="1056904"/>
            <a:ext cx="4820439" cy="5801096"/>
            <a:chOff x="6792686" y="1056904"/>
            <a:chExt cx="4820439" cy="5801096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37DF7DEC-7AAA-5940-8883-8FF912F4030C}"/>
                </a:ext>
              </a:extLst>
            </p:cNvPr>
            <p:cNvSpPr/>
            <p:nvPr/>
          </p:nvSpPr>
          <p:spPr>
            <a:xfrm>
              <a:off x="6792686" y="1056904"/>
              <a:ext cx="3402874" cy="5801096"/>
            </a:xfrm>
            <a:prstGeom prst="frame">
              <a:avLst>
                <a:gd name="adj1" fmla="val 1367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46263F-7BFD-1643-89EC-F34CE76837B2}"/>
                </a:ext>
              </a:extLst>
            </p:cNvPr>
            <p:cNvSpPr txBox="1"/>
            <p:nvPr/>
          </p:nvSpPr>
          <p:spPr>
            <a:xfrm>
              <a:off x="10299945" y="1056904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Category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16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E960-C0A1-5D40-8C98-A10F3490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#2: Data to Intelligence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E55EE-321B-9544-A2AB-4288E6DC8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Data processing systems are big data analytics; TIPs; SIEMS; Machine &amp; Human Analysis workbenches</a:t>
            </a:r>
          </a:p>
          <a:p>
            <a:endParaRPr lang="en-US" sz="1800" dirty="0"/>
          </a:p>
          <a:p>
            <a:r>
              <a:rPr lang="en-US" sz="1800" dirty="0"/>
              <a:t>Consume many different data sources</a:t>
            </a:r>
          </a:p>
          <a:p>
            <a:pPr lvl="1"/>
            <a:r>
              <a:rPr lang="en-US" sz="1800" dirty="0"/>
              <a:t>Some would be STIX2; Many would *not* be; often combined with unstructured data</a:t>
            </a:r>
          </a:p>
          <a:p>
            <a:endParaRPr lang="en-US" sz="1800" dirty="0"/>
          </a:p>
          <a:p>
            <a:r>
              <a:rPr lang="en-US" sz="1800" dirty="0"/>
              <a:t>Do lots of correlation to determine what data represents patterns of behavior, updates to understanding of real-world state</a:t>
            </a:r>
          </a:p>
          <a:p>
            <a:endParaRPr lang="en-US" sz="1800" dirty="0"/>
          </a:p>
          <a:p>
            <a:r>
              <a:rPr lang="en-US" sz="1800" dirty="0"/>
              <a:t>Access to large databases of intelligence collected over longer time horizons (at least 90 days but often 1 year or more)</a:t>
            </a:r>
          </a:p>
          <a:p>
            <a:endParaRPr lang="en-US" sz="1800" dirty="0"/>
          </a:p>
          <a:p>
            <a:r>
              <a:rPr lang="en-US" sz="1800" dirty="0"/>
              <a:t>Machine-2-machine &amp; machine-2-human &amp; human-2-human</a:t>
            </a:r>
          </a:p>
          <a:p>
            <a:endParaRPr lang="en-US" sz="1800" dirty="0"/>
          </a:p>
          <a:p>
            <a:r>
              <a:rPr lang="en-US" sz="1800" dirty="0"/>
              <a:t>Downstream many destinations</a:t>
            </a:r>
          </a:p>
          <a:p>
            <a:pPr lvl="1"/>
            <a:r>
              <a:rPr lang="en-US" sz="1800" dirty="0"/>
              <a:t>Orchestration instructions</a:t>
            </a:r>
          </a:p>
          <a:p>
            <a:pPr lvl="1"/>
            <a:r>
              <a:rPr lang="en-US" sz="1800" dirty="0"/>
              <a:t>High-level exec reports</a:t>
            </a:r>
          </a:p>
          <a:p>
            <a:pPr lvl="1"/>
            <a:r>
              <a:rPr lang="en-US" sz="1800" dirty="0"/>
              <a:t>Machine-2-machine intel sharing to other communities</a:t>
            </a:r>
          </a:p>
          <a:p>
            <a:pPr marL="186262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4647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E960-C0A1-5D40-8C98-A10F3490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STIX2 In Category #1: Sensors to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E55EE-321B-9544-A2AB-4288E6DC8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Output</a:t>
            </a:r>
            <a:r>
              <a:rPr lang="en-US" sz="2000" dirty="0"/>
              <a:t>: Support standard mechanism to report the context as efficiently as possible	</a:t>
            </a:r>
          </a:p>
          <a:p>
            <a:pPr lvl="1"/>
            <a:r>
              <a:rPr lang="en-US" sz="2000" dirty="0"/>
              <a:t>Key requirement: Time of measurement; Time window; As much context as possible</a:t>
            </a:r>
          </a:p>
          <a:p>
            <a:endParaRPr lang="en-US" sz="2000" dirty="0"/>
          </a:p>
          <a:p>
            <a:r>
              <a:rPr lang="en-US" sz="2000" b="1" dirty="0"/>
              <a:t>Input:</a:t>
            </a:r>
            <a:r>
              <a:rPr lang="en-US" sz="2000" dirty="0"/>
              <a:t> Provision what to look for, optionally communicate what context to match on</a:t>
            </a:r>
          </a:p>
          <a:p>
            <a:pPr lvl="1"/>
            <a:r>
              <a:rPr lang="en-US" sz="2000" dirty="0"/>
              <a:t>i.e. patterns; indicators</a:t>
            </a:r>
          </a:p>
          <a:p>
            <a:pPr lvl="1"/>
            <a:endParaRPr lang="en-US" sz="2000" dirty="0"/>
          </a:p>
          <a:p>
            <a:r>
              <a:rPr lang="en-US" sz="2000" dirty="0"/>
              <a:t>Many sensors require native provisioning (</a:t>
            </a:r>
            <a:r>
              <a:rPr lang="en-US" sz="2000" dirty="0" err="1"/>
              <a:t>i.e</a:t>
            </a:r>
            <a:r>
              <a:rPr lang="en-US" sz="2000" dirty="0"/>
              <a:t> firewalls; </a:t>
            </a:r>
            <a:r>
              <a:rPr lang="en-US" sz="2000" dirty="0" err="1"/>
              <a:t>ips</a:t>
            </a:r>
            <a:r>
              <a:rPr lang="en-US" sz="2000" dirty="0"/>
              <a:t>; endpoints…</a:t>
            </a:r>
            <a:r>
              <a:rPr lang="en-US" sz="2000" dirty="0" err="1"/>
              <a:t>etc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/>
              <a:t>STIX2 does not provide ordering, prioritization, normalization of patterns (to optimize for execution) in indicators</a:t>
            </a:r>
          </a:p>
          <a:p>
            <a:pPr lvl="1"/>
            <a:r>
              <a:rPr lang="en-US" sz="2000" dirty="0"/>
              <a:t>If indicator UUIDs stored at all, likely they will be stored as separate cache for lookups in real-time as events are generated</a:t>
            </a:r>
          </a:p>
          <a:p>
            <a:pPr lvl="1"/>
            <a:r>
              <a:rPr lang="en-US" sz="2000" dirty="0"/>
              <a:t>Many detections (&amp; therefore events) will not match indicators at all (i.e. new behaviors detected with no prior signature; signature vs non-signature detections)</a:t>
            </a:r>
          </a:p>
        </p:txBody>
      </p:sp>
    </p:spTree>
    <p:extLst>
      <p:ext uri="{BB962C8B-B14F-4D97-AF65-F5344CB8AC3E}">
        <p14:creationId xmlns:p14="http://schemas.microsoft.com/office/powerpoint/2010/main" val="412613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E960-C0A1-5D40-8C98-A10F3490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STIX2 In Category #2: Data to Intelligence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E55EE-321B-9544-A2AB-4288E6DC8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Output: </a:t>
            </a:r>
            <a:r>
              <a:rPr lang="en-US" sz="2000" dirty="0"/>
              <a:t>Support standard mechanism to report the context in incremental/delta without having to republish entire graph of behaviors/activities</a:t>
            </a:r>
          </a:p>
          <a:p>
            <a:pPr lvl="1"/>
            <a:r>
              <a:rPr lang="en-US" sz="2000" dirty="0"/>
              <a:t>Key requirement: Differences; Cross-Source Correlation; Relationships; Historical Context; Prior Knowledge; Search</a:t>
            </a:r>
          </a:p>
          <a:p>
            <a:endParaRPr lang="en-US" sz="2000" dirty="0"/>
          </a:p>
          <a:p>
            <a:r>
              <a:rPr lang="en-US" sz="2000" b="1" dirty="0"/>
              <a:t>Input: </a:t>
            </a:r>
            <a:r>
              <a:rPr lang="en-US" sz="2000" dirty="0"/>
              <a:t>Determine prior history; additional context</a:t>
            </a:r>
          </a:p>
          <a:p>
            <a:pPr lvl="1"/>
            <a:r>
              <a:rPr lang="en-US" sz="2000" dirty="0"/>
              <a:t>i.e. campaigns, actor behavior over months/years</a:t>
            </a:r>
          </a:p>
          <a:p>
            <a:pPr lvl="1"/>
            <a:endParaRPr lang="en-US" sz="2000" dirty="0"/>
          </a:p>
          <a:p>
            <a:r>
              <a:rPr lang="en-US" sz="2000" dirty="0"/>
              <a:t>Semantic equivalence has significant importance when constructing graph of models across time and sources reporting </a:t>
            </a:r>
          </a:p>
          <a:p>
            <a:pPr lvl="1"/>
            <a:r>
              <a:rPr lang="en-US" sz="2000" dirty="0"/>
              <a:t>i.e. it is unlikely 2 sources use same UUIDs for equivalent same actor or same campaign especially if not previously shared between the 2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Multiple analysts and multiple machine computations will want to add incremental context to an existing model of the world</a:t>
            </a:r>
          </a:p>
          <a:p>
            <a:pPr lvl="1" algn="just"/>
            <a:r>
              <a:rPr lang="en-US" sz="2000" dirty="0"/>
              <a:t>STIX2 UUIDs will want to be preserved as much as possible</a:t>
            </a:r>
          </a:p>
        </p:txBody>
      </p:sp>
    </p:spTree>
    <p:extLst>
      <p:ext uri="{BB962C8B-B14F-4D97-AF65-F5344CB8AC3E}">
        <p14:creationId xmlns:p14="http://schemas.microsoft.com/office/powerpoint/2010/main" val="180471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D37C-AD23-D841-B9F2-790F3FE3E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to Data: Data Characterization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78C70-5510-D146-B32F-12216657C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Observed Data construct provides ability for as much context as possible with details on time; time window; count without requiring STIX2 UUIDs for the context </a:t>
            </a:r>
          </a:p>
          <a:p>
            <a:pPr lvl="1"/>
            <a:r>
              <a:rPr lang="en-US" sz="2000" dirty="0"/>
              <a:t>All context contained within observed data package is ‘relevant’ </a:t>
            </a:r>
          </a:p>
          <a:p>
            <a:pPr lvl="1"/>
            <a:r>
              <a:rPr lang="en-US" sz="2000" dirty="0"/>
              <a:t>Except where observed data may be associated with indicators in Sightings</a:t>
            </a:r>
          </a:p>
          <a:p>
            <a:pPr lvl="1"/>
            <a:endParaRPr lang="en-US" sz="2000" dirty="0"/>
          </a:p>
          <a:p>
            <a:r>
              <a:rPr lang="en-US" sz="2000" dirty="0"/>
              <a:t>If sensor constructs Objects then likely will create new Objects for every event as </a:t>
            </a:r>
            <a:r>
              <a:rPr lang="en-US" sz="2000" b="1" dirty="0"/>
              <a:t>no</a:t>
            </a:r>
            <a:r>
              <a:rPr lang="en-US" sz="2000" dirty="0"/>
              <a:t> easy or efficient way to access historical context to look up all prior Objects</a:t>
            </a:r>
          </a:p>
          <a:p>
            <a:pPr lvl="1"/>
            <a:r>
              <a:rPr lang="en-US" sz="2000" dirty="0"/>
              <a:t>Downstream result will be that UUIDs are treated as new context even when they are not</a:t>
            </a:r>
          </a:p>
          <a:p>
            <a:endParaRPr lang="en-US" sz="2000" dirty="0"/>
          </a:p>
          <a:p>
            <a:r>
              <a:rPr lang="en-US" sz="2000" dirty="0"/>
              <a:t>Events vs State Matters</a:t>
            </a:r>
          </a:p>
          <a:p>
            <a:pPr lvl="1"/>
            <a:r>
              <a:rPr lang="en-US" sz="2000" dirty="0"/>
              <a:t>Individual objects representing meta-data of the same event occurring at the same time would result in multiple objects and have to be reconstructed</a:t>
            </a:r>
          </a:p>
          <a:p>
            <a:pPr lvl="1"/>
            <a:r>
              <a:rPr lang="en-US" sz="2000" dirty="0"/>
              <a:t>Message and event occurrences matter for analytics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26786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861</Words>
  <Application>Microsoft Macintosh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Lato Hairline</vt:lpstr>
      <vt:lpstr>Noto Sans Symbols</vt:lpstr>
      <vt:lpstr>Questrial</vt:lpstr>
      <vt:lpstr>1_Office Theme</vt:lpstr>
      <vt:lpstr>STIX2 Observed Data &amp; Objects - Intro</vt:lpstr>
      <vt:lpstr>Background – Threat Intelligence Sharing Requires…</vt:lpstr>
      <vt:lpstr>Category #1: Sensors to Data</vt:lpstr>
      <vt:lpstr>Category #1: Sensors to Data</vt:lpstr>
      <vt:lpstr>Category #2: Data to Intelligence</vt:lpstr>
      <vt:lpstr>Category #2: Data to Intelligence</vt:lpstr>
      <vt:lpstr>Role of STIX2 In Category #1: Sensors to Data</vt:lpstr>
      <vt:lpstr>Role of STIX2 In Category #2: Data to Intelligence</vt:lpstr>
      <vt:lpstr>Sensor to Data: Data Characterization</vt:lpstr>
      <vt:lpstr>Data to Intelligence: Data Characterization</vt:lpstr>
      <vt:lpstr>Conclusion</vt:lpstr>
      <vt:lpstr>Next Steps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Allan Thomson</dc:creator>
  <cp:keywords/>
  <dc:description/>
  <cp:lastModifiedBy>Allan Thomson</cp:lastModifiedBy>
  <cp:revision>80</cp:revision>
  <dcterms:created xsi:type="dcterms:W3CDTF">2018-11-04T23:20:58Z</dcterms:created>
  <dcterms:modified xsi:type="dcterms:W3CDTF">2018-11-06T21:08:18Z</dcterms:modified>
  <cp:category/>
</cp:coreProperties>
</file>