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3" r:id="rId3"/>
    <p:sldId id="265" r:id="rId4"/>
    <p:sldId id="270" r:id="rId5"/>
    <p:sldId id="268" r:id="rId6"/>
    <p:sldId id="264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600"/>
    <p:restoredTop sz="96181"/>
  </p:normalViewPr>
  <p:slideViewPr>
    <p:cSldViewPr snapToGrid="0" snapToObjects="1">
      <p:cViewPr varScale="1">
        <p:scale>
          <a:sx n="140" d="100"/>
          <a:sy n="140" d="100"/>
        </p:scale>
        <p:origin x="240" y="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egue w/Sub" preserve="1">
  <p:cSld name="2_Segue w/Sub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87085" y="-51707"/>
            <a:ext cx="12409685" cy="6985907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4"/>
          <p:cNvSpPr txBox="1"/>
          <p:nvPr/>
        </p:nvSpPr>
        <p:spPr>
          <a:xfrm>
            <a:off x="2669061" y="1112108"/>
            <a:ext cx="4572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367" tIns="25367" rIns="25367" bIns="25367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67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419836" y="2970486"/>
            <a:ext cx="11155587" cy="9446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5200"/>
              <a:buFont typeface="Calibri"/>
              <a:buNone/>
              <a:defRPr sz="6933" b="1" i="0" u="none" strike="noStrike" cap="none">
                <a:solidFill>
                  <a:srgbClr val="F2F2F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867"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426849" y="3938748"/>
            <a:ext cx="11148575" cy="1084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marR="0" lvl="0" indent="-304792" algn="ctr" rtl="0">
              <a:lnSpc>
                <a:spcPct val="90000"/>
              </a:lnSpc>
              <a:spcBef>
                <a:spcPts val="1067"/>
              </a:spcBef>
              <a:spcAft>
                <a:spcPts val="0"/>
              </a:spcAft>
              <a:buClr>
                <a:srgbClr val="D9D9D9"/>
              </a:buClr>
              <a:buSzPts val="1400"/>
              <a:buFont typeface="Arial"/>
              <a:buNone/>
              <a:defRPr sz="1867" b="0" i="0" u="none" strike="noStrike" cap="none">
                <a:solidFill>
                  <a:srgbClr val="D9D9D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571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31789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3657509" marR="0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098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efault Slide" preserve="1">
  <p:cSld name="3_Default Slid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5"/>
          <p:cNvPicPr preferRelativeResize="0"/>
          <p:nvPr/>
        </p:nvPicPr>
        <p:blipFill rotWithShape="1">
          <a:blip r:embed="rId2">
            <a:alphaModFix amt="2000"/>
          </a:blip>
          <a:srcRect l="5716" r="8917" b="38776"/>
          <a:stretch/>
        </p:blipFill>
        <p:spPr>
          <a:xfrm>
            <a:off x="1" y="1542760"/>
            <a:ext cx="12192000" cy="5315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5"/>
          <p:cNvPicPr preferRelativeResize="0"/>
          <p:nvPr/>
        </p:nvPicPr>
        <p:blipFill rotWithShape="1">
          <a:blip r:embed="rId3">
            <a:alphaModFix/>
          </a:blip>
          <a:srcRect l="672" t="1195" r="-405" b="-1195"/>
          <a:stretch/>
        </p:blipFill>
        <p:spPr>
          <a:xfrm rot="10800000">
            <a:off x="-49665" y="-28542"/>
            <a:ext cx="12241665" cy="905009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5"/>
          <p:cNvSpPr txBox="1">
            <a:spLocks noGrp="1"/>
          </p:cNvSpPr>
          <p:nvPr>
            <p:ph type="title"/>
          </p:nvPr>
        </p:nvSpPr>
        <p:spPr>
          <a:xfrm>
            <a:off x="457320" y="71137"/>
            <a:ext cx="11187253" cy="76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Lato Hairline"/>
              <a:buNone/>
              <a:defRPr sz="3333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Lato Hairline"/>
              <a:buNone/>
              <a:defRPr sz="1867" b="0" i="0" u="none" strike="noStrike" cap="none">
                <a:solidFill>
                  <a:srgbClr val="000000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Lato Hairline"/>
              <a:buNone/>
              <a:defRPr sz="1867" b="0" i="0" u="none" strike="noStrike" cap="none">
                <a:solidFill>
                  <a:srgbClr val="000000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Lato Hairline"/>
              <a:buNone/>
              <a:defRPr sz="1867" b="0" i="0" u="none" strike="noStrike" cap="none">
                <a:solidFill>
                  <a:srgbClr val="000000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Lato Hairline"/>
              <a:buNone/>
              <a:defRPr sz="1867" b="0" i="0" u="none" strike="noStrike" cap="none">
                <a:solidFill>
                  <a:srgbClr val="000000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Lato Hairline"/>
              <a:buNone/>
              <a:defRPr sz="1867" b="0" i="0" u="none" strike="noStrike" cap="none">
                <a:solidFill>
                  <a:srgbClr val="000000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Lato Hairline"/>
              <a:buNone/>
              <a:defRPr sz="1867" b="0" i="0" u="none" strike="noStrike" cap="none">
                <a:solidFill>
                  <a:srgbClr val="000000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Lato Hairline"/>
              <a:buNone/>
              <a:defRPr sz="1867" b="0" i="0" u="none" strike="noStrike" cap="none">
                <a:solidFill>
                  <a:srgbClr val="000000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Lato Hairline"/>
              <a:buNone/>
              <a:defRPr sz="1867" b="0" i="0" u="none" strike="noStrike" cap="none">
                <a:solidFill>
                  <a:srgbClr val="000000"/>
                </a:solidFill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457320" y="1135333"/>
            <a:ext cx="11187253" cy="5203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/>
          <a:lstStyle>
            <a:lvl1pPr marL="609585" marR="0" lvl="0" indent="-4233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1400"/>
              <a:buFont typeface="Arial"/>
              <a:buChar char="•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23323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400"/>
              <a:buFont typeface="Questrial"/>
              <a:buChar char="-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23323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400"/>
              <a:buFont typeface="Noto Sans Symbols"/>
              <a:buChar char="▪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23323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400"/>
              <a:buFont typeface="Courier New"/>
              <a:buChar char="o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23323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400"/>
              <a:buFont typeface="Arial"/>
              <a:buChar char="•"/>
              <a:defRPr sz="2533" b="0" i="0" u="none" strike="noStrike" cap="none">
                <a:solidFill>
                  <a:srgbClr val="75707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3657509" marR="0" lvl="5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3979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5"/>
          <p:cNvSpPr txBox="1"/>
          <p:nvPr/>
        </p:nvSpPr>
        <p:spPr>
          <a:xfrm>
            <a:off x="10011007" y="6554418"/>
            <a:ext cx="1649495" cy="22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367" tIns="25367" rIns="25367" bIns="25367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500"/>
                <a:buFont typeface="Arial"/>
                <a:buNone/>
              </a:pPr>
              <a:t>‹#›</a:t>
            </a:fld>
            <a:endParaRPr sz="667" b="0" i="0" u="none" strike="noStrike" cap="none">
              <a:solidFill>
                <a:srgbClr val="75707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63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/ End" preserve="1">
  <p:cSld name="2_TItle / End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87085" y="-51707"/>
            <a:ext cx="12409685" cy="6985907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6"/>
          <p:cNvSpPr txBox="1"/>
          <p:nvPr/>
        </p:nvSpPr>
        <p:spPr>
          <a:xfrm>
            <a:off x="640860" y="2468954"/>
            <a:ext cx="10278099" cy="1161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933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 sz="6933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6"/>
          <p:cNvSpPr txBox="1"/>
          <p:nvPr/>
        </p:nvSpPr>
        <p:spPr>
          <a:xfrm>
            <a:off x="10011007" y="6565305"/>
            <a:ext cx="1649495" cy="22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367" tIns="25367" rIns="25367" bIns="25367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667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6152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 Slide" preserve="1">
  <p:cSld name="Default Slide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7"/>
          <p:cNvPicPr preferRelativeResize="0"/>
          <p:nvPr/>
        </p:nvPicPr>
        <p:blipFill rotWithShape="1">
          <a:blip r:embed="rId2">
            <a:alphaModFix amt="5000"/>
          </a:blip>
          <a:srcRect l="5716" r="8917" b="38776"/>
          <a:stretch/>
        </p:blipFill>
        <p:spPr>
          <a:xfrm>
            <a:off x="1" y="1542760"/>
            <a:ext cx="12192000" cy="5315245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457320" y="72780"/>
            <a:ext cx="11187253" cy="76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3600"/>
              <a:buFont typeface="Lato Hairline"/>
              <a:buNone/>
              <a:defRPr sz="3333" b="1" i="0" u="none" strike="noStrike" cap="none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>
            <a:off x="6119370" y="1146223"/>
            <a:ext cx="5525207" cy="5203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marR="0" lvl="0" indent="-4656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Arial"/>
              <a:buChar char="•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65655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Questrial"/>
              <a:buChar char="-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65655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Noto Sans Symbols"/>
              <a:buChar char="▪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65655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Courier New"/>
              <a:buChar char="o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65655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Arial"/>
              <a:buChar char="•"/>
              <a:defRPr sz="2533" b="0" i="0" u="none" strike="noStrike" cap="none">
                <a:solidFill>
                  <a:srgbClr val="75707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3657509" marR="0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body" idx="2"/>
          </p:nvPr>
        </p:nvSpPr>
        <p:spPr>
          <a:xfrm>
            <a:off x="457322" y="1146219"/>
            <a:ext cx="5292181" cy="5203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marR="0" lvl="0" indent="-4656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Arial"/>
              <a:buChar char="•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65655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Questrial"/>
              <a:buChar char="-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65655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Noto Sans Symbols"/>
              <a:buChar char="▪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65655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Courier New"/>
              <a:buChar char="o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65655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Arial"/>
              <a:buChar char="•"/>
              <a:defRPr sz="2533" b="0" i="0" u="none" strike="noStrike" cap="none">
                <a:solidFill>
                  <a:srgbClr val="75707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3657509" marR="0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76" name="Google Shape;76;p17"/>
          <p:cNvPicPr preferRelativeResize="0"/>
          <p:nvPr/>
        </p:nvPicPr>
        <p:blipFill/>
        <p:spPr>
          <a:xfrm>
            <a:off x="293914" y="832925"/>
            <a:ext cx="11517085" cy="77701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77" name="Google Shape;77;p17"/>
          <p:cNvSpPr txBox="1"/>
          <p:nvPr/>
        </p:nvSpPr>
        <p:spPr>
          <a:xfrm>
            <a:off x="10011007" y="6554418"/>
            <a:ext cx="1649495" cy="22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367" tIns="25367" rIns="25367" bIns="25367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667" b="0" i="0" u="none" strike="noStrike" cap="none">
              <a:solidFill>
                <a:srgbClr val="75707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1992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efault Slide" preserve="1">
  <p:cSld name="1_Default Slid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 rotWithShape="1">
          <a:blip r:embed="rId2">
            <a:alphaModFix amt="5000"/>
          </a:blip>
          <a:srcRect l="5716" r="8917" b="38776"/>
          <a:stretch/>
        </p:blipFill>
        <p:spPr>
          <a:xfrm>
            <a:off x="1" y="1542760"/>
            <a:ext cx="12192000" cy="531524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8"/>
          <p:cNvSpPr txBox="1">
            <a:spLocks noGrp="1"/>
          </p:cNvSpPr>
          <p:nvPr>
            <p:ph type="title"/>
          </p:nvPr>
        </p:nvSpPr>
        <p:spPr>
          <a:xfrm>
            <a:off x="457320" y="72780"/>
            <a:ext cx="11187253" cy="76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3600"/>
              <a:buFont typeface="Lato Hairline"/>
              <a:buNone/>
              <a:defRPr sz="3333" b="1" i="0" u="none" strike="noStrike" cap="none">
                <a:solidFill>
                  <a:srgbClr val="44546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1"/>
          </p:nvPr>
        </p:nvSpPr>
        <p:spPr>
          <a:xfrm>
            <a:off x="457322" y="1146219"/>
            <a:ext cx="11187252" cy="5203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marR="0" lvl="0" indent="-4656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Arial"/>
              <a:buChar char="•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65655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Questrial"/>
              <a:buChar char="-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65655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Noto Sans Symbols"/>
              <a:buChar char="▪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65655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Courier New"/>
              <a:buChar char="o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65655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Arial"/>
              <a:buChar char="•"/>
              <a:defRPr sz="2533" b="0" i="0" u="none" strike="noStrike" cap="none">
                <a:solidFill>
                  <a:srgbClr val="75707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3657509" marR="0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82" name="Google Shape;82;p18"/>
          <p:cNvPicPr preferRelativeResize="0"/>
          <p:nvPr/>
        </p:nvPicPr>
        <p:blipFill/>
        <p:spPr>
          <a:xfrm>
            <a:off x="293914" y="832925"/>
            <a:ext cx="11517085" cy="777017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83" name="Google Shape;83;p18"/>
          <p:cNvSpPr txBox="1"/>
          <p:nvPr/>
        </p:nvSpPr>
        <p:spPr>
          <a:xfrm>
            <a:off x="10011007" y="6554418"/>
            <a:ext cx="1649495" cy="22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367" tIns="25367" rIns="25367" bIns="25367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667" b="0" i="0" u="none" strike="noStrike" cap="none">
              <a:solidFill>
                <a:srgbClr val="75707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103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efault Slide" preserve="1">
  <p:cSld name="2_Default Slide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9"/>
          <p:cNvPicPr preferRelativeResize="0"/>
          <p:nvPr/>
        </p:nvPicPr>
        <p:blipFill rotWithShape="1">
          <a:blip r:embed="rId2">
            <a:alphaModFix amt="2000"/>
          </a:blip>
          <a:srcRect l="5716" r="8917" b="38776"/>
          <a:stretch/>
        </p:blipFill>
        <p:spPr>
          <a:xfrm>
            <a:off x="1" y="1542760"/>
            <a:ext cx="12192000" cy="531524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9"/>
          <p:cNvSpPr txBox="1">
            <a:spLocks noGrp="1"/>
          </p:cNvSpPr>
          <p:nvPr>
            <p:ph type="body" idx="1"/>
          </p:nvPr>
        </p:nvSpPr>
        <p:spPr>
          <a:xfrm>
            <a:off x="6119370" y="1146223"/>
            <a:ext cx="5525207" cy="5203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marR="0" lvl="0" indent="-4656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Arial"/>
              <a:buChar char="•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65655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Questrial"/>
              <a:buChar char="-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65655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Noto Sans Symbols"/>
              <a:buChar char="▪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65655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Courier New"/>
              <a:buChar char="o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65655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Arial"/>
              <a:buChar char="•"/>
              <a:defRPr sz="2533" b="0" i="0" u="none" strike="noStrike" cap="none">
                <a:solidFill>
                  <a:srgbClr val="75707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3657509" marR="0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title"/>
          </p:nvPr>
        </p:nvSpPr>
        <p:spPr>
          <a:xfrm>
            <a:off x="457320" y="71136"/>
            <a:ext cx="11187253" cy="76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Lato Hairline"/>
              <a:buNone/>
              <a:defRPr sz="3333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2"/>
          </p:nvPr>
        </p:nvSpPr>
        <p:spPr>
          <a:xfrm>
            <a:off x="457322" y="1146219"/>
            <a:ext cx="5292181" cy="5203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marR="0" lvl="0" indent="-4656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Arial"/>
              <a:buChar char="•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65655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Questrial"/>
              <a:buChar char="-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65655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Noto Sans Symbols"/>
              <a:buChar char="▪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65655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Courier New"/>
              <a:buChar char="o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65655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Arial"/>
              <a:buChar char="•"/>
              <a:defRPr sz="2533" b="0" i="0" u="none" strike="noStrike" cap="none">
                <a:solidFill>
                  <a:srgbClr val="75707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3657509" marR="0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89" name="Google Shape;89;p19"/>
          <p:cNvPicPr preferRelativeResize="0"/>
          <p:nvPr/>
        </p:nvPicPr>
        <p:blipFill rotWithShape="1">
          <a:blip r:embed="rId3">
            <a:alphaModFix/>
          </a:blip>
          <a:srcRect l="672" t="1195" r="-405" b="-1195"/>
          <a:stretch/>
        </p:blipFill>
        <p:spPr>
          <a:xfrm rot="10800000">
            <a:off x="-49665" y="-28543"/>
            <a:ext cx="12241665" cy="905009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9"/>
          <p:cNvSpPr txBox="1"/>
          <p:nvPr/>
        </p:nvSpPr>
        <p:spPr>
          <a:xfrm>
            <a:off x="10011007" y="6554418"/>
            <a:ext cx="1649495" cy="22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367" tIns="25367" rIns="25367" bIns="25367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667" b="0" i="0" u="none" strike="noStrike" cap="none">
              <a:solidFill>
                <a:srgbClr val="75707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072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efault Slide" preserve="1">
  <p:cSld name="4_Default Slide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0"/>
          <p:cNvPicPr preferRelativeResize="0"/>
          <p:nvPr/>
        </p:nvPicPr>
        <p:blipFill rotWithShape="1">
          <a:blip r:embed="rId2">
            <a:alphaModFix amt="2000"/>
          </a:blip>
          <a:srcRect l="5716" r="8917" b="38776"/>
          <a:stretch/>
        </p:blipFill>
        <p:spPr>
          <a:xfrm>
            <a:off x="1" y="1542760"/>
            <a:ext cx="12192000" cy="531524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0"/>
          <p:cNvPicPr preferRelativeResize="0"/>
          <p:nvPr/>
        </p:nvPicPr>
        <p:blipFill rotWithShape="1">
          <a:blip r:embed="rId3">
            <a:alphaModFix/>
          </a:blip>
          <a:srcRect l="672" t="1195" r="-405" b="-1195"/>
          <a:stretch/>
        </p:blipFill>
        <p:spPr>
          <a:xfrm rot="10800000">
            <a:off x="-49665" y="-28543"/>
            <a:ext cx="12241665" cy="905009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0"/>
          <p:cNvSpPr txBox="1">
            <a:spLocks noGrp="1"/>
          </p:cNvSpPr>
          <p:nvPr>
            <p:ph type="title"/>
          </p:nvPr>
        </p:nvSpPr>
        <p:spPr>
          <a:xfrm>
            <a:off x="457320" y="71136"/>
            <a:ext cx="11187253" cy="7601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Lato Hairline"/>
              <a:buNone/>
              <a:defRPr sz="3333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Lato Hairline"/>
              <a:buNone/>
              <a:defRPr sz="1867">
                <a:latin typeface="Lato Hairline"/>
                <a:ea typeface="Lato Hairline"/>
                <a:cs typeface="Lato Hairline"/>
                <a:sym typeface="Lato Hairline"/>
              </a:defRPr>
            </a:lvl9pPr>
          </a:lstStyle>
          <a:p>
            <a:endParaRPr/>
          </a:p>
        </p:txBody>
      </p:sp>
      <p:sp>
        <p:nvSpPr>
          <p:cNvPr id="95" name="Google Shape;95;p20"/>
          <p:cNvSpPr txBox="1">
            <a:spLocks noGrp="1"/>
          </p:cNvSpPr>
          <p:nvPr>
            <p:ph type="body" idx="1"/>
          </p:nvPr>
        </p:nvSpPr>
        <p:spPr>
          <a:xfrm>
            <a:off x="457320" y="1135333"/>
            <a:ext cx="11187253" cy="5203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609585" marR="0" lvl="0" indent="-46565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Arial"/>
              <a:buChar char="•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219170" marR="0" lvl="1" indent="-465655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Questrial"/>
              <a:buChar char="-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828754" marR="0" lvl="2" indent="-465655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Noto Sans Symbols"/>
              <a:buChar char="▪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2438339" marR="0" lvl="3" indent="-465655" algn="l" rtl="0">
              <a:lnSpc>
                <a:spcPct val="10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Courier New"/>
              <a:buChar char="o"/>
              <a:defRPr sz="2533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3047924" marR="0" lvl="4" indent="-465655" algn="l" rtl="0">
              <a:lnSpc>
                <a:spcPct val="90000"/>
              </a:lnSpc>
              <a:spcBef>
                <a:spcPts val="267"/>
              </a:spcBef>
              <a:spcAft>
                <a:spcPts val="0"/>
              </a:spcAft>
              <a:buClr>
                <a:srgbClr val="757070"/>
              </a:buClr>
              <a:buSzPts val="1900"/>
              <a:buFont typeface="Arial"/>
              <a:buChar char="•"/>
              <a:defRPr sz="2533" b="0" i="0" u="none" strike="noStrike" cap="none">
                <a:solidFill>
                  <a:srgbClr val="757070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3657509" marR="0" lvl="5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4267093" marR="0" lvl="6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4876678" marR="0" lvl="7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5486263" marR="0" lvl="8" indent="-423323" algn="l" rtl="0">
              <a:lnSpc>
                <a:spcPct val="90000"/>
              </a:lnSpc>
              <a:spcBef>
                <a:spcPts val="5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Google Shape;96;p20"/>
          <p:cNvSpPr txBox="1"/>
          <p:nvPr/>
        </p:nvSpPr>
        <p:spPr>
          <a:xfrm>
            <a:off x="10011007" y="6554418"/>
            <a:ext cx="1649495" cy="22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5367" tIns="25367" rIns="25367" bIns="25367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75707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667" b="0" i="0" u="none" strike="noStrike" cap="none">
              <a:solidFill>
                <a:srgbClr val="75707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3153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AFF3E-6D3A-8A40-AA6C-4FC8B14BC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5F4C95-A4F9-C645-99DF-5EF4CC660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2D6D5-B14C-F744-8D7A-3951207D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FE74-3234-F64E-AB5A-EA4F4882391B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2E36B-A752-534A-989A-5C756B1E9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7AA01-D167-0F45-ABAB-6C45145B2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F99-F049-9F48-BBFC-FC4BEF77D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25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66CFB-88F2-764E-A3DE-B2EDA8EFB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0A9C87-5490-724D-96FD-C362A57BB2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B2E58-3E50-AF45-B8AE-4F15768B0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AFE74-3234-F64E-AB5A-EA4F4882391B}" type="datetimeFigureOut">
              <a:rPr lang="en-US" smtClean="0"/>
              <a:t>12/4/18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D0F59E-79B5-5F45-8FB7-70AFE35A2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FED5E-D1CD-9B4E-8166-0F49E20F1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13F99-F049-9F48-BBFC-FC4BEF77D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16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86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9602020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EA0FD-A65A-8646-A201-0E6C07AB5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STIX2 Observed Data Proposal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62D558-C4F1-2E4B-A8A5-89EDF2DC56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836" y="4838007"/>
            <a:ext cx="11148575" cy="778385"/>
          </a:xfrm>
        </p:spPr>
        <p:txBody>
          <a:bodyPr/>
          <a:lstStyle/>
          <a:p>
            <a:r>
              <a:rPr lang="en-US" sz="2400" dirty="0"/>
              <a:t>Allan Thomson </a:t>
            </a:r>
          </a:p>
          <a:p>
            <a:r>
              <a:rPr lang="en-US" sz="2400" dirty="0"/>
              <a:t>4</a:t>
            </a:r>
            <a:r>
              <a:rPr lang="en-US" sz="2400" baseline="30000" dirty="0"/>
              <a:t>th</a:t>
            </a:r>
            <a:r>
              <a:rPr lang="en-US" sz="2400" dirty="0"/>
              <a:t> Dec 2018</a:t>
            </a:r>
          </a:p>
        </p:txBody>
      </p:sp>
    </p:spTree>
    <p:extLst>
      <p:ext uri="{BB962C8B-B14F-4D97-AF65-F5344CB8AC3E}">
        <p14:creationId xmlns:p14="http://schemas.microsoft.com/office/powerpoint/2010/main" val="153676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DD186-FE7A-FE47-8A4A-6B932C440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 Problem Restatement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D0E51C-569E-4C43-8323-1D25D7D973A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We </a:t>
            </a:r>
            <a:r>
              <a:rPr lang="en-US" sz="2400" b="1" dirty="0"/>
              <a:t>agree</a:t>
            </a:r>
            <a:r>
              <a:rPr lang="en-US" sz="2400" dirty="0"/>
              <a:t> that an ID is required for SCOs with the following properties </a:t>
            </a:r>
          </a:p>
          <a:p>
            <a:pPr lvl="1"/>
            <a:r>
              <a:rPr lang="en-US" sz="2400" dirty="0"/>
              <a:t>It should be possible to deterministically compute on both creation (producer side) and useful for search (consumer side)</a:t>
            </a:r>
          </a:p>
          <a:p>
            <a:pPr lvl="1"/>
            <a:r>
              <a:rPr lang="en-US" sz="2400" dirty="0"/>
              <a:t>Its easy to create (for both sides)</a:t>
            </a:r>
          </a:p>
          <a:p>
            <a:pPr lvl="1"/>
            <a:r>
              <a:rPr lang="en-US" sz="2400" dirty="0"/>
              <a:t>It can be referenced by relationships across transactional/individual units of intel (i.e. bundles)</a:t>
            </a:r>
          </a:p>
          <a:p>
            <a:pPr lvl="1"/>
            <a:r>
              <a:rPr lang="en-US" sz="2400" b="1" i="1" dirty="0"/>
              <a:t>The ID will be computed on a subset of SCO properties &lt;- mini-group consensus last week</a:t>
            </a:r>
          </a:p>
          <a:p>
            <a:pPr lvl="1"/>
            <a:endParaRPr lang="en-US" sz="2400" dirty="0"/>
          </a:p>
          <a:p>
            <a:r>
              <a:rPr lang="en-US" sz="2400" dirty="0"/>
              <a:t>We </a:t>
            </a:r>
            <a:r>
              <a:rPr lang="en-US" sz="2400" b="1" dirty="0"/>
              <a:t>need to work</a:t>
            </a:r>
            <a:r>
              <a:rPr lang="en-US" sz="2400" dirty="0"/>
              <a:t> on </a:t>
            </a:r>
          </a:p>
          <a:p>
            <a:pPr lvl="1"/>
            <a:r>
              <a:rPr lang="en-US" sz="2400" dirty="0"/>
              <a:t>A) How does each implementation interoperate including what needs to be defined in the spec for preferred subset</a:t>
            </a:r>
          </a:p>
          <a:p>
            <a:pPr lvl="1"/>
            <a:r>
              <a:rPr lang="en-US" sz="2400" dirty="0"/>
              <a:t>B) How an ID is computed for the set of properties chosen for subset of properties</a:t>
            </a:r>
          </a:p>
        </p:txBody>
      </p:sp>
    </p:spTree>
    <p:extLst>
      <p:ext uri="{BB962C8B-B14F-4D97-AF65-F5344CB8AC3E}">
        <p14:creationId xmlns:p14="http://schemas.microsoft.com/office/powerpoint/2010/main" val="2025875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31F8A-4BD8-C74E-AB89-B04573D36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 Proposals – What they have in common…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5AC7EE-AEE7-D146-A0C7-F51BB67DD5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r>
              <a:rPr lang="en-US" sz="2000" dirty="0"/>
              <a:t>Producer </a:t>
            </a:r>
            <a:r>
              <a:rPr lang="en-US" sz="2000" b="1" dirty="0"/>
              <a:t>SHOULD </a:t>
            </a:r>
            <a:r>
              <a:rPr lang="en-US" sz="2000" dirty="0"/>
              <a:t>use an identifier-template defined in the STIX specification for the SCO</a:t>
            </a:r>
          </a:p>
          <a:p>
            <a:pPr lvl="1">
              <a:spcAft>
                <a:spcPts val="300"/>
              </a:spcAft>
            </a:pPr>
            <a:r>
              <a:rPr lang="en-US" sz="2000" b="1" i="1" dirty="0"/>
              <a:t>Interop certification will introduce a new persona that mandates the standard implementation for the persona certification to pass</a:t>
            </a:r>
          </a:p>
          <a:p>
            <a:pPr lvl="1">
              <a:spcAft>
                <a:spcPts val="300"/>
              </a:spcAft>
            </a:pPr>
            <a:r>
              <a:rPr lang="en-US" sz="2000" b="1" i="1" dirty="0"/>
              <a:t>Exact format of identifier template is tbc (later slides)</a:t>
            </a:r>
          </a:p>
          <a:p>
            <a:pPr>
              <a:spcAft>
                <a:spcPts val="300"/>
              </a:spcAft>
            </a:pPr>
            <a:endParaRPr lang="en-US" sz="2000" dirty="0"/>
          </a:p>
          <a:p>
            <a:pPr>
              <a:spcAft>
                <a:spcPts val="300"/>
              </a:spcAft>
            </a:pPr>
            <a:r>
              <a:rPr lang="en-US" sz="2000" dirty="0"/>
              <a:t>Producer </a:t>
            </a:r>
            <a:r>
              <a:rPr lang="en-US" sz="2000" b="1" dirty="0"/>
              <a:t>MAY</a:t>
            </a:r>
            <a:r>
              <a:rPr lang="en-US" sz="2000" dirty="0"/>
              <a:t> use a different identifier-template than that defined in the STIX specification for the SCO</a:t>
            </a:r>
          </a:p>
          <a:p>
            <a:pPr>
              <a:spcAft>
                <a:spcPts val="300"/>
              </a:spcAft>
            </a:pPr>
            <a:endParaRPr lang="en-US" sz="2000" dirty="0"/>
          </a:p>
          <a:p>
            <a:pPr>
              <a:spcAft>
                <a:spcPts val="300"/>
              </a:spcAft>
            </a:pPr>
            <a:r>
              <a:rPr lang="en-US" sz="2000" dirty="0"/>
              <a:t>Producer </a:t>
            </a:r>
            <a:r>
              <a:rPr lang="en-US" sz="2000" b="1" dirty="0"/>
              <a:t>MUST</a:t>
            </a:r>
            <a:r>
              <a:rPr lang="en-US" sz="2000" dirty="0"/>
              <a:t> pass an identifier-map of non-standard templates used as part of a STIX Bundle either directly as a STIX object or via reference to an externally published version for use by external organizations </a:t>
            </a:r>
          </a:p>
          <a:p>
            <a:pPr>
              <a:spcAft>
                <a:spcPts val="300"/>
              </a:spcAft>
            </a:pPr>
            <a:endParaRPr lang="en-US" sz="2000" dirty="0"/>
          </a:p>
          <a:p>
            <a:pPr>
              <a:spcAft>
                <a:spcPts val="300"/>
              </a:spcAft>
            </a:pPr>
            <a:r>
              <a:rPr lang="en-US" sz="2000" dirty="0"/>
              <a:t>Identifiers </a:t>
            </a:r>
            <a:r>
              <a:rPr lang="en-US" sz="2000" b="1" dirty="0"/>
              <a:t>MUST</a:t>
            </a:r>
            <a:r>
              <a:rPr lang="en-US" sz="2000" dirty="0"/>
              <a:t> use an identifier-template to specify how the id is generated. </a:t>
            </a:r>
          </a:p>
          <a:p>
            <a:pPr>
              <a:spcAft>
                <a:spcPts val="3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2431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31F8A-4BD8-C74E-AB89-B04573D36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 Proposals (pro/con not agreed)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C8139FB-C89C-BA45-AA45-4CE99876A6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6502247"/>
              </p:ext>
            </p:extLst>
          </p:nvPr>
        </p:nvGraphicFramePr>
        <p:xfrm>
          <a:off x="286836" y="981115"/>
          <a:ext cx="11528219" cy="4270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294">
                  <a:extLst>
                    <a:ext uri="{9D8B030D-6E8A-4147-A177-3AD203B41FA5}">
                      <a16:colId xmlns:a16="http://schemas.microsoft.com/office/drawing/2014/main" val="1561618048"/>
                    </a:ext>
                  </a:extLst>
                </a:gridCol>
                <a:gridCol w="4283766">
                  <a:extLst>
                    <a:ext uri="{9D8B030D-6E8A-4147-A177-3AD203B41FA5}">
                      <a16:colId xmlns:a16="http://schemas.microsoft.com/office/drawing/2014/main" val="102426386"/>
                    </a:ext>
                  </a:extLst>
                </a:gridCol>
                <a:gridCol w="3702364">
                  <a:extLst>
                    <a:ext uri="{9D8B030D-6E8A-4147-A177-3AD203B41FA5}">
                      <a16:colId xmlns:a16="http://schemas.microsoft.com/office/drawing/2014/main" val="818798135"/>
                    </a:ext>
                  </a:extLst>
                </a:gridCol>
                <a:gridCol w="1890795">
                  <a:extLst>
                    <a:ext uri="{9D8B030D-6E8A-4147-A177-3AD203B41FA5}">
                      <a16:colId xmlns:a16="http://schemas.microsoft.com/office/drawing/2014/main" val="3568458829"/>
                    </a:ext>
                  </a:extLst>
                </a:gridCol>
              </a:tblGrid>
              <a:tr h="582192">
                <a:tc>
                  <a:txBody>
                    <a:bodyPr/>
                    <a:lstStyle/>
                    <a:p>
                      <a:r>
                        <a:rPr lang="en-US" sz="1100" dirty="0"/>
                        <a:t>Option Summary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Pro (</a:t>
                      </a:r>
                      <a:r>
                        <a:rPr lang="en-US" sz="1100" i="1" dirty="0"/>
                        <a:t>as provided by proposer and does not represent agreement</a:t>
                      </a:r>
                      <a:r>
                        <a:rPr lang="en-US" sz="11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Con (</a:t>
                      </a:r>
                      <a:r>
                        <a:rPr lang="en-US" sz="1100" i="1" dirty="0"/>
                        <a:t>as provided by proposer and does not represent agreement</a:t>
                      </a:r>
                      <a:r>
                        <a:rPr lang="en-US" sz="11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9100"/>
                  </a:ext>
                </a:extLst>
              </a:tr>
              <a:tr h="1253115">
                <a:tc>
                  <a:txBody>
                    <a:bodyPr/>
                    <a:lstStyle/>
                    <a:p>
                      <a:r>
                        <a:rPr lang="en-US" sz="1100" dirty="0"/>
                        <a:t>Base 85 + SHA1 Hash-based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arenR"/>
                      </a:pPr>
                      <a:r>
                        <a:rPr lang="en-US" sz="1100" dirty="0"/>
                        <a:t>SCO Ids are Hash values based on defined set of properties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en-US" sz="1100" dirty="0"/>
                        <a:t>Define STIX pattern grammar like definition of all attributes that contribute to ID (see next slide)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en-US" sz="1100" dirty="0"/>
                        <a:t>Include in grammar what special character is inserted to avoid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AutoNum type="arabicParenR"/>
                      </a:pPr>
                      <a:r>
                        <a:rPr lang="en-US" sz="1100" dirty="0"/>
                        <a:t>Smaller size than UUIDs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en-US" sz="1100" dirty="0"/>
                        <a:t>Fast to compute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en-US" sz="1100" dirty="0"/>
                        <a:t>Reuses existing definition language (with minor tweaks) that is used for SCO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en-US" sz="1100" dirty="0"/>
                        <a:t>Is deterministic</a:t>
                      </a:r>
                    </a:p>
                    <a:p>
                      <a:pPr marL="457200" indent="-457200">
                        <a:buAutoNum type="arabicParenR"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1) Different IDs from Objects (this could be considered a pro as well)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727646"/>
                  </a:ext>
                </a:extLst>
              </a:tr>
              <a:tr h="1253115">
                <a:tc>
                  <a:txBody>
                    <a:bodyPr/>
                    <a:lstStyle/>
                    <a:p>
                      <a:r>
                        <a:rPr lang="en-US" sz="1100" dirty="0"/>
                        <a:t>UUID-based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/>
                        <a:t>1) ALL ids continue to use the same form: &lt;object-type&gt;—UUID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100" dirty="0"/>
                        <a:t>2) The UUID portion of the id is either a UUID4 or a UUID5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1" indent="-228600">
                        <a:spcBef>
                          <a:spcPts val="0"/>
                        </a:spcBef>
                        <a:spcAft>
                          <a:spcPts val="400"/>
                        </a:spcAft>
                        <a:buAutoNum type="arabicParenR"/>
                      </a:pPr>
                      <a:r>
                        <a:rPr lang="en-US" sz="1100" dirty="0"/>
                        <a:t>Does not result in large number of IDs for the same object compared to UUID4 </a:t>
                      </a:r>
                      <a:r>
                        <a:rPr lang="en-US" sz="1100" dirty="0">
                          <a:solidFill>
                            <a:srgbClr val="FF0000"/>
                          </a:solidFill>
                        </a:rPr>
                        <a:t>[Required by high volume sensor providers</a:t>
                      </a:r>
                      <a:r>
                        <a:rPr lang="en-US" sz="1100" dirty="0"/>
                        <a:t>]. Even less than for current proposal as producers can use less granular semantic equivalence-based determinism</a:t>
                      </a:r>
                    </a:p>
                    <a:p>
                      <a:pPr marL="228600" lvl="1" indent="-228600">
                        <a:spcBef>
                          <a:spcPts val="0"/>
                        </a:spcBef>
                        <a:spcAft>
                          <a:spcPts val="400"/>
                        </a:spcAft>
                        <a:buAutoNum type="arabicParenR"/>
                      </a:pPr>
                      <a:r>
                        <a:rPr lang="en-US" sz="1100" dirty="0"/>
                        <a:t>Allows full integrity for versioning of cyber observables</a:t>
                      </a:r>
                    </a:p>
                    <a:p>
                      <a:pPr marL="228600" lvl="1" indent="-228600">
                        <a:spcBef>
                          <a:spcPts val="0"/>
                        </a:spcBef>
                        <a:spcAft>
                          <a:spcPts val="400"/>
                        </a:spcAft>
                        <a:buAutoNum type="arabicParenR"/>
                      </a:pPr>
                      <a:r>
                        <a:rPr lang="en-US" sz="1100" dirty="0"/>
                        <a:t>Does not depend upon receiving final universal consensus across all stakeholders on semantic equivalence for each object. Very quick to implement</a:t>
                      </a:r>
                    </a:p>
                    <a:p>
                      <a:pPr marL="228600" lvl="1" indent="-228600">
                        <a:spcBef>
                          <a:spcPts val="0"/>
                        </a:spcBef>
                        <a:spcAft>
                          <a:spcPts val="400"/>
                        </a:spcAft>
                        <a:buAutoNum type="arabicParenR"/>
                      </a:pPr>
                      <a:r>
                        <a:rPr lang="en-US" sz="1100" b="0" dirty="0"/>
                        <a:t>MUCH smaller change from status quo. Does not require any current implementation to change unless they want 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AutoNum type="arabicParenR"/>
                        <a:tabLst/>
                        <a:defRPr/>
                      </a:pPr>
                      <a:r>
                        <a:rPr lang="en-US" sz="1100" dirty="0"/>
                        <a:t>Does not guarantee auto-correlation of exact match objects across producers</a:t>
                      </a:r>
                    </a:p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484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815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31F8A-4BD8-C74E-AB89-B04573D36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 Proposals Common Pros – What they have in common…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5AC7EE-AEE7-D146-A0C7-F51BB67DD5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r>
              <a:rPr lang="en-US" sz="2400" dirty="0"/>
              <a:t>All objects determined by producer to be equivalent are explicitly correlated with the same ID </a:t>
            </a:r>
          </a:p>
          <a:p>
            <a:pPr lvl="1">
              <a:spcAft>
                <a:spcPts val="300"/>
              </a:spcAft>
            </a:pPr>
            <a:r>
              <a:rPr lang="en-US" sz="2400" i="1" dirty="0"/>
              <a:t>Interop persona addition will mandate interop of ids across vendors</a:t>
            </a:r>
          </a:p>
          <a:p>
            <a:pPr lvl="1">
              <a:spcAft>
                <a:spcPts val="300"/>
              </a:spcAft>
            </a:pPr>
            <a:r>
              <a:rPr lang="en-US" sz="2400" i="1" dirty="0"/>
              <a:t>** Not necessarily true for UUIDv4</a:t>
            </a:r>
          </a:p>
          <a:p>
            <a:pPr lvl="1">
              <a:spcAft>
                <a:spcPts val="300"/>
              </a:spcAft>
            </a:pPr>
            <a:endParaRPr lang="en-US" sz="2400" i="1" dirty="0"/>
          </a:p>
          <a:p>
            <a:pPr>
              <a:spcAft>
                <a:spcPts val="300"/>
              </a:spcAft>
            </a:pPr>
            <a:r>
              <a:rPr lang="en-US" sz="2400" dirty="0"/>
              <a:t>Provides producers full control to convey what they know including semantic equivalence </a:t>
            </a:r>
            <a:endParaRPr lang="en-US" sz="2400" i="1" dirty="0"/>
          </a:p>
          <a:p>
            <a:pPr lvl="1">
              <a:spcAft>
                <a:spcPts val="300"/>
              </a:spcAft>
            </a:pPr>
            <a:r>
              <a:rPr lang="en-US" sz="2400" i="1" dirty="0"/>
              <a:t>** not sure what this really means</a:t>
            </a:r>
          </a:p>
          <a:p>
            <a:pPr lvl="1">
              <a:spcAft>
                <a:spcPts val="300"/>
              </a:spcAft>
            </a:pPr>
            <a:endParaRPr lang="en-US" sz="2400" dirty="0"/>
          </a:p>
          <a:p>
            <a:pPr>
              <a:spcAft>
                <a:spcPts val="300"/>
              </a:spcAft>
            </a:pPr>
            <a:r>
              <a:rPr lang="en-US" sz="2400" dirty="0"/>
              <a:t>External organizations can calculate other organizations’ ids using identifier-map </a:t>
            </a:r>
          </a:p>
          <a:p>
            <a:pPr lvl="1">
              <a:spcAft>
                <a:spcPts val="300"/>
              </a:spcAft>
            </a:pPr>
            <a:r>
              <a:rPr lang="en-US" sz="2400" i="1" dirty="0"/>
              <a:t>** provided the ids were created using a template that is deterministic and repeatable</a:t>
            </a:r>
          </a:p>
          <a:p>
            <a:pPr>
              <a:spcAft>
                <a:spcPts val="300"/>
              </a:spcAft>
            </a:pPr>
            <a:endParaRPr lang="en-US" sz="2400" dirty="0"/>
          </a:p>
          <a:p>
            <a:pPr>
              <a:spcAft>
                <a:spcPts val="300"/>
              </a:spcAft>
            </a:pPr>
            <a:endParaRPr lang="en-US" sz="2400" dirty="0"/>
          </a:p>
          <a:p>
            <a:pPr>
              <a:spcAft>
                <a:spcPts val="300"/>
              </a:spcAft>
            </a:pPr>
            <a:endParaRPr lang="en-US" sz="2400" dirty="0"/>
          </a:p>
          <a:p>
            <a:pPr lvl="1">
              <a:spcAft>
                <a:spcPts val="300"/>
              </a:spcAft>
            </a:pPr>
            <a:endParaRPr lang="en-US" sz="2400" dirty="0"/>
          </a:p>
          <a:p>
            <a:pPr>
              <a:spcAft>
                <a:spcPts val="3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33861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C3DC3-B4DA-AF4C-8FE6-88A152CBC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Identifier Templates – Option #1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658AD3-A3EF-8146-8F34-E01A0D053F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Use STIX Pattern Grammar variation </a:t>
            </a:r>
          </a:p>
          <a:p>
            <a:pPr lvl="1"/>
            <a:r>
              <a:rPr lang="en-US" sz="2000" dirty="0"/>
              <a:t>Use the terms defined in the STIX pattern grammar and the concatenation terms</a:t>
            </a:r>
          </a:p>
          <a:p>
            <a:pPr lvl="1"/>
            <a:r>
              <a:rPr lang="en-US" sz="2000" dirty="0"/>
              <a:t>and define SHA1 hash on the result of the expression</a:t>
            </a:r>
          </a:p>
          <a:p>
            <a:pPr lvl="2"/>
            <a:r>
              <a:rPr lang="en-US" sz="2000" dirty="0"/>
              <a:t>[</a:t>
            </a:r>
            <a:r>
              <a:rPr lang="en-US" sz="2000" dirty="0" err="1"/>
              <a:t>email.type:value</a:t>
            </a:r>
            <a:r>
              <a:rPr lang="en-US" sz="2000" dirty="0"/>
              <a:t> FOLLOWEDBY </a:t>
            </a:r>
            <a:r>
              <a:rPr lang="en-US" sz="2000" dirty="0" err="1"/>
              <a:t>email.is_multipart:value</a:t>
            </a:r>
            <a:r>
              <a:rPr lang="en-US" sz="2000" dirty="0"/>
              <a:t>]</a:t>
            </a:r>
          </a:p>
          <a:p>
            <a:r>
              <a:rPr lang="en-US" sz="2000" dirty="0"/>
              <a:t>For optional fields we could have</a:t>
            </a:r>
          </a:p>
          <a:p>
            <a:pPr lvl="1"/>
            <a:r>
              <a:rPr lang="en-US" sz="2000" dirty="0"/>
              <a:t>[</a:t>
            </a:r>
            <a:r>
              <a:rPr lang="en-US" sz="2000" dirty="0" err="1"/>
              <a:t>email.type:value</a:t>
            </a:r>
            <a:r>
              <a:rPr lang="en-US" sz="2000" dirty="0"/>
              <a:t> FOLLOWEDBY (</a:t>
            </a:r>
            <a:r>
              <a:rPr lang="en-US" sz="2000" dirty="0" err="1"/>
              <a:t>email.is_multipart:value</a:t>
            </a:r>
            <a:r>
              <a:rPr lang="en-US" sz="2000" dirty="0"/>
              <a:t> OR “\</a:t>
            </a:r>
            <a:r>
              <a:rPr lang="en-US" sz="2000" dirty="0" err="1"/>
              <a:t>ff</a:t>
            </a:r>
            <a:r>
              <a:rPr lang="en-US" sz="2000" dirty="0"/>
              <a:t>“)]</a:t>
            </a:r>
          </a:p>
          <a:p>
            <a:pPr lvl="1"/>
            <a:r>
              <a:rPr lang="en-US" sz="2000" dirty="0"/>
              <a:t>If </a:t>
            </a:r>
            <a:r>
              <a:rPr lang="en-US" sz="2000" dirty="0" err="1"/>
              <a:t>is_multipart</a:t>
            </a:r>
            <a:r>
              <a:rPr lang="en-US" sz="2000" dirty="0"/>
              <a:t> was an optional field value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000" dirty="0"/>
              <a:t>\</a:t>
            </a:r>
            <a:r>
              <a:rPr lang="en-US" sz="2000" dirty="0" err="1"/>
              <a:t>ff</a:t>
            </a:r>
            <a:r>
              <a:rPr lang="en-US" sz="2000" dirty="0"/>
              <a:t> or similar would be chosen to avoid ambiguity</a:t>
            </a:r>
          </a:p>
          <a:p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7066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C3DC3-B4DA-AF4C-8FE6-88A152CBC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Identifier Templates – Option #2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658AD3-A3EF-8146-8F34-E01A0D053F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Option #2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2303C7-BE6A-A84D-B941-8E88169D424A}"/>
              </a:ext>
            </a:extLst>
          </p:cNvPr>
          <p:cNvSpPr/>
          <p:nvPr/>
        </p:nvSpPr>
        <p:spPr>
          <a:xfrm>
            <a:off x="2014461" y="1960342"/>
            <a:ext cx="257468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Identifier-Map Example: 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type: "identifier-map",</a:t>
            </a:r>
          </a:p>
          <a:p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namespace: "</a:t>
            </a:r>
            <a:r>
              <a:rPr lang="en-US" sz="1400" dirty="0" err="1">
                <a:solidFill>
                  <a:srgbClr val="25242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acmecorp.com</a:t>
            </a:r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</a:t>
            </a:r>
          </a:p>
          <a:p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1400" dirty="0" err="1">
                <a:solidFill>
                  <a:srgbClr val="252423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identifier_map</a:t>
            </a:r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: {</a:t>
            </a:r>
          </a:p>
          <a:p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400" dirty="0" err="1">
                <a:solidFill>
                  <a:srgbClr val="252423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arglebargle</a:t>
            </a:r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: “${</a:t>
            </a:r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fieldName1}, ${fieldName2}</a:t>
            </a:r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 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7CFE3D-24ED-4948-BA70-BB924F81EC50}"/>
              </a:ext>
            </a:extLst>
          </p:cNvPr>
          <p:cNvSpPr/>
          <p:nvPr/>
        </p:nvSpPr>
        <p:spPr>
          <a:xfrm>
            <a:off x="4868360" y="1973543"/>
            <a:ext cx="22035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 Object Example: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type: "</a:t>
            </a:r>
            <a:r>
              <a:rPr lang="en-US" sz="1400" dirty="0" err="1">
                <a:solidFill>
                  <a:srgbClr val="25242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arglebargle</a:t>
            </a:r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fieldName1: "foo",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fieldName2: "fee",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EB1E7E-BB88-7A49-9B4A-4E80003090E6}"/>
              </a:ext>
            </a:extLst>
          </p:cNvPr>
          <p:cNvSpPr/>
          <p:nvPr/>
        </p:nvSpPr>
        <p:spPr>
          <a:xfrm>
            <a:off x="7243944" y="1960342"/>
            <a:ext cx="3356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dirty="0">
                <a:solidFill>
                  <a:srgbClr val="252423"/>
                </a:solidFill>
                <a:latin typeface="Helvetica Neue" panose="02000503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STIX </a:t>
            </a:r>
            <a:r>
              <a:rPr lang="en-US" sz="1400" dirty="0" err="1">
                <a:solidFill>
                  <a:srgbClr val="252423"/>
                </a:solidFill>
                <a:latin typeface="Helvetica Neue" panose="02000503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genid</a:t>
            </a:r>
            <a:r>
              <a:rPr lang="en-US" sz="1400" dirty="0">
                <a:solidFill>
                  <a:srgbClr val="252423"/>
                </a:solidFill>
                <a:latin typeface="Helvetica Neue" panose="02000503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library could take the object and identifier-map as arguments and return a valid id</a:t>
            </a:r>
          </a:p>
          <a:p>
            <a:pPr lvl="0"/>
            <a:endParaRPr lang="en-US" sz="1400" dirty="0">
              <a:solidFill>
                <a:srgbClr val="252423"/>
              </a:solidFill>
              <a:latin typeface="Helvetica Neue" panose="02000503000000020004" pitchFamily="2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400" dirty="0">
                <a:solidFill>
                  <a:srgbClr val="252423"/>
                </a:solidFill>
                <a:latin typeface="Helvetica Neue" panose="02000503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400" dirty="0" err="1">
                <a:solidFill>
                  <a:srgbClr val="252423"/>
                </a:solidFill>
                <a:latin typeface="Helvetica Neue" panose="02000503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genid</a:t>
            </a:r>
            <a:r>
              <a:rPr lang="en-US" sz="1400" dirty="0">
                <a:solidFill>
                  <a:srgbClr val="252423"/>
                </a:solidFill>
                <a:latin typeface="Helvetica Neue" panose="02000503000000020004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call into the python UUID5 library would look something like this: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uuid.uuid5("</a:t>
            </a:r>
            <a:r>
              <a:rPr lang="en-US" sz="1400" dirty="0" err="1">
                <a:solidFill>
                  <a:srgbClr val="25242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acmecorp.com</a:t>
            </a:r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"</a:t>
            </a:r>
            <a:r>
              <a:rPr lang="en-US" sz="1400" dirty="0" err="1">
                <a:solidFill>
                  <a:srgbClr val="25242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foofee</a:t>
            </a:r>
            <a:r>
              <a:rPr lang="en-US" sz="1400" dirty="0">
                <a:solidFill>
                  <a:srgbClr val="252423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")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34229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</TotalTime>
  <Words>752</Words>
  <Application>Microsoft Macintosh PowerPoint</Application>
  <PresentationFormat>Widescreen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Courier New</vt:lpstr>
      <vt:lpstr>Helvetica Neue</vt:lpstr>
      <vt:lpstr>Lato Hairline</vt:lpstr>
      <vt:lpstr>Noto Sans Symbols</vt:lpstr>
      <vt:lpstr>Questrial</vt:lpstr>
      <vt:lpstr>1_Office Theme</vt:lpstr>
      <vt:lpstr>STIX2 Observed Data Proposal Update</vt:lpstr>
      <vt:lpstr>Id Problem Restatement</vt:lpstr>
      <vt:lpstr>ID Proposals – What they have in common…</vt:lpstr>
      <vt:lpstr>ID Proposals (pro/con not agreed)</vt:lpstr>
      <vt:lpstr>ID Proposals Common Pros – What they have in common…</vt:lpstr>
      <vt:lpstr>Identifier Templates – Option #1</vt:lpstr>
      <vt:lpstr>Identifier Templates – Option #2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Allan Thomson</dc:creator>
  <cp:keywords/>
  <dc:description/>
  <cp:lastModifiedBy>Allan Thomson</cp:lastModifiedBy>
  <cp:revision>115</cp:revision>
  <dcterms:created xsi:type="dcterms:W3CDTF">2018-11-04T23:20:58Z</dcterms:created>
  <dcterms:modified xsi:type="dcterms:W3CDTF">2018-12-04T21:01:05Z</dcterms:modified>
  <cp:category/>
</cp:coreProperties>
</file>