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407" autoAdjust="0"/>
  </p:normalViewPr>
  <p:slideViewPr>
    <p:cSldViewPr>
      <p:cViewPr varScale="1">
        <p:scale>
          <a:sx n="135" d="100"/>
          <a:sy n="135" d="100"/>
        </p:scale>
        <p:origin x="-6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4A3AE-761F-F947-A208-7753BAE704B9}" type="datetimeFigureOut">
              <a:rPr lang="en-US" smtClean="0"/>
              <a:t>2015-06-09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33581-410C-7748-A44D-317938C97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18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C0775-A437-6E4C-BBFA-014547F7B86A}" type="datetimeFigureOut">
              <a:rPr lang="en-US" smtClean="0"/>
              <a:t>2015-06-09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A7386-845E-9746-AD9D-D1F435DC3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40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4668" y="2491665"/>
            <a:ext cx="7244644" cy="838554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354492" y="3437820"/>
            <a:ext cx="7259460" cy="58384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53962" y="4134558"/>
            <a:ext cx="7245350" cy="479776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add Author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68602" y="4614334"/>
            <a:ext cx="7245350" cy="423331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8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392839" y="457200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4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25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w Cen MT" charset="0"/>
              </a:defRPr>
            </a:lvl1pPr>
          </a:lstStyle>
          <a:p>
            <a:fld id="{6CC3BA4F-4CFC-4E8C-B9D5-F9506FC24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09656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491770"/>
            <a:ext cx="8051799" cy="594785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1" y="1371600"/>
            <a:ext cx="8051798" cy="47949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685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395196"/>
            <a:ext cx="7772400" cy="52322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69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41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6337"/>
            <a:ext cx="531424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solidFill>
                  <a:srgbClr val="8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79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3557" y="2905830"/>
            <a:ext cx="6857998" cy="916165"/>
          </a:xfrm>
        </p:spPr>
        <p:txBody>
          <a:bodyPr/>
          <a:lstStyle>
            <a:lvl1pPr algn="ctr">
              <a:defRPr sz="48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74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07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9222"/>
            <a:ext cx="5111750" cy="444694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800000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79222"/>
            <a:ext cx="3008313" cy="44469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84201" y="491771"/>
            <a:ext cx="8027808" cy="580674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28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3767" y="1312333"/>
            <a:ext cx="6878019" cy="34152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6210" y="6314017"/>
            <a:ext cx="685799" cy="365125"/>
          </a:xfrm>
        </p:spPr>
        <p:txBody>
          <a:bodyPr/>
          <a:lstStyle/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152400"/>
            <a:ext cx="288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®</a:t>
            </a:r>
            <a:endParaRPr lang="en-GB" sz="105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77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7778" y="2791882"/>
            <a:ext cx="7543797" cy="1877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YAANA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9110" y="6314017"/>
            <a:ext cx="685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81DB-4738-F845-B874-4C4CA4304B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8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hdr="0"/>
  <p:txStyles>
    <p:titleStyle>
      <a:lvl1pPr algn="r" defTabSz="457200" rtl="0" eaLnBrk="1" latinLnBrk="0" hangingPunct="1">
        <a:spcBef>
          <a:spcPct val="0"/>
        </a:spcBef>
        <a:buNone/>
        <a:defRPr sz="6600" b="1" i="0" kern="900" spc="0" baseline="0">
          <a:solidFill>
            <a:schemeClr val="tx1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BA4F-4CFC-4E8C-B9D5-F9506FC24FD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</a:t>
            </a:r>
            <a:r>
              <a:rPr lang="en-US" dirty="0" smtClean="0"/>
              <a:t>cybersecurity ecosystem – CTI liaisons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64076" y="4983638"/>
            <a:ext cx="457200" cy="4572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ISO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117616" y="1436388"/>
            <a:ext cx="731520" cy="7315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IETF</a:t>
            </a:r>
            <a:br>
              <a:rPr lang="en-US" sz="1600" b="1" dirty="0" smtClean="0">
                <a:latin typeface="Arial Narrow" panose="020B0606020202030204" pitchFamily="34" charset="0"/>
              </a:rPr>
            </a:br>
            <a:r>
              <a:rPr lang="en-US" sz="1600" b="1" dirty="0" smtClean="0">
                <a:latin typeface="Arial Narrow" panose="020B0606020202030204" pitchFamily="34" charset="0"/>
              </a:rPr>
              <a:t>IRTF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796941" y="4733398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Narrow" panose="020B0606020202030204" pitchFamily="34" charset="0"/>
              </a:rPr>
              <a:t>ITU-T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185534" y="4466933"/>
            <a:ext cx="640080" cy="64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latin typeface="Arial Narrow" panose="020B0606020202030204" pitchFamily="34" charset="0"/>
              </a:rPr>
              <a:t>Trusted</a:t>
            </a:r>
            <a:br>
              <a:rPr lang="en-US" sz="1100" b="1" dirty="0" smtClean="0">
                <a:latin typeface="Arial Narrow" panose="020B0606020202030204" pitchFamily="34" charset="0"/>
              </a:rPr>
            </a:br>
            <a:r>
              <a:rPr lang="en-US" sz="1100" b="1" dirty="0" smtClean="0">
                <a:latin typeface="Arial Narrow" panose="020B0606020202030204" pitchFamily="34" charset="0"/>
              </a:rPr>
              <a:t>Computing</a:t>
            </a:r>
            <a:br>
              <a:rPr lang="en-US" sz="1100" b="1" dirty="0" smtClean="0">
                <a:latin typeface="Arial Narrow" panose="020B0606020202030204" pitchFamily="34" charset="0"/>
              </a:rPr>
            </a:br>
            <a:r>
              <a:rPr lang="en-US" sz="1100" b="1" dirty="0" smtClean="0">
                <a:latin typeface="Arial Narrow" panose="020B0606020202030204" pitchFamily="34" charset="0"/>
              </a:rPr>
              <a:t>Group</a:t>
            </a:r>
            <a:endParaRPr lang="en-US" sz="1100" b="1" dirty="0">
              <a:latin typeface="Arial Narrow" panose="020B0606020202030204" pitchFamily="34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636894" y="1684805"/>
            <a:ext cx="548640" cy="5492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CA/B</a:t>
            </a:r>
            <a:r>
              <a:rPr lang="en-US" sz="1200" b="1" dirty="0">
                <a:latin typeface="Arial Narrow" panose="020B0606020202030204" pitchFamily="34" charset="0"/>
              </a:rPr>
              <a:t/>
            </a:r>
            <a:br>
              <a:rPr lang="en-US" sz="1200" b="1" dirty="0">
                <a:latin typeface="Arial Narrow" panose="020B0606020202030204" pitchFamily="34" charset="0"/>
              </a:rPr>
            </a:br>
            <a:r>
              <a:rPr lang="en-US" sz="1200" b="1" dirty="0" smtClean="0">
                <a:latin typeface="Arial Narrow" panose="020B0606020202030204" pitchFamily="34" charset="0"/>
              </a:rPr>
              <a:t>Forum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49598" y="3428233"/>
            <a:ext cx="731838" cy="7318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Narrow" panose="020B0606020202030204" pitchFamily="34" charset="0"/>
              </a:rPr>
              <a:t>3GPP</a:t>
            </a:r>
          </a:p>
        </p:txBody>
      </p:sp>
      <p:sp>
        <p:nvSpPr>
          <p:cNvPr id="30" name="Oval 29"/>
          <p:cNvSpPr/>
          <p:nvPr/>
        </p:nvSpPr>
        <p:spPr>
          <a:xfrm>
            <a:off x="3190949" y="1737360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FIRST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762457" y="2250759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ETSI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654718" y="4530647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Arial Narrow" panose="020B0606020202030204" pitchFamily="34" charset="0"/>
              </a:rPr>
              <a:t>Common</a:t>
            </a:r>
            <a:br>
              <a:rPr lang="en-US" sz="1000" b="1" dirty="0" smtClean="0">
                <a:latin typeface="Arial Narrow" panose="020B0606020202030204" pitchFamily="34" charset="0"/>
              </a:rPr>
            </a:br>
            <a:r>
              <a:rPr lang="en-US" sz="1000" b="1" dirty="0" smtClean="0">
                <a:latin typeface="Arial Narrow" panose="020B0606020202030204" pitchFamily="34" charset="0"/>
              </a:rPr>
              <a:t>Criteria</a:t>
            </a:r>
            <a:br>
              <a:rPr lang="en-US" sz="1000" b="1" dirty="0" smtClean="0">
                <a:latin typeface="Arial Narrow" panose="020B0606020202030204" pitchFamily="34" charset="0"/>
              </a:rPr>
            </a:br>
            <a:r>
              <a:rPr lang="en-US" sz="1000" b="1" dirty="0" smtClean="0">
                <a:latin typeface="Arial Narrow" panose="020B0606020202030204" pitchFamily="34" charset="0"/>
              </a:rPr>
              <a:t>Recognition</a:t>
            </a:r>
            <a:br>
              <a:rPr lang="en-US" sz="1000" b="1" dirty="0" smtClean="0">
                <a:latin typeface="Arial Narrow" panose="020B0606020202030204" pitchFamily="34" charset="0"/>
              </a:rPr>
            </a:br>
            <a:r>
              <a:rPr lang="en-US" sz="1000" b="1" dirty="0" smtClean="0">
                <a:latin typeface="Arial Narrow" panose="020B0606020202030204" pitchFamily="34" charset="0"/>
              </a:rPr>
              <a:t>Arrangement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cxnSp>
        <p:nvCxnSpPr>
          <p:cNvPr id="89" name="Straight Arrow Connector 88"/>
          <p:cNvCxnSpPr>
            <a:stCxn id="30" idx="4"/>
            <a:endCxn id="49" idx="1"/>
          </p:cNvCxnSpPr>
          <p:nvPr/>
        </p:nvCxnSpPr>
        <p:spPr>
          <a:xfrm>
            <a:off x="3511624" y="2377123"/>
            <a:ext cx="339894" cy="577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 rot="21600000">
            <a:off x="6504939" y="2697594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NATO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3089634" y="4663757"/>
            <a:ext cx="641350" cy="639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latin typeface="Arial Narrow" panose="020B0606020202030204" pitchFamily="34" charset="0"/>
              </a:rPr>
              <a:t>Cloud</a:t>
            </a:r>
            <a:br>
              <a:rPr lang="en-US" sz="1100" b="1" dirty="0" smtClean="0">
                <a:latin typeface="Arial Narrow" panose="020B0606020202030204" pitchFamily="34" charset="0"/>
              </a:rPr>
            </a:br>
            <a:r>
              <a:rPr lang="en-US" sz="1100" b="1" dirty="0" smtClean="0">
                <a:latin typeface="Arial Narrow" panose="020B0606020202030204" pitchFamily="34" charset="0"/>
              </a:rPr>
              <a:t>Security </a:t>
            </a:r>
            <a:br>
              <a:rPr lang="en-US" sz="1100" b="1" dirty="0" smtClean="0">
                <a:latin typeface="Arial Narrow" panose="020B0606020202030204" pitchFamily="34" charset="0"/>
              </a:rPr>
            </a:br>
            <a:r>
              <a:rPr lang="en-US" sz="1100" b="1" dirty="0" smtClean="0">
                <a:latin typeface="Arial Narrow" panose="020B0606020202030204" pitchFamily="34" charset="0"/>
              </a:rPr>
              <a:t>Alliance</a:t>
            </a:r>
            <a:endParaRPr lang="en-US" sz="1100" b="1" dirty="0">
              <a:latin typeface="Arial Narrow" panose="020B0606020202030204" pitchFamily="34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2455464" y="4373195"/>
            <a:ext cx="640080" cy="64008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Council</a:t>
            </a:r>
            <a:b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on</a:t>
            </a:r>
            <a:b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Cyber</a:t>
            </a:r>
            <a:b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security/</a:t>
            </a:r>
            <a:b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CIS</a:t>
            </a:r>
            <a:endParaRPr lang="en-US" sz="10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5625932" y="4578777"/>
            <a:ext cx="457200" cy="4572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OMG</a:t>
            </a:r>
            <a:endParaRPr lang="en-US" sz="14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961396" y="4134464"/>
            <a:ext cx="640080" cy="64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GSMA</a:t>
            </a:r>
            <a:br>
              <a:rPr lang="en-US" sz="1200" b="1" dirty="0" smtClean="0">
                <a:latin typeface="Arial Narrow" panose="020B0606020202030204" pitchFamily="34" charset="0"/>
              </a:rPr>
            </a:br>
            <a:r>
              <a:rPr lang="en-US" sz="1200" b="1" dirty="0" smtClean="0">
                <a:latin typeface="Arial Narrow" panose="020B0606020202030204" pitchFamily="34" charset="0"/>
              </a:rPr>
              <a:t>Security</a:t>
            </a:r>
            <a:br>
              <a:rPr lang="en-US" sz="1200" b="1" dirty="0" smtClean="0">
                <a:latin typeface="Arial Narrow" panose="020B0606020202030204" pitchFamily="34" charset="0"/>
              </a:rPr>
            </a:br>
            <a:r>
              <a:rPr lang="en-US" sz="1200" b="1" dirty="0" smtClean="0">
                <a:latin typeface="Arial Narrow" panose="020B0606020202030204" pitchFamily="34" charset="0"/>
              </a:rPr>
              <a:t>Group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cxnSp>
        <p:nvCxnSpPr>
          <p:cNvPr id="65" name="Straight Arrow Connector 64"/>
          <p:cNvCxnSpPr>
            <a:stCxn id="7" idx="4"/>
            <a:endCxn id="49" idx="0"/>
          </p:cNvCxnSpPr>
          <p:nvPr/>
        </p:nvCxnSpPr>
        <p:spPr>
          <a:xfrm flipH="1">
            <a:off x="4239465" y="2167908"/>
            <a:ext cx="243911" cy="6256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120826" y="2628726"/>
            <a:ext cx="744772" cy="3695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6" idx="3"/>
            <a:endCxn id="49" idx="2"/>
          </p:cNvCxnSpPr>
          <p:nvPr/>
        </p:nvCxnSpPr>
        <p:spPr>
          <a:xfrm flipV="1">
            <a:off x="2486302" y="3342230"/>
            <a:ext cx="1204523" cy="228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9" idx="7"/>
            <a:endCxn id="12" idx="3"/>
          </p:cNvCxnSpPr>
          <p:nvPr/>
        </p:nvCxnSpPr>
        <p:spPr>
          <a:xfrm flipV="1">
            <a:off x="4627412" y="2153641"/>
            <a:ext cx="1089828" cy="8006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2"/>
            <a:endCxn id="49" idx="7"/>
          </p:cNvCxnSpPr>
          <p:nvPr/>
        </p:nvCxnSpPr>
        <p:spPr>
          <a:xfrm flipH="1">
            <a:off x="4627412" y="2570641"/>
            <a:ext cx="1135045" cy="3836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49" idx="2"/>
          </p:cNvCxnSpPr>
          <p:nvPr/>
        </p:nvCxnSpPr>
        <p:spPr>
          <a:xfrm flipV="1">
            <a:off x="2228713" y="3342230"/>
            <a:ext cx="1462112" cy="13230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2" idx="7"/>
            <a:endCxn id="49" idx="3"/>
          </p:cNvCxnSpPr>
          <p:nvPr/>
        </p:nvCxnSpPr>
        <p:spPr>
          <a:xfrm flipV="1">
            <a:off x="3001806" y="3730177"/>
            <a:ext cx="849712" cy="7367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49" idx="3"/>
          </p:cNvCxnSpPr>
          <p:nvPr/>
        </p:nvCxnSpPr>
        <p:spPr>
          <a:xfrm flipV="1">
            <a:off x="3493212" y="3730177"/>
            <a:ext cx="358306" cy="9291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9" idx="6"/>
            <a:endCxn id="14" idx="2"/>
          </p:cNvCxnSpPr>
          <p:nvPr/>
        </p:nvCxnSpPr>
        <p:spPr>
          <a:xfrm>
            <a:off x="4788105" y="3342230"/>
            <a:ext cx="1761493" cy="4519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2" idx="2"/>
            <a:endCxn id="49" idx="6"/>
          </p:cNvCxnSpPr>
          <p:nvPr/>
        </p:nvCxnSpPr>
        <p:spPr>
          <a:xfrm flipH="1" flipV="1">
            <a:off x="4788105" y="3342230"/>
            <a:ext cx="2173291" cy="11122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1" idx="1"/>
            <a:endCxn id="49" idx="5"/>
          </p:cNvCxnSpPr>
          <p:nvPr/>
        </p:nvCxnSpPr>
        <p:spPr>
          <a:xfrm flipH="1" flipV="1">
            <a:off x="4627412" y="3730177"/>
            <a:ext cx="1065475" cy="9155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" idx="0"/>
            <a:endCxn id="49" idx="4"/>
          </p:cNvCxnSpPr>
          <p:nvPr/>
        </p:nvCxnSpPr>
        <p:spPr>
          <a:xfrm flipV="1">
            <a:off x="4117616" y="3890870"/>
            <a:ext cx="121849" cy="8425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49" idx="4"/>
          </p:cNvCxnSpPr>
          <p:nvPr/>
        </p:nvCxnSpPr>
        <p:spPr>
          <a:xfrm flipH="1" flipV="1">
            <a:off x="4239465" y="3890870"/>
            <a:ext cx="434150" cy="11016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Oval 48"/>
          <p:cNvSpPr>
            <a:spLocks noChangeAspect="1"/>
          </p:cNvSpPr>
          <p:nvPr/>
        </p:nvSpPr>
        <p:spPr>
          <a:xfrm>
            <a:off x="3690825" y="2793590"/>
            <a:ext cx="1097280" cy="10972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Arial Narrow" panose="020B0606020202030204" pitchFamily="34" charset="0"/>
              </a:rPr>
              <a:t>OASIS</a:t>
            </a:r>
            <a:br>
              <a:rPr lang="en-US" b="1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latin typeface="Arial Narrow" panose="020B0606020202030204" pitchFamily="34" charset="0"/>
              </a:rPr>
              <a:t>CTI TC</a:t>
            </a:r>
            <a:endParaRPr lang="en-US" b="1" dirty="0">
              <a:latin typeface="Arial Narrow" panose="020B0606020202030204" pitchFamily="34" charset="0"/>
            </a:endParaRPr>
          </a:p>
        </p:txBody>
      </p:sp>
      <p:cxnSp>
        <p:nvCxnSpPr>
          <p:cNvPr id="53" name="Straight Arrow Connector 52"/>
          <p:cNvCxnSpPr>
            <a:stCxn id="36" idx="2"/>
            <a:endCxn id="49" idx="6"/>
          </p:cNvCxnSpPr>
          <p:nvPr/>
        </p:nvCxnSpPr>
        <p:spPr>
          <a:xfrm flipH="1">
            <a:off x="4788105" y="3017476"/>
            <a:ext cx="1716834" cy="324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239996" y="2890522"/>
            <a:ext cx="1246306" cy="1360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Narrow" panose="020B0606020202030204" pitchFamily="34" charset="0"/>
              </a:rPr>
              <a:t>*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860507" y="3613689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 Narrow" panose="020B0606020202030204" pitchFamily="34" charset="0"/>
              </a:rPr>
              <a:t>NIST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851777" y="2981714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 Narrow" panose="020B0606020202030204" pitchFamily="34" charset="0"/>
              </a:rPr>
              <a:t>DHS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340868" y="3329657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 Narrow" panose="020B0606020202030204" pitchFamily="34" charset="0"/>
              </a:rPr>
              <a:t>MITRE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3603699" y="1227605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 Narrow" panose="020B0606020202030204" pitchFamily="34" charset="0"/>
              </a:rPr>
              <a:t>IEEE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4914710" y="1464611"/>
            <a:ext cx="639340" cy="64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NFV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cxnSp>
        <p:nvCxnSpPr>
          <p:cNvPr id="60" name="Straight Arrow Connector 59"/>
          <p:cNvCxnSpPr>
            <a:stCxn id="49" idx="0"/>
            <a:endCxn id="58" idx="4"/>
          </p:cNvCxnSpPr>
          <p:nvPr/>
        </p:nvCxnSpPr>
        <p:spPr>
          <a:xfrm flipH="1" flipV="1">
            <a:off x="3832299" y="1684805"/>
            <a:ext cx="407166" cy="11087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9" idx="4"/>
            <a:endCxn id="49" idx="7"/>
          </p:cNvCxnSpPr>
          <p:nvPr/>
        </p:nvCxnSpPr>
        <p:spPr>
          <a:xfrm flipH="1">
            <a:off x="4627412" y="2104691"/>
            <a:ext cx="606968" cy="8495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975393" y="1227605"/>
            <a:ext cx="1145433" cy="160103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Information Sharing and Analysis </a:t>
            </a:r>
            <a:r>
              <a:rPr lang="en-US" sz="1200" dirty="0" smtClean="0"/>
              <a:t>Organizations (ISAOs)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cxnSp>
        <p:nvCxnSpPr>
          <p:cNvPr id="84" name="Straight Arrow Connector 83"/>
          <p:cNvCxnSpPr>
            <a:stCxn id="11" idx="1"/>
          </p:cNvCxnSpPr>
          <p:nvPr/>
        </p:nvCxnSpPr>
        <p:spPr>
          <a:xfrm flipH="1" flipV="1">
            <a:off x="4649884" y="3737866"/>
            <a:ext cx="1629388" cy="8228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Oval 44"/>
          <p:cNvSpPr>
            <a:spLocks noChangeAspect="1"/>
          </p:cNvSpPr>
          <p:nvPr/>
        </p:nvSpPr>
        <p:spPr>
          <a:xfrm>
            <a:off x="5005410" y="4992531"/>
            <a:ext cx="548640" cy="5492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Cable</a:t>
            </a:r>
            <a:br>
              <a:rPr lang="en-US" sz="1200" b="1" dirty="0" smtClean="0">
                <a:latin typeface="Arial Narrow" panose="020B0606020202030204" pitchFamily="34" charset="0"/>
              </a:rPr>
            </a:br>
            <a:r>
              <a:rPr lang="en-US" sz="1200" b="1" dirty="0" smtClean="0">
                <a:latin typeface="Arial Narrow" panose="020B0606020202030204" pitchFamily="34" charset="0"/>
              </a:rPr>
              <a:t>Labs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cxnSp>
        <p:nvCxnSpPr>
          <p:cNvPr id="73" name="Straight Arrow Connector 72"/>
          <p:cNvCxnSpPr>
            <a:stCxn id="45" idx="1"/>
            <a:endCxn id="49" idx="4"/>
          </p:cNvCxnSpPr>
          <p:nvPr/>
        </p:nvCxnSpPr>
        <p:spPr>
          <a:xfrm flipH="1" flipV="1">
            <a:off x="4239465" y="3890870"/>
            <a:ext cx="846291" cy="1182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174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yaana">
      <a:dk1>
        <a:sysClr val="windowText" lastClr="000000"/>
      </a:dk1>
      <a:lt1>
        <a:sysClr val="window" lastClr="FFFFFF"/>
      </a:lt1>
      <a:dk2>
        <a:srgbClr val="999999"/>
      </a:dk2>
      <a:lt2>
        <a:srgbClr val="CCCCCC"/>
      </a:lt2>
      <a:accent1>
        <a:srgbClr val="A71324"/>
      </a:accent1>
      <a:accent2>
        <a:srgbClr val="C49034"/>
      </a:accent2>
      <a:accent3>
        <a:srgbClr val="CC6633"/>
      </a:accent3>
      <a:accent4>
        <a:srgbClr val="FFCC00"/>
      </a:accent4>
      <a:accent5>
        <a:srgbClr val="339900"/>
      </a:accent5>
      <a:accent6>
        <a:srgbClr val="0033CC"/>
      </a:accent6>
      <a:hlink>
        <a:srgbClr val="0000FF"/>
      </a:hlink>
      <a:folHlink>
        <a:srgbClr val="66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37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Global cybersecurity ecosystem – CTI liaisons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global cyber security ecosystem</dc:title>
  <dc:creator>tony@yaanatech.com</dc:creator>
  <cp:lastModifiedBy>trutkowski</cp:lastModifiedBy>
  <cp:revision>172</cp:revision>
  <dcterms:modified xsi:type="dcterms:W3CDTF">2015-06-09T10:36:51Z</dcterms:modified>
</cp:coreProperties>
</file>