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2" r:id="rId4"/>
    <p:sldId id="268" r:id="rId5"/>
    <p:sldId id="267" r:id="rId6"/>
    <p:sldId id="265" r:id="rId7"/>
    <p:sldId id="271" r:id="rId8"/>
    <p:sldId id="273" r:id="rId9"/>
    <p:sldId id="266" r:id="rId10"/>
    <p:sldId id="264" r:id="rId11"/>
    <p:sldId id="270" r:id="rId12"/>
    <p:sldId id="274" r:id="rId13"/>
    <p:sldId id="26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76"/>
  </p:normalViewPr>
  <p:slideViewPr>
    <p:cSldViewPr snapToGrid="0" snapToObjects="1">
      <p:cViewPr varScale="1">
        <p:scale>
          <a:sx n="114" d="100"/>
          <a:sy n="114" d="100"/>
        </p:scale>
        <p:origin x="2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A5562-CEF6-2245-8F73-22A455210010}" type="datetimeFigureOut">
              <a:rPr lang="en-US" smtClean="0"/>
              <a:t>3/17/16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DDBE1-75D3-4D4E-987C-0A0D35C9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DDBE1-75D3-4D4E-987C-0A0D35C9B19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57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E2C19-FC5E-0E4D-B570-68B8D5921E4B}" type="datetimeFigureOut">
              <a:rPr lang="en-US" smtClean="0"/>
              <a:t>3/17/16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9229-D024-E742-A8FC-DB2A17394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54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E2C19-FC5E-0E4D-B570-68B8D5921E4B}" type="datetimeFigureOut">
              <a:rPr lang="en-US" smtClean="0"/>
              <a:t>3/17/16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9229-D024-E742-A8FC-DB2A17394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587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E2C19-FC5E-0E4D-B570-68B8D5921E4B}" type="datetimeFigureOut">
              <a:rPr lang="en-US" smtClean="0"/>
              <a:t>3/17/16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9229-D024-E742-A8FC-DB2A17394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53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E2C19-FC5E-0E4D-B570-68B8D5921E4B}" type="datetimeFigureOut">
              <a:rPr lang="en-US" smtClean="0"/>
              <a:t>3/17/16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9229-D024-E742-A8FC-DB2A17394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7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E2C19-FC5E-0E4D-B570-68B8D5921E4B}" type="datetimeFigureOut">
              <a:rPr lang="en-US" smtClean="0"/>
              <a:t>3/17/16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9229-D024-E742-A8FC-DB2A17394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52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E2C19-FC5E-0E4D-B570-68B8D5921E4B}" type="datetimeFigureOut">
              <a:rPr lang="en-US" smtClean="0"/>
              <a:t>3/17/16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9229-D024-E742-A8FC-DB2A17394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0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E2C19-FC5E-0E4D-B570-68B8D5921E4B}" type="datetimeFigureOut">
              <a:rPr lang="en-US" smtClean="0"/>
              <a:t>3/17/16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9229-D024-E742-A8FC-DB2A17394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62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E2C19-FC5E-0E4D-B570-68B8D5921E4B}" type="datetimeFigureOut">
              <a:rPr lang="en-US" smtClean="0"/>
              <a:t>3/17/16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9229-D024-E742-A8FC-DB2A17394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79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E2C19-FC5E-0E4D-B570-68B8D5921E4B}" type="datetimeFigureOut">
              <a:rPr lang="en-US" smtClean="0"/>
              <a:t>3/17/16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9229-D024-E742-A8FC-DB2A17394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33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E2C19-FC5E-0E4D-B570-68B8D5921E4B}" type="datetimeFigureOut">
              <a:rPr lang="en-US" smtClean="0"/>
              <a:t>3/17/16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9229-D024-E742-A8FC-DB2A17394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63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E2C19-FC5E-0E4D-B570-68B8D5921E4B}" type="datetimeFigureOut">
              <a:rPr lang="en-US" smtClean="0"/>
              <a:t>3/17/16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9229-D024-E742-A8FC-DB2A17394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439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E2C19-FC5E-0E4D-B570-68B8D5921E4B}" type="datetimeFigureOut">
              <a:rPr lang="en-US" smtClean="0"/>
              <a:t>3/17/16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69229-D024-E742-A8FC-DB2A17394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6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CTI Specification Organization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Proposal from John Wunder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84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4746"/>
          </a:xfrm>
        </p:spPr>
        <p:txBody>
          <a:bodyPr>
            <a:normAutofit/>
          </a:bodyPr>
          <a:lstStyle/>
          <a:p>
            <a:r>
              <a:rPr lang="en-US" dirty="0" smtClean="0"/>
              <a:t>Fewer specifications, which is inherently better than more specifications</a:t>
            </a:r>
          </a:p>
          <a:p>
            <a:pPr lvl="1"/>
            <a:r>
              <a:rPr lang="en-US" dirty="0" smtClean="0"/>
              <a:t>Less to approve, less to understand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Avoids circular dependencies between the object library and STIX</a:t>
            </a:r>
          </a:p>
          <a:p>
            <a:pPr lvl="1"/>
            <a:r>
              <a:rPr lang="en-US" dirty="0" smtClean="0"/>
              <a:t>Allows them to version separately</a:t>
            </a:r>
          </a:p>
          <a:p>
            <a:pPr lvl="1"/>
            <a:r>
              <a:rPr lang="en-US" dirty="0" smtClean="0"/>
              <a:t>Makes object library usable in a variety of places</a:t>
            </a:r>
          </a:p>
          <a:p>
            <a:pPr lvl="1"/>
            <a:r>
              <a:rPr lang="en-US" dirty="0" smtClean="0"/>
              <a:t>Allows </a:t>
            </a:r>
            <a:r>
              <a:rPr lang="en-US" dirty="0" err="1" smtClean="0"/>
              <a:t>CybOX</a:t>
            </a:r>
            <a:r>
              <a:rPr lang="en-US" dirty="0" smtClean="0"/>
              <a:t> to focus on the registry portion and on defining objects</a:t>
            </a:r>
          </a:p>
          <a:p>
            <a:pPr lvl="1"/>
            <a:endParaRPr lang="en-US" dirty="0"/>
          </a:p>
          <a:p>
            <a:r>
              <a:rPr lang="en-US" dirty="0" err="1" smtClean="0"/>
              <a:t>CybOX</a:t>
            </a:r>
            <a:r>
              <a:rPr lang="en-US" dirty="0" smtClean="0"/>
              <a:t> becomes less of a grab-bag and can laser focus on developing definitions for cyber observables</a:t>
            </a:r>
          </a:p>
        </p:txBody>
      </p:sp>
    </p:spTree>
    <p:extLst>
      <p:ext uri="{BB962C8B-B14F-4D97-AF65-F5344CB8AC3E}">
        <p14:creationId xmlns:p14="http://schemas.microsoft.com/office/powerpoint/2010/main" val="328450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474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What about information source?</a:t>
            </a:r>
            <a:endParaRPr lang="en-US" dirty="0"/>
          </a:p>
          <a:p>
            <a:pPr lvl="1"/>
            <a:r>
              <a:rPr lang="en-US" dirty="0" smtClean="0"/>
              <a:t>Source is largely different between STIX, MAEC, and </a:t>
            </a:r>
            <a:r>
              <a:rPr lang="en-US" dirty="0" err="1" smtClean="0"/>
              <a:t>CybOX</a:t>
            </a:r>
            <a:endParaRPr lang="en-US" dirty="0" smtClean="0"/>
          </a:p>
          <a:p>
            <a:pPr lvl="1"/>
            <a:r>
              <a:rPr lang="en-US" dirty="0" smtClean="0"/>
              <a:t>Source is best captured in “TLOs”, a level up from </a:t>
            </a:r>
            <a:r>
              <a:rPr lang="en-US" dirty="0" err="1" smtClean="0"/>
              <a:t>CybOX</a:t>
            </a:r>
            <a:r>
              <a:rPr lang="en-US" dirty="0" smtClean="0"/>
              <a:t> objects</a:t>
            </a:r>
            <a:endParaRPr lang="en-US" dirty="0"/>
          </a:p>
          <a:p>
            <a:pPr lvl="1"/>
            <a:r>
              <a:rPr lang="en-US" dirty="0" smtClean="0"/>
              <a:t>“Tool”, as currently defined by </a:t>
            </a:r>
            <a:r>
              <a:rPr lang="en-US" dirty="0" err="1" smtClean="0"/>
              <a:t>CybOX</a:t>
            </a:r>
            <a:r>
              <a:rPr lang="en-US" dirty="0" smtClean="0"/>
              <a:t>, could be defined by both STIX and MAEC</a:t>
            </a:r>
          </a:p>
          <a:p>
            <a:pPr lvl="2"/>
            <a:r>
              <a:rPr lang="en-US" dirty="0" smtClean="0"/>
              <a:t>Some duplication is fine</a:t>
            </a:r>
          </a:p>
          <a:p>
            <a:pPr lvl="2"/>
            <a:r>
              <a:rPr lang="en-US" dirty="0" smtClean="0"/>
              <a:t>Or maybe it just becomes a </a:t>
            </a:r>
            <a:r>
              <a:rPr lang="en-US" dirty="0" err="1" smtClean="0"/>
              <a:t>CybOX</a:t>
            </a:r>
            <a:r>
              <a:rPr lang="en-US" dirty="0" smtClean="0"/>
              <a:t> object type, I don’t know</a:t>
            </a:r>
          </a:p>
          <a:p>
            <a:endParaRPr lang="en-US" dirty="0" smtClean="0"/>
          </a:p>
          <a:p>
            <a:r>
              <a:rPr lang="en-US" dirty="0" smtClean="0"/>
              <a:t>What about incompatibilities in the various implementations of relationship?</a:t>
            </a:r>
          </a:p>
          <a:p>
            <a:pPr lvl="1"/>
            <a:r>
              <a:rPr lang="en-US" dirty="0" smtClean="0"/>
              <a:t>Use of the interface for relationship will define what we need for </a:t>
            </a:r>
            <a:r>
              <a:rPr lang="en-US" dirty="0" err="1" smtClean="0"/>
              <a:t>CybOX</a:t>
            </a:r>
            <a:r>
              <a:rPr lang="en-US" dirty="0" smtClean="0"/>
              <a:t> relationships, assuring compatibility across STIX, MAEC, etc.</a:t>
            </a:r>
          </a:p>
          <a:p>
            <a:pPr lvl="1"/>
            <a:r>
              <a:rPr lang="en-US" dirty="0" smtClean="0"/>
              <a:t>Not all relationships are the same. Do </a:t>
            </a:r>
            <a:r>
              <a:rPr lang="en-US" dirty="0" err="1" smtClean="0"/>
              <a:t>CybOX</a:t>
            </a:r>
            <a:r>
              <a:rPr lang="en-US" dirty="0" smtClean="0"/>
              <a:t> relationships need confidence? Source?</a:t>
            </a:r>
          </a:p>
        </p:txBody>
      </p:sp>
    </p:spTree>
    <p:extLst>
      <p:ext uri="{BB962C8B-B14F-4D97-AF65-F5344CB8AC3E}">
        <p14:creationId xmlns:p14="http://schemas.microsoft.com/office/powerpoint/2010/main" val="1927837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474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Won’t this be confusing for users?</a:t>
            </a:r>
            <a:endParaRPr lang="en-US" dirty="0"/>
          </a:p>
          <a:p>
            <a:pPr lvl="1"/>
            <a:r>
              <a:rPr lang="en-US" dirty="0" smtClean="0"/>
              <a:t>Users should never need to see the interface</a:t>
            </a:r>
          </a:p>
          <a:p>
            <a:pPr lvl="1"/>
            <a:r>
              <a:rPr lang="en-US" dirty="0" smtClean="0"/>
              <a:t>They use STIX for all TLOs (unlike now) and </a:t>
            </a:r>
            <a:r>
              <a:rPr lang="en-US" dirty="0" err="1" smtClean="0"/>
              <a:t>CybOX</a:t>
            </a:r>
            <a:r>
              <a:rPr lang="en-US" dirty="0" smtClean="0"/>
              <a:t> for objects</a:t>
            </a:r>
          </a:p>
          <a:p>
            <a:pPr lvl="1"/>
            <a:r>
              <a:rPr lang="en-US" dirty="0" smtClean="0"/>
              <a:t>Moves things used almost exclusively by STIX into STIX itself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What does this mean for the CTI Common ballot?</a:t>
            </a:r>
          </a:p>
          <a:p>
            <a:pPr lvl="1"/>
            <a:r>
              <a:rPr lang="en-US" dirty="0" smtClean="0"/>
              <a:t>For now, I don’t think we need CTI </a:t>
            </a:r>
            <a:r>
              <a:rPr lang="en-US" dirty="0" smtClean="0"/>
              <a:t>Common, so vote </a:t>
            </a:r>
            <a:r>
              <a:rPr lang="en-US" b="1" dirty="0" smtClean="0"/>
              <a:t>no</a:t>
            </a:r>
            <a:endParaRPr lang="en-US" dirty="0" smtClean="0"/>
          </a:p>
          <a:p>
            <a:pPr lvl="1"/>
            <a:r>
              <a:rPr lang="en-US" dirty="0" smtClean="0"/>
              <a:t>This can be revisited at a later </a:t>
            </a:r>
            <a:r>
              <a:rPr lang="en-US" dirty="0" smtClean="0"/>
              <a:t>date if we identify lots of overlap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What does this mean for pre-draft specs?</a:t>
            </a:r>
          </a:p>
          <a:p>
            <a:pPr lvl="1"/>
            <a:r>
              <a:rPr lang="en-US" dirty="0" smtClean="0"/>
              <a:t>CTI Common documents should be merged into STIX documents</a:t>
            </a:r>
          </a:p>
          <a:p>
            <a:pPr lvl="1"/>
            <a:r>
              <a:rPr lang="en-US" dirty="0" smtClean="0"/>
              <a:t>Observation should be moved from </a:t>
            </a:r>
            <a:r>
              <a:rPr lang="en-US" dirty="0" err="1" smtClean="0"/>
              <a:t>CybOX</a:t>
            </a:r>
            <a:r>
              <a:rPr lang="en-US" dirty="0" smtClean="0"/>
              <a:t> to STIX</a:t>
            </a:r>
          </a:p>
        </p:txBody>
      </p:sp>
    </p:spTree>
    <p:extLst>
      <p:ext uri="{BB962C8B-B14F-4D97-AF65-F5344CB8AC3E}">
        <p14:creationId xmlns:p14="http://schemas.microsoft.com/office/powerpoint/2010/main" val="501599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0141"/>
          </a:xfrm>
        </p:spPr>
        <p:txBody>
          <a:bodyPr>
            <a:normAutofit/>
          </a:bodyPr>
          <a:lstStyle/>
          <a:p>
            <a:r>
              <a:rPr lang="en-US" dirty="0" smtClean="0"/>
              <a:t>Where does patterning go?</a:t>
            </a:r>
          </a:p>
          <a:p>
            <a:pPr lvl="1"/>
            <a:r>
              <a:rPr lang="en-US" dirty="0" smtClean="0"/>
              <a:t>Current opinion: since it’s closely tied to </a:t>
            </a:r>
            <a:r>
              <a:rPr lang="en-US" dirty="0" err="1" smtClean="0"/>
              <a:t>CybOX</a:t>
            </a:r>
            <a:r>
              <a:rPr lang="en-US" dirty="0" smtClean="0"/>
              <a:t>, </a:t>
            </a:r>
            <a:r>
              <a:rPr lang="en-US" dirty="0" smtClean="0"/>
              <a:t>it should be another part </a:t>
            </a:r>
            <a:r>
              <a:rPr lang="en-US" dirty="0" smtClean="0"/>
              <a:t>of </a:t>
            </a:r>
            <a:r>
              <a:rPr lang="en-US" dirty="0" err="1" smtClean="0"/>
              <a:t>CybOX</a:t>
            </a:r>
            <a:endParaRPr lang="en-US" dirty="0" smtClean="0"/>
          </a:p>
          <a:p>
            <a:pPr lvl="1"/>
            <a:r>
              <a:rPr lang="en-US" dirty="0" smtClean="0"/>
              <a:t>If it’s not tied to </a:t>
            </a:r>
            <a:r>
              <a:rPr lang="en-US" dirty="0" err="1" smtClean="0"/>
              <a:t>CybOX</a:t>
            </a:r>
            <a:r>
              <a:rPr lang="en-US" dirty="0" smtClean="0"/>
              <a:t>, make it its own work product</a:t>
            </a:r>
          </a:p>
          <a:p>
            <a:endParaRPr lang="en-US" dirty="0"/>
          </a:p>
          <a:p>
            <a:r>
              <a:rPr lang="en-US" dirty="0" smtClean="0"/>
              <a:t>What’s in the </a:t>
            </a:r>
            <a:r>
              <a:rPr lang="en-US" dirty="0" err="1" smtClean="0"/>
              <a:t>CybOX</a:t>
            </a:r>
            <a:r>
              <a:rPr lang="en-US" dirty="0" smtClean="0"/>
              <a:t> object layer? Do we also need </a:t>
            </a:r>
            <a:r>
              <a:rPr lang="en-US" dirty="0" err="1" smtClean="0"/>
              <a:t>CybOX</a:t>
            </a:r>
            <a:r>
              <a:rPr lang="en-US" dirty="0" smtClean="0"/>
              <a:t> actions?</a:t>
            </a:r>
          </a:p>
          <a:p>
            <a:endParaRPr lang="en-US" dirty="0"/>
          </a:p>
          <a:p>
            <a:r>
              <a:rPr lang="en-US" dirty="0" smtClean="0"/>
              <a:t>Does MAEC need to extend </a:t>
            </a:r>
            <a:r>
              <a:rPr lang="en-US" dirty="0" err="1" smtClean="0"/>
              <a:t>CybOX</a:t>
            </a:r>
            <a:r>
              <a:rPr lang="en-US" dirty="0" smtClean="0"/>
              <a:t> relationship as well, or can it use it directly?</a:t>
            </a:r>
          </a:p>
        </p:txBody>
      </p:sp>
    </p:spTree>
    <p:extLst>
      <p:ext uri="{BB962C8B-B14F-4D97-AF65-F5344CB8AC3E}">
        <p14:creationId xmlns:p14="http://schemas.microsoft.com/office/powerpoint/2010/main" val="1113106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have now (As-Is)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474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CTI common defines a bunch of “infrastructure” used primarily in STIX, but shared with </a:t>
            </a:r>
            <a:r>
              <a:rPr lang="en-US" dirty="0" err="1" smtClean="0"/>
              <a:t>CybOX</a:t>
            </a:r>
            <a:endParaRPr lang="en-US" dirty="0" smtClean="0"/>
          </a:p>
          <a:p>
            <a:pPr lvl="1"/>
            <a:r>
              <a:rPr lang="en-US" dirty="0" smtClean="0"/>
              <a:t>CTI Core, including versioning, marking, creation info, etc.</a:t>
            </a:r>
          </a:p>
          <a:p>
            <a:pPr lvl="1"/>
            <a:r>
              <a:rPr lang="en-US" dirty="0" smtClean="0"/>
              <a:t>Relationship, which inherits from CTI Core</a:t>
            </a:r>
          </a:p>
          <a:p>
            <a:pPr lvl="1"/>
            <a:r>
              <a:rPr lang="en-US" dirty="0" smtClean="0"/>
              <a:t>ID format and timestamp, used by CTI Core</a:t>
            </a:r>
          </a:p>
          <a:p>
            <a:endParaRPr lang="en-US" dirty="0" smtClean="0"/>
          </a:p>
          <a:p>
            <a:r>
              <a:rPr lang="en-US" dirty="0" err="1" smtClean="0"/>
              <a:t>CybOX</a:t>
            </a:r>
            <a:r>
              <a:rPr lang="en-US" dirty="0" smtClean="0"/>
              <a:t> contains definitions for a set of cyber observables (e.g. IP, file)</a:t>
            </a:r>
          </a:p>
          <a:p>
            <a:pPr lvl="1"/>
            <a:r>
              <a:rPr lang="en-US" dirty="0" smtClean="0"/>
              <a:t>It also defines Observation, as an extension of CTI Core</a:t>
            </a:r>
          </a:p>
          <a:p>
            <a:pPr lvl="1"/>
            <a:r>
              <a:rPr lang="en-US" dirty="0" smtClean="0"/>
              <a:t>It also uses Relationship</a:t>
            </a:r>
          </a:p>
          <a:p>
            <a:endParaRPr lang="en-US" dirty="0" smtClean="0"/>
          </a:p>
          <a:p>
            <a:r>
              <a:rPr lang="en-US" dirty="0" smtClean="0"/>
              <a:t>STIX defines many top-level objects (TLOs) as an extension of CTI Core</a:t>
            </a:r>
          </a:p>
          <a:p>
            <a:pPr lvl="1"/>
            <a:r>
              <a:rPr lang="en-US" dirty="0" smtClean="0"/>
              <a:t>Plus uses Observation and Relationship</a:t>
            </a:r>
          </a:p>
        </p:txBody>
      </p:sp>
    </p:spTree>
    <p:extLst>
      <p:ext uri="{BB962C8B-B14F-4D97-AF65-F5344CB8AC3E}">
        <p14:creationId xmlns:p14="http://schemas.microsoft.com/office/powerpoint/2010/main" val="1673716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As-Is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776938" y="662925"/>
            <a:ext cx="2844800" cy="2293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dirty="0" smtClean="0"/>
              <a:t>CTI Common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8125279" y="1371631"/>
            <a:ext cx="2133600" cy="44994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Relationship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125279" y="2350324"/>
            <a:ext cx="2133600" cy="44994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CTI Core</a:t>
            </a:r>
            <a:endParaRPr lang="en-US" dirty="0"/>
          </a:p>
        </p:txBody>
      </p:sp>
      <p:cxnSp>
        <p:nvCxnSpPr>
          <p:cNvPr id="9" name="Straight Arrow Connector 8"/>
          <p:cNvCxnSpPr>
            <a:endCxn id="7" idx="0"/>
          </p:cNvCxnSpPr>
          <p:nvPr/>
        </p:nvCxnSpPr>
        <p:spPr>
          <a:xfrm>
            <a:off x="9192079" y="1821573"/>
            <a:ext cx="0" cy="52875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192079" y="1900382"/>
            <a:ext cx="920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extends</a:t>
            </a:r>
            <a:endParaRPr lang="en-US" i="1" dirty="0"/>
          </a:p>
        </p:txBody>
      </p:sp>
      <p:cxnSp>
        <p:nvCxnSpPr>
          <p:cNvPr id="13" name="Straight Arrow Connector 12"/>
          <p:cNvCxnSpPr>
            <a:endCxn id="7" idx="3"/>
          </p:cNvCxnSpPr>
          <p:nvPr/>
        </p:nvCxnSpPr>
        <p:spPr>
          <a:xfrm flipH="1">
            <a:off x="10258879" y="1821573"/>
            <a:ext cx="544288" cy="75372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870341" y="1347888"/>
            <a:ext cx="128996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Defines:</a:t>
            </a:r>
          </a:p>
          <a:p>
            <a:r>
              <a:rPr lang="en-US" dirty="0" smtClean="0"/>
              <a:t>- Versioning</a:t>
            </a:r>
          </a:p>
          <a:p>
            <a:r>
              <a:rPr lang="en-US" dirty="0" smtClean="0"/>
              <a:t>- Marking</a:t>
            </a:r>
          </a:p>
          <a:p>
            <a:r>
              <a:rPr lang="en-US" dirty="0" smtClean="0"/>
              <a:t>- Times</a:t>
            </a:r>
          </a:p>
          <a:p>
            <a:r>
              <a:rPr lang="en-US" dirty="0" smtClean="0"/>
              <a:t>- Source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907887" y="3725875"/>
            <a:ext cx="2844800" cy="2293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dirty="0" err="1" smtClean="0"/>
              <a:t>CybOX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4263487" y="5346713"/>
            <a:ext cx="2133600" cy="44994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Observation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9" idx="3"/>
            <a:endCxn id="7" idx="1"/>
          </p:cNvCxnSpPr>
          <p:nvPr/>
        </p:nvCxnSpPr>
        <p:spPr>
          <a:xfrm flipV="1">
            <a:off x="6397087" y="2575295"/>
            <a:ext cx="1728192" cy="299638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316972" y="4072692"/>
            <a:ext cx="919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extends</a:t>
            </a:r>
            <a:endParaRPr lang="en-US" i="1" dirty="0"/>
          </a:p>
        </p:txBody>
      </p:sp>
      <p:sp>
        <p:nvSpPr>
          <p:cNvPr id="24" name="Rectangle 23"/>
          <p:cNvSpPr/>
          <p:nvPr/>
        </p:nvSpPr>
        <p:spPr>
          <a:xfrm>
            <a:off x="4263487" y="4398819"/>
            <a:ext cx="2133600" cy="44994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 Registry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4" idx="3"/>
            <a:endCxn id="6" idx="1"/>
          </p:cNvCxnSpPr>
          <p:nvPr/>
        </p:nvCxnSpPr>
        <p:spPr>
          <a:xfrm flipV="1">
            <a:off x="6397087" y="1596602"/>
            <a:ext cx="1728192" cy="30271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455971" y="3190409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uses</a:t>
            </a:r>
            <a:endParaRPr lang="en-US" i="1" dirty="0"/>
          </a:p>
        </p:txBody>
      </p:sp>
      <p:sp>
        <p:nvSpPr>
          <p:cNvPr id="34" name="Rectangle 33"/>
          <p:cNvSpPr/>
          <p:nvPr/>
        </p:nvSpPr>
        <p:spPr>
          <a:xfrm>
            <a:off x="217340" y="1738199"/>
            <a:ext cx="2844800" cy="2293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dirty="0" smtClean="0"/>
              <a:t>STIX</a:t>
            </a:r>
            <a:endParaRPr lang="en-US" sz="2400" dirty="0"/>
          </a:p>
        </p:txBody>
      </p:sp>
      <p:cxnSp>
        <p:nvCxnSpPr>
          <p:cNvPr id="35" name="Straight Arrow Connector 34"/>
          <p:cNvCxnSpPr>
            <a:stCxn id="19" idx="0"/>
          </p:cNvCxnSpPr>
          <p:nvPr/>
        </p:nvCxnSpPr>
        <p:spPr>
          <a:xfrm flipV="1">
            <a:off x="5330287" y="4882028"/>
            <a:ext cx="0" cy="46468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30286" y="4913071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uses</a:t>
            </a:r>
            <a:endParaRPr lang="en-US" i="1" dirty="0"/>
          </a:p>
        </p:txBody>
      </p:sp>
      <p:sp>
        <p:nvSpPr>
          <p:cNvPr id="39" name="Rectangle 38"/>
          <p:cNvSpPr/>
          <p:nvPr/>
        </p:nvSpPr>
        <p:spPr>
          <a:xfrm>
            <a:off x="542160" y="3375075"/>
            <a:ext cx="2133600" cy="44994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Package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231011" y="4025190"/>
            <a:ext cx="610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uses</a:t>
            </a:r>
            <a:endParaRPr lang="en-US" i="1" dirty="0"/>
          </a:p>
        </p:txBody>
      </p:sp>
      <p:cxnSp>
        <p:nvCxnSpPr>
          <p:cNvPr id="41" name="Straight Arrow Connector 40"/>
          <p:cNvCxnSpPr>
            <a:stCxn id="39" idx="3"/>
            <a:endCxn id="19" idx="1"/>
          </p:cNvCxnSpPr>
          <p:nvPr/>
        </p:nvCxnSpPr>
        <p:spPr>
          <a:xfrm>
            <a:off x="2675760" y="3600046"/>
            <a:ext cx="1587727" cy="197163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542160" y="2257229"/>
            <a:ext cx="2133600" cy="44994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COA</a:t>
            </a:r>
            <a:endParaRPr lang="en-US" dirty="0"/>
          </a:p>
        </p:txBody>
      </p:sp>
      <p:cxnSp>
        <p:nvCxnSpPr>
          <p:cNvPr id="47" name="Straight Arrow Connector 46"/>
          <p:cNvCxnSpPr>
            <a:stCxn id="44" idx="3"/>
            <a:endCxn id="24" idx="1"/>
          </p:cNvCxnSpPr>
          <p:nvPr/>
        </p:nvCxnSpPr>
        <p:spPr>
          <a:xfrm>
            <a:off x="2675760" y="2482200"/>
            <a:ext cx="1587727" cy="214159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435490" y="3294545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uses</a:t>
            </a:r>
            <a:endParaRPr lang="en-US" i="1" dirty="0"/>
          </a:p>
        </p:txBody>
      </p:sp>
      <p:sp>
        <p:nvSpPr>
          <p:cNvPr id="56" name="Rectangle 55"/>
          <p:cNvSpPr/>
          <p:nvPr/>
        </p:nvSpPr>
        <p:spPr>
          <a:xfrm>
            <a:off x="543331" y="2845229"/>
            <a:ext cx="2133600" cy="44994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Other TLOs</a:t>
            </a:r>
            <a:endParaRPr lang="en-US" dirty="0"/>
          </a:p>
        </p:txBody>
      </p:sp>
      <p:cxnSp>
        <p:nvCxnSpPr>
          <p:cNvPr id="63" name="Straight Arrow Connector 62"/>
          <p:cNvCxnSpPr>
            <a:stCxn id="44" idx="3"/>
            <a:endCxn id="7" idx="1"/>
          </p:cNvCxnSpPr>
          <p:nvPr/>
        </p:nvCxnSpPr>
        <p:spPr>
          <a:xfrm>
            <a:off x="2675760" y="2482200"/>
            <a:ext cx="5449519" cy="9309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6" idx="3"/>
            <a:endCxn id="7" idx="1"/>
          </p:cNvCxnSpPr>
          <p:nvPr/>
        </p:nvCxnSpPr>
        <p:spPr>
          <a:xfrm flipV="1">
            <a:off x="2676931" y="2575295"/>
            <a:ext cx="5448348" cy="49490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3742559" y="2122896"/>
            <a:ext cx="919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extends</a:t>
            </a:r>
            <a:endParaRPr lang="en-US" i="1" dirty="0"/>
          </a:p>
        </p:txBody>
      </p:sp>
      <p:sp>
        <p:nvSpPr>
          <p:cNvPr id="77" name="TextBox 76"/>
          <p:cNvSpPr txBox="1"/>
          <p:nvPr/>
        </p:nvSpPr>
        <p:spPr>
          <a:xfrm>
            <a:off x="3668973" y="2556317"/>
            <a:ext cx="919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extends</a:t>
            </a:r>
            <a:endParaRPr lang="en-US" i="1" dirty="0"/>
          </a:p>
        </p:txBody>
      </p:sp>
      <p:sp>
        <p:nvSpPr>
          <p:cNvPr id="78" name="Rectangle 77"/>
          <p:cNvSpPr/>
          <p:nvPr/>
        </p:nvSpPr>
        <p:spPr>
          <a:xfrm>
            <a:off x="3954125" y="365126"/>
            <a:ext cx="2844800" cy="12432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smtClean="0"/>
              <a:t>MAEC</a:t>
            </a:r>
            <a:endParaRPr lang="en-US" sz="2400" dirty="0"/>
          </a:p>
        </p:txBody>
      </p:sp>
      <p:sp>
        <p:nvSpPr>
          <p:cNvPr id="79" name="Rectangle 78"/>
          <p:cNvSpPr/>
          <p:nvPr/>
        </p:nvSpPr>
        <p:spPr>
          <a:xfrm>
            <a:off x="4309725" y="914318"/>
            <a:ext cx="2133600" cy="44994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Action</a:t>
            </a:r>
            <a:endParaRPr lang="en-US" dirty="0"/>
          </a:p>
        </p:txBody>
      </p:sp>
      <p:cxnSp>
        <p:nvCxnSpPr>
          <p:cNvPr id="80" name="Straight Arrow Connector 79"/>
          <p:cNvCxnSpPr>
            <a:stCxn id="79" idx="2"/>
          </p:cNvCxnSpPr>
          <p:nvPr/>
        </p:nvCxnSpPr>
        <p:spPr>
          <a:xfrm flipH="1">
            <a:off x="4662491" y="1364260"/>
            <a:ext cx="714034" cy="300129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226421" y="1762514"/>
            <a:ext cx="593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uses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54841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474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Dependency of both </a:t>
            </a:r>
            <a:r>
              <a:rPr lang="en-US" dirty="0" err="1" smtClean="0"/>
              <a:t>CybOX</a:t>
            </a:r>
            <a:r>
              <a:rPr lang="en-US" dirty="0" smtClean="0"/>
              <a:t> and STIX on CTI Common</a:t>
            </a:r>
          </a:p>
          <a:p>
            <a:pPr lvl="1"/>
            <a:r>
              <a:rPr lang="en-US" dirty="0" smtClean="0"/>
              <a:t>Can’t add fields to all STIX TLOs without versioning </a:t>
            </a:r>
            <a:r>
              <a:rPr lang="en-US" dirty="0" err="1" smtClean="0"/>
              <a:t>CybOX</a:t>
            </a:r>
            <a:r>
              <a:rPr lang="en-US" dirty="0"/>
              <a:t> </a:t>
            </a:r>
            <a:r>
              <a:rPr lang="en-US" dirty="0" smtClean="0"/>
              <a:t>(and MAEC, etc.)</a:t>
            </a:r>
          </a:p>
          <a:p>
            <a:pPr lvl="1"/>
            <a:r>
              <a:rPr lang="en-US" dirty="0" smtClean="0"/>
              <a:t>CTI Common includes a grab-bag of capabilities, no mission except “we needed these in both STIX and </a:t>
            </a:r>
            <a:r>
              <a:rPr lang="en-US" dirty="0" err="1" smtClean="0"/>
              <a:t>CybOX</a:t>
            </a:r>
            <a:r>
              <a:rPr lang="en-US" dirty="0" smtClean="0"/>
              <a:t>” (mostly STIX)</a:t>
            </a:r>
          </a:p>
          <a:p>
            <a:pPr lvl="1"/>
            <a:endParaRPr lang="en-US" dirty="0"/>
          </a:p>
          <a:p>
            <a:r>
              <a:rPr lang="en-US" dirty="0" smtClean="0"/>
              <a:t>References to </a:t>
            </a:r>
            <a:r>
              <a:rPr lang="en-US" dirty="0" err="1" smtClean="0"/>
              <a:t>CybOX</a:t>
            </a:r>
            <a:r>
              <a:rPr lang="en-US" dirty="0" smtClean="0"/>
              <a:t> bring a lot of baggage</a:t>
            </a:r>
          </a:p>
          <a:p>
            <a:pPr lvl="1"/>
            <a:r>
              <a:rPr lang="en-US" dirty="0" smtClean="0"/>
              <a:t>MAEC only uses the object definitions, not Observable or even Action</a:t>
            </a:r>
          </a:p>
          <a:p>
            <a:pPr lvl="1"/>
            <a:r>
              <a:rPr lang="en-US" dirty="0" smtClean="0"/>
              <a:t>Yet you get: observation, versioning, marking, etc.</a:t>
            </a:r>
          </a:p>
          <a:p>
            <a:pPr lvl="2"/>
            <a:endParaRPr lang="en-US" dirty="0"/>
          </a:p>
          <a:p>
            <a:r>
              <a:rPr lang="en-US" dirty="0" smtClean="0"/>
              <a:t>Extra complexity in STIX in specifying which version of things you’re using</a:t>
            </a:r>
          </a:p>
          <a:p>
            <a:pPr lvl="1"/>
            <a:r>
              <a:rPr lang="en-US" dirty="0" smtClean="0"/>
              <a:t>STIX 2.0, but Observation is </a:t>
            </a:r>
            <a:r>
              <a:rPr lang="en-US" dirty="0" err="1" smtClean="0"/>
              <a:t>CybOX</a:t>
            </a:r>
            <a:r>
              <a:rPr lang="en-US" dirty="0" smtClean="0"/>
              <a:t> 3.0 and Relationship is CTI Common 1.0</a:t>
            </a:r>
          </a:p>
        </p:txBody>
      </p:sp>
    </p:spTree>
    <p:extLst>
      <p:ext uri="{BB962C8B-B14F-4D97-AF65-F5344CB8AC3E}">
        <p14:creationId xmlns:p14="http://schemas.microsoft.com/office/powerpoint/2010/main" val="265092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4746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value of each standard?</a:t>
            </a:r>
          </a:p>
          <a:p>
            <a:pPr lvl="1"/>
            <a:r>
              <a:rPr lang="en-US" dirty="0" smtClean="0"/>
              <a:t>STIX: ability to represent lots of types of threat intel, link them together</a:t>
            </a:r>
          </a:p>
          <a:p>
            <a:pPr lvl="1"/>
            <a:r>
              <a:rPr lang="en-US" dirty="0" err="1" smtClean="0"/>
              <a:t>CybOX</a:t>
            </a:r>
            <a:r>
              <a:rPr lang="en-US" dirty="0" smtClean="0"/>
              <a:t>: definitions for lots of types of observables (IPs, files, etc.)</a:t>
            </a:r>
          </a:p>
          <a:p>
            <a:pPr lvl="1"/>
            <a:r>
              <a:rPr lang="en-US" dirty="0" smtClean="0"/>
              <a:t>CTI Common: normalizes things across STIX and </a:t>
            </a:r>
            <a:r>
              <a:rPr lang="en-US" dirty="0" err="1" smtClean="0"/>
              <a:t>CybOX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Why don’t we focus each standard on delivering that value?</a:t>
            </a:r>
          </a:p>
          <a:p>
            <a:pPr lvl="1"/>
            <a:r>
              <a:rPr lang="en-US" dirty="0" smtClean="0"/>
              <a:t>STIX = threat intel, including observations and relationships</a:t>
            </a:r>
          </a:p>
          <a:p>
            <a:pPr lvl="1"/>
            <a:r>
              <a:rPr lang="en-US" dirty="0" err="1" smtClean="0"/>
              <a:t>CybOX</a:t>
            </a:r>
            <a:r>
              <a:rPr lang="en-US" dirty="0" smtClean="0"/>
              <a:t> = object registry</a:t>
            </a:r>
          </a:p>
          <a:p>
            <a:pPr lvl="1"/>
            <a:r>
              <a:rPr lang="en-US" dirty="0" smtClean="0"/>
              <a:t>CTI Common = ?</a:t>
            </a:r>
          </a:p>
        </p:txBody>
      </p:sp>
    </p:spTree>
    <p:extLst>
      <p:ext uri="{BB962C8B-B14F-4D97-AF65-F5344CB8AC3E}">
        <p14:creationId xmlns:p14="http://schemas.microsoft.com/office/powerpoint/2010/main" val="152753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4746"/>
          </a:xfrm>
        </p:spPr>
        <p:txBody>
          <a:bodyPr>
            <a:normAutofit/>
          </a:bodyPr>
          <a:lstStyle/>
          <a:p>
            <a:r>
              <a:rPr lang="en-US" dirty="0" smtClean="0"/>
              <a:t>Move Observation out of </a:t>
            </a:r>
            <a:r>
              <a:rPr lang="en-US" dirty="0" err="1" smtClean="0"/>
              <a:t>CybOX</a:t>
            </a:r>
            <a:r>
              <a:rPr lang="en-US" dirty="0" smtClean="0"/>
              <a:t> and into STIX</a:t>
            </a:r>
          </a:p>
          <a:p>
            <a:pPr lvl="1"/>
            <a:r>
              <a:rPr lang="en-US" dirty="0" smtClean="0"/>
              <a:t>It becomes a STIX TLO like all the others</a:t>
            </a:r>
          </a:p>
          <a:p>
            <a:pPr lvl="1"/>
            <a:r>
              <a:rPr lang="en-US" dirty="0" smtClean="0"/>
              <a:t>Remove </a:t>
            </a:r>
            <a:r>
              <a:rPr lang="en-US" dirty="0" err="1" smtClean="0"/>
              <a:t>CybOX</a:t>
            </a:r>
            <a:r>
              <a:rPr lang="en-US" dirty="0" smtClean="0"/>
              <a:t> dependency on CTI Common</a:t>
            </a:r>
          </a:p>
          <a:p>
            <a:pPr lvl="2"/>
            <a:r>
              <a:rPr lang="en-US" dirty="0" smtClean="0"/>
              <a:t>Some subset may be necessary, like ID format, but it’s very minimal</a:t>
            </a:r>
          </a:p>
          <a:p>
            <a:endParaRPr lang="en-US" dirty="0" smtClean="0"/>
          </a:p>
          <a:p>
            <a:r>
              <a:rPr lang="en-US" dirty="0" smtClean="0"/>
              <a:t>Define a base class for relationship as a part of </a:t>
            </a:r>
            <a:r>
              <a:rPr lang="en-US" dirty="0" err="1" smtClean="0"/>
              <a:t>CybOX</a:t>
            </a:r>
            <a:endParaRPr lang="en-US" dirty="0" smtClean="0"/>
          </a:p>
          <a:p>
            <a:pPr lvl="1"/>
            <a:r>
              <a:rPr lang="en-US" dirty="0" smtClean="0"/>
              <a:t>Smaller than STIX relationship: maybe just source, target, `</a:t>
            </a:r>
            <a:r>
              <a:rPr lang="en-US" dirty="0" err="1" smtClean="0"/>
              <a:t>kind_of_relationship</a:t>
            </a:r>
            <a:r>
              <a:rPr lang="en-US" dirty="0" smtClean="0"/>
              <a:t>`</a:t>
            </a:r>
          </a:p>
          <a:p>
            <a:endParaRPr lang="en-US" dirty="0" smtClean="0"/>
          </a:p>
          <a:p>
            <a:r>
              <a:rPr lang="en-US" dirty="0" smtClean="0"/>
              <a:t>STIX implements </a:t>
            </a:r>
            <a:r>
              <a:rPr lang="en-US" dirty="0" err="1" smtClean="0"/>
              <a:t>CybOX</a:t>
            </a:r>
            <a:r>
              <a:rPr lang="en-US" dirty="0" smtClean="0"/>
              <a:t> compatibility interface</a:t>
            </a:r>
          </a:p>
          <a:p>
            <a:pPr lvl="1"/>
            <a:r>
              <a:rPr lang="en-US" dirty="0" smtClean="0"/>
              <a:t>Defines STIX Relationship as an extension of </a:t>
            </a:r>
            <a:r>
              <a:rPr lang="en-US" dirty="0" err="1" smtClean="0"/>
              <a:t>CybOX</a:t>
            </a:r>
            <a:r>
              <a:rPr lang="en-US" dirty="0" smtClean="0"/>
              <a:t> relationship</a:t>
            </a:r>
          </a:p>
        </p:txBody>
      </p:sp>
    </p:spTree>
    <p:extLst>
      <p:ext uri="{BB962C8B-B14F-4D97-AF65-F5344CB8AC3E}">
        <p14:creationId xmlns:p14="http://schemas.microsoft.com/office/powerpoint/2010/main" val="385638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474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CybOX</a:t>
            </a:r>
            <a:endParaRPr lang="en-US" b="1" dirty="0" smtClean="0"/>
          </a:p>
          <a:p>
            <a:pPr lvl="1"/>
            <a:r>
              <a:rPr lang="en-US" dirty="0" smtClean="0"/>
              <a:t>Defines the </a:t>
            </a:r>
            <a:r>
              <a:rPr lang="en-US" dirty="0" err="1" smtClean="0"/>
              <a:t>CybOX</a:t>
            </a:r>
            <a:r>
              <a:rPr lang="en-US" dirty="0" smtClean="0"/>
              <a:t> Object Registry (all objects)</a:t>
            </a:r>
          </a:p>
          <a:p>
            <a:pPr lvl="1"/>
            <a:r>
              <a:rPr lang="en-US" dirty="0" smtClean="0"/>
              <a:t>Defines Relationship stub and likely the `</a:t>
            </a:r>
            <a:r>
              <a:rPr lang="en-US" dirty="0" err="1" smtClean="0"/>
              <a:t>ObjectType</a:t>
            </a:r>
            <a:r>
              <a:rPr lang="en-US" dirty="0" smtClean="0"/>
              <a:t>` layer from </a:t>
            </a:r>
            <a:r>
              <a:rPr lang="en-US" dirty="0" err="1" smtClean="0"/>
              <a:t>CybOX</a:t>
            </a:r>
            <a:r>
              <a:rPr lang="en-US" dirty="0" smtClean="0"/>
              <a:t> 2.x</a:t>
            </a:r>
          </a:p>
          <a:p>
            <a:pPr lvl="1"/>
            <a:r>
              <a:rPr lang="en-US" dirty="0" smtClean="0"/>
              <a:t>Patterning is either defined in </a:t>
            </a:r>
            <a:r>
              <a:rPr lang="en-US" dirty="0" err="1" smtClean="0"/>
              <a:t>CybOX</a:t>
            </a:r>
            <a:r>
              <a:rPr lang="en-US" dirty="0" smtClean="0"/>
              <a:t> (if directly tied to </a:t>
            </a:r>
            <a:r>
              <a:rPr lang="en-US" dirty="0" err="1" smtClean="0"/>
              <a:t>CybOX</a:t>
            </a:r>
            <a:r>
              <a:rPr lang="en-US" dirty="0" smtClean="0"/>
              <a:t>) or potentially as a standalone specification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STIX</a:t>
            </a:r>
          </a:p>
          <a:p>
            <a:pPr lvl="1"/>
            <a:r>
              <a:rPr lang="en-US" dirty="0" smtClean="0"/>
              <a:t>Defines Observation, Relationship (implementation of </a:t>
            </a:r>
            <a:r>
              <a:rPr lang="en-US" dirty="0" err="1" smtClean="0"/>
              <a:t>CybOX</a:t>
            </a:r>
            <a:r>
              <a:rPr lang="en-US" dirty="0" smtClean="0"/>
              <a:t> Relationship), other TLOs</a:t>
            </a:r>
          </a:p>
          <a:p>
            <a:pPr lvl="1"/>
            <a:r>
              <a:rPr lang="en-US" dirty="0" smtClean="0"/>
              <a:t>References a specific version of the </a:t>
            </a:r>
            <a:r>
              <a:rPr lang="en-US" dirty="0" err="1" smtClean="0"/>
              <a:t>CybOX</a:t>
            </a:r>
            <a:r>
              <a:rPr lang="en-US" dirty="0" smtClean="0"/>
              <a:t> Object Registry and </a:t>
            </a:r>
            <a:r>
              <a:rPr lang="en-US" dirty="0" err="1" smtClean="0"/>
              <a:t>CybOX</a:t>
            </a:r>
            <a:r>
              <a:rPr lang="en-US" dirty="0" smtClean="0"/>
              <a:t> Core</a:t>
            </a:r>
          </a:p>
          <a:p>
            <a:pPr lvl="1"/>
            <a:r>
              <a:rPr lang="en-US" dirty="0" smtClean="0"/>
              <a:t>Defines versioning, marking, etc. directly</a:t>
            </a:r>
          </a:p>
          <a:p>
            <a:pPr lvl="1"/>
            <a:endParaRPr lang="en-US" dirty="0"/>
          </a:p>
          <a:p>
            <a:r>
              <a:rPr lang="en-US" b="1" dirty="0" smtClean="0"/>
              <a:t>CTI Common goes away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352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Arrow Connector 8"/>
          <p:cNvCxnSpPr>
            <a:endCxn id="7" idx="0"/>
          </p:cNvCxnSpPr>
          <p:nvPr/>
        </p:nvCxnSpPr>
        <p:spPr>
          <a:xfrm>
            <a:off x="4005022" y="4964710"/>
            <a:ext cx="0" cy="52875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99360" y="2759489"/>
            <a:ext cx="128996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Defines:</a:t>
            </a:r>
          </a:p>
          <a:p>
            <a:r>
              <a:rPr lang="en-US" dirty="0" smtClean="0"/>
              <a:t>- Versioning</a:t>
            </a:r>
          </a:p>
          <a:p>
            <a:r>
              <a:rPr lang="en-US" dirty="0" smtClean="0"/>
              <a:t>- Marking</a:t>
            </a:r>
          </a:p>
          <a:p>
            <a:r>
              <a:rPr lang="en-US" dirty="0" smtClean="0"/>
              <a:t>- Times</a:t>
            </a:r>
          </a:p>
          <a:p>
            <a:r>
              <a:rPr lang="en-US" dirty="0" smtClean="0"/>
              <a:t>- Source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987993" y="3954822"/>
            <a:ext cx="2844800" cy="2148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dirty="0" err="1" smtClean="0"/>
              <a:t>CybOX</a:t>
            </a:r>
            <a:endParaRPr lang="en-US" sz="2400" dirty="0"/>
          </a:p>
        </p:txBody>
      </p:sp>
      <p:cxnSp>
        <p:nvCxnSpPr>
          <p:cNvPr id="20" name="Straight Arrow Connector 19"/>
          <p:cNvCxnSpPr>
            <a:stCxn id="19" idx="3"/>
            <a:endCxn id="7" idx="1"/>
          </p:cNvCxnSpPr>
          <p:nvPr/>
        </p:nvCxnSpPr>
        <p:spPr>
          <a:xfrm flipH="1">
            <a:off x="2938222" y="4482757"/>
            <a:ext cx="2134878" cy="123567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8343593" y="4627766"/>
            <a:ext cx="2133600" cy="44994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 Registry</a:t>
            </a:r>
            <a:endParaRPr lang="en-US" dirty="0"/>
          </a:p>
        </p:txBody>
      </p:sp>
      <p:cxnSp>
        <p:nvCxnSpPr>
          <p:cNvPr id="27" name="Straight Arrow Connector 26"/>
          <p:cNvCxnSpPr>
            <a:endCxn id="6" idx="0"/>
          </p:cNvCxnSpPr>
          <p:nvPr/>
        </p:nvCxnSpPr>
        <p:spPr>
          <a:xfrm flipH="1">
            <a:off x="9410392" y="5109372"/>
            <a:ext cx="46239" cy="21073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613402" y="1957132"/>
            <a:ext cx="2844800" cy="4158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dirty="0" smtClean="0"/>
              <a:t>STIX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9551280" y="5014239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uses</a:t>
            </a:r>
            <a:endParaRPr lang="en-US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2120287" y="4621891"/>
            <a:ext cx="999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smtClean="0"/>
              <a:t>extends</a:t>
            </a:r>
            <a:endParaRPr lang="en-US" i="1" dirty="0"/>
          </a:p>
        </p:txBody>
      </p:sp>
      <p:sp>
        <p:nvSpPr>
          <p:cNvPr id="44" name="Rectangle 43"/>
          <p:cNvSpPr/>
          <p:nvPr/>
        </p:nvSpPr>
        <p:spPr>
          <a:xfrm>
            <a:off x="2938222" y="2982484"/>
            <a:ext cx="2133600" cy="44994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COA</a:t>
            </a:r>
            <a:endParaRPr lang="en-US" dirty="0"/>
          </a:p>
        </p:txBody>
      </p:sp>
      <p:cxnSp>
        <p:nvCxnSpPr>
          <p:cNvPr id="47" name="Straight Arrow Connector 46"/>
          <p:cNvCxnSpPr>
            <a:stCxn id="44" idx="3"/>
            <a:endCxn id="24" idx="1"/>
          </p:cNvCxnSpPr>
          <p:nvPr/>
        </p:nvCxnSpPr>
        <p:spPr>
          <a:xfrm>
            <a:off x="5071822" y="3207455"/>
            <a:ext cx="3271771" cy="164528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2938222" y="3619163"/>
            <a:ext cx="2133600" cy="44994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Other TLOs</a:t>
            </a: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6029667" y="500686"/>
            <a:ext cx="2844800" cy="12432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smtClean="0"/>
              <a:t>MAEC</a:t>
            </a:r>
            <a:endParaRPr lang="en-US" sz="2400" dirty="0"/>
          </a:p>
        </p:txBody>
      </p:sp>
      <p:sp>
        <p:nvSpPr>
          <p:cNvPr id="79" name="Rectangle 78"/>
          <p:cNvSpPr/>
          <p:nvPr/>
        </p:nvSpPr>
        <p:spPr>
          <a:xfrm>
            <a:off x="6385267" y="1049878"/>
            <a:ext cx="2133600" cy="44994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Action</a:t>
            </a:r>
            <a:endParaRPr lang="en-US" dirty="0"/>
          </a:p>
        </p:txBody>
      </p:sp>
      <p:cxnSp>
        <p:nvCxnSpPr>
          <p:cNvPr id="80" name="Straight Arrow Connector 79"/>
          <p:cNvCxnSpPr>
            <a:stCxn id="79" idx="2"/>
          </p:cNvCxnSpPr>
          <p:nvPr/>
        </p:nvCxnSpPr>
        <p:spPr>
          <a:xfrm>
            <a:off x="7452067" y="1499820"/>
            <a:ext cx="981796" cy="316792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938222" y="5493461"/>
            <a:ext cx="2133600" cy="44994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CTI Core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939500" y="4257786"/>
            <a:ext cx="2133600" cy="44994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Observation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2938222" y="2363489"/>
            <a:ext cx="2133600" cy="44994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Package</a:t>
            </a:r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4537059" y="2806539"/>
            <a:ext cx="3938" cy="17594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4684945" y="2806539"/>
            <a:ext cx="3168" cy="81245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4834435" y="2786794"/>
            <a:ext cx="3937" cy="148913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131231" y="3419078"/>
            <a:ext cx="619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uses</a:t>
            </a:r>
            <a:endParaRPr lang="en-US" i="1" dirty="0"/>
          </a:p>
        </p:txBody>
      </p:sp>
      <p:sp>
        <p:nvSpPr>
          <p:cNvPr id="6" name="Rectangle 5"/>
          <p:cNvSpPr/>
          <p:nvPr/>
        </p:nvSpPr>
        <p:spPr>
          <a:xfrm>
            <a:off x="8343592" y="5320102"/>
            <a:ext cx="2133600" cy="44994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Relationship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2938222" y="4889376"/>
            <a:ext cx="2133600" cy="44994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Relationship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3309256" y="4714789"/>
            <a:ext cx="7480" cy="79105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3073381" y="3432426"/>
            <a:ext cx="8790" cy="206103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3166460" y="4065220"/>
            <a:ext cx="13374" cy="142824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>
            <a:off x="3439885" y="5339318"/>
            <a:ext cx="27997" cy="18104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>
            <a:off x="4962866" y="2806539"/>
            <a:ext cx="18686" cy="208998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19" idx="3"/>
            <a:endCxn id="24" idx="1"/>
          </p:cNvCxnSpPr>
          <p:nvPr/>
        </p:nvCxnSpPr>
        <p:spPr>
          <a:xfrm>
            <a:off x="5073100" y="4482757"/>
            <a:ext cx="3270493" cy="36998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024419" y="4255459"/>
            <a:ext cx="619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uses</a:t>
            </a:r>
            <a:endParaRPr lang="en-US" i="1" dirty="0"/>
          </a:p>
        </p:txBody>
      </p:sp>
      <p:cxnSp>
        <p:nvCxnSpPr>
          <p:cNvPr id="92" name="Straight Arrow Connector 91"/>
          <p:cNvCxnSpPr>
            <a:stCxn id="82" idx="3"/>
            <a:endCxn id="6" idx="1"/>
          </p:cNvCxnSpPr>
          <p:nvPr/>
        </p:nvCxnSpPr>
        <p:spPr>
          <a:xfrm>
            <a:off x="5071822" y="5114347"/>
            <a:ext cx="3271770" cy="4307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7942922" y="2628765"/>
            <a:ext cx="619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uses</a:t>
            </a:r>
            <a:endParaRPr lang="en-US" i="1" dirty="0"/>
          </a:p>
        </p:txBody>
      </p:sp>
      <p:sp>
        <p:nvSpPr>
          <p:cNvPr id="100" name="TextBox 99"/>
          <p:cNvSpPr txBox="1"/>
          <p:nvPr/>
        </p:nvSpPr>
        <p:spPr>
          <a:xfrm>
            <a:off x="6644249" y="4906774"/>
            <a:ext cx="999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smtClean="0"/>
              <a:t>extends</a:t>
            </a:r>
            <a:endParaRPr lang="en-US" i="1" dirty="0"/>
          </a:p>
        </p:txBody>
      </p:sp>
      <p:sp>
        <p:nvSpPr>
          <p:cNvPr id="101" name="Title 10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80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474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All STIX TLOs are actually STIX TLOs</a:t>
            </a:r>
          </a:p>
          <a:p>
            <a:pPr lvl="1"/>
            <a:r>
              <a:rPr lang="en-US" dirty="0" smtClean="0"/>
              <a:t>Relationship is a STIX relationship, extended from </a:t>
            </a:r>
            <a:r>
              <a:rPr lang="en-US" dirty="0" err="1" smtClean="0"/>
              <a:t>CybOX</a:t>
            </a:r>
            <a:r>
              <a:rPr lang="en-US" dirty="0" smtClean="0"/>
              <a:t> Relationship</a:t>
            </a:r>
          </a:p>
          <a:p>
            <a:pPr lvl="1"/>
            <a:r>
              <a:rPr lang="en-US" dirty="0" smtClean="0"/>
              <a:t>STIX itself defines STIX-centric behavior (versioning, data markings)</a:t>
            </a:r>
          </a:p>
          <a:p>
            <a:endParaRPr lang="en-US" dirty="0"/>
          </a:p>
          <a:p>
            <a:r>
              <a:rPr lang="en-US" dirty="0" smtClean="0"/>
              <a:t>Non-STIX users of </a:t>
            </a:r>
            <a:r>
              <a:rPr lang="en-US" dirty="0" err="1" smtClean="0"/>
              <a:t>CybOX</a:t>
            </a:r>
            <a:r>
              <a:rPr lang="en-US" dirty="0" smtClean="0"/>
              <a:t> (MAEC, DFAX) don’t inherit all our </a:t>
            </a:r>
            <a:r>
              <a:rPr lang="en-US" dirty="0" err="1" smtClean="0"/>
              <a:t>STIXy</a:t>
            </a:r>
            <a:r>
              <a:rPr lang="en-US" dirty="0" smtClean="0"/>
              <a:t> assumptions</a:t>
            </a:r>
          </a:p>
          <a:p>
            <a:pPr lvl="1"/>
            <a:r>
              <a:rPr lang="en-US" dirty="0" smtClean="0"/>
              <a:t>Versioning, marking, etc.</a:t>
            </a:r>
          </a:p>
          <a:p>
            <a:pPr lvl="1"/>
            <a:r>
              <a:rPr lang="en-US" dirty="0" smtClean="0"/>
              <a:t>Most content in CTI Common was developed specifically with STIX-style usage in mind, not MAEC or DFAX or other TBD specifications</a:t>
            </a:r>
          </a:p>
          <a:p>
            <a:pPr lvl="1"/>
            <a:endParaRPr lang="en-US" dirty="0"/>
          </a:p>
          <a:p>
            <a:r>
              <a:rPr lang="en-US" dirty="0" smtClean="0"/>
              <a:t>More consistent/consolidated branding</a:t>
            </a:r>
          </a:p>
          <a:p>
            <a:pPr lvl="1"/>
            <a:r>
              <a:rPr lang="en-US" dirty="0" smtClean="0"/>
              <a:t>STIX is the top-level brand</a:t>
            </a:r>
          </a:p>
          <a:p>
            <a:pPr lvl="1"/>
            <a:r>
              <a:rPr lang="en-US" dirty="0" smtClean="0"/>
              <a:t>MAEC is the top-level brand</a:t>
            </a:r>
          </a:p>
          <a:p>
            <a:pPr lvl="1"/>
            <a:r>
              <a:rPr lang="en-US" dirty="0" err="1" smtClean="0"/>
              <a:t>CybOX</a:t>
            </a:r>
            <a:r>
              <a:rPr lang="en-US" dirty="0" smtClean="0"/>
              <a:t> is a common object library they both use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853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981</Words>
  <Application>Microsoft Macintosh PowerPoint</Application>
  <PresentationFormat>Widescreen</PresentationFormat>
  <Paragraphs>165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Arial</vt:lpstr>
      <vt:lpstr>Office Theme</vt:lpstr>
      <vt:lpstr>CTI Specification Organization</vt:lpstr>
      <vt:lpstr>What we have now (As-Is)</vt:lpstr>
      <vt:lpstr>As-Is</vt:lpstr>
      <vt:lpstr>Challenges</vt:lpstr>
      <vt:lpstr>Thoughts</vt:lpstr>
      <vt:lpstr>Proposal</vt:lpstr>
      <vt:lpstr>To Be</vt:lpstr>
      <vt:lpstr>To Be</vt:lpstr>
      <vt:lpstr>Results (1)</vt:lpstr>
      <vt:lpstr>Results (2)</vt:lpstr>
      <vt:lpstr>FAQ</vt:lpstr>
      <vt:lpstr>FAQ (2)</vt:lpstr>
      <vt:lpstr>TBD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CTI Specification Organization</dc:title>
  <dc:creator>Wunder, John A.</dc:creator>
  <cp:lastModifiedBy>Wunder, John A.</cp:lastModifiedBy>
  <cp:revision>32</cp:revision>
  <dcterms:created xsi:type="dcterms:W3CDTF">2016-03-15T17:47:22Z</dcterms:created>
  <dcterms:modified xsi:type="dcterms:W3CDTF">2016-03-17T21:22:58Z</dcterms:modified>
</cp:coreProperties>
</file>