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3" r:id="rId2"/>
    <p:sldId id="280" r:id="rId3"/>
    <p:sldId id="275" r:id="rId4"/>
    <p:sldId id="276" r:id="rId5"/>
    <p:sldId id="282" r:id="rId6"/>
    <p:sldId id="277" r:id="rId7"/>
    <p:sldId id="283" r:id="rId8"/>
    <p:sldId id="284" r:id="rId9"/>
    <p:sldId id="285" r:id="rId10"/>
    <p:sldId id="287" r:id="rId11"/>
    <p:sldId id="288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6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76" y="1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469C1-656E-D34F-89A6-1C467CDF9F0E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3F54-0206-CF4B-BCC9-BEF1483EC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6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69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1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7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0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6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9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4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6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854A36-6C54-4522-9F15-F65A7251B242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25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ocs.google.com/document/d/1suvd7z7YjNKWOwgko-vJ84jfGuxSYZjOQlw5leCswPY/edit" TargetMode="Externa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ocs.google.com/document/d/1suvd7z7YjNKWOwgko-vJ84jfGuxSYZjOQlw5leCswPY/edit#heading=h.t32x0azc539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883" y="3342636"/>
            <a:ext cx="10313963" cy="1007527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Corbel" panose="020B0503020204020204" pitchFamily="34" charset="0"/>
              </a:rPr>
              <a:t>Cyber Observable Patterning</a:t>
            </a:r>
            <a:endParaRPr lang="en-US" sz="7200" b="1" dirty="0">
              <a:latin typeface="Corbel" panose="020B05030202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1929" y="4350163"/>
            <a:ext cx="507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October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547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Key Questions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94716" y="1828800"/>
            <a:ext cx="10360963" cy="4521895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Specification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 MVP operators</a:t>
            </a:r>
          </a:p>
          <a:p>
            <a:pPr lvl="2">
              <a:buFont typeface="Arial" charset="0"/>
              <a:buChar char="•"/>
            </a:pPr>
            <a:r>
              <a:rPr lang="en-US" dirty="0" err="1"/>
              <a:t>Stateful</a:t>
            </a:r>
            <a:r>
              <a:rPr lang="en-US" dirty="0"/>
              <a:t> operators – REPEATED, FOLLOWEDBY, etc. 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Context-specific operators such as </a:t>
            </a:r>
            <a:r>
              <a:rPr lang="en-US" dirty="0" smtClean="0"/>
              <a:t>CONTAINS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Implementation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As an implementer, must you support the full patterning spec?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Observable Object classes? E.g., as a HIDS vendor, must you support </a:t>
            </a:r>
            <a:r>
              <a:rPr lang="en-US" b="1" dirty="0" smtClean="0"/>
              <a:t>ALL </a:t>
            </a:r>
            <a:r>
              <a:rPr lang="en-US" dirty="0" smtClean="0"/>
              <a:t>of the network Objects?</a:t>
            </a:r>
          </a:p>
          <a:p>
            <a:pPr lvl="3">
              <a:buFont typeface="Arial" charset="0"/>
              <a:buChar char="•"/>
            </a:pPr>
            <a:r>
              <a:rPr lang="en-US" dirty="0" smtClean="0"/>
              <a:t>Obviously not – but how do we communicate that in terms of conformance?</a:t>
            </a:r>
          </a:p>
          <a:p>
            <a:pPr lvl="2">
              <a:buFont typeface="Arial" charset="0"/>
              <a:buChar char="•"/>
            </a:pPr>
            <a:r>
              <a:rPr lang="en-US" dirty="0" err="1" smtClean="0"/>
              <a:t>Stateful</a:t>
            </a:r>
            <a:r>
              <a:rPr lang="en-US" dirty="0" smtClean="0"/>
              <a:t> Operators? E.g., as a firewall vendor, must you support FOLLOWEDBY?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This question is not constrained to patterning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It highlights critical, cross-cutting questions of how to handle conformance in STIX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Level of specification – are things properly specified so that they can implemented correctly?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Are they </a:t>
            </a:r>
            <a:r>
              <a:rPr lang="en-US" dirty="0" err="1" smtClean="0"/>
              <a:t>overspecified</a:t>
            </a:r>
            <a:r>
              <a:rPr lang="en-US" dirty="0" smtClean="0"/>
              <a:t>? Underspecified?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do we need in an implementer’s guide?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Do we need more examples?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ANTLR grammar – where should it be stored? STIX 2.0 Schemas GitHub repo? Elsewhere?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331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6272024"/>
            <a:ext cx="12192000" cy="585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Conformance (notional)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0517"/>
            <a:ext cx="3890682" cy="1241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Level 1N</a:t>
            </a:r>
            <a:endParaRPr lang="en-US" sz="2000" dirty="0"/>
          </a:p>
          <a:p>
            <a:pPr algn="ctr"/>
            <a:r>
              <a:rPr lang="en-US" dirty="0" smtClean="0"/>
              <a:t>Purely Network Devices/Sensors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E.g., Firewalls, IDS, etc.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26480" y="1900518"/>
            <a:ext cx="3890682" cy="120127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Level 1H</a:t>
            </a:r>
            <a:endParaRPr lang="en-US" sz="2000" dirty="0"/>
          </a:p>
          <a:p>
            <a:pPr algn="ctr"/>
            <a:r>
              <a:rPr lang="en-US" dirty="0" smtClean="0"/>
              <a:t>Purely Host-based Devices/Sensors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E.g., AV,  HIDS, etc.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87531" y="3827930"/>
            <a:ext cx="5402132" cy="12012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Level 2</a:t>
            </a:r>
            <a:endParaRPr lang="en-US" sz="2000" dirty="0"/>
          </a:p>
          <a:p>
            <a:pPr algn="ctr"/>
            <a:r>
              <a:rPr lang="en-US" dirty="0" smtClean="0"/>
              <a:t>Host-based + Network Aggregator Devices/Sensors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E.g., SIEM, TIP, etc.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3042621" y="3142128"/>
            <a:ext cx="973567" cy="68580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243482" y="3142129"/>
            <a:ext cx="828339" cy="68580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1671" y="5181600"/>
            <a:ext cx="10309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Individual patterns could be “tagged” with their level of applicability (host-based, network-based, or both):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06823" y="5557535"/>
            <a:ext cx="11833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 charset="0"/>
              </a:rPr>
              <a:t>{H}[(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file:file_name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= '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pdf.exe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' OR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file:size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= '371712') AND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file:created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= '2014-01-13T07:03:17Z']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806823" y="5918776"/>
            <a:ext cx="126223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 charset="0"/>
              </a:rPr>
              <a:t>{N}[</a:t>
            </a:r>
            <a:r>
              <a:rPr lang="en-US" sz="1600" dirty="0" err="1" smtClean="0">
                <a:solidFill>
                  <a:srgbClr val="000000"/>
                </a:solidFill>
                <a:latin typeface="Consolas" charset="0"/>
              </a:rPr>
              <a:t>network-traffic:dst_ref.type</a:t>
            </a:r>
            <a:r>
              <a:rPr lang="en-US" sz="1600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= 'ipv4-address' AND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network-traffic:dst_ref.value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= '192.168.1.1']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806823" y="6272024"/>
            <a:ext cx="115429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 charset="0"/>
              </a:rPr>
              <a:t>{HN}[file:hashes.SHA-256 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= 'aec070645fe53ee3b3763059376134f058cc337247c978add178b6ccdfb0019f']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627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Path forward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6745954" cy="4023359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94716" y="2098161"/>
            <a:ext cx="10360963" cy="402335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Finish remaining work items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Conformance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Update ANTLR grammar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sz="2400" b="1" dirty="0" smtClean="0"/>
          </a:p>
          <a:p>
            <a:pPr>
              <a:buFont typeface="Arial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 Specification review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need YOUR feedback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Remember, patterning is </a:t>
            </a:r>
            <a:r>
              <a:rPr lang="en-US" b="1" dirty="0" smtClean="0">
                <a:solidFill>
                  <a:schemeClr val="tx1"/>
                </a:solidFill>
              </a:rPr>
              <a:t>fundamental</a:t>
            </a:r>
            <a:r>
              <a:rPr lang="en-US" dirty="0" smtClean="0">
                <a:solidFill>
                  <a:schemeClr val="tx1"/>
                </a:solidFill>
              </a:rPr>
              <a:t> to STIX 2.0 Indicators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/>
              </a:rPr>
              <a:t>https://docs.google.com/document/d/1suvd7z7YjNKWOwgko-vJ84jfGuxSYZjOQlw5leCswPY/edit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#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834" y="2098161"/>
            <a:ext cx="5025462" cy="290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0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Why are we discussing patterning?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534" y="1943368"/>
            <a:ext cx="5988423" cy="425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3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Patterning Background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94716" y="2098161"/>
            <a:ext cx="10360963" cy="4023359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Complete refactoring of </a:t>
            </a:r>
            <a:r>
              <a:rPr lang="en-US" dirty="0" err="1" smtClean="0"/>
              <a:t>CybOX</a:t>
            </a:r>
            <a:r>
              <a:rPr lang="en-US" dirty="0" smtClean="0"/>
              <a:t> 2.x patterning syntax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Spun up as a separate specification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docs.google.com/document/d/1suvd7z7YjNKWOwgko-vJ84jfGuxSYZjOQlw5leCswPY/edit#heading=h.t32x0azc539r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 Syntax inspired by SQL-92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 Integrated with Cyber Observable Object data models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Allows patterns to be written against any Object, e.g., File, IPv4 Address, Network Traffic, etc.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 One string = one pattern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 Primarily authored by John-Mark Gurney and Jason </a:t>
            </a:r>
            <a:r>
              <a:rPr lang="en-US" dirty="0" err="1" smtClean="0"/>
              <a:t>Keirstead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Many thanks!</a:t>
            </a:r>
          </a:p>
        </p:txBody>
      </p:sp>
    </p:spTree>
    <p:extLst>
      <p:ext uri="{BB962C8B-B14F-4D97-AF65-F5344CB8AC3E}">
        <p14:creationId xmlns:p14="http://schemas.microsoft.com/office/powerpoint/2010/main" val="139580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Pattern Building Blocks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21" y="1737360"/>
            <a:ext cx="9337638" cy="454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5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Comparison Expressions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94717" y="1885662"/>
            <a:ext cx="10360963" cy="98324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most basic components of Observation </a:t>
            </a:r>
            <a:r>
              <a:rPr lang="en-US" dirty="0" smtClean="0">
                <a:solidFill>
                  <a:schemeClr val="tx1"/>
                </a:solidFill>
              </a:rPr>
              <a:t>Expressions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Consist of </a:t>
            </a:r>
            <a:r>
              <a:rPr lang="en-US" dirty="0">
                <a:solidFill>
                  <a:schemeClr val="tx1"/>
                </a:solidFill>
              </a:rPr>
              <a:t>an Object Path and a constant joined by a Comparison </a:t>
            </a:r>
            <a:r>
              <a:rPr lang="en-US" dirty="0" smtClean="0">
                <a:solidFill>
                  <a:schemeClr val="tx1"/>
                </a:solidFill>
              </a:rPr>
              <a:t>Operator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9537" y="2649011"/>
            <a:ext cx="2955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Comparison Expression</a:t>
            </a:r>
            <a:endParaRPr lang="en-US" sz="20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2016690" y="2979875"/>
            <a:ext cx="7690981" cy="2757476"/>
            <a:chOff x="2016690" y="2979875"/>
            <a:chExt cx="7690981" cy="2757476"/>
          </a:xfrm>
        </p:grpSpPr>
        <p:sp>
          <p:nvSpPr>
            <p:cNvPr id="5" name="Rectangle 4"/>
            <p:cNvSpPr/>
            <p:nvPr/>
          </p:nvSpPr>
          <p:spPr>
            <a:xfrm>
              <a:off x="2016691" y="5091020"/>
              <a:ext cx="7690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i="0" u="none" strike="noStrike" dirty="0" smtClean="0">
                  <a:solidFill>
                    <a:srgbClr val="000000"/>
                  </a:solidFill>
                  <a:effectLst/>
                  <a:latin typeface="Consolas" charset="0"/>
                </a:rPr>
                <a:t>file:hashes.md5     </a:t>
              </a:r>
              <a:r>
                <a:rPr lang="en-US" sz="3600" b="1" dirty="0">
                  <a:solidFill>
                    <a:srgbClr val="000000"/>
                  </a:solidFill>
                  <a:latin typeface="Consolas" charset="0"/>
                </a:rPr>
                <a:t>=    'y'</a:t>
              </a:r>
              <a:endParaRPr lang="en-US" sz="3600" b="1" dirty="0"/>
            </a:p>
          </p:txBody>
        </p:sp>
        <p:sp>
          <p:nvSpPr>
            <p:cNvPr id="7" name="Left Brace 6"/>
            <p:cNvSpPr/>
            <p:nvPr/>
          </p:nvSpPr>
          <p:spPr>
            <a:xfrm rot="5400000">
              <a:off x="4450877" y="545688"/>
              <a:ext cx="2271462" cy="7139835"/>
            </a:xfrm>
            <a:prstGeom prst="leftBrace">
              <a:avLst>
                <a:gd name="adj1" fmla="val 13803"/>
                <a:gd name="adj2" fmla="val 50702"/>
              </a:avLst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3617558" y="3040411"/>
              <a:ext cx="703543" cy="3585284"/>
            </a:xfrm>
            <a:prstGeom prst="leftBrace">
              <a:avLst>
                <a:gd name="adj1" fmla="val 8333"/>
                <a:gd name="adj2" fmla="val 51678"/>
              </a:avLst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 Brace 9"/>
            <p:cNvSpPr/>
            <p:nvPr/>
          </p:nvSpPr>
          <p:spPr>
            <a:xfrm rot="5400000">
              <a:off x="6875147" y="4850314"/>
              <a:ext cx="729791" cy="175366"/>
            </a:xfrm>
            <a:prstGeom prst="leftBrace">
              <a:avLst>
                <a:gd name="adj1" fmla="val 8333"/>
                <a:gd name="adj2" fmla="val 51678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 rot="5400000">
              <a:off x="8340691" y="4798757"/>
              <a:ext cx="729791" cy="175366"/>
            </a:xfrm>
            <a:prstGeom prst="leftBrace">
              <a:avLst>
                <a:gd name="adj1" fmla="val 8333"/>
                <a:gd name="adj2" fmla="val 51678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4234" y="4213767"/>
              <a:ext cx="1048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smtClean="0"/>
                <a:t>Object Path</a:t>
              </a:r>
              <a:endParaRPr lang="en-US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00593" y="4262847"/>
              <a:ext cx="19164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smtClean="0"/>
                <a:t>Comparison Operator</a:t>
              </a:r>
              <a:endParaRPr lang="en-US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55693" y="4262847"/>
              <a:ext cx="899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smtClean="0"/>
                <a:t>Constant</a:t>
              </a:r>
              <a:endParaRPr lang="en-US" sz="1400" b="1" dirty="0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794717" y="5812292"/>
            <a:ext cx="10360963" cy="605708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 Comparison Expression states which Object property to look for and the constant that its value should be compared against</a:t>
            </a:r>
          </a:p>
        </p:txBody>
      </p:sp>
    </p:spTree>
    <p:extLst>
      <p:ext uri="{BB962C8B-B14F-4D97-AF65-F5344CB8AC3E}">
        <p14:creationId xmlns:p14="http://schemas.microsoft.com/office/powerpoint/2010/main" val="123142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Observation Expressions I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6745954" cy="4023359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94716" y="2098161"/>
            <a:ext cx="10360963" cy="402335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ne </a:t>
            </a:r>
            <a:r>
              <a:rPr lang="en-US" dirty="0">
                <a:solidFill>
                  <a:schemeClr val="tx1"/>
                </a:solidFill>
              </a:rPr>
              <a:t>or more </a:t>
            </a:r>
            <a:r>
              <a:rPr lang="en-US" dirty="0" smtClean="0">
                <a:solidFill>
                  <a:schemeClr val="tx1"/>
                </a:solidFill>
              </a:rPr>
              <a:t>Comparison </a:t>
            </a:r>
            <a:r>
              <a:rPr lang="en-US" dirty="0">
                <a:solidFill>
                  <a:schemeClr val="tx1"/>
                </a:solidFill>
              </a:rPr>
              <a:t>Expressions, joined via Boolean </a:t>
            </a:r>
            <a:r>
              <a:rPr lang="en-US" dirty="0" smtClean="0">
                <a:solidFill>
                  <a:schemeClr val="tx1"/>
                </a:solidFill>
              </a:rPr>
              <a:t>Operators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The most basic valid Cyber Observable pattern is an Observation Expression with a single Comparison Expression: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Observation Expressions may be </a:t>
            </a:r>
            <a:r>
              <a:rPr lang="en-US" i="1" dirty="0" smtClean="0">
                <a:solidFill>
                  <a:schemeClr val="tx1"/>
                </a:solidFill>
              </a:rPr>
              <a:t>Qualified </a:t>
            </a:r>
            <a:r>
              <a:rPr lang="en-US" dirty="0" smtClean="0">
                <a:solidFill>
                  <a:schemeClr val="tx1"/>
                </a:solidFill>
              </a:rPr>
              <a:t>in order to further constrain the matching set: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7280" y="3740508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Consolas" charset="0"/>
              </a:rPr>
              <a:t>[</a:t>
            </a:r>
            <a:r>
              <a:rPr lang="tr-TR" dirty="0" err="1">
                <a:solidFill>
                  <a:srgbClr val="000000"/>
                </a:solidFill>
                <a:latin typeface="Consolas" charset="0"/>
              </a:rPr>
              <a:t>file:size</a:t>
            </a:r>
            <a:r>
              <a:rPr lang="tr-TR" dirty="0">
                <a:solidFill>
                  <a:srgbClr val="000000"/>
                </a:solidFill>
                <a:latin typeface="Consolas" charset="0"/>
              </a:rPr>
              <a:t> = 25536]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4750514"/>
            <a:ext cx="10952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file:file_name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'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foo.dll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'] </a:t>
            </a:r>
            <a:r>
              <a:rPr lang="en-US" i="1" dirty="0">
                <a:solidFill>
                  <a:srgbClr val="000000"/>
                </a:solidFill>
                <a:latin typeface="Consolas" charset="0"/>
              </a:rPr>
              <a:t>START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'2016-06-01T00:00:00Z' </a:t>
            </a:r>
            <a:r>
              <a:rPr lang="en-US" i="1" dirty="0">
                <a:solidFill>
                  <a:srgbClr val="000000"/>
                </a:solidFill>
                <a:latin typeface="Consolas" charset="0"/>
              </a:rPr>
              <a:t>STOP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'2016-07-01T00:00:00Z'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7280" y="2545836"/>
            <a:ext cx="8107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file:mime_type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'image\bmp' </a:t>
            </a:r>
            <a:r>
              <a:rPr lang="en-US" b="1" dirty="0">
                <a:solidFill>
                  <a:srgbClr val="000000"/>
                </a:solidFill>
                <a:latin typeface="Consolas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file:magic_number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'ffd8']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4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Observation Expressions II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6745954" cy="4023359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94716" y="2098161"/>
            <a:ext cx="10360963" cy="402335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Multiple Observation Expressions may be joined using an Observation Operator to enable pattern-matching across multiple Observations: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Observation Expression Qualifiers and Operators are non-greedy, so parentheses may be used to achieve the desired logic: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5128" y="2968048"/>
            <a:ext cx="100082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[ipv4-addr:value = '192.0.2.5'] </a:t>
            </a:r>
            <a:r>
              <a:rPr lang="en-US" b="1" dirty="0">
                <a:solidFill>
                  <a:srgbClr val="000000"/>
                </a:solidFill>
                <a:latin typeface="Consolas" charset="0"/>
              </a:rPr>
              <a:t>ALONGWITH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[ipv4-addr:value 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= '192.0.2.10']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5128" y="4568068"/>
            <a:ext cx="8467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nsolas" charset="0"/>
              </a:rPr>
              <a:t>([ a ] ALONGWITH [ b ] REPEAT 5 TIMES) WITHIN 5 MINUTES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4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Operators and Qualifiers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25775" y="1954108"/>
            <a:ext cx="3176035" cy="4023359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Comparison Operators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=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!=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&gt;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&lt;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&lt;=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&gt;=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LIKE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MATCHES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CONTAINS</a:t>
            </a:r>
          </a:p>
          <a:p>
            <a:pPr lvl="1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701810" y="1954108"/>
            <a:ext cx="3963087" cy="4023359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Observation Expression Qualifiers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REPEATED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WITHIN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START/STOP</a:t>
            </a:r>
          </a:p>
          <a:p>
            <a:pPr lvl="1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7664897" y="1954108"/>
            <a:ext cx="3963087" cy="4023359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Observation Expression Operators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ALONGWITH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FOLLOWEDBY</a:t>
            </a:r>
          </a:p>
          <a:p>
            <a:pPr lvl="1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5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2133600" y="4456113"/>
            <a:ext cx="10058400" cy="1143000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3" y="160421"/>
            <a:ext cx="11093764" cy="603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839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1949</TotalTime>
  <Words>600</Words>
  <Application>Microsoft Macintosh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Consolas</vt:lpstr>
      <vt:lpstr>Corbel</vt:lpstr>
      <vt:lpstr>Arial</vt:lpstr>
      <vt:lpstr>Retrospect</vt:lpstr>
      <vt:lpstr>Cyber Observable Patterning</vt:lpstr>
      <vt:lpstr>Why are we discussing patterning?</vt:lpstr>
      <vt:lpstr>Patterning Background</vt:lpstr>
      <vt:lpstr>Pattern Building Blocks</vt:lpstr>
      <vt:lpstr>Comparison Expressions</vt:lpstr>
      <vt:lpstr>Observation Expressions I</vt:lpstr>
      <vt:lpstr>Observation Expressions II</vt:lpstr>
      <vt:lpstr>Operators and Qualifiers</vt:lpstr>
      <vt:lpstr>PowerPoint Presentation</vt:lpstr>
      <vt:lpstr>Key Questions</vt:lpstr>
      <vt:lpstr>Conformance (notional)</vt:lpstr>
      <vt:lpstr>Path forward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CTI-TC Monthly Meeting</dc:title>
  <dc:creator>Jane Ginn</dc:creator>
  <cp:lastModifiedBy>Microsoft Office User</cp:lastModifiedBy>
  <cp:revision>124</cp:revision>
  <dcterms:created xsi:type="dcterms:W3CDTF">2016-07-18T15:33:54Z</dcterms:created>
  <dcterms:modified xsi:type="dcterms:W3CDTF">2016-10-20T14:36:53Z</dcterms:modified>
</cp:coreProperties>
</file>