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embeddedFontLst>
    <p:embeddedFont>
      <p:font typeface="Arial Black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font" Target="fonts/ArialBlack-regular.fntdata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1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1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1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1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1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4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85800" y="2209800"/>
            <a:ext cx="7162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 rot="5400000">
            <a:off x="2181225" y="714375"/>
            <a:ext cx="4171950" cy="716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 rot="5400000">
            <a:off x="4219574" y="2752725"/>
            <a:ext cx="5467350" cy="1790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 rot="5400000">
            <a:off x="561974" y="1038225"/>
            <a:ext cx="5467350" cy="521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2209800"/>
            <a:ext cx="3505200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2" type="body"/>
          </p:nvPr>
        </p:nvSpPr>
        <p:spPr>
          <a:xfrm>
            <a:off x="4343400" y="2209800"/>
            <a:ext cx="3505200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219200" y="19812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36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9" name="Shape 39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2209800"/>
            <a:ext cx="7162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413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68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24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document/d/1yvqWaPPnPW-2NiVCLqzRszcx91ffMowfT5MmE9Nsy_w/edit#heading=h.9av3pqeizci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document/d/1PHRpmizbMGOwAu_TwRj5ofwnUEOIoM__vIDCDZGf4Sk/edit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oasis-open.org/apps/org/workgroup/cti-interoperability/" TargetMode="External"/><Relationship Id="rId4" Type="http://schemas.openxmlformats.org/officeDocument/2006/relationships/hyperlink" Target="https://www.oasis-open.org/apps/org/workgroup/cti-interoperability/event.php?event_id=44770" TargetMode="External"/><Relationship Id="rId5" Type="http://schemas.openxmlformats.org/officeDocument/2006/relationships/hyperlink" Target="https://docs.google.com/document/d/1l54RhjxwuXrZUQ19zIHUiZ7_c6otbLbVVfluKJogU7s/edit?ts=5890ba79#heading=h.6i4nacmj4j5h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oo.gl/forms/lvjlSJte0kBqHwxQ2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066800" y="1524000"/>
            <a:ext cx="7010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Cyber Threat Intelligence: Technical Committee</a:t>
            </a:r>
            <a:b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(CTI TC)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762000" y="3962400"/>
            <a:ext cx="76199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635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Monthly Meetings – April 20, 2017</a:t>
            </a:r>
          </a:p>
          <a:p>
            <a:pPr indent="0" lvl="0" marL="6350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Session #1 &amp; Session #2  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5356225"/>
            <a:ext cx="1828800" cy="763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0200" y="5356225"/>
            <a:ext cx="1600199" cy="72231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4572000" y="5480050"/>
            <a:ext cx="6857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&amp;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2.0 Next Steps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34262" y="2305050"/>
            <a:ext cx="6926263" cy="44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 agrees that these changes are what we want and posts comment log (unanimous consent on mail</a:t>
            </a:r>
            <a:r>
              <a:rPr lang="en-US" sz="2000"/>
              <a:t>ing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list)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Motion to approve CSD02 and open new 15 day public comment period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align with ballots for TAXII CSD01 and opinion/intel note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Rinse + repeat for 2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comment period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no material changes, open ballot to approve as CS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2" name="Shape 152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3" name="Shape 153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Wunder and Sarah Kelly – Co-Chairs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2.1 Status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834262" y="2305050"/>
            <a:ext cx="6926263" cy="44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roadmap: </a:t>
            </a: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https://docs.google.com/document/d/1yvqWaPPnPW-2NiVCLqzRszcx91ffMowfT5MmE9Nsy_w/edit#heading=h.9av3pqeizci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Ballot to open on intel note and opinion, to approve adding new “comment” object and move it to 2.1 drafts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Malware and infrastructure in development now, co-led by STIX SC and Cyber Observable SC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Shape 165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Wunder and Sarah Kelly – Co-Chairs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792967"/>
            <a:ext cx="6400799" cy="406503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Cyber Observables</a:t>
            </a:r>
            <a:b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Subcommittee Update I 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4" name="Shape 174"/>
          <p:cNvSpPr txBox="1"/>
          <p:nvPr/>
        </p:nvSpPr>
        <p:spPr>
          <a:xfrm>
            <a:off x="3886200" y="2078038"/>
            <a:ext cx="44958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Trey Darley &amp; Ivan Kirillov – Co-Chairs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914400" y="2459036"/>
            <a:ext cx="86105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Interrelated: Malware, Infrastructure, Cyber Observables, and Patterning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Cyber Observables</a:t>
            </a:r>
            <a:b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Subcommittee Update II 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2459036"/>
            <a:ext cx="7696199" cy="356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defined some initial versions of Cyber Observable Objects and Extensions related to Infrastructure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DNS Query Extensions (Network Traffic)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DNS Record</a:t>
            </a:r>
          </a:p>
          <a:p>
            <a:pPr indent="-228600" lvl="2" marL="1143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Passive DNS Extension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Firmware Extension (Software)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Operating System Extension (Software)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 open questions revolve around modeling Passive DNS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we reference other Cyber Observable objects?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need more feedback!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Shape 183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Shape 184"/>
          <p:cNvSpPr txBox="1"/>
          <p:nvPr/>
        </p:nvSpPr>
        <p:spPr>
          <a:xfrm>
            <a:off x="3886200" y="2078038"/>
            <a:ext cx="44958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Trey Darley &amp; Ivan Kirillov – Co-Chairs</a:t>
            </a:r>
          </a:p>
        </p:txBody>
      </p:sp>
      <p:sp>
        <p:nvSpPr>
          <p:cNvPr id="185" name="Shape 185"/>
          <p:cNvSpPr/>
          <p:nvPr/>
        </p:nvSpPr>
        <p:spPr>
          <a:xfrm>
            <a:off x="533400" y="6381750"/>
            <a:ext cx="82296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i="0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</a:t>
            </a:r>
            <a:r>
              <a:rPr i="0" lang="en-US" sz="1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https://docs.google.com/document/d/1PHRpmizbMGOwAu_TwRj5ofwnUEOIoM__vIDCDZGf4Sk/edit#</a:t>
            </a:r>
            <a:r>
              <a:rPr i="0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Cyber Observables</a:t>
            </a:r>
            <a:b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Subcommittee Update III 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2262981"/>
            <a:ext cx="7696199" cy="356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Infrastructure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had some initial discussions, particularly in regards to scoping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current thinking is that for STIX 2.1, we’ll focus on </a:t>
            </a:r>
            <a:r>
              <a:rPr b="0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adversary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infrastructure: C2, botnets, malicious hosting providers, etc.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Malware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continued our discussions around modeling malware for STIX 2.1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biggest open question is currently around whether we need discrete objects for Malware Instances and Malware Families</a:t>
            </a:r>
          </a:p>
          <a:p>
            <a:pPr indent="-228600" lvl="2" marL="1143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a next step, we’re going to take a look at a combined SDO and determine whether </a:t>
            </a:r>
            <a:r>
              <a:rPr lang="en-US" sz="1400"/>
              <a:t>that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feasible modelling approach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Patterning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has been some discussion around the expressivity of STIX patterns (for producers) versus the safety of their consumption (for consumers)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work is continuing on the next working calls</a:t>
            </a:r>
          </a:p>
        </p:txBody>
      </p:sp>
      <p:cxnSp>
        <p:nvCxnSpPr>
          <p:cNvPr id="193" name="Shape 193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Shape 194"/>
          <p:cNvSpPr txBox="1"/>
          <p:nvPr/>
        </p:nvSpPr>
        <p:spPr>
          <a:xfrm>
            <a:off x="3886200" y="2078038"/>
            <a:ext cx="44958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Trey Darley &amp; Ivan Kirillov – Co-Chairs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TAXII </a:t>
            </a:r>
            <a:b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Subcommittee Update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2743200"/>
            <a:ext cx="7162799" cy="3638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TAXII is ready for CSD01 ballot and Public Review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2" name="Shape 202"/>
          <p:cNvSpPr txBox="1"/>
          <p:nvPr/>
        </p:nvSpPr>
        <p:spPr>
          <a:xfrm>
            <a:off x="3429000" y="2078038"/>
            <a:ext cx="49530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Bret Jordan &amp; Mark Davidson – Co-Chairs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685800" y="914400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Interoperability Subcommittee Specification Update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2819400"/>
            <a:ext cx="7696199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Case/Test Specification Development Part 1 specification Draft 2 out for review 20</a:t>
            </a:r>
            <a:r>
              <a:rPr b="0" baseline="3000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April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Tests for Indicator, Sightings, Versioning, Data Markings, Custom Object &amp; Property tests; COA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Personas Defined</a:t>
            </a:r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MVP Personas defined for Data Feed Provider, TIP, SIEMs, TMS and TDS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9" name="Shape 209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0" name="Shape 210"/>
          <p:cNvSpPr txBox="1"/>
          <p:nvPr/>
        </p:nvSpPr>
        <p:spPr>
          <a:xfrm>
            <a:off x="2819400" y="2078038"/>
            <a:ext cx="55626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Allan Thomson &amp; Jason Keirstead – Co-Chairs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685800" y="914400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Interoperability Subcommittee Team Questions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2590800"/>
            <a:ext cx="7696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Role on Interop Committee is…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interop test specification &amp; guidelines including test cases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else?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Q: Should self-certification Phase 1 require vendors/orgs send their results for review or confirmation by OASIS review sub-group?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Q: Who staffs the review group? </a:t>
            </a: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Interop committee?</a:t>
            </a: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TC review committee?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8" name="Shape 218"/>
          <p:cNvSpPr txBox="1"/>
          <p:nvPr/>
        </p:nvSpPr>
        <p:spPr>
          <a:xfrm>
            <a:off x="2819400" y="2078038"/>
            <a:ext cx="5562600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Allan Thomson &amp; Jason Keirstead – Co-Chairs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Interop – Call to Action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2209800"/>
            <a:ext cx="7162799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want to get involved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 up for Interop committee list on OASIS wiki</a:t>
            </a: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https://www.oasis-open.org/apps/org/workgroup/cti-interoperability/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Meetings every Weds at 9am PST</a:t>
            </a: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https://www.oasis-open.org/apps/org/workgroup/cti-interoperability/event.php?event_id=44770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draft document</a:t>
            </a: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https://docs.google.com/document/d/1l54RhjxwuXrZUQ19zIHUiZ7_c6otbLbVVfluKJogU7s/edit?ts=5890ba79#heading=h.6i4nacmj4j5h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Milestone: Final Draft Targeting 15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Q &amp; A</a:t>
            </a:r>
          </a:p>
        </p:txBody>
      </p:sp>
      <p:pic>
        <p:nvPicPr>
          <p:cNvPr id="230" name="Shape 2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2893926"/>
            <a:ext cx="4038599" cy="23432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1" name="Shape 231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2" name="Shape 232"/>
          <p:cNvSpPr txBox="1"/>
          <p:nvPr/>
        </p:nvSpPr>
        <p:spPr>
          <a:xfrm>
            <a:off x="4040187" y="2176463"/>
            <a:ext cx="4341811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Richard Struse – Chairman, CTI TC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524000" y="5237162"/>
            <a:ext cx="5791200" cy="1077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Cyber Threat Intelligence 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Technical Committee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Agenda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4262" y="2590800"/>
            <a:ext cx="6926263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F2F – When &amp; Where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Release Schedule and Roadmap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STIX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Public Comments Matrix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Ballot for CSD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Ballot for Opinion &amp; Intel Note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Cyber Observables</a:t>
            </a:r>
          </a:p>
          <a:p>
            <a:pPr indent="-2857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Malware &amp; Infrastructure Status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TAXII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Interop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3800" y="4658091"/>
            <a:ext cx="982663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4040187" y="2176463"/>
            <a:ext cx="4341811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Richard Struse – Chairman, CTI TC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Spring 2017 Face to Face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834262" y="2590800"/>
            <a:ext cx="6926263" cy="417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a location reserved for May 23-24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you make it?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https://goo.gl/forms/lvjlSJte0kBqHwxQ2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respond by tomorrow (Friday) so we can make a decision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Shape 81"/>
          <p:cNvSpPr txBox="1"/>
          <p:nvPr/>
        </p:nvSpPr>
        <p:spPr>
          <a:xfrm>
            <a:off x="4040187" y="2176463"/>
            <a:ext cx="4341811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Richard Struse – Chairman, CTI 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Release Schedule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2514600"/>
            <a:ext cx="8382000" cy="3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</a:t>
            </a:r>
            <a:r>
              <a:rPr lang="en-US"/>
              <a:t>reduced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number of topics that are being discussed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This means either: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Smaller releases (scope items out of 2.1)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Longer timelines (extend the cycle for release)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We need to speed up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Shape 89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Co-Chairs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Release Schedule (2)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2438400"/>
            <a:ext cx="7162799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should STIX 2.1 be ready for CSD ballot?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of July? (original target)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 of Sept.?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Editors need a month prior to the ship date for review periods and final editing</a:t>
            </a:r>
          </a:p>
        </p:txBody>
      </p:sp>
      <p:cxnSp>
        <p:nvCxnSpPr>
          <p:cNvPr id="96" name="Shape 96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Shape 97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Co-Chairs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Road Map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2514600"/>
            <a:ext cx="7162799" cy="3867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The roadmap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 will be discussed on a future working call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add items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items should be prioritized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lang="en-US"/>
              <a:t>When items are deferred to a future release</a:t>
            </a:r>
          </a:p>
        </p:txBody>
      </p:sp>
      <p:cxnSp>
        <p:nvCxnSpPr>
          <p:cNvPr id="104" name="Shape 104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Shape 105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Co-Chairs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STIX 2.0 Public Review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834262" y="2305050"/>
            <a:ext cx="6926263" cy="44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Editors have completed all changes based on working call and Slack consensus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community to validate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summarize here and send to TC mailing list for more complete review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fell into three buckets: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Substantive changes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fixes (wording, etc.)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Fixes to examples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Shape 116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Wunder and Sarah Kelly – Co-Chairs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Substantive Changes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834262" y="2305050"/>
            <a:ext cx="6926263" cy="44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Accepted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single-quote rather than double-quote for property names in patterning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optional hash property to capture the hash of a URL in External Reference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Remove description property from cyber observable objects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Rejected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relationship for indicator “indicates” vulnerability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Rename x.509 extension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home_dir property in Unix account object to reference to directory object</a:t>
            </a: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Shape 129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Wunder and Sarah Kelly – Co-Chairs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04800" y="4572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3333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762000" y="1828800"/>
            <a:ext cx="6934199" cy="482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6324600" y="120650"/>
            <a:ext cx="2590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www.oasis-open.org</a:t>
            </a:r>
          </a:p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x="685800" y="9144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3600" u="none" cap="none" strike="noStrike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rPr>
              <a:t>Editorial Changes (Highlights)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834262" y="2305050"/>
            <a:ext cx="6926263" cy="44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Accepted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data-marking relationships section to indicate that it’s not a STIX object and can’t have relationships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clearly delineated normative from non-normative text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Moved glossary to appendix and added a few items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Added entries in conformance section for custom objects/properties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Clarified text around versioning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Added numerous cross-references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Added text to hashes definition to limit keys, as exists for dictionary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Rejected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Rewrite much of versioning and IDs section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Remove usage of graph nodes/edges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error conditions</a:t>
            </a:r>
          </a:p>
          <a:p>
            <a:pPr indent="-285750" lvl="1" marL="74295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Shape 140"/>
          <p:cNvCxnSpPr/>
          <p:nvPr/>
        </p:nvCxnSpPr>
        <p:spPr>
          <a:xfrm>
            <a:off x="685800" y="2066925"/>
            <a:ext cx="7696199" cy="0"/>
          </a:xfrm>
          <a:prstGeom prst="straightConnector1">
            <a:avLst/>
          </a:prstGeom>
          <a:noFill/>
          <a:ln cap="flat" cmpd="sng" w="38100">
            <a:solidFill>
              <a:srgbClr val="3333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Shape 141"/>
          <p:cNvSpPr txBox="1"/>
          <p:nvPr/>
        </p:nvSpPr>
        <p:spPr>
          <a:xfrm>
            <a:off x="3505200" y="2078038"/>
            <a:ext cx="48767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Wunder and Sarah Kelly – Co-Chairs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SIStemplate3.pot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