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098A3-6BC4-47BA-A9D2-7FFD12E18C3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1F18-A310-4432-B39C-72305223D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625A-42DB-4FA5-8F30-B0C2AE414C84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B4A5-6D74-49E0-BB94-00292A77923F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DD1D-E4D1-4858-BA59-354ED390C2F1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9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5C67-7E6D-4F2E-9940-4ACF9B9089AC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9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AC36-82ED-4BD8-979C-82D4DD910F8C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2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7EBD-193D-4612-9A0D-1FCF7BDBA621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3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6528-B04B-4A3B-9391-4A5EA11E5BDD}" type="datetime1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6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60DF-0D9C-4492-8FC2-8600F0997AFD}" type="datetime1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0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52D9-FFB7-4C16-825F-41E934CD0636}" type="datetime1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3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24F-5572-4C15-B9C0-F7809B8E0EE8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46A-FF4E-48F4-9A7B-7F88E38E9E52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69A1-4BCC-4921-8FAE-D18943ED53F4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F8966-A426-43A8-9E44-0A4EA671C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Echo Detection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OASIS CTI Face-to-face</a:t>
            </a:r>
          </a:p>
          <a:p>
            <a:r>
              <a:rPr lang="en-US" dirty="0"/>
              <a:t>May 16-17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8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is “Derived” from A if and only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 and A are both the same type of CTI (both Indicators, both Threat Actors, etc.)</a:t>
            </a:r>
          </a:p>
          <a:p>
            <a:r>
              <a:rPr lang="en-US" dirty="0"/>
              <a:t>B is created after A</a:t>
            </a:r>
          </a:p>
          <a:p>
            <a:r>
              <a:rPr lang="en-US" dirty="0"/>
              <a:t>The authors of B believe that B is about the same issue that is the topic of A</a:t>
            </a:r>
          </a:p>
          <a:p>
            <a:r>
              <a:rPr lang="en-US" dirty="0"/>
              <a:t>One or more fields of A are “incorporated into” the corresponding field of B. (Direct copy, paraphrasing, </a:t>
            </a:r>
            <a:r>
              <a:rPr lang="en-US" dirty="0" err="1"/>
              <a:t>subsumption</a:t>
            </a:r>
            <a:r>
              <a:rPr lang="en-US" dirty="0"/>
              <a:t>, etc. all count)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3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Path: Proposed Solution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/>
          <a:lstStyle/>
          <a:p>
            <a:r>
              <a:rPr lang="en-US" dirty="0"/>
              <a:t>Full STIX CTI object (with its own unique ID, creation timestamp, etc.) or something simpler?</a:t>
            </a:r>
          </a:p>
          <a:p>
            <a:pPr lvl="1"/>
            <a:r>
              <a:rPr lang="en-US" dirty="0"/>
              <a:t>If full CTI object, use a Relationship?</a:t>
            </a:r>
          </a:p>
          <a:p>
            <a:pPr lvl="2"/>
            <a:r>
              <a:rPr lang="en-US" dirty="0"/>
              <a:t>Differs from most CTI in that it is only of interest to one party – original content creator</a:t>
            </a:r>
          </a:p>
          <a:p>
            <a:pPr lvl="1"/>
            <a:r>
              <a:rPr lang="en-US" dirty="0"/>
              <a:t>If a simple message, do we need a new protocol? (TAXII assumes IDs in all content)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859153"/>
            <a:ext cx="84963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{</a:t>
            </a:r>
          </a:p>
          <a:p>
            <a:r>
              <a:rPr lang="en-US" sz="2000" dirty="0"/>
              <a:t>	“type”: “relationship”,</a:t>
            </a:r>
          </a:p>
          <a:p>
            <a:r>
              <a:rPr lang="en-US" sz="2000" dirty="0"/>
              <a:t>	"id": "relationship--94726c99-fe19-49fe-91ff-467c183f1964",</a:t>
            </a:r>
          </a:p>
          <a:p>
            <a:r>
              <a:rPr lang="en-US" sz="2000" dirty="0"/>
              <a:t>	"created": "2017-05-18T11:16:08.989000Z",      </a:t>
            </a:r>
          </a:p>
          <a:p>
            <a:r>
              <a:rPr lang="en-US" sz="2000" dirty="0"/>
              <a:t>	"modified": "2017-05-18T11:16:08.989000Z",</a:t>
            </a:r>
          </a:p>
          <a:p>
            <a:r>
              <a:rPr lang="en-US" sz="2000" dirty="0"/>
              <a:t>	"</a:t>
            </a:r>
            <a:r>
              <a:rPr lang="en-US" sz="2000" dirty="0" err="1"/>
              <a:t>relationship_type</a:t>
            </a:r>
            <a:r>
              <a:rPr lang="en-US" sz="2000" dirty="0"/>
              <a:t>": "derived-from",      </a:t>
            </a:r>
          </a:p>
          <a:p>
            <a:r>
              <a:rPr lang="en-US" sz="2000" dirty="0"/>
              <a:t>	"</a:t>
            </a:r>
            <a:r>
              <a:rPr lang="en-US" sz="2000" dirty="0" err="1"/>
              <a:t>source_ref</a:t>
            </a:r>
            <a:r>
              <a:rPr lang="en-US" sz="2000" dirty="0"/>
              <a:t>": "indicator--3b5146e4-02e8-4317-8e00-962c230da925",  	</a:t>
            </a:r>
            <a:br>
              <a:rPr lang="en-US" sz="2000" dirty="0"/>
            </a:br>
            <a:r>
              <a:rPr lang="en-US" sz="2000" dirty="0"/>
              <a:t>	"</a:t>
            </a:r>
            <a:r>
              <a:rPr lang="en-US" sz="2000" dirty="0" err="1"/>
              <a:t>target_ref</a:t>
            </a:r>
            <a:r>
              <a:rPr lang="en-US" sz="2000" dirty="0"/>
              <a:t>": "indicator--25983cf2-5b34-47f7-aada-b97609c4beff“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0739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history field for all derived CTI content</a:t>
            </a:r>
          </a:p>
          <a:p>
            <a:pPr lvl="1"/>
            <a:r>
              <a:rPr lang="en-US" dirty="0"/>
              <a:t>Any party that creates new content that is derived from prior content MUST include the ID of the source content in the history of the new content.</a:t>
            </a:r>
          </a:p>
          <a:p>
            <a:pPr lvl="1"/>
            <a:r>
              <a:rPr lang="en-US" dirty="0"/>
              <a:t>If the source content has a history, all entries from that history MUST also be added to the history of the new content (removing duplicates).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9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 recipients (including via multi-path scenarios) can derive history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Long derivation chains could lead to large history fields</a:t>
            </a:r>
          </a:p>
          <a:p>
            <a:pPr lvl="2"/>
            <a:r>
              <a:rPr lang="en-US" dirty="0"/>
              <a:t>What is a reasonable derivation chain length?</a:t>
            </a:r>
          </a:p>
          <a:p>
            <a:pPr lvl="1"/>
            <a:r>
              <a:rPr lang="en-US" dirty="0"/>
              <a:t>Order of derivation chain is obscured</a:t>
            </a:r>
          </a:p>
          <a:p>
            <a:pPr lvl="2"/>
            <a:r>
              <a:rPr lang="en-US" dirty="0"/>
              <a:t>Is this something we care about?</a:t>
            </a:r>
          </a:p>
          <a:p>
            <a:endParaRPr lang="en-US" dirty="0"/>
          </a:p>
          <a:p>
            <a:r>
              <a:rPr lang="en-US" dirty="0"/>
              <a:t>Question: would it be reasonable for history to be kept in a separate, referenced piece of content (i.e., external Relationship)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8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9475"/>
          </a:xfrm>
        </p:spPr>
        <p:txBody>
          <a:bodyPr/>
          <a:lstStyle/>
          <a:p>
            <a:r>
              <a:rPr lang="en-US" dirty="0"/>
              <a:t>Embed in CTI or record in external object (probably a modified Relationship)?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: Folded Corner 5"/>
          <p:cNvSpPr/>
          <p:nvPr/>
        </p:nvSpPr>
        <p:spPr>
          <a:xfrm>
            <a:off x="1803400" y="2946400"/>
            <a:ext cx="533400" cy="546100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Folded Corner 6"/>
          <p:cNvSpPr/>
          <p:nvPr/>
        </p:nvSpPr>
        <p:spPr>
          <a:xfrm>
            <a:off x="2908300" y="2946400"/>
            <a:ext cx="533400" cy="546100"/>
          </a:xfrm>
          <a:prstGeom prst="folded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Folded Corner 7"/>
          <p:cNvSpPr/>
          <p:nvPr/>
        </p:nvSpPr>
        <p:spPr>
          <a:xfrm>
            <a:off x="4673600" y="2946400"/>
            <a:ext cx="533400" cy="546100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Folded Corner 8"/>
          <p:cNvSpPr/>
          <p:nvPr/>
        </p:nvSpPr>
        <p:spPr>
          <a:xfrm>
            <a:off x="6438900" y="2946400"/>
            <a:ext cx="533400" cy="546100"/>
          </a:xfrm>
          <a:prstGeom prst="foldedCorne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Folded Corner 10"/>
          <p:cNvSpPr/>
          <p:nvPr/>
        </p:nvSpPr>
        <p:spPr>
          <a:xfrm>
            <a:off x="2908300" y="3959224"/>
            <a:ext cx="1155700" cy="1082675"/>
          </a:xfrm>
          <a:prstGeom prst="folded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Folded Corner 11"/>
          <p:cNvSpPr/>
          <p:nvPr/>
        </p:nvSpPr>
        <p:spPr>
          <a:xfrm>
            <a:off x="5283200" y="3959224"/>
            <a:ext cx="1155700" cy="1082675"/>
          </a:xfrm>
          <a:prstGeom prst="foldedCorne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Folded Corner 12"/>
          <p:cNvSpPr/>
          <p:nvPr/>
        </p:nvSpPr>
        <p:spPr>
          <a:xfrm>
            <a:off x="4127500" y="5638800"/>
            <a:ext cx="1155700" cy="1082675"/>
          </a:xfrm>
          <a:prstGeom prst="folded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6" idx="2"/>
            <a:endCxn id="11" idx="0"/>
          </p:cNvCxnSpPr>
          <p:nvPr/>
        </p:nvCxnSpPr>
        <p:spPr>
          <a:xfrm>
            <a:off x="2070100" y="3492500"/>
            <a:ext cx="1416050" cy="46672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11" idx="0"/>
          </p:cNvCxnSpPr>
          <p:nvPr/>
        </p:nvCxnSpPr>
        <p:spPr>
          <a:xfrm>
            <a:off x="3175000" y="3492500"/>
            <a:ext cx="311150" cy="46672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1" idx="0"/>
          </p:cNvCxnSpPr>
          <p:nvPr/>
        </p:nvCxnSpPr>
        <p:spPr>
          <a:xfrm flipH="1">
            <a:off x="3486150" y="3492500"/>
            <a:ext cx="1454150" cy="46672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2" idx="0"/>
          </p:cNvCxnSpPr>
          <p:nvPr/>
        </p:nvCxnSpPr>
        <p:spPr>
          <a:xfrm>
            <a:off x="4940300" y="3492500"/>
            <a:ext cx="920750" cy="46672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2" idx="0"/>
          </p:cNvCxnSpPr>
          <p:nvPr/>
        </p:nvCxnSpPr>
        <p:spPr>
          <a:xfrm flipH="1">
            <a:off x="5861050" y="3492500"/>
            <a:ext cx="844550" cy="46672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  <a:endCxn id="13" idx="0"/>
          </p:cNvCxnSpPr>
          <p:nvPr/>
        </p:nvCxnSpPr>
        <p:spPr>
          <a:xfrm>
            <a:off x="3486150" y="5041899"/>
            <a:ext cx="1219200" cy="59690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2"/>
            <a:endCxn id="13" idx="0"/>
          </p:cNvCxnSpPr>
          <p:nvPr/>
        </p:nvCxnSpPr>
        <p:spPr>
          <a:xfrm flipH="1">
            <a:off x="4705350" y="5041899"/>
            <a:ext cx="1155700" cy="59690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Diamond 35"/>
          <p:cNvSpPr/>
          <p:nvPr/>
        </p:nvSpPr>
        <p:spPr>
          <a:xfrm>
            <a:off x="2997200" y="4127500"/>
            <a:ext cx="190500" cy="1905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/>
        </p:nvSpPr>
        <p:spPr>
          <a:xfrm>
            <a:off x="3276600" y="4127500"/>
            <a:ext cx="190500" cy="1905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3556000" y="4127500"/>
            <a:ext cx="190500" cy="190500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/>
        </p:nvSpPr>
        <p:spPr>
          <a:xfrm>
            <a:off x="5441950" y="4127500"/>
            <a:ext cx="190500" cy="190500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/>
        </p:nvSpPr>
        <p:spPr>
          <a:xfrm>
            <a:off x="5670550" y="4127500"/>
            <a:ext cx="190500" cy="190500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amond 40"/>
          <p:cNvSpPr/>
          <p:nvPr/>
        </p:nvSpPr>
        <p:spPr>
          <a:xfrm>
            <a:off x="4165600" y="5753100"/>
            <a:ext cx="190500" cy="1905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/>
        </p:nvSpPr>
        <p:spPr>
          <a:xfrm>
            <a:off x="4394200" y="5753100"/>
            <a:ext cx="190500" cy="1905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622800" y="5753100"/>
            <a:ext cx="190500" cy="190500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4857750" y="5753100"/>
            <a:ext cx="190500" cy="190500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 (Source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515031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“type”: “relationship”,</a:t>
            </a:r>
          </a:p>
          <a:p>
            <a:pPr marL="457200" lvl="1" indent="0">
              <a:buNone/>
            </a:pPr>
            <a:r>
              <a:rPr lang="en-US" dirty="0"/>
              <a:t>	"id": "relationship--fed7f04c-49e3-4c5c-a5ca-faa0fdd11509",</a:t>
            </a:r>
          </a:p>
          <a:p>
            <a:pPr marL="457200" lvl="1" indent="0">
              <a:buNone/>
            </a:pPr>
            <a:r>
              <a:rPr lang="en-US" dirty="0"/>
              <a:t>	"created": "2017-05-18T11:16:08.989000Z",      </a:t>
            </a:r>
          </a:p>
          <a:p>
            <a:pPr marL="457200" lvl="1" indent="0">
              <a:buNone/>
            </a:pPr>
            <a:r>
              <a:rPr lang="en-US" dirty="0"/>
              <a:t>	"modified": "2017-05-18T11:16:08.989000Z",</a:t>
            </a:r>
          </a:p>
          <a:p>
            <a:pPr marL="457200" lvl="1" indent="0">
              <a:buNone/>
            </a:pPr>
            <a:r>
              <a:rPr lang="en-US" dirty="0"/>
              <a:t>	"relationship_type": "derived-from",      </a:t>
            </a:r>
          </a:p>
          <a:p>
            <a:pPr marL="457200" lvl="1" indent="0">
              <a:buNone/>
            </a:pPr>
            <a:r>
              <a:rPr lang="en-US" dirty="0"/>
              <a:t>	"</a:t>
            </a:r>
            <a:r>
              <a:rPr lang="en-US" dirty="0" err="1"/>
              <a:t>source_refs</a:t>
            </a:r>
            <a:r>
              <a:rPr lang="en-US" dirty="0"/>
              <a:t>": [</a:t>
            </a:r>
          </a:p>
          <a:p>
            <a:pPr marL="457200" lvl="1" indent="0">
              <a:buNone/>
            </a:pPr>
            <a:r>
              <a:rPr lang="en-US" dirty="0"/>
              <a:t>	     "</a:t>
            </a:r>
            <a:r>
              <a:rPr lang="en-US" dirty="0">
                <a:solidFill>
                  <a:srgbClr val="00B050"/>
                </a:solidFill>
              </a:rPr>
              <a:t>indicator--111546e4-02e8-4317-8e00-962c230da925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 </a:t>
            </a:r>
            <a:r>
              <a:rPr lang="en-US" dirty="0"/>
              <a:t>"</a:t>
            </a:r>
            <a:r>
              <a:rPr lang="en-US" dirty="0">
                <a:solidFill>
                  <a:srgbClr val="FF0000"/>
                </a:solidFill>
              </a:rPr>
              <a:t>indicator--222ffa65-ce77-4318-87fe-af6ebd328f59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 </a:t>
            </a:r>
            <a:r>
              <a:rPr lang="en-US" dirty="0"/>
              <a:t>"</a:t>
            </a:r>
            <a:r>
              <a:rPr lang="en-US" dirty="0">
                <a:solidFill>
                  <a:srgbClr val="002060"/>
                </a:solidFill>
              </a:rPr>
              <a:t>indicator--3338593e-3a47-4b91-8fd7-116c02c626f5</a:t>
            </a:r>
            <a:r>
              <a:rPr lang="en-US" dirty="0"/>
              <a:t>"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],</a:t>
            </a:r>
          </a:p>
          <a:p>
            <a:pPr marL="457200" lvl="1" indent="0">
              <a:buNone/>
            </a:pPr>
            <a:r>
              <a:rPr lang="en-US" dirty="0"/>
              <a:t>	"target_ref": "</a:t>
            </a:r>
            <a:r>
              <a:rPr lang="en-US" dirty="0">
                <a:solidFill>
                  <a:srgbClr val="00B0F0"/>
                </a:solidFill>
              </a:rPr>
              <a:t>indicator--555a2695-eef4-4968-854b-a6fe4762ae34</a:t>
            </a:r>
            <a:r>
              <a:rPr lang="en-US" dirty="0"/>
              <a:t>"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F8966-A426-43A8-9E44-0A4EA671C75C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92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 (Source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“type”: “relationship”,</a:t>
            </a:r>
          </a:p>
          <a:p>
            <a:pPr marL="457200" lvl="1" indent="0">
              <a:buNone/>
            </a:pPr>
            <a:r>
              <a:rPr lang="en-US" dirty="0"/>
              <a:t>	"id": "relationship--8d258af0-1582-4fe1-b4db-16277332c06c",</a:t>
            </a:r>
          </a:p>
          <a:p>
            <a:pPr marL="457200" lvl="1" indent="0">
              <a:buNone/>
            </a:pPr>
            <a:r>
              <a:rPr lang="en-US" dirty="0"/>
              <a:t>	"created": "2017-05-18T11:16:08.989000Z",      </a:t>
            </a:r>
          </a:p>
          <a:p>
            <a:pPr marL="457200" lvl="1" indent="0">
              <a:buNone/>
            </a:pPr>
            <a:r>
              <a:rPr lang="en-US" dirty="0"/>
              <a:t>	"modified": "2017-05-18T11:16:08.989000Z",</a:t>
            </a:r>
          </a:p>
          <a:p>
            <a:pPr marL="457200" lvl="1" indent="0">
              <a:buNone/>
            </a:pPr>
            <a:r>
              <a:rPr lang="en-US" dirty="0"/>
              <a:t>	"relationship_type": "derived-from",      </a:t>
            </a:r>
          </a:p>
          <a:p>
            <a:pPr marL="457200" lvl="1" indent="0">
              <a:buNone/>
            </a:pPr>
            <a:r>
              <a:rPr lang="en-US" dirty="0"/>
              <a:t>	"</a:t>
            </a:r>
            <a:r>
              <a:rPr lang="en-US" dirty="0" err="1"/>
              <a:t>source_refs</a:t>
            </a:r>
            <a:r>
              <a:rPr lang="en-US" dirty="0"/>
              <a:t>": [</a:t>
            </a:r>
          </a:p>
          <a:p>
            <a:pPr marL="457200" lvl="1" indent="0">
              <a:buNone/>
            </a:pPr>
            <a:r>
              <a:rPr lang="en-US" dirty="0"/>
              <a:t>	    "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indicator--444a2cc5-738d-4066-aab9-0e65de6fbbaa</a:t>
            </a:r>
            <a:r>
              <a:rPr lang="en-US" dirty="0"/>
              <a:t>"</a:t>
            </a:r>
            <a:r>
              <a:rPr lang="en-US" dirty="0"/>
              <a:t>,</a:t>
            </a:r>
          </a:p>
          <a:p>
            <a:pPr marL="457200" lvl="1" indent="0">
              <a:buNone/>
            </a:pPr>
            <a:r>
              <a:rPr lang="en-US" dirty="0"/>
              <a:t>	    "</a:t>
            </a:r>
            <a:r>
              <a:rPr lang="en-US" dirty="0">
                <a:solidFill>
                  <a:srgbClr val="002060"/>
                </a:solidFill>
              </a:rPr>
              <a:t>indicator--3338593e-3a47-4b91-8fd7-116c02c626f5</a:t>
            </a:r>
            <a:r>
              <a:rPr lang="en-US" dirty="0"/>
              <a:t>"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],</a:t>
            </a:r>
          </a:p>
          <a:p>
            <a:pPr marL="457200" lvl="1" indent="0">
              <a:buNone/>
            </a:pPr>
            <a:r>
              <a:rPr lang="en-US" dirty="0"/>
              <a:t>	"target_ref": "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indicator-- 666899dd-ed92-4bfb-a163-f700be7be063</a:t>
            </a:r>
            <a:r>
              <a:rPr lang="en-US" dirty="0"/>
              <a:t>"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52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Multi-Path: Proposed Solution (Target)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19816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“type”: “relationship”,</a:t>
            </a:r>
          </a:p>
          <a:p>
            <a:pPr marL="457200" lvl="1" indent="0">
              <a:buNone/>
            </a:pPr>
            <a:r>
              <a:rPr lang="en-US" dirty="0"/>
              <a:t>	"id": "relationship--ad67d195-7539-498c-93b7-50e10ad1be71"</a:t>
            </a:r>
          </a:p>
          <a:p>
            <a:pPr marL="457200" lvl="1" indent="0">
              <a:buNone/>
            </a:pPr>
            <a:r>
              <a:rPr lang="en-US" dirty="0"/>
              <a:t>	"created": "2017-05-18T11:16:08.989000Z",      </a:t>
            </a:r>
          </a:p>
          <a:p>
            <a:pPr marL="457200" lvl="1" indent="0">
              <a:buNone/>
            </a:pPr>
            <a:r>
              <a:rPr lang="en-US" dirty="0"/>
              <a:t>	"modified": "2017-05-18T11:16:08.989000Z",</a:t>
            </a:r>
          </a:p>
          <a:p>
            <a:pPr marL="457200" lvl="1" indent="0">
              <a:buNone/>
            </a:pPr>
            <a:r>
              <a:rPr lang="en-US" dirty="0"/>
              <a:t>	"relationship_type": "derived-from",      </a:t>
            </a:r>
          </a:p>
          <a:p>
            <a:pPr marL="457200" lvl="1" indent="0">
              <a:buNone/>
            </a:pPr>
            <a:r>
              <a:rPr lang="en-US" dirty="0"/>
              <a:t>	"</a:t>
            </a:r>
            <a:r>
              <a:rPr lang="en-US" dirty="0" err="1"/>
              <a:t>source_refs</a:t>
            </a:r>
            <a:r>
              <a:rPr lang="en-US" dirty="0"/>
              <a:t>": [</a:t>
            </a:r>
          </a:p>
          <a:p>
            <a:pPr marL="457200" lvl="1" indent="0">
              <a:buNone/>
            </a:pPr>
            <a:r>
              <a:rPr lang="en-US" dirty="0"/>
              <a:t>	    "</a:t>
            </a:r>
            <a:r>
              <a:rPr lang="en-US" dirty="0">
                <a:solidFill>
                  <a:srgbClr val="00B050"/>
                </a:solidFill>
              </a:rPr>
              <a:t>indicator--111546e4-02e8-4317-8e00-962c230da925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</a:t>
            </a:r>
            <a:r>
              <a:rPr lang="en-US" dirty="0"/>
              <a:t>"</a:t>
            </a:r>
            <a:r>
              <a:rPr lang="en-US" dirty="0">
                <a:solidFill>
                  <a:srgbClr val="FF0000"/>
                </a:solidFill>
              </a:rPr>
              <a:t>indicator--222ffa65-ce77-4318-87fe-af6ebd328f59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</a:t>
            </a:r>
            <a:r>
              <a:rPr lang="en-US" dirty="0"/>
              <a:t>"</a:t>
            </a:r>
            <a:r>
              <a:rPr lang="en-US" dirty="0">
                <a:solidFill>
                  <a:srgbClr val="002060"/>
                </a:solidFill>
              </a:rPr>
              <a:t>indicator--3338593e-3a47-4b91-8fd7-116c02c626f5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</a:t>
            </a:r>
            <a:r>
              <a:rPr lang="en-US" dirty="0"/>
              <a:t>"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indicator--444a2cc5-738d-4066-aab9-0e65de6fbbaa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</a:t>
            </a:r>
            <a:r>
              <a:rPr lang="en-US" dirty="0"/>
              <a:t>"</a:t>
            </a:r>
            <a:r>
              <a:rPr lang="en-US" dirty="0">
                <a:solidFill>
                  <a:srgbClr val="00B0F0"/>
                </a:solidFill>
              </a:rPr>
              <a:t>indicator--555a2695-eef4-4968-854b-a6fe4762ae34</a:t>
            </a:r>
            <a:r>
              <a:rPr lang="en-US" dirty="0"/>
              <a:t>",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           </a:t>
            </a:r>
            <a:r>
              <a:rPr lang="en-US" dirty="0"/>
              <a:t>"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indicator-- 666899dd-ed92-4bfb-a163-f700be7be063</a:t>
            </a:r>
            <a:r>
              <a:rPr lang="en-US" dirty="0"/>
              <a:t>"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     ],</a:t>
            </a:r>
          </a:p>
          <a:p>
            <a:pPr marL="457200" lvl="1" indent="0">
              <a:buNone/>
            </a:pPr>
            <a:r>
              <a:rPr lang="en-US" dirty="0"/>
              <a:t>	"target_ref": "indicator--777a2695-eef4-4968-854b-a6fe4762ae34</a:t>
            </a:r>
            <a:r>
              <a:rPr lang="en-US" dirty="0"/>
              <a:t>"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F8966-A426-43A8-9E44-0A4EA671C75C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7188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Curved Down 13"/>
          <p:cNvSpPr/>
          <p:nvPr/>
        </p:nvSpPr>
        <p:spPr>
          <a:xfrm flipH="1" flipV="1">
            <a:off x="1331113" y="5534818"/>
            <a:ext cx="2351887" cy="59848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urved Down 12"/>
          <p:cNvSpPr/>
          <p:nvPr/>
        </p:nvSpPr>
        <p:spPr>
          <a:xfrm flipV="1">
            <a:off x="8174825" y="5401806"/>
            <a:ext cx="2351887" cy="59848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Down 11"/>
          <p:cNvSpPr/>
          <p:nvPr/>
        </p:nvSpPr>
        <p:spPr>
          <a:xfrm>
            <a:off x="8230388" y="3750581"/>
            <a:ext cx="2351887" cy="59848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Echo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25625"/>
            <a:ext cx="11023600" cy="19970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CTI is generated and sent out to the “CTI community body”</a:t>
            </a:r>
          </a:p>
          <a:p>
            <a:r>
              <a:rPr lang="en-US" dirty="0"/>
              <a:t>That CTI gets anonymized, augmented, and aggregated within this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the producer recognize their own content?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a consumer recognize the same content via different paths?</a:t>
            </a:r>
          </a:p>
          <a:p>
            <a:endParaRPr lang="en-US" dirty="0"/>
          </a:p>
        </p:txBody>
      </p:sp>
      <p:pic>
        <p:nvPicPr>
          <p:cNvPr id="4" name="Picture 3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22559"/>
            <a:ext cx="985826" cy="885600"/>
          </a:xfrm>
          <a:prstGeom prst="rect">
            <a:avLst/>
          </a:prstGeom>
        </p:spPr>
      </p:pic>
      <p:pic>
        <p:nvPicPr>
          <p:cNvPr id="5" name="Picture 4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100" y="4522559"/>
            <a:ext cx="985826" cy="88560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3077363" y="4063318"/>
            <a:ext cx="5537200" cy="1804082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CTI Community Body</a:t>
            </a:r>
          </a:p>
        </p:txBody>
      </p:sp>
      <p:sp>
        <p:nvSpPr>
          <p:cNvPr id="8" name="Rectangle: Folded Corner 7"/>
          <p:cNvSpPr/>
          <p:nvPr/>
        </p:nvSpPr>
        <p:spPr>
          <a:xfrm>
            <a:off x="2291537" y="5834060"/>
            <a:ext cx="495300" cy="681039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CTI</a:t>
            </a:r>
            <a:br>
              <a:rPr lang="en-US" dirty="0"/>
            </a:br>
            <a:r>
              <a:rPr lang="en-US" dirty="0"/>
              <a:t>B</a:t>
            </a:r>
          </a:p>
        </p:txBody>
      </p:sp>
      <p:sp>
        <p:nvSpPr>
          <p:cNvPr id="9" name="Rectangle: Folded Corner 8"/>
          <p:cNvSpPr/>
          <p:nvPr/>
        </p:nvSpPr>
        <p:spPr>
          <a:xfrm>
            <a:off x="9103119" y="3601128"/>
            <a:ext cx="495300" cy="627971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CTI</a:t>
            </a:r>
            <a:br>
              <a:rPr lang="en-US" dirty="0"/>
            </a:br>
            <a:r>
              <a:rPr lang="en-US" dirty="0"/>
              <a:t>C</a:t>
            </a:r>
          </a:p>
        </p:txBody>
      </p:sp>
      <p:sp>
        <p:nvSpPr>
          <p:cNvPr id="10" name="Rectangle: Folded Corner 9"/>
          <p:cNvSpPr/>
          <p:nvPr/>
        </p:nvSpPr>
        <p:spPr>
          <a:xfrm>
            <a:off x="9075337" y="5834060"/>
            <a:ext cx="495300" cy="681038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CTI</a:t>
            </a:r>
            <a:br>
              <a:rPr lang="en-US" dirty="0"/>
            </a:br>
            <a:r>
              <a:rPr lang="en-US" dirty="0"/>
              <a:t>D</a:t>
            </a:r>
          </a:p>
        </p:txBody>
      </p:sp>
      <p:sp>
        <p:nvSpPr>
          <p:cNvPr id="11" name="Arrow: Curved Down 10"/>
          <p:cNvSpPr/>
          <p:nvPr/>
        </p:nvSpPr>
        <p:spPr>
          <a:xfrm>
            <a:off x="1363244" y="3803763"/>
            <a:ext cx="2351887" cy="59848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: Folded Corner 6"/>
          <p:cNvSpPr/>
          <p:nvPr/>
        </p:nvSpPr>
        <p:spPr>
          <a:xfrm>
            <a:off x="2211591" y="3605154"/>
            <a:ext cx="495300" cy="743913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CTI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7561" y="4600333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≡ B?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01322" y="4596027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≡ D?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When comparing a new piece of CTI against the body of previously generated/received CTI, there are four possible determinations: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Outcomes of Content Comparison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23812"/>
              </p:ext>
            </p:extLst>
          </p:nvPr>
        </p:nvGraphicFramePr>
        <p:xfrm>
          <a:off x="939800" y="2806701"/>
          <a:ext cx="10020300" cy="3682998"/>
        </p:xfrm>
        <a:graphic>
          <a:graphicData uri="http://schemas.openxmlformats.org/drawingml/2006/table">
            <a:tbl>
              <a:tblPr firstRow="1" firstCol="1" bandRow="1"/>
              <a:tblGrid>
                <a:gridCol w="2044700">
                  <a:extLst>
                    <a:ext uri="{9D8B030D-6E8A-4147-A177-3AD203B41FA5}">
                      <a16:colId xmlns:a16="http://schemas.microsoft.com/office/drawing/2014/main" val="549547287"/>
                    </a:ext>
                  </a:extLst>
                </a:gridCol>
                <a:gridCol w="7975600">
                  <a:extLst>
                    <a:ext uri="{9D8B030D-6E8A-4147-A177-3AD203B41FA5}">
                      <a16:colId xmlns:a16="http://schemas.microsoft.com/office/drawing/2014/main" val="3535427640"/>
                    </a:ext>
                  </a:extLst>
                </a:gridCol>
              </a:tblGrid>
              <a:tr h="9207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Duplication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new CTI content is the same content seen before (possibly anonymized).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230996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new CTI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content is based on previously seen content, but the technical details have been modified in some way (e.g. through aggregation or augmentation).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387470"/>
                  </a:ext>
                </a:extLst>
              </a:tr>
              <a:tr h="9207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Independently Generated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new CTI content is about the same thing as previously seen content, but was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created independently of that content.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1648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Novel Content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new CTI content is about a topic not previously seen.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0617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Tests Needed to Determine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3775"/>
          </a:xfrm>
        </p:spPr>
        <p:txBody>
          <a:bodyPr/>
          <a:lstStyle/>
          <a:p>
            <a:r>
              <a:rPr lang="en-US" dirty="0"/>
              <a:t>Semantic Equivalence – Same thing?</a:t>
            </a:r>
          </a:p>
          <a:p>
            <a:r>
              <a:rPr lang="en-US" dirty="0"/>
              <a:t>History Check – Historically related?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264381"/>
              </p:ext>
            </p:extLst>
          </p:nvPr>
        </p:nvGraphicFramePr>
        <p:xfrm>
          <a:off x="838200" y="2954339"/>
          <a:ext cx="10515600" cy="3666738"/>
        </p:xfrm>
        <a:graphic>
          <a:graphicData uri="http://schemas.openxmlformats.org/drawingml/2006/table">
            <a:tbl>
              <a:tblPr firstRow="1" firstCol="1" bandRow="1"/>
              <a:tblGrid>
                <a:gridCol w="1054100">
                  <a:extLst>
                    <a:ext uri="{9D8B030D-6E8A-4147-A177-3AD203B41FA5}">
                      <a16:colId xmlns:a16="http://schemas.microsoft.com/office/drawing/2014/main" val="420131626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5782388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32874655"/>
                    </a:ext>
                  </a:extLst>
                </a:gridCol>
                <a:gridCol w="1869546">
                  <a:extLst>
                    <a:ext uri="{9D8B030D-6E8A-4147-A177-3AD203B41FA5}">
                      <a16:colId xmlns:a16="http://schemas.microsoft.com/office/drawing/2014/main" val="1524847685"/>
                    </a:ext>
                  </a:extLst>
                </a:gridCol>
                <a:gridCol w="327554">
                  <a:extLst>
                    <a:ext uri="{9D8B030D-6E8A-4147-A177-3AD203B41FA5}">
                      <a16:colId xmlns:a16="http://schemas.microsoft.com/office/drawing/2014/main" val="1919457472"/>
                    </a:ext>
                  </a:extLst>
                </a:gridCol>
                <a:gridCol w="2796582">
                  <a:extLst>
                    <a:ext uri="{9D8B030D-6E8A-4147-A177-3AD203B41FA5}">
                      <a16:colId xmlns:a16="http://schemas.microsoft.com/office/drawing/2014/main" val="3285335268"/>
                    </a:ext>
                  </a:extLst>
                </a:gridCol>
                <a:gridCol w="314918">
                  <a:extLst>
                    <a:ext uri="{9D8B030D-6E8A-4147-A177-3AD203B41FA5}">
                      <a16:colId xmlns:a16="http://schemas.microsoft.com/office/drawing/2014/main" val="190014068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314852400"/>
                    </a:ext>
                  </a:extLst>
                </a:gridCol>
              </a:tblGrid>
              <a:tr h="368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Equivalence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004742"/>
                  </a:ext>
                </a:extLst>
              </a:tr>
              <a:tr h="368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Positive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879390"/>
                  </a:ext>
                </a:extLst>
              </a:tr>
              <a:tr h="368954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 check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history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Duplication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196640"/>
                  </a:ext>
                </a:extLst>
              </a:tr>
              <a:tr h="927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68097"/>
                  </a:ext>
                </a:extLst>
              </a:tr>
              <a:tr h="368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in history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Novel Content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</a:t>
                      </a:r>
                      <a:b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Independently Generated or Novel Content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Independently Generated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306796"/>
                  </a:ext>
                </a:extLst>
              </a:tr>
              <a:tr h="1106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83909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4876"/>
          </a:xfrm>
        </p:spPr>
        <p:txBody>
          <a:bodyPr>
            <a:normAutofit/>
          </a:bodyPr>
          <a:lstStyle/>
          <a:p>
            <a:r>
              <a:rPr lang="en-US" dirty="0"/>
              <a:t>Are two pieces of CTI are about the same “thing”?</a:t>
            </a:r>
          </a:p>
          <a:p>
            <a:r>
              <a:rPr lang="en-US" dirty="0"/>
              <a:t>Values range from “Almost certainly about different things” to “Almost certainly about the same thing” (negative to positive match)</a:t>
            </a:r>
          </a:p>
          <a:p>
            <a:pPr lvl="1"/>
            <a:r>
              <a:rPr lang="en-US" dirty="0"/>
              <a:t>Values on a spectrum rather than Boolean</a:t>
            </a:r>
          </a:p>
          <a:p>
            <a:r>
              <a:rPr lang="en-US" dirty="0"/>
              <a:t>Need to standardize this comparison is questionable</a:t>
            </a:r>
          </a:p>
          <a:p>
            <a:pPr lvl="1"/>
            <a:r>
              <a:rPr lang="en-US" dirty="0"/>
              <a:t>Internal consistency is important</a:t>
            </a:r>
          </a:p>
          <a:p>
            <a:pPr lvl="2"/>
            <a:r>
              <a:rPr lang="en-US" dirty="0"/>
              <a:t>E.g., if organization publishes its judgements about equivalence</a:t>
            </a:r>
          </a:p>
          <a:p>
            <a:pPr lvl="1"/>
            <a:r>
              <a:rPr lang="en-US" dirty="0"/>
              <a:t>Global consistency may not be as important</a:t>
            </a:r>
          </a:p>
          <a:p>
            <a:pPr lvl="2"/>
            <a:r>
              <a:rPr lang="en-US" dirty="0"/>
              <a:t>Organizations might disagree about whether two pieces of CTI are about the same thing</a:t>
            </a:r>
          </a:p>
          <a:p>
            <a:r>
              <a:rPr lang="en-US" dirty="0"/>
              <a:t>Do people feel there is a need for a standard semantic equivalence test?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3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one piece of CTI derived from another?</a:t>
            </a:r>
          </a:p>
          <a:p>
            <a:pPr lvl="1"/>
            <a:r>
              <a:rPr lang="en-US" dirty="0"/>
              <a:t>Nominally, derivation </a:t>
            </a:r>
            <a:r>
              <a:rPr lang="en-US" i="1" dirty="0"/>
              <a:t>should</a:t>
            </a:r>
            <a:r>
              <a:rPr lang="en-US" dirty="0"/>
              <a:t> imply strong semantic equivalence</a:t>
            </a:r>
          </a:p>
          <a:p>
            <a:pPr lvl="2"/>
            <a:r>
              <a:rPr lang="en-US" dirty="0"/>
              <a:t>One exception: Correcting errors in previous CTI</a:t>
            </a:r>
          </a:p>
          <a:p>
            <a:pPr lvl="1"/>
            <a:r>
              <a:rPr lang="en-US" dirty="0"/>
              <a:t>However, semantic equivalence does not imply historic relation</a:t>
            </a:r>
          </a:p>
          <a:p>
            <a:endParaRPr lang="en-US" dirty="0"/>
          </a:p>
          <a:p>
            <a:r>
              <a:rPr lang="en-US" dirty="0"/>
              <a:t>Relies on globally adopted standard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8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use cases: Which matches reality?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Path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Multi-Path</a:t>
            </a:r>
          </a:p>
        </p:txBody>
      </p:sp>
      <p:pic>
        <p:nvPicPr>
          <p:cNvPr id="6" name="Picture 5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8" y="2467321"/>
            <a:ext cx="477826" cy="429247"/>
          </a:xfrm>
          <a:prstGeom prst="rect">
            <a:avLst/>
          </a:prstGeom>
        </p:spPr>
      </p:pic>
      <p:sp>
        <p:nvSpPr>
          <p:cNvPr id="7" name="Flowchart: Magnetic Disk 6"/>
          <p:cNvSpPr/>
          <p:nvPr/>
        </p:nvSpPr>
        <p:spPr>
          <a:xfrm>
            <a:off x="2811034" y="2421595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/>
          <p:cNvSpPr/>
          <p:nvPr/>
        </p:nvSpPr>
        <p:spPr>
          <a:xfrm>
            <a:off x="1874218" y="2471628"/>
            <a:ext cx="784416" cy="12269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/>
          <p:cNvSpPr/>
          <p:nvPr/>
        </p:nvSpPr>
        <p:spPr>
          <a:xfrm flipH="1">
            <a:off x="1874218" y="2708164"/>
            <a:ext cx="784416" cy="12269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8" y="3859531"/>
            <a:ext cx="477826" cy="429247"/>
          </a:xfrm>
          <a:prstGeom prst="rect">
            <a:avLst/>
          </a:prstGeom>
        </p:spPr>
      </p:pic>
      <p:sp>
        <p:nvSpPr>
          <p:cNvPr id="11" name="Flowchart: Magnetic Disk 10"/>
          <p:cNvSpPr/>
          <p:nvPr/>
        </p:nvSpPr>
        <p:spPr>
          <a:xfrm>
            <a:off x="2811034" y="3307757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2811034" y="4411128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/>
          <p:cNvSpPr/>
          <p:nvPr/>
        </p:nvSpPr>
        <p:spPr>
          <a:xfrm rot="20383806">
            <a:off x="1769661" y="3598395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/>
          <p:cNvSpPr/>
          <p:nvPr/>
        </p:nvSpPr>
        <p:spPr>
          <a:xfrm rot="1216194" flipH="1">
            <a:off x="1792217" y="4361132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/>
          <p:cNvSpPr/>
          <p:nvPr/>
        </p:nvSpPr>
        <p:spPr>
          <a:xfrm rot="5400000">
            <a:off x="2974929" y="4054959"/>
            <a:ext cx="490434" cy="15993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489" y="2732223"/>
            <a:ext cx="477826" cy="429247"/>
          </a:xfrm>
          <a:prstGeom prst="rect">
            <a:avLst/>
          </a:prstGeom>
        </p:spPr>
      </p:pic>
      <p:sp>
        <p:nvSpPr>
          <p:cNvPr id="17" name="Flowchart: Magnetic Disk 16"/>
          <p:cNvSpPr/>
          <p:nvPr/>
        </p:nvSpPr>
        <p:spPr>
          <a:xfrm>
            <a:off x="8113695" y="2180449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Magnetic Disk 17"/>
          <p:cNvSpPr/>
          <p:nvPr/>
        </p:nvSpPr>
        <p:spPr>
          <a:xfrm>
            <a:off x="8113695" y="3283820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/>
          <p:cNvSpPr/>
          <p:nvPr/>
        </p:nvSpPr>
        <p:spPr>
          <a:xfrm rot="20383806">
            <a:off x="7072322" y="2471087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/>
          <p:cNvSpPr/>
          <p:nvPr/>
        </p:nvSpPr>
        <p:spPr>
          <a:xfrm rot="12150031" flipH="1">
            <a:off x="7094878" y="3233824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895" y="2677389"/>
            <a:ext cx="477826" cy="429247"/>
          </a:xfrm>
          <a:prstGeom prst="rect">
            <a:avLst/>
          </a:prstGeom>
        </p:spPr>
      </p:pic>
      <p:sp>
        <p:nvSpPr>
          <p:cNvPr id="23" name="Arrow: Right 22"/>
          <p:cNvSpPr/>
          <p:nvPr/>
        </p:nvSpPr>
        <p:spPr>
          <a:xfrm rot="20383806">
            <a:off x="9003239" y="3216830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/>
          <p:cNvSpPr/>
          <p:nvPr/>
        </p:nvSpPr>
        <p:spPr>
          <a:xfrm rot="12150031" flipH="1">
            <a:off x="9030256" y="2491970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39" y="4630723"/>
            <a:ext cx="477826" cy="429247"/>
          </a:xfrm>
          <a:prstGeom prst="rect">
            <a:avLst/>
          </a:prstGeom>
        </p:spPr>
      </p:pic>
      <p:sp>
        <p:nvSpPr>
          <p:cNvPr id="26" name="Flowchart: Magnetic Disk 25"/>
          <p:cNvSpPr/>
          <p:nvPr/>
        </p:nvSpPr>
        <p:spPr>
          <a:xfrm>
            <a:off x="9361982" y="4063131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9361982" y="5166502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/>
          <p:cNvSpPr/>
          <p:nvPr/>
        </p:nvSpPr>
        <p:spPr>
          <a:xfrm rot="20383806">
            <a:off x="8320609" y="4353769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/>
          <p:cNvSpPr/>
          <p:nvPr/>
        </p:nvSpPr>
        <p:spPr>
          <a:xfrm rot="12150031" flipH="1">
            <a:off x="8343165" y="5116506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Download Small PNG Medium PNG Large PNG SVG Edit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182" y="4560071"/>
            <a:ext cx="477826" cy="429247"/>
          </a:xfrm>
          <a:prstGeom prst="rect">
            <a:avLst/>
          </a:prstGeom>
        </p:spPr>
      </p:pic>
      <p:sp>
        <p:nvSpPr>
          <p:cNvPr id="31" name="Arrow: Right 30"/>
          <p:cNvSpPr/>
          <p:nvPr/>
        </p:nvSpPr>
        <p:spPr>
          <a:xfrm rot="20383806">
            <a:off x="10251526" y="5099512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/>
          <p:cNvSpPr/>
          <p:nvPr/>
        </p:nvSpPr>
        <p:spPr>
          <a:xfrm rot="12150031" flipH="1">
            <a:off x="10278543" y="4374652"/>
            <a:ext cx="993529" cy="1426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Magnetic Disk 32"/>
          <p:cNvSpPr/>
          <p:nvPr/>
        </p:nvSpPr>
        <p:spPr>
          <a:xfrm>
            <a:off x="7432877" y="4539270"/>
            <a:ext cx="850900" cy="52070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/>
          <p:cNvSpPr/>
          <p:nvPr/>
        </p:nvSpPr>
        <p:spPr>
          <a:xfrm>
            <a:off x="6550183" y="4704224"/>
            <a:ext cx="784416" cy="12269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8346" y="5885948"/>
            <a:ext cx="109553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Are all cases of interest, or can we focus on single path scenarios for now?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8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Path: Proposed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Derivation Receipt</a:t>
            </a:r>
          </a:p>
          <a:p>
            <a:pPr lvl="1"/>
            <a:r>
              <a:rPr lang="en-US" dirty="0"/>
              <a:t>Any party that creates new content that is derived from prior content MUST send the source of that prior content a derivation receipt with the IDs of the original and derived content</a:t>
            </a:r>
          </a:p>
          <a:p>
            <a:pPr lvl="1"/>
            <a:r>
              <a:rPr lang="en-US" dirty="0"/>
              <a:t>Any party that receives a derivation receipt MUST forward that receipt to the source from which it received the original content, if the party did not generate that content itself</a:t>
            </a:r>
          </a:p>
          <a:p>
            <a:endParaRPr lang="en-US" dirty="0"/>
          </a:p>
          <a:p>
            <a:r>
              <a:rPr lang="en-US" dirty="0"/>
              <a:t>Parties send an explicit message down the source chain linking original and derived content.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Path: Proposed Solution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No additional data in the CTI itself</a:t>
            </a:r>
          </a:p>
          <a:p>
            <a:pPr lvl="1"/>
            <a:r>
              <a:rPr lang="en-US" dirty="0"/>
              <a:t>Already in STIX via Relationship object – just need to codify meaning of “derived from”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Extra network traffic (but not too much – receipts only go to sources and could be very small)</a:t>
            </a:r>
          </a:p>
          <a:p>
            <a:pPr lvl="1"/>
            <a:r>
              <a:rPr lang="en-US" dirty="0"/>
              <a:t>All CTI distributors need to track CTI sources so receipts can be forwarded</a:t>
            </a:r>
          </a:p>
          <a:p>
            <a:pPr lvl="1"/>
            <a:r>
              <a:rPr lang="en-US" dirty="0"/>
              <a:t>Does not help multi-path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F8966-A426-43A8-9E44-0A4EA671C7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925</Words>
  <Application>Microsoft Office PowerPoint</Application>
  <PresentationFormat>Widescreen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Echo Detection</vt:lpstr>
      <vt:lpstr>Background: Echo Detection</vt:lpstr>
      <vt:lpstr>Four Outcomes of Content Comparison</vt:lpstr>
      <vt:lpstr>Two Tests Needed to Determine Outcome</vt:lpstr>
      <vt:lpstr>Semantic Equivalence</vt:lpstr>
      <vt:lpstr>History Check</vt:lpstr>
      <vt:lpstr>Two use cases: Which matches reality?</vt:lpstr>
      <vt:lpstr>Single Path: Proposed Solution</vt:lpstr>
      <vt:lpstr>Single Path: Proposed Solution (2)</vt:lpstr>
      <vt:lpstr>B is “Derived” from A if and only if:</vt:lpstr>
      <vt:lpstr>Single Path: Proposed Solution (3)</vt:lpstr>
      <vt:lpstr>Multi-Path: Proposed Solution</vt:lpstr>
      <vt:lpstr>Multi-Path: Proposed Solution (2)</vt:lpstr>
      <vt:lpstr>Multi-Path: Proposed Solution (3)</vt:lpstr>
      <vt:lpstr>Multi-Path: Proposed Solution (Source 1)</vt:lpstr>
      <vt:lpstr>Multi-Path: Proposed Solution (Source 2)</vt:lpstr>
      <vt:lpstr>Multi-Path: Proposed Solution (Target)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 Detection</dc:title>
  <dc:creator>Schmidt, Charles M.</dc:creator>
  <cp:lastModifiedBy>Schmidt, Charles M.</cp:lastModifiedBy>
  <cp:revision>20</cp:revision>
  <dcterms:created xsi:type="dcterms:W3CDTF">2017-05-17T19:41:07Z</dcterms:created>
  <dcterms:modified xsi:type="dcterms:W3CDTF">2017-05-18T20:12:58Z</dcterms:modified>
</cp:coreProperties>
</file>