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20"/>
  </p:notesMasterIdLst>
  <p:sldIdLst>
    <p:sldId id="261" r:id="rId3"/>
    <p:sldId id="278" r:id="rId4"/>
    <p:sldId id="279" r:id="rId5"/>
    <p:sldId id="290" r:id="rId6"/>
    <p:sldId id="291" r:id="rId7"/>
    <p:sldId id="292" r:id="rId8"/>
    <p:sldId id="285" r:id="rId9"/>
    <p:sldId id="283" r:id="rId10"/>
    <p:sldId id="286" r:id="rId11"/>
    <p:sldId id="288" r:id="rId12"/>
    <p:sldId id="287" r:id="rId13"/>
    <p:sldId id="293" r:id="rId14"/>
    <p:sldId id="280" r:id="rId15"/>
    <p:sldId id="289" r:id="rId16"/>
    <p:sldId id="281" r:id="rId17"/>
    <p:sldId id="282" r:id="rId18"/>
    <p:sldId id="277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Lato Hairline" panose="020B0604020202020204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Questrial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0BA53C-A6D8-4358-88E5-4E742ED0B736}">
  <a:tblStyle styleId="{650BA53C-A6D8-4358-88E5-4E742ED0B7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6318" autoAdjust="0"/>
  </p:normalViewPr>
  <p:slideViewPr>
    <p:cSldViewPr snapToGrid="0">
      <p:cViewPr varScale="1">
        <p:scale>
          <a:sx n="85" d="100"/>
          <a:sy n="85" d="100"/>
        </p:scale>
        <p:origin x="72" y="508"/>
      </p:cViewPr>
      <p:guideLst/>
    </p:cSldViewPr>
  </p:slideViewPr>
  <p:outlineViewPr>
    <p:cViewPr>
      <p:scale>
        <a:sx n="33" d="100"/>
        <a:sy n="33" d="100"/>
      </p:scale>
      <p:origin x="0" y="-35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6df05680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6df05680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239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670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Granted, changes to support 2.1 is minimal (Timestamp literals)</a:t>
            </a:r>
            <a:endParaRPr dirty="0"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8753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65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942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3644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least PRs that don’t conflict with the spec.</a:t>
            </a:r>
            <a:endParaRPr dirty="0"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0601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d52293813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4d52293813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Stix-visualization can handle 2.1 content, but lacks an icon for Opinion </a:t>
            </a:r>
            <a:endParaRPr dirty="0"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86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Serialization can be done quickly, without regard to order, or you can “pretty print” it using the order of properties as outlined in the spec, but this is slower</a:t>
            </a:r>
            <a:endParaRPr dirty="0"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69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81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24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96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0935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327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c6df0568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c6df0568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859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+ Subtext">
  <p:cSld name="Title Slide + Sub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/>
        </p:nvSpPr>
        <p:spPr>
          <a:xfrm>
            <a:off x="2001796" y="834081"/>
            <a:ext cx="342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8"/>
              <a:buFont typeface="Arial"/>
              <a:buNone/>
            </a:pPr>
            <a:endParaRPr sz="22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4878" y="2227865"/>
            <a:ext cx="8366690" cy="70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11"/>
              <a:buFont typeface="Questrial"/>
              <a:buNone/>
              <a:defRPr sz="5211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20137" y="2954061"/>
            <a:ext cx="8361431" cy="33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144" y="232585"/>
            <a:ext cx="2630375" cy="87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877" y="232584"/>
            <a:ext cx="2645100" cy="814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Single - oasis">
  <p:cSld name="White Sing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40" cy="57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B5C"/>
              </a:buClr>
              <a:buSzPts val="4800"/>
              <a:buFont typeface="Lato Hairline"/>
              <a:buNone/>
              <a:defRPr sz="2475" b="1" i="0" u="none" strike="noStrike" cap="none">
                <a:solidFill>
                  <a:srgbClr val="193B5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39" cy="390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766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Arial"/>
              <a:buChar char="•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7662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Questrial"/>
              <a:buChar char="-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7662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Noto Sans Symbols"/>
              <a:buChar char="▪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7662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Courier New"/>
              <a:buChar char="o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7662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757070"/>
              </a:buClr>
              <a:buSzPts val="1875"/>
              <a:buFont typeface="Arial"/>
              <a:buChar char="•"/>
              <a:defRPr sz="1875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20435" y="624693"/>
            <a:ext cx="8637815" cy="58276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7508256" y="4886628"/>
            <a:ext cx="1237121" cy="1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" sz="750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sz="750" b="0" i="0" u="none" strike="noStrike" cap="none">
              <a:solidFill>
                <a:srgbClr val="75707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1607694" y="4882804"/>
            <a:ext cx="6217171" cy="17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Copyright © OASIS Open 2018. All Rights Reserved</a:t>
            </a:r>
            <a:br>
              <a:rPr lang="en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800" b="0" i="0" u="none" strike="noStrike" cap="none">
              <a:solidFill>
                <a:srgbClr val="7570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088" y="4797475"/>
            <a:ext cx="1221265" cy="34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2001796" y="834081"/>
            <a:ext cx="342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8"/>
              <a:buFont typeface="Arial"/>
              <a:buNone/>
            </a:pPr>
            <a:endParaRPr sz="22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2344696" y="2311008"/>
            <a:ext cx="4572000" cy="83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3"/>
              <a:buFont typeface="Arial"/>
              <a:buNone/>
            </a:pPr>
            <a:r>
              <a:rPr lang="en" sz="5213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Thank You</a:t>
            </a:r>
            <a:endParaRPr sz="5213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4877" y="232584"/>
            <a:ext cx="2645100" cy="814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Single - symantec &amp; lookingglass">
  <p:cSld name="White Single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B5C"/>
              </a:buClr>
              <a:buSzPts val="4800"/>
              <a:buFont typeface="Lato Hairline"/>
              <a:buNone/>
              <a:defRPr sz="2475" b="1" i="0" u="none" strike="noStrike" cap="none">
                <a:solidFill>
                  <a:srgbClr val="193B5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766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Arial"/>
              <a:buChar char="•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7662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Questrial"/>
              <a:buChar char="-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7662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Noto Sans Symbols"/>
              <a:buChar char="▪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7662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Courier New"/>
              <a:buChar char="o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7662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757070"/>
              </a:buClr>
              <a:buSzPts val="1875"/>
              <a:buFont typeface="Arial"/>
              <a:buChar char="•"/>
              <a:defRPr sz="1875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20435" y="624693"/>
            <a:ext cx="8637815" cy="58276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7508256" y="4886628"/>
            <a:ext cx="12372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" sz="750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sz="750" b="0" i="0" u="none" strike="noStrike" cap="none">
              <a:solidFill>
                <a:srgbClr val="75707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1463400" y="4882804"/>
            <a:ext cx="62172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Copyright © OASIS Open 2018. Portions copyright LookingGlass Inc. and Symantec Inc. All Rights Reserved</a:t>
            </a:r>
            <a:br>
              <a:rPr lang="en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800" b="0" i="0" u="none" strike="noStrike" cap="none">
              <a:solidFill>
                <a:srgbClr val="7570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088" y="4797475"/>
            <a:ext cx="1221265" cy="34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2 Column - symantec &amp; lookingglass">
  <p:cSld name="1_White 2 Column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42990" y="54586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B5C"/>
              </a:buClr>
              <a:buSzPts val="4800"/>
              <a:buFont typeface="Lato Hairline"/>
              <a:buNone/>
              <a:defRPr sz="2475" b="1" i="0" u="none" strike="noStrike" cap="none">
                <a:solidFill>
                  <a:srgbClr val="193B5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1800"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4589529" y="859669"/>
            <a:ext cx="41439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766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Arial"/>
              <a:buChar char="•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7662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Questrial"/>
              <a:buChar char="-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7662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Noto Sans Symbols"/>
              <a:buChar char="▪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7662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Courier New"/>
              <a:buChar char="o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7662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757070"/>
              </a:buClr>
              <a:buSzPts val="1875"/>
              <a:buFont typeface="Arial"/>
              <a:buChar char="•"/>
              <a:defRPr sz="1875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342992" y="859666"/>
            <a:ext cx="39690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766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Arial"/>
              <a:buChar char="•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7662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Questrial"/>
              <a:buChar char="-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7662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Noto Sans Symbols"/>
              <a:buChar char="▪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7662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Courier New"/>
              <a:buChar char="o"/>
              <a:defRPr sz="1875" b="0" i="0" u="none" strike="noStrike" cap="none">
                <a:solidFill>
                  <a:srgbClr val="3A383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7662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757070"/>
              </a:buClr>
              <a:buSzPts val="1875"/>
              <a:buFont typeface="Arial"/>
              <a:buChar char="•"/>
              <a:defRPr sz="1875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220436" y="624694"/>
            <a:ext cx="8637815" cy="58276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7508257" y="4915815"/>
            <a:ext cx="12372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" sz="75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75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1933950" y="4908175"/>
            <a:ext cx="52761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Copyright © OASIS Open 2018. Portions copyright LookingGlass Inc. and Symantec Inc. All Rights Reserved</a:t>
            </a:r>
            <a:br>
              <a:rPr lang="en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800" b="0" i="0" u="none" strike="noStrike" cap="none">
              <a:solidFill>
                <a:srgbClr val="7570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endParaRPr sz="75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endParaRPr sz="75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089" y="4797476"/>
            <a:ext cx="1221265" cy="34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189901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606041" y="4767266"/>
            <a:ext cx="37523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asis-open/cti-pattern-validato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asis-open/cti-stix-elevato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asis-open/cti-stix-slid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asis-open/cti-python-stix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asis-open/cti-stix2-json-schema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asis-open/cti-stix-validato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4878" y="2227865"/>
            <a:ext cx="8366700" cy="70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STIX/</a:t>
            </a:r>
            <a:r>
              <a:rPr lang="en" dirty="0"/>
              <a:t>TAXII </a:t>
            </a:r>
            <a:r>
              <a:rPr lang="en-US" dirty="0"/>
              <a:t>Utilities</a:t>
            </a:r>
            <a:br>
              <a:rPr lang="en-US" dirty="0"/>
            </a:br>
            <a:r>
              <a:rPr lang="en" dirty="0"/>
              <a:t>Update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cti</a:t>
            </a:r>
            <a:r>
              <a:rPr lang="en-US" dirty="0"/>
              <a:t>-</a:t>
            </a:r>
            <a:r>
              <a:rPr lang="en-US" dirty="0" err="1"/>
              <a:t>stix</a:t>
            </a:r>
            <a:r>
              <a:rPr lang="en-US" dirty="0"/>
              <a:t>-validator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Key Features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Use </a:t>
            </a:r>
            <a:r>
              <a:rPr lang="en-US" sz="1800" dirty="0">
                <a:latin typeface="Consolas" panose="020B0609020204030204" pitchFamily="49" charset="0"/>
              </a:rPr>
              <a:t>--schemas</a:t>
            </a:r>
            <a:r>
              <a:rPr lang="en-US" sz="1800" dirty="0"/>
              <a:t> to include additional JSON schemas (e.g. for custom STIX objects, etc.)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Use </a:t>
            </a:r>
            <a:r>
              <a:rPr lang="en-US" sz="1800" dirty="0">
                <a:latin typeface="Consolas" panose="020B0609020204030204" pitchFamily="49" charset="0"/>
              </a:rPr>
              <a:t>--strict-types</a:t>
            </a:r>
            <a:r>
              <a:rPr lang="en-US" sz="1800" dirty="0"/>
              <a:t> or </a:t>
            </a:r>
            <a:r>
              <a:rPr lang="en-US" sz="1800" dirty="0">
                <a:latin typeface="Consolas" panose="020B0609020204030204" pitchFamily="49" charset="0"/>
              </a:rPr>
              <a:t>--strict-properties</a:t>
            </a:r>
            <a:r>
              <a:rPr lang="en-US" sz="1800" dirty="0"/>
              <a:t> to disallow custom object types and properties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Use </a:t>
            </a:r>
            <a:r>
              <a:rPr lang="en-US" sz="1800" dirty="0">
                <a:latin typeface="Consolas" panose="020B0609020204030204" pitchFamily="49" charset="0"/>
              </a:rPr>
              <a:t>--enforce-refs</a:t>
            </a:r>
            <a:r>
              <a:rPr lang="en-US" sz="1800" dirty="0"/>
              <a:t> to ensure all SDOs referenced by SROs are contained within the same bundle</a:t>
            </a:r>
          </a:p>
        </p:txBody>
      </p:sp>
    </p:spTree>
    <p:extLst>
      <p:ext uri="{BB962C8B-B14F-4D97-AF65-F5344CB8AC3E}">
        <p14:creationId xmlns:p14="http://schemas.microsoft.com/office/powerpoint/2010/main" val="423714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cti</a:t>
            </a:r>
            <a:r>
              <a:rPr lang="en-US" dirty="0"/>
              <a:t>-</a:t>
            </a:r>
            <a:r>
              <a:rPr lang="en-US" dirty="0" err="1"/>
              <a:t>stix</a:t>
            </a:r>
            <a:r>
              <a:rPr lang="en-US" dirty="0"/>
              <a:t>-validator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Next steps</a:t>
            </a:r>
          </a:p>
          <a:p>
            <a:pPr lvl="1" indent="-342900">
              <a:spcBef>
                <a:spcPts val="1000"/>
              </a:spcBef>
              <a:buSzPts val="1800"/>
            </a:pPr>
            <a:r>
              <a:rPr lang="en-US" sz="1800" dirty="0"/>
              <a:t>Once the pattern validator supports STIX 2.1, integrate those changes</a:t>
            </a:r>
          </a:p>
          <a:p>
            <a:pPr lvl="1" indent="-342900">
              <a:spcBef>
                <a:spcPts val="1000"/>
              </a:spcBef>
              <a:buSzPts val="1800"/>
            </a:pPr>
            <a:r>
              <a:rPr lang="en-US" sz="1800" dirty="0"/>
              <a:t>Release new version supporting STIX 2.1</a:t>
            </a:r>
          </a:p>
        </p:txBody>
      </p:sp>
    </p:spTree>
    <p:extLst>
      <p:ext uri="{BB962C8B-B14F-4D97-AF65-F5344CB8AC3E}">
        <p14:creationId xmlns:p14="http://schemas.microsoft.com/office/powerpoint/2010/main" val="326875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cti</a:t>
            </a:r>
            <a:r>
              <a:rPr lang="en-US" dirty="0"/>
              <a:t>-pattern-validator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>
                <a:hlinkClick r:id="rId3"/>
              </a:rPr>
              <a:t>https://github.com/oasis-open/cti-pattern-validator</a:t>
            </a:r>
            <a:r>
              <a:rPr lang="en-US" sz="2400" dirty="0"/>
              <a:t> </a:t>
            </a:r>
          </a:p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Key Features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Validate that patterns adhere to the STIX patterning syntax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Only validates syntax, not that properties are valid for the SCOs in the pattern</a:t>
            </a:r>
          </a:p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Next steps</a:t>
            </a:r>
          </a:p>
          <a:p>
            <a:pPr lvl="1" indent="-342900">
              <a:spcBef>
                <a:spcPts val="1000"/>
              </a:spcBef>
              <a:buSzPts val="1800"/>
            </a:pPr>
            <a:r>
              <a:rPr lang="en-US" sz="1800" dirty="0"/>
              <a:t>STIX 2.1 support</a:t>
            </a:r>
          </a:p>
        </p:txBody>
      </p:sp>
    </p:spTree>
    <p:extLst>
      <p:ext uri="{BB962C8B-B14F-4D97-AF65-F5344CB8AC3E}">
        <p14:creationId xmlns:p14="http://schemas.microsoft.com/office/powerpoint/2010/main" val="810656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cti</a:t>
            </a:r>
            <a:r>
              <a:rPr lang="en-US" dirty="0"/>
              <a:t>-</a:t>
            </a:r>
            <a:r>
              <a:rPr lang="en-US" dirty="0" err="1"/>
              <a:t>stix</a:t>
            </a:r>
            <a:r>
              <a:rPr lang="en-US" dirty="0"/>
              <a:t>-elevator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>
                <a:hlinkClick r:id="rId3"/>
              </a:rPr>
              <a:t>https://github.com/oasis-open/cti-stix-elevator</a:t>
            </a:r>
            <a:r>
              <a:rPr lang="en-US" sz="2400" dirty="0"/>
              <a:t> </a:t>
            </a:r>
          </a:p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Key Features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Converts STIX 1.x XML to STIX 2.x (2.0 or 2.1) JSON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Best-effort only, not for production use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Recently added the “stepper”, a script to convert STIX 2.0 content to STIX 2.1.</a:t>
            </a:r>
          </a:p>
        </p:txBody>
      </p:sp>
    </p:spTree>
    <p:extLst>
      <p:ext uri="{BB962C8B-B14F-4D97-AF65-F5344CB8AC3E}">
        <p14:creationId xmlns:p14="http://schemas.microsoft.com/office/powerpoint/2010/main" val="359101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cti</a:t>
            </a:r>
            <a:r>
              <a:rPr lang="en-US" dirty="0"/>
              <a:t>-</a:t>
            </a:r>
            <a:r>
              <a:rPr lang="en-US" dirty="0" err="1"/>
              <a:t>stix</a:t>
            </a:r>
            <a:r>
              <a:rPr lang="en-US" dirty="0"/>
              <a:t>-elevator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Next steps</a:t>
            </a:r>
          </a:p>
          <a:p>
            <a:pPr lvl="1" indent="-342900">
              <a:spcBef>
                <a:spcPts val="1000"/>
              </a:spcBef>
              <a:buSzPts val="1800"/>
            </a:pPr>
            <a:r>
              <a:rPr lang="en-US" sz="1800" dirty="0"/>
              <a:t>Implement missing conversions, e.g.:</a:t>
            </a:r>
          </a:p>
          <a:p>
            <a:pPr lvl="2" indent="-342900">
              <a:spcBef>
                <a:spcPts val="1000"/>
              </a:spcBef>
              <a:buSzPts val="1800"/>
            </a:pPr>
            <a:r>
              <a:rPr lang="en-US" sz="1800" dirty="0" err="1"/>
              <a:t>CybOX</a:t>
            </a:r>
            <a:r>
              <a:rPr lang="en-US" sz="1800" dirty="0"/>
              <a:t> Artifact, </a:t>
            </a:r>
            <a:r>
              <a:rPr lang="en-US" sz="1800" dirty="0" err="1"/>
              <a:t>ImageFile</a:t>
            </a:r>
            <a:r>
              <a:rPr lang="en-US" sz="1800" dirty="0"/>
              <a:t>, Product, </a:t>
            </a:r>
            <a:r>
              <a:rPr lang="en-US" sz="1800" dirty="0" err="1"/>
              <a:t>UnixUserAccount</a:t>
            </a:r>
            <a:r>
              <a:rPr lang="en-US" sz="1800" dirty="0"/>
              <a:t>, etc.</a:t>
            </a:r>
          </a:p>
          <a:p>
            <a:pPr lvl="1" indent="-342900">
              <a:spcBef>
                <a:spcPts val="1000"/>
              </a:spcBef>
              <a:buSzPts val="1800"/>
            </a:pPr>
            <a:r>
              <a:rPr lang="en-US" sz="1800" dirty="0"/>
              <a:t>Implement all patterning operators, e.g.:</a:t>
            </a:r>
          </a:p>
          <a:p>
            <a:pPr lvl="2" indent="-342900">
              <a:spcBef>
                <a:spcPts val="1000"/>
              </a:spcBef>
              <a:buSzPts val="1800"/>
            </a:pPr>
            <a:r>
              <a:rPr lang="en-US" sz="1800" dirty="0"/>
              <a:t>IN, ISSUBSET, ISSUPERSET</a:t>
            </a:r>
          </a:p>
          <a:p>
            <a:pPr lvl="1" indent="-342900">
              <a:spcBef>
                <a:spcPts val="1000"/>
              </a:spcBef>
              <a:buSzPts val="1800"/>
            </a:pPr>
            <a:r>
              <a:rPr lang="en-US" sz="1800" dirty="0"/>
              <a:t>Assorted bug fixes, performance improvements</a:t>
            </a:r>
          </a:p>
        </p:txBody>
      </p:sp>
    </p:spTree>
    <p:extLst>
      <p:ext uri="{BB962C8B-B14F-4D97-AF65-F5344CB8AC3E}">
        <p14:creationId xmlns:p14="http://schemas.microsoft.com/office/powerpoint/2010/main" val="279415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cti</a:t>
            </a:r>
            <a:r>
              <a:rPr lang="en-US" dirty="0"/>
              <a:t>-</a:t>
            </a:r>
            <a:r>
              <a:rPr lang="en-US" dirty="0" err="1"/>
              <a:t>stix</a:t>
            </a:r>
            <a:r>
              <a:rPr lang="en-US" dirty="0"/>
              <a:t>-slider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>
                <a:hlinkClick r:id="rId3"/>
              </a:rPr>
              <a:t>https://github.com/oasis-open/cti-stix-slider</a:t>
            </a:r>
            <a:r>
              <a:rPr lang="en-US" sz="2400" dirty="0"/>
              <a:t> </a:t>
            </a:r>
          </a:p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Key Features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Converts STIX 2.x (2.0 or 2.1) JSON to STIX 1.x XML</a:t>
            </a:r>
          </a:p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Next steps</a:t>
            </a:r>
          </a:p>
          <a:p>
            <a:pPr lvl="1" indent="-342900">
              <a:spcBef>
                <a:spcPts val="1000"/>
              </a:spcBef>
              <a:buSzPts val="1800"/>
            </a:pPr>
            <a:r>
              <a:rPr lang="en-US" sz="1800" dirty="0"/>
              <a:t>Assorted bug fixes</a:t>
            </a:r>
          </a:p>
        </p:txBody>
      </p:sp>
    </p:spTree>
    <p:extLst>
      <p:ext uri="{BB962C8B-B14F-4D97-AF65-F5344CB8AC3E}">
        <p14:creationId xmlns:p14="http://schemas.microsoft.com/office/powerpoint/2010/main" val="16376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STIX/TAXII Utilities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These are the TC’s tools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Pull Requests welcome!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Other tools/utilities the TC needs?</a:t>
            </a:r>
            <a:endParaRPr sz="24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012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STIX/TAXII Utilities Update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Arial"/>
              <a:buNone/>
            </a:pPr>
            <a:r>
              <a:rPr lang="en-US" dirty="0"/>
              <a:t> 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16E091-EAA8-4FA5-A64E-690868F1E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345830"/>
              </p:ext>
            </p:extLst>
          </p:nvPr>
        </p:nvGraphicFramePr>
        <p:xfrm>
          <a:off x="1611412" y="951283"/>
          <a:ext cx="5921176" cy="3719764"/>
        </p:xfrm>
        <a:graphic>
          <a:graphicData uri="http://schemas.openxmlformats.org/drawingml/2006/table">
            <a:tbl>
              <a:tblPr firstRow="1" bandRow="1">
                <a:tableStyleId>{650BA53C-A6D8-4358-88E5-4E742ED0B736}</a:tableStyleId>
              </a:tblPr>
              <a:tblGrid>
                <a:gridCol w="1589206">
                  <a:extLst>
                    <a:ext uri="{9D8B030D-6E8A-4147-A177-3AD203B41FA5}">
                      <a16:colId xmlns:a16="http://schemas.microsoft.com/office/drawing/2014/main" val="1103982535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533364358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3869220690"/>
                    </a:ext>
                  </a:extLst>
                </a:gridCol>
              </a:tblGrid>
              <a:tr h="4227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Latest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Current Spec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97504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/>
                        <a:t>Python-stix2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 (2.0 is default)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95986"/>
                  </a:ext>
                </a:extLst>
              </a:tr>
              <a:tr h="409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Json-schemas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 (in a branch)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836846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Stix-validator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v1.1.2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2.1 (in a branch)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119094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Pattern-validator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v1.1.0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995894"/>
                  </a:ext>
                </a:extLst>
              </a:tr>
              <a:tr h="368969">
                <a:tc>
                  <a:txBody>
                    <a:bodyPr/>
                    <a:lstStyle/>
                    <a:p>
                      <a:r>
                        <a:rPr lang="en-US" dirty="0" err="1"/>
                        <a:t>Taxii</a:t>
                      </a:r>
                      <a:r>
                        <a:rPr lang="en-US" dirty="0"/>
                        <a:t>-server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V0.3.1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74347"/>
                  </a:ext>
                </a:extLst>
              </a:tr>
              <a:tr h="352759">
                <a:tc>
                  <a:txBody>
                    <a:bodyPr/>
                    <a:lstStyle/>
                    <a:p>
                      <a:r>
                        <a:rPr lang="en-US" dirty="0" err="1"/>
                        <a:t>Taxii</a:t>
                      </a:r>
                      <a:r>
                        <a:rPr lang="en-US" dirty="0"/>
                        <a:t>-client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V0.5.0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880577"/>
                  </a:ext>
                </a:extLst>
              </a:tr>
              <a:tr h="361115">
                <a:tc>
                  <a:txBody>
                    <a:bodyPr/>
                    <a:lstStyle/>
                    <a:p>
                      <a:r>
                        <a:rPr lang="en-US" dirty="0"/>
                        <a:t>Elevator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v2.0.1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464314"/>
                  </a:ext>
                </a:extLst>
              </a:tr>
              <a:tr h="361115">
                <a:tc>
                  <a:txBody>
                    <a:bodyPr/>
                    <a:lstStyle/>
                    <a:p>
                      <a:r>
                        <a:rPr lang="en-US" dirty="0"/>
                        <a:t>Slider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v2.0.0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35169"/>
                  </a:ext>
                </a:extLst>
              </a:tr>
              <a:tr h="361115">
                <a:tc>
                  <a:txBody>
                    <a:bodyPr/>
                    <a:lstStyle/>
                    <a:p>
                      <a:r>
                        <a:rPr lang="en-US" dirty="0"/>
                        <a:t>Stix-visualization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51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77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cti-python-stix2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>
                <a:hlinkClick r:id="rId3"/>
              </a:rPr>
              <a:t>https://github.com/oasis-open/cti-python-stix2</a:t>
            </a:r>
            <a:r>
              <a:rPr lang="en-US" sz="2400" dirty="0"/>
              <a:t> </a:t>
            </a:r>
          </a:p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Key Features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Python API for STIX 2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STIX 2.0 is default, but 2.1 also supported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Supports serialization/deserialization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Offers </a:t>
            </a:r>
            <a:r>
              <a:rPr lang="en-US" sz="1800" dirty="0" err="1"/>
              <a:t>DataStore</a:t>
            </a:r>
            <a:r>
              <a:rPr lang="en-US" sz="1800" dirty="0"/>
              <a:t> API for pulling and pushing STIX 2 content:</a:t>
            </a:r>
          </a:p>
          <a:p>
            <a:pPr lvl="2" indent="-342900">
              <a:spcBef>
                <a:spcPts val="0"/>
              </a:spcBef>
              <a:buSzPts val="1800"/>
            </a:pPr>
            <a:r>
              <a:rPr lang="en-US" sz="1800" dirty="0"/>
              <a:t>In-memory</a:t>
            </a:r>
          </a:p>
          <a:p>
            <a:pPr lvl="2" indent="-342900">
              <a:spcBef>
                <a:spcPts val="0"/>
              </a:spcBef>
              <a:buSzPts val="1800"/>
            </a:pPr>
            <a:r>
              <a:rPr lang="en-US" sz="1800" dirty="0"/>
              <a:t>File system</a:t>
            </a:r>
          </a:p>
          <a:p>
            <a:pPr lvl="2" indent="-342900">
              <a:spcBef>
                <a:spcPts val="0"/>
              </a:spcBef>
              <a:buSzPts val="1800"/>
            </a:pPr>
            <a:r>
              <a:rPr lang="en-US" sz="1800" dirty="0"/>
              <a:t>TAXII server</a:t>
            </a:r>
          </a:p>
          <a:p>
            <a:pPr lvl="2" indent="-342900">
              <a:spcBef>
                <a:spcPts val="0"/>
              </a:spcBef>
              <a:buSzPts val="1800"/>
            </a:pPr>
            <a:r>
              <a:rPr lang="en-US" sz="1800" dirty="0"/>
              <a:t>Composite</a:t>
            </a:r>
          </a:p>
        </p:txBody>
      </p:sp>
    </p:spTree>
    <p:extLst>
      <p:ext uri="{BB962C8B-B14F-4D97-AF65-F5344CB8AC3E}">
        <p14:creationId xmlns:p14="http://schemas.microsoft.com/office/powerpoint/2010/main" val="383985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cti-python-stix2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Key Features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Offers an </a:t>
            </a:r>
            <a:r>
              <a:rPr lang="en-US" sz="1800" dirty="0" err="1"/>
              <a:t>ObjectFactory</a:t>
            </a:r>
            <a:r>
              <a:rPr lang="en-US" sz="1800" dirty="0"/>
              <a:t> to easily create objects with default values for certain common </a:t>
            </a:r>
            <a:r>
              <a:rPr lang="en-US" sz="1800" dirty="0" err="1"/>
              <a:t>propertiese</a:t>
            </a:r>
            <a:r>
              <a:rPr lang="en-US" sz="1800" dirty="0"/>
              <a:t>:</a:t>
            </a:r>
          </a:p>
          <a:p>
            <a:pPr lvl="2" indent="-342900">
              <a:spcBef>
                <a:spcPts val="0"/>
              </a:spcBef>
              <a:buSzPts val="1800"/>
            </a:pPr>
            <a:r>
              <a:rPr lang="en-US" sz="1800" dirty="0" err="1"/>
              <a:t>created_by_ref</a:t>
            </a:r>
            <a:endParaRPr lang="en-US" sz="1800" dirty="0"/>
          </a:p>
          <a:p>
            <a:pPr lvl="2" indent="-342900">
              <a:spcBef>
                <a:spcPts val="0"/>
              </a:spcBef>
              <a:buSzPts val="1800"/>
            </a:pPr>
            <a:r>
              <a:rPr lang="en-US" sz="1800" dirty="0"/>
              <a:t>created</a:t>
            </a:r>
          </a:p>
          <a:p>
            <a:pPr lvl="2" indent="-342900">
              <a:spcBef>
                <a:spcPts val="0"/>
              </a:spcBef>
              <a:buSzPts val="1800"/>
            </a:pPr>
            <a:r>
              <a:rPr lang="en-US" sz="1800" dirty="0" err="1"/>
              <a:t>external_references</a:t>
            </a:r>
            <a:endParaRPr lang="en-US" sz="1800" dirty="0"/>
          </a:p>
          <a:p>
            <a:pPr lvl="2" indent="-342900">
              <a:spcBef>
                <a:spcPts val="0"/>
              </a:spcBef>
              <a:buSzPts val="1800"/>
            </a:pPr>
            <a:r>
              <a:rPr lang="en-US" sz="1800" dirty="0" err="1"/>
              <a:t>object_marking_refs</a:t>
            </a:r>
            <a:endParaRPr lang="en-US" sz="1800" dirty="0"/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Offers Environment layer for ease of use: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Wraps a </a:t>
            </a:r>
            <a:r>
              <a:rPr lang="en-US" sz="1800" dirty="0" err="1"/>
              <a:t>DataStore</a:t>
            </a:r>
            <a:r>
              <a:rPr lang="en-US" sz="1800" dirty="0"/>
              <a:t> and </a:t>
            </a:r>
            <a:r>
              <a:rPr lang="en-US" sz="1800" dirty="0" err="1"/>
              <a:t>ObjectFactory</a:t>
            </a:r>
            <a:r>
              <a:rPr lang="en-US" sz="1800" dirty="0"/>
              <a:t> into a single interface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233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cti-python-stix2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Key Features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 err="1"/>
              <a:t>DataStores</a:t>
            </a:r>
            <a:r>
              <a:rPr lang="en-US" sz="1800" dirty="0"/>
              <a:t>/Environments offer helpers for dereferencing relationships: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 err="1">
                <a:latin typeface="Consolas" panose="020B0609020204030204" pitchFamily="49" charset="0"/>
              </a:rPr>
              <a:t>creator_of</a:t>
            </a:r>
            <a:r>
              <a:rPr lang="en-US" sz="1800" dirty="0">
                <a:latin typeface="Consolas" panose="020B0609020204030204" pitchFamily="49" charset="0"/>
              </a:rPr>
              <a:t>()</a:t>
            </a:r>
            <a:r>
              <a:rPr lang="en-US" sz="1800" dirty="0"/>
              <a:t> retrieves the Identity object used in </a:t>
            </a:r>
            <a:r>
              <a:rPr lang="en-US" sz="1800" dirty="0" err="1">
                <a:latin typeface="Consolas" panose="020B0609020204030204" pitchFamily="49" charset="0"/>
              </a:rPr>
              <a:t>created_by</a:t>
            </a:r>
            <a:endParaRPr lang="en-US" sz="1800" dirty="0">
              <a:latin typeface="Consolas" panose="020B0609020204030204" pitchFamily="49" charset="0"/>
            </a:endParaRPr>
          </a:p>
          <a:p>
            <a:pPr lvl="2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>
                <a:latin typeface="Consolas" panose="020B0609020204030204" pitchFamily="49" charset="0"/>
              </a:rPr>
              <a:t>relationships()</a:t>
            </a:r>
            <a:r>
              <a:rPr lang="en-US" sz="1800" dirty="0"/>
              <a:t> retrieves all Relationship objects that reference an object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>
                <a:latin typeface="Consolas" panose="020B0609020204030204" pitchFamily="49" charset="0"/>
              </a:rPr>
              <a:t>relationships()</a:t>
            </a:r>
            <a:r>
              <a:rPr lang="en-US" sz="1800" dirty="0"/>
              <a:t> can be limited to only retrieve some, e.g.:</a:t>
            </a:r>
          </a:p>
          <a:p>
            <a:pPr lvl="3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600" dirty="0" err="1">
                <a:latin typeface="Consolas" panose="020B0609020204030204" pitchFamily="49" charset="0"/>
              </a:rPr>
              <a:t>relationship_type</a:t>
            </a:r>
            <a:r>
              <a:rPr lang="en-US" sz="1600" dirty="0">
                <a:latin typeface="Consolas" panose="020B0609020204030204" pitchFamily="49" charset="0"/>
              </a:rPr>
              <a:t>='indicates’</a:t>
            </a:r>
          </a:p>
          <a:p>
            <a:pPr lvl="3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600" dirty="0" err="1">
                <a:latin typeface="Consolas" panose="020B0609020204030204" pitchFamily="49" charset="0"/>
              </a:rPr>
              <a:t>source_only</a:t>
            </a:r>
            <a:endParaRPr lang="en-US" sz="1600" dirty="0">
              <a:latin typeface="Consolas" panose="020B0609020204030204" pitchFamily="49" charset="0"/>
            </a:endParaRPr>
          </a:p>
          <a:p>
            <a:pPr lvl="3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600" dirty="0" err="1">
                <a:latin typeface="Consolas" panose="020B0609020204030204" pitchFamily="49" charset="0"/>
              </a:rPr>
              <a:t>target_only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cti-python-stix2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Key Features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Offers Workbench layer to hide some complexity to make python-stix2 easier to use in an interactive environment such as </a:t>
            </a:r>
            <a:r>
              <a:rPr lang="en-US" sz="1800" dirty="0" err="1"/>
              <a:t>Jupyter</a:t>
            </a:r>
            <a:r>
              <a:rPr lang="en-US" sz="1800" dirty="0"/>
              <a:t> notebooks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Supports custom content (objects, properties, SCOs, SCO extensions)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Includes helpers for revoking or creating new versions of objects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Includes helpers for converting between various Confidence scales</a:t>
            </a:r>
          </a:p>
          <a:p>
            <a:pPr marL="571500" lvl="1" indent="0">
              <a:lnSpc>
                <a:spcPct val="150000"/>
              </a:lnSpc>
              <a:spcBef>
                <a:spcPts val="0"/>
              </a:spcBef>
              <a:buSzPts val="1800"/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4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cti-python-stix2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Next steps</a:t>
            </a:r>
          </a:p>
          <a:p>
            <a:pPr lvl="1" indent="-342900">
              <a:spcBef>
                <a:spcPts val="1000"/>
              </a:spcBef>
              <a:buSzPts val="1800"/>
            </a:pPr>
            <a:r>
              <a:rPr lang="en-US" sz="1800" dirty="0"/>
              <a:t>Add helper functions for new 2.1 concepts, for example to:</a:t>
            </a:r>
          </a:p>
          <a:p>
            <a:pPr lvl="2" indent="-342900">
              <a:spcBef>
                <a:spcPts val="1000"/>
              </a:spcBef>
              <a:buSzPts val="1800"/>
            </a:pPr>
            <a:r>
              <a:rPr lang="en-US" sz="1800" dirty="0"/>
              <a:t>Easily create a Note/Opinion for a given object</a:t>
            </a:r>
          </a:p>
          <a:p>
            <a:pPr lvl="2" indent="-342900">
              <a:spcBef>
                <a:spcPts val="1000"/>
              </a:spcBef>
              <a:buSzPts val="1800"/>
            </a:pPr>
            <a:r>
              <a:rPr lang="en-US" sz="1800" dirty="0"/>
              <a:t>Create Google Maps URL for a Location object</a:t>
            </a:r>
          </a:p>
          <a:p>
            <a:pPr lvl="2" indent="-342900">
              <a:spcBef>
                <a:spcPts val="1000"/>
              </a:spcBef>
              <a:buSzPts val="1800"/>
            </a:pPr>
            <a:r>
              <a:rPr lang="en-US" sz="1800" dirty="0"/>
              <a:t>Detect/suggest language for the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lang</a:t>
            </a:r>
            <a:r>
              <a:rPr lang="en-US" sz="1800" dirty="0"/>
              <a:t> property</a:t>
            </a:r>
          </a:p>
          <a:p>
            <a:pPr lvl="2" indent="-342900">
              <a:spcBef>
                <a:spcPts val="1000"/>
              </a:spcBef>
              <a:buSzPts val="1800"/>
            </a:pPr>
            <a:r>
              <a:rPr lang="en-US" sz="1800" dirty="0"/>
              <a:t>Filter objects based on Confidence</a:t>
            </a:r>
          </a:p>
        </p:txBody>
      </p:sp>
    </p:spTree>
    <p:extLst>
      <p:ext uri="{BB962C8B-B14F-4D97-AF65-F5344CB8AC3E}">
        <p14:creationId xmlns:p14="http://schemas.microsoft.com/office/powerpoint/2010/main" val="333248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cti-stix2-json-schemas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>
                <a:hlinkClick r:id="rId3"/>
              </a:rPr>
              <a:t>https://github.com/oasis-open/cti-stix2-json-schemas</a:t>
            </a:r>
            <a:r>
              <a:rPr lang="en-US" sz="2400" dirty="0"/>
              <a:t> 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Key Features</a:t>
            </a:r>
            <a:endParaRPr sz="2400" dirty="0"/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/>
              <a:t>JSON schemas to aid in STIX validation</a:t>
            </a: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/>
              <a:t>Non-normative</a:t>
            </a: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/>
              <a:t>Some “MUST” requirements can’t be implemented in JSON Schema</a:t>
            </a: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/>
              <a:t>Also contains an ANTLR4 grammar for STIX Patterning</a:t>
            </a:r>
            <a:endParaRPr sz="1800" dirty="0"/>
          </a:p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Next steps</a:t>
            </a:r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/>
              <a:t>Update to JSON Schema draft 7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75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137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cti</a:t>
            </a:r>
            <a:r>
              <a:rPr lang="en-US" dirty="0"/>
              <a:t>-</a:t>
            </a:r>
            <a:r>
              <a:rPr lang="en-US" dirty="0" err="1"/>
              <a:t>stix</a:t>
            </a:r>
            <a:r>
              <a:rPr lang="en-US" dirty="0"/>
              <a:t>-validator</a:t>
            </a:r>
            <a:endParaRPr dirty="0"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42991" y="859665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>
                <a:hlinkClick r:id="rId3"/>
              </a:rPr>
              <a:t>https://github.com/oasis-open/cti-stix-validator</a:t>
            </a:r>
            <a:r>
              <a:rPr lang="en-US" sz="2400" dirty="0"/>
              <a:t> </a:t>
            </a:r>
          </a:p>
          <a:p>
            <a:pPr lvl="0" indent="-381000">
              <a:lnSpc>
                <a:spcPct val="150000"/>
              </a:lnSpc>
              <a:buSzPts val="2400"/>
            </a:pPr>
            <a:r>
              <a:rPr lang="en-US" sz="2400" dirty="0"/>
              <a:t>Key Features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Uses cti-stix2-json-schemas, with additional checks in Python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Validates STIX content according to “MUST” requirements in the spec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Issues warnings for all “SHOULD” requirements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Use </a:t>
            </a:r>
            <a:r>
              <a:rPr lang="en-US" sz="1800" dirty="0">
                <a:latin typeface="Consolas" panose="020B0609020204030204" pitchFamily="49" charset="0"/>
              </a:rPr>
              <a:t>--strict</a:t>
            </a:r>
            <a:r>
              <a:rPr lang="en-US" sz="1800" dirty="0"/>
              <a:t> option to treat these warnings as errors and fail validation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/>
              <a:t>Use </a:t>
            </a:r>
            <a:r>
              <a:rPr lang="en-US" sz="1800" dirty="0">
                <a:latin typeface="Consolas" panose="020B0609020204030204" pitchFamily="49" charset="0"/>
              </a:rPr>
              <a:t>--enable</a:t>
            </a:r>
            <a:r>
              <a:rPr lang="en-US" sz="1800" dirty="0"/>
              <a:t> and </a:t>
            </a:r>
            <a:r>
              <a:rPr lang="en-US" sz="1800" dirty="0">
                <a:latin typeface="Consolas" panose="020B0609020204030204" pitchFamily="49" charset="0"/>
              </a:rPr>
              <a:t>--disable</a:t>
            </a:r>
            <a:r>
              <a:rPr lang="en-US" sz="1800" dirty="0"/>
              <a:t> to select which “SHOULD” checks to run</a:t>
            </a:r>
          </a:p>
        </p:txBody>
      </p:sp>
    </p:spTree>
    <p:extLst>
      <p:ext uri="{BB962C8B-B14F-4D97-AF65-F5344CB8AC3E}">
        <p14:creationId xmlns:p14="http://schemas.microsoft.com/office/powerpoint/2010/main" val="128819652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Deck Them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764</Words>
  <Application>Microsoft Office PowerPoint</Application>
  <PresentationFormat>On-screen Show (16:9)</PresentationFormat>
  <Paragraphs>135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Questrial</vt:lpstr>
      <vt:lpstr>Calibri</vt:lpstr>
      <vt:lpstr>Courier New</vt:lpstr>
      <vt:lpstr>Consolas</vt:lpstr>
      <vt:lpstr>Lato Hairline</vt:lpstr>
      <vt:lpstr>Open Sans</vt:lpstr>
      <vt:lpstr>Arial</vt:lpstr>
      <vt:lpstr>Noto Sans Symbols</vt:lpstr>
      <vt:lpstr>Simple Light</vt:lpstr>
      <vt:lpstr>Slide Deck Themes</vt:lpstr>
      <vt:lpstr>STIX/TAXII Utilities Update</vt:lpstr>
      <vt:lpstr>STIX/TAXII Utilities Update</vt:lpstr>
      <vt:lpstr>cti-python-stix2</vt:lpstr>
      <vt:lpstr>cti-python-stix2</vt:lpstr>
      <vt:lpstr>cti-python-stix2</vt:lpstr>
      <vt:lpstr>cti-python-stix2</vt:lpstr>
      <vt:lpstr>cti-python-stix2</vt:lpstr>
      <vt:lpstr>cti-stix2-json-schemas</vt:lpstr>
      <vt:lpstr>cti-stix-validator</vt:lpstr>
      <vt:lpstr>cti-stix-validator</vt:lpstr>
      <vt:lpstr>cti-stix-validator</vt:lpstr>
      <vt:lpstr>cti-pattern-validator</vt:lpstr>
      <vt:lpstr>cti-stix-elevator</vt:lpstr>
      <vt:lpstr>cti-stix-elevator</vt:lpstr>
      <vt:lpstr>cti-stix-slider</vt:lpstr>
      <vt:lpstr>STIX/TAXII Utilities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CTI TC Monthly Meeting January 17, 2019 | Session #1 &amp; #2 </dc:title>
  <cp:lastModifiedBy>Lenk, Chris</cp:lastModifiedBy>
  <cp:revision>41</cp:revision>
  <dcterms:modified xsi:type="dcterms:W3CDTF">2019-01-29T23:46:11Z</dcterms:modified>
</cp:coreProperties>
</file>