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55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yce Fai" initials="JLF" lastIdx="4" clrIdx="0"/>
  <p:cmAuthor id="1" name="pat.muoio" initials="p" lastIdx="1" clrIdx="1"/>
  <p:cmAuthor id="2" name="Schoukroun Bernadette NSA-IE422 USA CIV" initials="SBNUC" lastIdx="9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67073" autoAdjust="0"/>
  </p:normalViewPr>
  <p:slideViewPr>
    <p:cSldViewPr>
      <p:cViewPr varScale="1">
        <p:scale>
          <a:sx n="69" d="100"/>
          <a:sy n="69" d="100"/>
        </p:scale>
        <p:origin x="12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D905-4A79-4EB8-82BB-49D7A73CDC36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B301EF-1FA7-4226-9418-EFA7257A8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5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cannot be stressed enough.</a:t>
            </a:r>
            <a:r>
              <a:rPr lang="en-US" baseline="0" dirty="0" smtClean="0"/>
              <a:t>  A </a:t>
            </a:r>
            <a:r>
              <a:rPr lang="en-US" baseline="0" dirty="0" smtClean="0"/>
              <a:t>standard </a:t>
            </a:r>
            <a:r>
              <a:rPr lang="en-US" baseline="0" dirty="0" smtClean="0"/>
              <a:t>such as OpenC2 is necessary, but NOT sufficient.  </a:t>
            </a:r>
          </a:p>
          <a:p>
            <a:endParaRPr lang="en-US" baseline="0" dirty="0" smtClean="0"/>
          </a:p>
          <a:p>
            <a:r>
              <a:rPr lang="en-US" dirty="0" smtClean="0"/>
              <a:t>A sure</a:t>
            </a:r>
            <a:r>
              <a:rPr lang="en-US" baseline="0" dirty="0" smtClean="0"/>
              <a:t> way to fail is trying to assemble a standard that solves all problems and is all things to all people.  I think it was Meredith Patterson who coined the term ‘totalizing instinct’.  It is perfectly natural to try to create a </a:t>
            </a:r>
            <a:r>
              <a:rPr lang="en-US" baseline="0" dirty="0" smtClean="0"/>
              <a:t>complete ‘one </a:t>
            </a:r>
            <a:r>
              <a:rPr lang="en-US" baseline="0" dirty="0" smtClean="0"/>
              <a:t>stop shop’ for your standard, but it is </a:t>
            </a:r>
            <a:r>
              <a:rPr lang="en-US" baseline="0" dirty="0" smtClean="0"/>
              <a:t>bad </a:t>
            </a:r>
            <a:r>
              <a:rPr lang="en-US" baseline="0" dirty="0" smtClean="0"/>
              <a:t>engineering. </a:t>
            </a:r>
          </a:p>
          <a:p>
            <a:endParaRPr lang="en-US" dirty="0" smtClean="0"/>
          </a:p>
          <a:p>
            <a:r>
              <a:rPr lang="en-US" dirty="0" smtClean="0"/>
              <a:t>In openc2 we are focused on the M2M response and leave the other functional blocks to other standards.</a:t>
            </a:r>
            <a:r>
              <a:rPr lang="en-US" baseline="0" dirty="0" smtClean="0"/>
              <a:t>  </a:t>
            </a:r>
            <a:endParaRPr lang="en-US" dirty="0" smtClean="0"/>
          </a:p>
          <a:p>
            <a:r>
              <a:rPr lang="en-US" dirty="0" smtClean="0"/>
              <a:t>Cyber</a:t>
            </a:r>
            <a:r>
              <a:rPr lang="en-US" baseline="0" dirty="0" smtClean="0"/>
              <a:t> defenses include sensing, analytics, decision, acting and assured message fabric.  </a:t>
            </a:r>
          </a:p>
          <a:p>
            <a:r>
              <a:rPr lang="en-US" baseline="0" dirty="0" smtClean="0"/>
              <a:t>STIX</a:t>
            </a:r>
            <a:r>
              <a:rPr lang="en-US" baseline="0" dirty="0" smtClean="0"/>
              <a:t>, MQTT and OpenC2 may complement each other, but do not ‘require’ each other.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01EF-1FA7-4226-9418-EFA7257A8E6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8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4D354950-7459-4FF1-B521-673D53A3EC1E}" type="datetime1">
              <a:rPr lang="en-US" smtClean="0"/>
              <a:t>10/31/2019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8D8EF69-303A-4B4B-91B2-454D19C50BB8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35697D08-8F79-4CE9-A3C1-5AF2F9C42453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5A8167-9BED-4978-9E9B-4E83D98FCAEB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3FF47F-E574-4450-810A-2029F5FBFFA6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94C58E-5B6A-4101-98FB-AEFEBDFBD872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C0F0C819-5985-446F-BA2C-1955302261E5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13B050FB-9346-41AB-A6C5-BE076F22B27E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AE6F00B-3FBB-4EE6-9D51-852AD1876F7B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3D85A55-FA4C-4986-8004-5BF4FA0D893C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8469A4C-FB77-4994-BC8E-D9F32E2B23A5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F439B80E-03FE-4A54-A35B-22A111516585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E1E8CEC4-58F6-4A66-9703-3D4072539896}" type="datetime1">
              <a:rPr lang="en-US" smtClean="0"/>
              <a:t>10/31/2019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OpenC2 </a:t>
            </a:r>
            <a:r>
              <a:rPr lang="en-US" dirty="0" smtClean="0"/>
              <a:t>is Part of a Bigger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3FF47F-E574-4450-810A-2029F5FBFFA6}" type="slidenum">
              <a:rPr kumimoji="0" lang="en-US" smtClean="0"/>
              <a:pPr/>
              <a:t>1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3200400"/>
            <a:ext cx="2805289" cy="1066800"/>
          </a:xfrm>
          <a:prstGeom prst="rect">
            <a:avLst/>
          </a:prstGeo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3886200" y="1607412"/>
            <a:ext cx="5257800" cy="4526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OpenC2</a:t>
            </a:r>
          </a:p>
          <a:p>
            <a:pPr lvl="1"/>
            <a:r>
              <a:rPr lang="en-US" dirty="0"/>
              <a:t>Standard Command Language</a:t>
            </a:r>
          </a:p>
          <a:p>
            <a:pPr lvl="1"/>
            <a:r>
              <a:rPr lang="en-US" dirty="0"/>
              <a:t>Supports </a:t>
            </a:r>
            <a:r>
              <a:rPr lang="en-US" dirty="0" smtClean="0"/>
              <a:t>Acting </a:t>
            </a:r>
            <a:endParaRPr lang="en-US" dirty="0"/>
          </a:p>
          <a:p>
            <a:r>
              <a:rPr lang="en-US" dirty="0" smtClean="0"/>
              <a:t>STIX  </a:t>
            </a:r>
            <a:endParaRPr lang="en-US" dirty="0"/>
          </a:p>
          <a:p>
            <a:pPr lvl="1"/>
            <a:r>
              <a:rPr lang="en-US" dirty="0"/>
              <a:t>Standard Threat INTEL object </a:t>
            </a:r>
          </a:p>
          <a:p>
            <a:pPr lvl="1"/>
            <a:r>
              <a:rPr lang="en-US" dirty="0"/>
              <a:t>Supports Analysis</a:t>
            </a:r>
          </a:p>
          <a:p>
            <a:r>
              <a:rPr lang="en-US" dirty="0" smtClean="0"/>
              <a:t>MQTT</a:t>
            </a:r>
            <a:endParaRPr lang="en-US" dirty="0"/>
          </a:p>
          <a:p>
            <a:pPr lvl="1"/>
            <a:r>
              <a:rPr lang="en-US" dirty="0"/>
              <a:t>Standard </a:t>
            </a:r>
            <a:r>
              <a:rPr lang="en-US" dirty="0" smtClean="0"/>
              <a:t>Transfer Protocol</a:t>
            </a:r>
            <a:endParaRPr lang="en-US" dirty="0"/>
          </a:p>
          <a:p>
            <a:pPr lvl="1"/>
            <a:r>
              <a:rPr lang="en-US" dirty="0"/>
              <a:t>Supports </a:t>
            </a:r>
            <a:r>
              <a:rPr lang="en-US" dirty="0" smtClean="0"/>
              <a:t>Pub/Sub Architecture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39" y="1751173"/>
            <a:ext cx="3161829" cy="902335"/>
          </a:xfrm>
          <a:prstGeom prst="rect">
            <a:avLst/>
          </a:prstGeom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838200" y="6243935"/>
            <a:ext cx="7239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OpenC2 is part of a Suite of OASIS Standards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24" y="4904456"/>
            <a:ext cx="3170527" cy="829215"/>
          </a:xfrm>
        </p:spPr>
      </p:pic>
    </p:spTree>
    <p:extLst>
      <p:ext uri="{BB962C8B-B14F-4D97-AF65-F5344CB8AC3E}">
        <p14:creationId xmlns:p14="http://schemas.microsoft.com/office/powerpoint/2010/main" val="42264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3092"/>
      </a:accent1>
      <a:accent2>
        <a:srgbClr val="2AB57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7E6C96C2E2D46802C93A74FC6F8D0" ma:contentTypeVersion="13" ma:contentTypeDescription="Create a new document." ma:contentTypeScope="" ma:versionID="0d1875b8af8124d0bf7195e7ed16729e">
  <xsd:schema xmlns:xsd="http://www.w3.org/2001/XMLSchema" xmlns:xs="http://www.w3.org/2001/XMLSchema" xmlns:p="http://schemas.microsoft.com/office/2006/metadata/properties" xmlns:ns2="889c3b3c-a11c-4286-ac8a-7b53447b1023" xmlns:ns3="f8900f92-54dc-466b-8770-98b84ec54061" targetNamespace="http://schemas.microsoft.com/office/2006/metadata/properties" ma:root="true" ma:fieldsID="7d16e50de2df1af4e3091eff3fb9c20b" ns2:_="" ns3:_="">
    <xsd:import namespace="889c3b3c-a11c-4286-ac8a-7b53447b1023"/>
    <xsd:import namespace="f8900f92-54dc-466b-8770-98b84ec54061"/>
    <xsd:element name="properties">
      <xsd:complexType>
        <xsd:sequence>
          <xsd:element name="documentManagement">
            <xsd:complexType>
              <xsd:all>
                <xsd:element ref="ns2:Track_x0020__x0023_" minOccurs="0"/>
                <xsd:element ref="ns2:Current_x0020_Status" minOccurs="0"/>
                <xsd:element ref="ns2:Comms_x002f_Graphics_x0020_Comments" minOccurs="0"/>
                <xsd:element ref="ns2:Day_x0020__x0023_" minOccurs="0"/>
                <xsd:element ref="ns2:CAO_x0020_1_x0020__x002d__x0020_SID"/>
                <xsd:element ref="ns2:CAO_x0020_2_x0020__x002d__x0020_SID"/>
                <xsd:element ref="ns2:Management_x002f_Technical_x0020_Approval"/>
                <xsd:element ref="ns2:Management_x002f_Technical_x0020_Reviewer_x0020_SID"/>
                <xsd:element ref="ns3:Verified_Classification" minOccurs="0"/>
                <xsd:element ref="ns2:Item_x0020_Classification" minOccurs="0"/>
                <xsd:element ref="ns2:Short_x0020_Classification" minOccurs="0"/>
                <xsd:element ref="ns2:Long_x0020_Classification" minOccurs="0"/>
                <xsd:element ref="ns2:Portion_x0020_Mark" minOccurs="0"/>
                <xsd:element ref="ns2:Text_x0020_Classification" minOccurs="0"/>
                <xsd:element ref="ns2:EDH" minOccurs="0"/>
                <xsd:element ref="ns3:IAD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c3b3c-a11c-4286-ac8a-7b53447b1023" elementFormDefault="qualified">
    <xsd:import namespace="http://schemas.microsoft.com/office/2006/documentManagement/types"/>
    <xsd:import namespace="http://schemas.microsoft.com/office/infopath/2007/PartnerControls"/>
    <xsd:element name="Track_x0020__x0023_" ma:index="2" nillable="true" ma:displayName="Track #" ma:description="Track # for briefing" ma:internalName="Track_x0020__x0023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er Documentation"/>
                    <xsd:enumeration value="Track 1"/>
                    <xsd:enumeration value="Track 2"/>
                    <xsd:enumeration value="Track 3"/>
                    <xsd:enumeration value="Track 4"/>
                    <xsd:enumeration value="Track 5"/>
                  </xsd:restriction>
                </xsd:simpleType>
              </xsd:element>
            </xsd:sequence>
          </xsd:extension>
        </xsd:complexContent>
      </xsd:complexType>
    </xsd:element>
    <xsd:element name="Current_x0020_Status" ma:index="3" nillable="true" ma:displayName="Current Status" ma:default="Received" ma:description="status of presentation updated by contributors" ma:format="Dropdown" ma:internalName="Current_x0020_Status">
      <xsd:simpleType>
        <xsd:union memberTypes="dms:Text">
          <xsd:simpleType>
            <xsd:restriction base="dms:Choice">
              <xsd:enumeration value="Received"/>
              <xsd:enumeration value="In Comms Review"/>
              <xsd:enumeration value="Comms Review Complete"/>
              <xsd:enumeration value="In Graphics Review"/>
              <xsd:enumeration value="Graphics Review Complete"/>
              <xsd:enumeration value="All Reviews Complete"/>
            </xsd:restriction>
          </xsd:simpleType>
        </xsd:union>
      </xsd:simpleType>
    </xsd:element>
    <xsd:element name="Comms_x002f_Graphics_x0020_Comments" ma:index="4" nillable="true" ma:displayName="General Comments" ma:description="Comments by IA Comms, Graphics Team, Contributors" ma:internalName="Comms_x002f_Graphics_x0020_Comments">
      <xsd:simpleType>
        <xsd:restriction base="dms:Note">
          <xsd:maxLength value="255"/>
        </xsd:restriction>
      </xsd:simpleType>
    </xsd:element>
    <xsd:element name="Day_x0020__x0023_" ma:index="5" nillable="true" ma:displayName="Day #" ma:internalName="Day_x0020__x0023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ay 1"/>
                    <xsd:enumeration value="Day 2"/>
                    <xsd:enumeration value="Day 3"/>
                  </xsd:restriction>
                </xsd:simpleType>
              </xsd:element>
            </xsd:sequence>
          </xsd:extension>
        </xsd:complexContent>
      </xsd:complexType>
    </xsd:element>
    <xsd:element name="CAO_x0020_1_x0020__x002d__x0020_SID" ma:index="6" ma:displayName="CAO 1 - SID" ma:description="First CAO that has reviewed the document" ma:list="UserInfo" ma:SharePointGroup="0" ma:internalName="CAO_x0020_1_x0020__x002d__x0020_SID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O_x0020_2_x0020__x002d__x0020_SID" ma:index="7" ma:displayName="CAO 2 - SID" ma:description="Second CAO that reviewed the information" ma:list="UserInfo" ma:SharePointGroup="0" ma:internalName="CAO_x0020_2_x0020__x002d__x0020_SID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nagement_x002f_Technical_x0020_Approval" ma:index="8" ma:displayName="Management/Technical Approval" ma:format="RadioButtons" ma:internalName="Management_x002f_Technical_x0020_Approval">
      <xsd:simpleType>
        <xsd:restriction base="dms:Choice">
          <xsd:enumeration value="Yes"/>
          <xsd:enumeration value="No"/>
        </xsd:restriction>
      </xsd:simpleType>
    </xsd:element>
    <xsd:element name="Management_x002f_Technical_x0020_Reviewer_x0020_SID" ma:index="9" ma:displayName="Management/Technical Reviewer SID" ma:list="UserInfo" ma:SharePointGroup="0" ma:internalName="Management_x002f_Technical_x0020_Reviewer_x0020_SID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tem_x0020_Classification" ma:index="11" nillable="true" ma:displayName="Item Classification" ma:internalName="Item_x0020_Classification" ma:readOnly="false" ma:showField="false">
      <xsd:simpleType>
        <xsd:restriction base="dms:Text"/>
      </xsd:simpleType>
    </xsd:element>
    <xsd:element name="Short_x0020_Classification" ma:index="12" nillable="true" ma:displayName="Short Classification" ma:internalName="Short_x0020_Classification" ma:readOnly="true" ma:showField="true">
      <xsd:simpleType>
        <xsd:restriction base="dms:Text"/>
      </xsd:simpleType>
    </xsd:element>
    <xsd:element name="Long_x0020_Classification" ma:index="13" nillable="true" ma:displayName="Long Classification" ma:internalName="Long_x0020_Classification" ma:readOnly="true" ma:showField="true">
      <xsd:simpleType>
        <xsd:restriction base="dms:Text"/>
      </xsd:simpleType>
    </xsd:element>
    <xsd:element name="Portion_x0020_Mark" ma:index="14" nillable="true" ma:displayName="Portion Mark" ma:internalName="Portion_x0020_Mark" ma:readOnly="true" ma:showField="true">
      <xsd:simpleType>
        <xsd:restriction base="dms:Text"/>
      </xsd:simpleType>
    </xsd:element>
    <xsd:element name="Text_x0020_Classification" ma:index="15" nillable="true" ma:displayName="Text Classification" ma:internalName="Text_x0020_Classification" ma:readOnly="false" ma:showField="true">
      <xsd:simpleType>
        <xsd:restriction base="dms:Text"/>
      </xsd:simpleType>
    </xsd:element>
    <xsd:element name="EDH" ma:index="16" nillable="true" ma:displayName="EDH" ma:internalName="EDH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900f92-54dc-466b-8770-98b84ec54061" elementFormDefault="qualified">
    <xsd:import namespace="http://schemas.microsoft.com/office/2006/documentManagement/types"/>
    <xsd:import namespace="http://schemas.microsoft.com/office/infopath/2007/PartnerControls"/>
    <xsd:element name="Verified_Classification" ma:index="10" nillable="true" ma:displayName="Verified Classification" ma:default="" ma:description="Verified and attested to item classification marking. Contact [DL iad_sharepoint (ALIAS) I04] to add markings to this list." ma:format="Dropdown" ma:internalName="Verified_Classification">
      <xsd:simpleType>
        <xsd:restriction base="dms:Choice">
          <xsd:enumeration value="UNCLASSIFIED//FOUO"/>
          <xsd:enumeration value="UNCLASSIFIED"/>
          <xsd:enumeration value="SECRET//REL TO USA, FVEY"/>
          <xsd:enumeration value="SECRET//NOFORN"/>
          <xsd:enumeration value="CONFIDENTIAL"/>
          <xsd:enumeration value="CONFIDENTIAL//NOFORN"/>
          <xsd:enumeration value="CONFIDENTIAL//REL TO USA, ACGU"/>
          <xsd:enumeration value="CONFIDENTIAL//REL TO USA, CAN, GBR"/>
          <xsd:enumeration value="CONFIDENTIAL//REL TO USA, FVEY"/>
          <xsd:enumeration value="CONFIDENTIAL//SI//REL TO USA, FVEY"/>
          <xsd:enumeration value="SECRET//ORCON/NOFORN"/>
          <xsd:enumeration value="SECRET//ORCON/NOFORN/PROPIN"/>
          <xsd:enumeration value="SECRET//ORCON/PROPIN/REL TO USA, FVEY"/>
          <xsd:enumeration value="SECRET//ORCON/REL TO USA, FVEY"/>
          <xsd:enumeration value="SECRET//PROPIN/REL TO USA, FVEY"/>
          <xsd:enumeration value="SECRET//REL TO USA, ACGU"/>
          <xsd:enumeration value="SECRET//REL TO USA, CAN"/>
          <xsd:enumeration value="SECRET//REL TO USA, CAN, GBR"/>
          <xsd:enumeration value="SECRET//REL TO USA, GBR"/>
          <xsd:enumeration value="SECRET//REL TO USA, TEYE"/>
          <xsd:enumeration value="SECRET//RELIDO"/>
          <xsd:enumeration value="SECRET//SI//NOFORN"/>
          <xsd:enumeration value="SECRET//SI//ORCON/NOFORN"/>
          <xsd:enumeration value="SECRET//SI//REL TO USA, FVEY"/>
          <xsd:enumeration value="SECRET//TK//NOFORN"/>
          <xsd:enumeration value="SECRET//TK//REL TO USA, FVEY"/>
          <xsd:enumeration value="TOP SECRET//NOFORN"/>
          <xsd:enumeration value="TOP SECRET//REL TO USA, ACGU"/>
          <xsd:enumeration value="TOP SECRET//REL TO USA, FVEY"/>
          <xsd:enumeration value="TOP SECRET//REL TO USA, TEYE"/>
          <xsd:enumeration value="TOP SECRET//SI//NOFORN"/>
          <xsd:enumeration value="TOP SECRET//SI//ORCON//REL TO USA, FVEY"/>
          <xsd:enumeration value="TOP SECRET//SI//ORCON/NOFORN"/>
          <xsd:enumeration value="TOP SECRET//SI//REL TO USA, CAN, GBR"/>
          <xsd:enumeration value="TOP SECRET//SI//REL TO USA, FVEY"/>
          <xsd:enumeration value="TOP SECRET//SI//REL TO USA, GBR"/>
          <xsd:enumeration value="TOP SECRET//SI/NOFORN/PROPIN"/>
          <xsd:enumeration value="TOP SECRET//SI/TK//NOFORN"/>
          <xsd:enumeration value="TOP SECRET//SI/TK//ORCON/NOFORN"/>
          <xsd:enumeration value="TOP SECRET//SI/TK//REL TO USA, FVEY"/>
          <xsd:enumeration value="TOP SECRET//TK//NOFORN"/>
          <xsd:enumeration value="UNCLASSIFIED//FOR OFFICIAL USE ONLY"/>
          <xsd:enumeration value="UNCLASSIFIED//FOUO/PROPIN"/>
          <xsd:enumeration value="UNCLASSIFIED//PROPIN"/>
        </xsd:restriction>
      </xsd:simpleType>
    </xsd:element>
    <xsd:element name="IAD_Classification" ma:index="17" nillable="true" ma:displayName="IAD Classification" ma:default="" ma:description="Item classification marking. Contact [DL iad_sharepoint (ALIAS) I04] to add markings to this list." ma:format="Dropdown" ma:internalName="IAD_Classification" ma:readOnly="true">
      <xsd:simpleType>
        <xsd:restriction base="dms:Choice">
          <xsd:enumeration value="UNCLASSIFIED//FOUO"/>
          <xsd:enumeration value="UNCLASSIFIED"/>
          <xsd:enumeration value="SECRET//REL TO USA, FVEY"/>
          <xsd:enumeration value="SECRET//NOFORN"/>
          <xsd:enumeration value="CONFIDENTIAL//NOFORN"/>
          <xsd:enumeration value="CONFIDENTIAL//REL TO USA, ACGU"/>
          <xsd:enumeration value="CONFIDENTIAL//REL TO USA, FVEY"/>
          <xsd:enumeration value="CONFIDENTIAL//SI//REL TO USA, FVEY"/>
          <xsd:enumeration value="SECRET//ORCON/NOFORN"/>
          <xsd:enumeration value="SECRET//ORCON/NOFORN/PROPIN"/>
          <xsd:enumeration value="SECRET//ORCON/REL TO USA, FVEY"/>
          <xsd:enumeration value="SECRET//ORCON/PROPIN/REL TO USA, FVEY"/>
          <xsd:enumeration value="SECRET//PROPIN/REL TO USA, FVEY"/>
          <xsd:enumeration value="SECRET//REL TO USA, ACGU"/>
          <xsd:enumeration value="SECRET//REL TO USA, CAN"/>
          <xsd:enumeration value="SECRET//REL TO USA, CAN, GBR"/>
          <xsd:enumeration value="SECRET//REL TO USA, GBR"/>
          <xsd:enumeration value="SECRET//REL TO USA, TEYE"/>
          <xsd:enumeration value="SECRET//RELIDO"/>
          <xsd:enumeration value="SECRET//SI//NOFORN"/>
          <xsd:enumeration value="SECRET//SI//ORCON/NOFORN"/>
          <xsd:enumeration value="SECRET//SI//REL TO USA, FVEY"/>
          <xsd:enumeration value="SECRET//TK//NOFORN"/>
          <xsd:enumeration value="SECRET//TK//REL TO USA, FVEY"/>
          <xsd:enumeration value="TOP SECRET//NOFORN"/>
          <xsd:enumeration value="TOP SECRET//REL TO USA, ACGU"/>
          <xsd:enumeration value="TOP SECRET//REL TO USA, FVEY"/>
          <xsd:enumeration value="TOP SECRET//REL TO USA, TEYE"/>
          <xsd:enumeration value="TOP SECRET//SI//NOFORN"/>
          <xsd:enumeration value="TOP SECRET//SI//ORCON//REL TO USA, FVEY"/>
          <xsd:enumeration value="TOP SECRET//SI//ORCON/NOFORN"/>
          <xsd:enumeration value="TOP SECRET//SI//REL TO USA, CAN, GBR"/>
          <xsd:enumeration value="TOP SECRET//SI//REL TO USA, FVEY"/>
          <xsd:enumeration value="TOP SECRET//SI//REL TO USA, GBR"/>
          <xsd:enumeration value="TOP SECRET//SI/TK//NOFORN"/>
          <xsd:enumeration value="TOP SECRET//SI/TK//ORCON/NOFORN"/>
          <xsd:enumeration value="TOP SECRET//SI/TK//REL TO USA, FVEY"/>
          <xsd:enumeration value="UNCLASSIFIED//FOR OFFICIAL USE ONLY"/>
          <xsd:enumeration value="UNCLASSIFIED//PROPI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y_x0020__x0023_ xmlns="889c3b3c-a11c-4286-ac8a-7b53447b1023">
      <Value>Day 1</Value>
    </Day_x0020__x0023_>
    <Verified_Classification xmlns="f8900f92-54dc-466b-8770-98b84ec54061" xsi:nil="true"/>
    <EDH xmlns="889c3b3c-a11c-4286-ac8a-7b53447b1023">&lt;EnterpriseDataHeader identifier="a403c68d-7b7f-469e-8455-5d51389f3d7a" dataItemCreatedDateTime="2016-07-01T12:56:24.9059738+00:00" classification="U" disseminationControls="FOUO" releasableTo="" sCIcontrols="" /&gt;</EDH>
    <Comms_x002f_Graphics_x0020_Comments xmlns="889c3b3c-a11c-4286-ac8a-7b53447b1023">(U) This is on a different template because Mr. Ziring is briefing on behalf of the working group, not NSA. The OpenC2 Forum is an independent chartered organization, not a subset of NSA/IAD. </Comms_x002f_Graphics_x0020_Comments>
    <Item_x0020_Classification xmlns="889c3b3c-a11c-4286-ac8a-7b53447b1023">|0|12|/</Item_x0020_Classification>
    <Management_x002f_Technical_x0020_Approval xmlns="889c3b3c-a11c-4286-ac8a-7b53447b1023">Yes</Management_x002f_Technical_x0020_Approval>
    <Track_x0020__x0023_ xmlns="889c3b3c-a11c-4286-ac8a-7b53447b1023">
      <Value>Track 1</Value>
    </Track_x0020__x0023_>
    <CAO_x0020_2_x0020__x002d__x0020_SID xmlns="889c3b3c-a11c-4286-ac8a-7b53447b1023">
      <UserInfo>
        <DisplayName>Kenneth Charles Roberge</DisplayName>
        <AccountId>41</AccountId>
        <AccountType/>
      </UserInfo>
    </CAO_x0020_2_x0020__x002d__x0020_SID>
    <CAO_x0020_1_x0020__x002d__x0020_SID xmlns="889c3b3c-a11c-4286-ac8a-7b53447b1023">
      <UserInfo>
        <DisplayName>Robert John Porto</DisplayName>
        <AccountId>325</AccountId>
        <AccountType/>
      </UserInfo>
    </CAO_x0020_1_x0020__x002d__x0020_SID>
    <Management_x002f_Technical_x0020_Reviewer_x0020_SID xmlns="889c3b3c-a11c-4286-ac8a-7b53447b1023">
      <UserInfo>
        <DisplayName>i:0#.w|corp\meprede</DisplayName>
        <AccountId>3250</AccountId>
        <AccountType/>
      </UserInfo>
    </Management_x002f_Technical_x0020_Reviewer_x0020_SID>
    <Current_x0020_Status xmlns="889c3b3c-a11c-4286-ac8a-7b53447b1023">All Reviews Complete</Current_x0020_Status>
    <Text_x0020_Classification xmlns="889c3b3c-a11c-4286-ac8a-7b53447b1023">UNCLASSIFIED//FOUO</Text_x0020_Classification>
    <Long_x0020_Classification xmlns="889c3b3c-a11c-4286-ac8a-7b53447b1023">UNCLASSIFIED//FOR OFFICIAL USE ONLY</Long_x0020_Classification>
    <Short_x0020_Classification xmlns="889c3b3c-a11c-4286-ac8a-7b53447b1023">UNCLASSIFIED//FOUO</Short_x0020_Classification>
    <Portion_x0020_Mark xmlns="889c3b3c-a11c-4286-ac8a-7b53447b1023">U//FOUO</Portion_x0020_Mark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4B6DA9-0C5C-4A57-A999-AB2CDED4B3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c3b3c-a11c-4286-ac8a-7b53447b1023"/>
    <ds:schemaRef ds:uri="f8900f92-54dc-466b-8770-98b84ec540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BEEF68-B83E-4A7F-9A90-0095EF221E7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8900f92-54dc-466b-8770-98b84ec54061"/>
    <ds:schemaRef ds:uri="http://schemas.microsoft.com/office/2006/documentManagement/types"/>
    <ds:schemaRef ds:uri="http://purl.org/dc/terms/"/>
    <ds:schemaRef ds:uri="889c3b3c-a11c-4286-ac8a-7b53447b102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A8B82C-6256-4393-9B7F-DE3B547A8C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39643</TotalTime>
  <Words>171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Wingdings</vt:lpstr>
      <vt:lpstr>Wingdings 2</vt:lpstr>
      <vt:lpstr>Median</vt:lpstr>
      <vt:lpstr>OpenC2 is Part of a Bigger Picture</vt:lpstr>
    </vt:vector>
  </TitlesOfParts>
  <Company>General Dynamics C4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C2 Working Group</dc:title>
  <dc:creator>Jason Romano</dc:creator>
  <cp:lastModifiedBy>Brule, Joseph M</cp:lastModifiedBy>
  <cp:revision>577</cp:revision>
  <cp:lastPrinted>2016-06-01T17:49:32Z</cp:lastPrinted>
  <dcterms:created xsi:type="dcterms:W3CDTF">2015-07-23T17:23:06Z</dcterms:created>
  <dcterms:modified xsi:type="dcterms:W3CDTF">2019-10-31T14:24:21Z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0x0101001397E6C96C2E2D46802C93A74FC6F8D0</vt:lpwstr>
  </property>
</Properties>
</file>