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11.png" ContentType="image/png"/>
  <Override PartName="/ppt/media/image2.wmf" ContentType="image/x-wmf"/>
  <Override PartName="/ppt/media/image22.png" ContentType="image/png"/>
  <Override PartName="/ppt/media/image3.jpeg" ContentType="image/jpeg"/>
  <Override PartName="/ppt/media/image16.png" ContentType="image/png"/>
  <Override PartName="/ppt/media/image4.wmf" ContentType="image/x-wmf"/>
  <Override PartName="/ppt/media/image5.jpeg" ContentType="image/jpeg"/>
  <Override PartName="/ppt/media/image6.jpeg" ContentType="image/jpeg"/>
  <Override PartName="/ppt/media/image12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8.png" ContentType="image/png"/>
  <Override PartName="/ppt/media/image13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media/image18.png" ContentType="image/png"/>
  <Override PartName="/ppt/media/image15.png" ContentType="image/png"/>
  <Override PartName="/ppt/media/image21.png" ContentType="image/png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2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20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wmf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Placeholder 6" descr=""/>
          <p:cNvPicPr/>
          <p:nvPr/>
        </p:nvPicPr>
        <p:blipFill>
          <a:blip r:embed="rId2"/>
          <a:stretch/>
        </p:blipFill>
        <p:spPr>
          <a:xfrm>
            <a:off x="-87120" y="-51840"/>
            <a:ext cx="12409200" cy="69854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2669040" y="1112040"/>
            <a:ext cx="456840" cy="456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19760" y="2970360"/>
            <a:ext cx="11155320" cy="944280"/>
          </a:xfrm>
          <a:prstGeom prst="rect">
            <a:avLst/>
          </a:prstGeom>
        </p:spPr>
        <p:txBody>
          <a:bodyPr>
            <a:normAutofit fontScale="83000"/>
          </a:bodyPr>
          <a:p>
            <a:pPr algn="ctr">
              <a:lnSpc>
                <a:spcPct val="90000"/>
              </a:lnSpc>
            </a:pPr>
            <a:r>
              <a:rPr b="1" lang="en-US" sz="6950" spc="-1" strike="noStrike">
                <a:solidFill>
                  <a:srgbClr val="f2f2f2"/>
                </a:solidFill>
                <a:latin typeface="Calibri"/>
                <a:ea typeface="Tw Cen MT"/>
              </a:rPr>
              <a:t>Title Text</a:t>
            </a:r>
            <a:endParaRPr b="0" lang="en-US" sz="6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26960" y="3938760"/>
            <a:ext cx="11148120" cy="1084680"/>
          </a:xfrm>
          <a:prstGeom prst="rect">
            <a:avLst/>
          </a:prstGeom>
        </p:spPr>
        <p:txBody>
          <a:bodyPr>
            <a:normAutofit fontScale="97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Subtext goes here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Date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 descr=""/>
          <p:cNvPicPr/>
          <p:nvPr/>
        </p:nvPicPr>
        <p:blipFill>
          <a:blip r:embed="rId2">
            <a:alphaModFix amt="2000"/>
          </a:blip>
          <a:srcRect l="5717" t="0" r="8918" b="38777"/>
          <a:stretch/>
        </p:blipFill>
        <p:spPr>
          <a:xfrm>
            <a:off x="0" y="1542600"/>
            <a:ext cx="12191760" cy="5315040"/>
          </a:xfrm>
          <a:prstGeom prst="rect">
            <a:avLst/>
          </a:prstGeom>
          <a:ln>
            <a:noFill/>
          </a:ln>
        </p:spPr>
      </p:pic>
      <p:pic>
        <p:nvPicPr>
          <p:cNvPr id="41" name="Picture Placeholder 6" descr=""/>
          <p:cNvPicPr/>
          <p:nvPr/>
        </p:nvPicPr>
        <p:blipFill>
          <a:blip r:embed="rId3"/>
          <a:srcRect l="671" t="1184" r="-404" b="-1184"/>
          <a:stretch/>
        </p:blipFill>
        <p:spPr>
          <a:xfrm rot="10800000">
            <a:off x="-49320" y="-28080"/>
            <a:ext cx="12241440" cy="90468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71280"/>
            <a:ext cx="11187000" cy="7599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Title Text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135440"/>
            <a:ext cx="11187000" cy="5203440"/>
          </a:xfrm>
          <a:prstGeom prst="rect">
            <a:avLst/>
          </a:prstGeom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Edit Master text styles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Second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2" marL="95256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Wingdings" charset="2"/>
              <a:buChar char="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Third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3" marL="127008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ourier New"/>
              <a:buChar char="o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Fourth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10010880" y="6554520"/>
            <a:ext cx="1649160" cy="22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25560" rIns="25560" tIns="25560" bIns="25560">
            <a:noAutofit/>
          </a:bodyPr>
          <a:p>
            <a:pPr algn="r">
              <a:lnSpc>
                <a:spcPct val="100000"/>
              </a:lnSpc>
            </a:pPr>
            <a:fld id="{26C94295-FA13-4C5C-970D-C30CBBBF5552}" type="slidenum">
              <a:rPr b="0" lang="de-DE" sz="800" spc="-1" strike="noStrike">
                <a:solidFill>
                  <a:srgbClr val="767171"/>
                </a:solidFill>
                <a:latin typeface="Calibri"/>
                <a:ea typeface="Roboto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5" descr=""/>
          <p:cNvPicPr/>
          <p:nvPr/>
        </p:nvPicPr>
        <p:blipFill>
          <a:blip r:embed="rId2">
            <a:alphaModFix amt="2000"/>
          </a:blip>
          <a:srcRect l="5717" t="0" r="8918" b="38777"/>
          <a:stretch/>
        </p:blipFill>
        <p:spPr>
          <a:xfrm>
            <a:off x="0" y="1542600"/>
            <a:ext cx="12191760" cy="531504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6119280" y="1146240"/>
            <a:ext cx="5524920" cy="5203440"/>
          </a:xfrm>
          <a:prstGeom prst="rect">
            <a:avLst/>
          </a:prstGeom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Edit Master text styles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Second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2" marL="95256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Wingdings" charset="2"/>
              <a:buChar char="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Third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3" marL="127008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ourier New"/>
              <a:buChar char="o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Fourth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457200" y="71280"/>
            <a:ext cx="11187000" cy="7599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Title Text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146240"/>
            <a:ext cx="5292000" cy="5203440"/>
          </a:xfrm>
          <a:prstGeom prst="rect">
            <a:avLst/>
          </a:prstGeom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Edit Master text styles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Second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2" marL="95256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Wingdings" charset="2"/>
              <a:buChar char="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Third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3" marL="127008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ourier New"/>
              <a:buChar char="o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Fourth level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Picture Placeholder 6" descr=""/>
          <p:cNvPicPr/>
          <p:nvPr/>
        </p:nvPicPr>
        <p:blipFill>
          <a:blip r:embed="rId3"/>
          <a:srcRect l="671" t="1184" r="-404" b="-1184"/>
          <a:stretch/>
        </p:blipFill>
        <p:spPr>
          <a:xfrm rot="10800000">
            <a:off x="-49320" y="-28080"/>
            <a:ext cx="12241440" cy="904680"/>
          </a:xfrm>
          <a:prstGeom prst="rect">
            <a:avLst/>
          </a:prstGeom>
          <a:ln>
            <a:noFill/>
          </a:ln>
        </p:spPr>
      </p:pic>
      <p:sp>
        <p:nvSpPr>
          <p:cNvPr id="86" name="CustomShape 4"/>
          <p:cNvSpPr/>
          <p:nvPr/>
        </p:nvSpPr>
        <p:spPr>
          <a:xfrm>
            <a:off x="10010880" y="6554520"/>
            <a:ext cx="1649160" cy="22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25560" rIns="25560" tIns="25560" bIns="25560">
            <a:noAutofit/>
          </a:bodyPr>
          <a:p>
            <a:pPr algn="r">
              <a:lnSpc>
                <a:spcPct val="100000"/>
              </a:lnSpc>
            </a:pPr>
            <a:fld id="{5B230EA2-5EED-4335-B459-615E9550EF2D}" type="slidenum">
              <a:rPr b="0" lang="de-DE" sz="800" spc="-1" strike="noStrike">
                <a:solidFill>
                  <a:srgbClr val="767171"/>
                </a:solidFill>
                <a:latin typeface="Calibri"/>
                <a:ea typeface="Roboto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Placeholder 6" descr=""/>
          <p:cNvPicPr/>
          <p:nvPr/>
        </p:nvPicPr>
        <p:blipFill>
          <a:blip r:embed="rId2"/>
          <a:stretch/>
        </p:blipFill>
        <p:spPr>
          <a:xfrm>
            <a:off x="-87120" y="-64080"/>
            <a:ext cx="12409200" cy="698544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640800" y="2468880"/>
            <a:ext cx="10277640" cy="114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6950" spc="-1" strike="noStrike">
                <a:solidFill>
                  <a:srgbClr val="ffffff"/>
                </a:solidFill>
                <a:latin typeface="Calibri"/>
              </a:rPr>
              <a:t>Thank You</a:t>
            </a:r>
            <a:endParaRPr b="0" lang="en-US" sz="695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0010880" y="6565320"/>
            <a:ext cx="1649160" cy="223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25560" rIns="25560" tIns="25560" bIns="25560">
            <a:noAutofit/>
          </a:bodyPr>
          <a:p>
            <a:pPr algn="r">
              <a:lnSpc>
                <a:spcPct val="100000"/>
              </a:lnSpc>
            </a:pPr>
            <a:fld id="{77B0C7CF-FC16-4712-804E-0A19E69FFDC9}" type="slidenum">
              <a:rPr b="0" lang="de-DE" sz="800" spc="-1" strike="noStrike">
                <a:solidFill>
                  <a:srgbClr val="ffffff"/>
                </a:solidFill>
                <a:latin typeface="Calibri"/>
                <a:ea typeface="Roboto"/>
              </a:rPr>
              <a:t>&lt;number&gt;</a:t>
            </a:fld>
            <a:endParaRPr b="0" lang="en-US" sz="8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19760" y="2156400"/>
            <a:ext cx="11155320" cy="1758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Calibri"/>
                <a:ea typeface="Tw Cen MT"/>
              </a:rPr>
              <a:t>STIX Enhancement Proposal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26960" y="3264840"/>
            <a:ext cx="11148120" cy="1758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299" strike="noStrike">
                <a:solidFill>
                  <a:srgbClr val="d9d9d9"/>
                </a:solidFill>
                <a:latin typeface="Calibri"/>
                <a:ea typeface="Tw Cen MT"/>
              </a:rPr>
              <a:t>Version 5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800" spc="299" strike="noStrike">
                <a:solidFill>
                  <a:srgbClr val="d9d9d9"/>
                </a:solidFill>
                <a:latin typeface="Calibri"/>
                <a:ea typeface="Tw Cen MT"/>
              </a:rPr>
              <a:t>July 2020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19760" y="2970360"/>
            <a:ext cx="11155320" cy="944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1" lang="en-US" sz="6950" spc="-1" strike="noStrike">
                <a:solidFill>
                  <a:srgbClr val="f2f2f2"/>
                </a:solidFill>
                <a:latin typeface="Calibri"/>
                <a:ea typeface="Tw Cen MT"/>
              </a:rPr>
              <a:t>STIX Enhancement 1</a:t>
            </a:r>
            <a:endParaRPr b="0" lang="en-US" sz="6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426960" y="3938760"/>
            <a:ext cx="11148120" cy="108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Declaration SDO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SDO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57200" y="1146240"/>
            <a:ext cx="551196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The proposal defines a STIX Extension SDO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Declaration of an extension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Communicates information about an extension schema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Defines requirements for the "extensions" property in SDOs, SCOs, SROs and Meta Objects 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br/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6126120" y="1097280"/>
            <a:ext cx="5303880" cy="530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– Extended Top-Level Properties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457200" y="1146240"/>
            <a:ext cx="551196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An extension may incorporate top-level properties on SDO, SCO, SRO where those properties are at the same level as existing standard based objects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2 properties declare this extension uses top-level properties &amp; includes them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br/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5931720" y="914400"/>
            <a:ext cx="5315400" cy="5769360"/>
          </a:xfrm>
          <a:prstGeom prst="rect">
            <a:avLst/>
          </a:prstGeom>
          <a:ln>
            <a:noFill/>
          </a:ln>
        </p:spPr>
      </p:pic>
      <p:sp>
        <p:nvSpPr>
          <p:cNvPr id="190" name="CustomShape 3"/>
          <p:cNvSpPr/>
          <p:nvPr/>
        </p:nvSpPr>
        <p:spPr>
          <a:xfrm>
            <a:off x="5931720" y="4754880"/>
            <a:ext cx="5223960" cy="19202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Line 4"/>
          <p:cNvSpPr/>
          <p:nvPr/>
        </p:nvSpPr>
        <p:spPr>
          <a:xfrm>
            <a:off x="3566160" y="3017520"/>
            <a:ext cx="2365560" cy="1737360"/>
          </a:xfrm>
          <a:prstGeom prst="line">
            <a:avLst/>
          </a:prstGeom>
          <a:ln w="381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1555200" y="4653360"/>
            <a:ext cx="3566880" cy="207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– Extended Sub-Component Properties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146240"/>
            <a:ext cx="551196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An extension may incorporate sub-component properties on SDO, SCO, SRO where those properties are included within the module of the extension itself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No explicit listing required</a:t>
            </a:r>
            <a:br/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5931720" y="914400"/>
            <a:ext cx="5315400" cy="576936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1008000" y="4273920"/>
            <a:ext cx="3838320" cy="1629360"/>
          </a:xfrm>
          <a:prstGeom prst="rect">
            <a:avLst/>
          </a:prstGeom>
          <a:ln>
            <a:noFill/>
          </a:ln>
        </p:spPr>
      </p:pic>
      <p:sp>
        <p:nvSpPr>
          <p:cNvPr id="197" name="CustomShape 3"/>
          <p:cNvSpPr/>
          <p:nvPr/>
        </p:nvSpPr>
        <p:spPr>
          <a:xfrm>
            <a:off x="5969160" y="4754880"/>
            <a:ext cx="5277960" cy="1828800"/>
          </a:xfrm>
          <a:prstGeom prst="rect">
            <a:avLst/>
          </a:prstGeom>
          <a:solidFill>
            <a:srgbClr val="b2b2b2">
              <a:alpha val="89000"/>
            </a:srgbClr>
          </a:solidFill>
          <a:ln>
            <a:solidFill>
              <a:srgbClr val="3465a4">
                <a:alpha val="20000"/>
              </a:srgbClr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– Top-Level and Sub-component Usage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1146240"/>
            <a:ext cx="1133856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Top-level extension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usage recommended where organization wishes to have additional properties at same-level as existing SO properties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Indicates the properties are </a:t>
            </a:r>
            <a:r>
              <a:rPr b="1" i="1" lang="en-US" sz="2500" spc="-1" strike="noStrike">
                <a:solidFill>
                  <a:srgbClr val="767171"/>
                </a:solidFill>
                <a:latin typeface="Calibri"/>
              </a:rPr>
              <a:t>integral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to the primary SO properties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Sub-component extension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usage recommended where organization wishes to have additional component on SO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Indicates the component/properties are a module of the primary SO </a:t>
            </a:r>
            <a:br/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19760" y="2970360"/>
            <a:ext cx="11155320" cy="944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1" lang="en-US" sz="6950" spc="-1" strike="noStrike">
                <a:solidFill>
                  <a:srgbClr val="f2f2f2"/>
                </a:solidFill>
                <a:latin typeface="Calibri"/>
                <a:ea typeface="Tw Cen MT"/>
              </a:rPr>
              <a:t>STIX Enhancement 2</a:t>
            </a:r>
            <a:endParaRPr b="0" lang="en-US" sz="6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26960" y="3938760"/>
            <a:ext cx="11148120" cy="108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Sub-Component Extension Use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6119280" y="1146240"/>
            <a:ext cx="552492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SCO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Use – Sub-Component Extensions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457200" y="1146240"/>
            <a:ext cx="5292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SDO 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br/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Picture 1" descr=""/>
          <p:cNvPicPr/>
          <p:nvPr/>
        </p:nvPicPr>
        <p:blipFill>
          <a:blip r:embed="rId1"/>
          <a:stretch/>
        </p:blipFill>
        <p:spPr>
          <a:xfrm>
            <a:off x="430920" y="1856880"/>
            <a:ext cx="5902200" cy="3782160"/>
          </a:xfrm>
          <a:prstGeom prst="rect">
            <a:avLst/>
          </a:prstGeom>
          <a:ln>
            <a:noFill/>
          </a:ln>
        </p:spPr>
      </p:pic>
      <p:pic>
        <p:nvPicPr>
          <p:cNvPr id="206" name="Picture 7" descr=""/>
          <p:cNvPicPr/>
          <p:nvPr/>
        </p:nvPicPr>
        <p:blipFill>
          <a:blip r:embed="rId2"/>
          <a:stretch/>
        </p:blipFill>
        <p:spPr>
          <a:xfrm>
            <a:off x="6703560" y="1906560"/>
            <a:ext cx="5292000" cy="3364920"/>
          </a:xfrm>
          <a:prstGeom prst="rect">
            <a:avLst/>
          </a:prstGeom>
          <a:ln>
            <a:noFill/>
          </a:ln>
        </p:spPr>
      </p:pic>
      <p:sp>
        <p:nvSpPr>
          <p:cNvPr id="207" name="CustomShape 4"/>
          <p:cNvSpPr/>
          <p:nvPr/>
        </p:nvSpPr>
        <p:spPr>
          <a:xfrm>
            <a:off x="722520" y="4380120"/>
            <a:ext cx="2358720" cy="104220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6800040" y="3892320"/>
            <a:ext cx="4669200" cy="115488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Use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7200" y="1146240"/>
            <a:ext cx="5292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SRO 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br/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Picture 2" descr=""/>
          <p:cNvPicPr/>
          <p:nvPr/>
        </p:nvPicPr>
        <p:blipFill>
          <a:blip r:embed="rId1"/>
          <a:stretch/>
        </p:blipFill>
        <p:spPr>
          <a:xfrm>
            <a:off x="641520" y="1848960"/>
            <a:ext cx="5477400" cy="320580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841320" y="3822120"/>
            <a:ext cx="4992120" cy="96804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6119280" y="1146240"/>
            <a:ext cx="552492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Language Content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Use – Meta Objects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457200" y="1146240"/>
            <a:ext cx="5292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Marking Definition 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br/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672480" y="2395800"/>
            <a:ext cx="5554440" cy="2065680"/>
          </a:xfrm>
          <a:prstGeom prst="rect">
            <a:avLst/>
          </a:prstGeom>
          <a:ln>
            <a:noFill/>
          </a:ln>
        </p:spPr>
      </p:pic>
      <p:sp>
        <p:nvSpPr>
          <p:cNvPr id="217" name="CustomShape 4"/>
          <p:cNvSpPr/>
          <p:nvPr/>
        </p:nvSpPr>
        <p:spPr>
          <a:xfrm>
            <a:off x="731520" y="3325680"/>
            <a:ext cx="5529960" cy="96804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7" descr=""/>
          <p:cNvPicPr/>
          <p:nvPr/>
        </p:nvPicPr>
        <p:blipFill>
          <a:blip r:embed="rId2"/>
          <a:stretch/>
        </p:blipFill>
        <p:spPr>
          <a:xfrm>
            <a:off x="6614640" y="1925280"/>
            <a:ext cx="5074920" cy="3007440"/>
          </a:xfrm>
          <a:prstGeom prst="rect">
            <a:avLst/>
          </a:prstGeom>
          <a:ln>
            <a:noFill/>
          </a:ln>
        </p:spPr>
      </p:pic>
      <p:sp>
        <p:nvSpPr>
          <p:cNvPr id="219" name="CustomShape 5"/>
          <p:cNvSpPr/>
          <p:nvPr/>
        </p:nvSpPr>
        <p:spPr>
          <a:xfrm>
            <a:off x="6677640" y="4188960"/>
            <a:ext cx="5074920" cy="63144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6119280" y="1146240"/>
            <a:ext cx="552492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New SDO Example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Use – New SDO/SCO/SRO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2" name="Picture 10" descr=""/>
          <p:cNvPicPr/>
          <p:nvPr/>
        </p:nvPicPr>
        <p:blipFill>
          <a:blip r:embed="rId1"/>
          <a:stretch/>
        </p:blipFill>
        <p:spPr>
          <a:xfrm>
            <a:off x="6690960" y="2002680"/>
            <a:ext cx="5043600" cy="221220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6791400" y="2009160"/>
            <a:ext cx="4992120" cy="221220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TextShape 4"/>
          <p:cNvSpPr txBox="1"/>
          <p:nvPr/>
        </p:nvSpPr>
        <p:spPr>
          <a:xfrm>
            <a:off x="457200" y="1146240"/>
            <a:ext cx="5292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767171"/>
                </a:solidFill>
                <a:latin typeface="Calibri"/>
              </a:rPr>
              <a:t>Entire SDO/SCO/SRO is an extension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767171"/>
                </a:solidFill>
                <a:latin typeface="Calibri"/>
              </a:rPr>
              <a:t>Extensions property defines this SO’s schema is defined by the extension identified by stix-extension-uuid1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1600" spc="-1" strike="noStrike">
                <a:solidFill>
                  <a:srgbClr val="767171"/>
                </a:solidFill>
                <a:latin typeface="Calibri"/>
              </a:rPr>
              <a:t>No additional properties defined in the extension property beyond that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1" i="1" lang="en-US" sz="1600" spc="-1" strike="noStrike">
                <a:solidFill>
                  <a:srgbClr val="767171"/>
                </a:solidFill>
                <a:latin typeface="Calibri"/>
              </a:rPr>
              <a:t>If</a:t>
            </a:r>
            <a:r>
              <a:rPr b="0" lang="en-US" sz="1600" spc="-1" strike="noStrike">
                <a:solidFill>
                  <a:srgbClr val="767171"/>
                </a:solidFill>
                <a:latin typeface="Calibri"/>
              </a:rPr>
              <a:t> STIX TC decided to embrace this SO (STIX Object) for standards track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1600" spc="-1" strike="noStrike">
                <a:solidFill>
                  <a:srgbClr val="767171"/>
                </a:solidFill>
                <a:latin typeface="Calibri"/>
              </a:rPr>
              <a:t>Object could stay as-is for the most part 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1600" spc="-1" strike="noStrike">
                <a:solidFill>
                  <a:srgbClr val="767171"/>
                </a:solidFill>
                <a:latin typeface="Calibri"/>
              </a:rPr>
              <a:t>Optionally remove the extension id once a standard version of the object is in use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767171"/>
                </a:solidFill>
                <a:latin typeface="Calibri"/>
              </a:rPr>
              <a:t>Allows compatibility between pre-standards versions and standards versions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Introduction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Background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Focused Requirements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Proposal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Summary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19760" y="2970360"/>
            <a:ext cx="11155320" cy="944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1" lang="en-US" sz="6950" spc="-1" strike="noStrike">
                <a:solidFill>
                  <a:srgbClr val="f2f2f2"/>
                </a:solidFill>
                <a:latin typeface="Calibri"/>
                <a:ea typeface="Tw Cen MT"/>
              </a:rPr>
              <a:t>STIX Enhancement 2</a:t>
            </a:r>
            <a:endParaRPr b="0" lang="en-US" sz="6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26960" y="3938760"/>
            <a:ext cx="11148120" cy="108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Top-Level Extension Use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6583680" y="1742400"/>
            <a:ext cx="5060520" cy="319536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>
            <a:off x="365760" y="1734840"/>
            <a:ext cx="6282720" cy="4300200"/>
          </a:xfrm>
          <a:prstGeom prst="rect">
            <a:avLst/>
          </a:prstGeom>
          <a:ln>
            <a:noFill/>
          </a:ln>
        </p:spPr>
      </p:pic>
      <p:sp>
        <p:nvSpPr>
          <p:cNvPr id="229" name="TextShape 1"/>
          <p:cNvSpPr txBox="1"/>
          <p:nvPr/>
        </p:nvSpPr>
        <p:spPr>
          <a:xfrm>
            <a:off x="6119280" y="1146240"/>
            <a:ext cx="552492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SCO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Use – Top-Level Extensions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457200" y="1146240"/>
            <a:ext cx="5292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SDO 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br/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658800" y="4261320"/>
            <a:ext cx="5833440" cy="168228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5"/>
          <p:cNvSpPr/>
          <p:nvPr/>
        </p:nvSpPr>
        <p:spPr>
          <a:xfrm>
            <a:off x="6760800" y="3474720"/>
            <a:ext cx="4669200" cy="115488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Extension Use – Top-Level Extensions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57200" y="1146240"/>
            <a:ext cx="1124712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Only SDO and SCO examples shown but scheme can apply to other SO types such as SRO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19760" y="2970360"/>
            <a:ext cx="11155320" cy="944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1" lang="en-US" sz="6950" spc="-1" strike="noStrike">
                <a:solidFill>
                  <a:srgbClr val="f2f2f2"/>
                </a:solidFill>
                <a:latin typeface="Calibri"/>
                <a:ea typeface="Tw Cen MT"/>
              </a:rPr>
              <a:t>STIX Enhancement 3</a:t>
            </a:r>
            <a:endParaRPr b="0" lang="en-US" sz="6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426960" y="3938760"/>
            <a:ext cx="11148120" cy="108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Update to STIX2.1 Specification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Specification Work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Current specification explicitly stops extension re-use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Proposal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Remove the statement "This property MUST NOT be used on any STIX Objects other than SCOs”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Enhance sentence “Dictionary keys MUST identify the extension….” to be more explicit around ID of extension for globally unique ID (as best practice)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0" name="Picture 2" descr=""/>
          <p:cNvPicPr/>
          <p:nvPr/>
        </p:nvPicPr>
        <p:blipFill>
          <a:blip r:embed="rId1"/>
          <a:stretch/>
        </p:blipFill>
        <p:spPr>
          <a:xfrm>
            <a:off x="2401920" y="1690560"/>
            <a:ext cx="7924320" cy="2781000"/>
          </a:xfrm>
          <a:prstGeom prst="rect">
            <a:avLst/>
          </a:prstGeom>
          <a:ln>
            <a:noFill/>
          </a:ln>
        </p:spPr>
      </p:pic>
      <p:sp>
        <p:nvSpPr>
          <p:cNvPr id="241" name="CustomShape 3"/>
          <p:cNvSpPr/>
          <p:nvPr/>
        </p:nvSpPr>
        <p:spPr>
          <a:xfrm>
            <a:off x="6095880" y="3669480"/>
            <a:ext cx="3892320" cy="801720"/>
          </a:xfrm>
          <a:prstGeom prst="frame">
            <a:avLst>
              <a:gd name="adj1" fmla="val 290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Specification Work – Meta Objects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Current specification lists extensions as common property that is not applicable to both Marking* (shown) and Language Content meta-objects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Proposal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Move extensions property from “Not applicable” to “Optional” common properties for both Marking and Language Content object definitions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4" name="Picture 1" descr=""/>
          <p:cNvPicPr/>
          <p:nvPr/>
        </p:nvPicPr>
        <p:blipFill>
          <a:blip r:embed="rId1"/>
          <a:stretch/>
        </p:blipFill>
        <p:spPr>
          <a:xfrm>
            <a:off x="2750400" y="1933560"/>
            <a:ext cx="6984360" cy="2990520"/>
          </a:xfrm>
          <a:prstGeom prst="rect">
            <a:avLst/>
          </a:prstGeom>
          <a:ln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6667920" y="4150800"/>
            <a:ext cx="1331280" cy="369360"/>
          </a:xfrm>
          <a:prstGeom prst="frame">
            <a:avLst>
              <a:gd name="adj1" fmla="val 1957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4"/>
          <p:cNvSpPr/>
          <p:nvPr/>
        </p:nvSpPr>
        <p:spPr>
          <a:xfrm flipV="1">
            <a:off x="7150680" y="3687480"/>
            <a:ext cx="1715400" cy="461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c0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Current specification requires definition_type and definition. This is redundant if using the new extension mechanism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Proposal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Change those properties to </a:t>
            </a:r>
            <a:r>
              <a:rPr b="1" i="1" lang="en-US" sz="2500" spc="-1" strike="noStrike">
                <a:solidFill>
                  <a:srgbClr val="767171"/>
                </a:solidFill>
                <a:latin typeface="Calibri"/>
              </a:rPr>
              <a:t>optional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not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required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Picture 2" descr=""/>
          <p:cNvPicPr/>
          <p:nvPr/>
        </p:nvPicPr>
        <p:blipFill>
          <a:blip r:embed="rId1"/>
          <a:stretch/>
        </p:blipFill>
        <p:spPr>
          <a:xfrm>
            <a:off x="3151800" y="1995840"/>
            <a:ext cx="5888160" cy="3726720"/>
          </a:xfrm>
          <a:prstGeom prst="rect">
            <a:avLst/>
          </a:prstGeom>
          <a:ln>
            <a:noFill/>
          </a:ln>
        </p:spPr>
      </p:pic>
      <p:sp>
        <p:nvSpPr>
          <p:cNvPr id="249" name="TextShape 2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Specification Work – Meta Objects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903120" y="4581000"/>
            <a:ext cx="642960" cy="276840"/>
          </a:xfrm>
          <a:prstGeom prst="frame">
            <a:avLst>
              <a:gd name="adj1" fmla="val 10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4224960" y="3447720"/>
            <a:ext cx="642960" cy="276840"/>
          </a:xfrm>
          <a:prstGeom prst="frame">
            <a:avLst>
              <a:gd name="adj1" fmla="val 1041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19760" y="2970360"/>
            <a:ext cx="11155320" cy="944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1" lang="en-US" sz="6950" spc="-1" strike="noStrike">
                <a:solidFill>
                  <a:srgbClr val="f2f2f2"/>
                </a:solidFill>
                <a:latin typeface="Calibri"/>
                <a:ea typeface="Tw Cen MT"/>
              </a:rPr>
              <a:t>STIX Enhancement</a:t>
            </a:r>
            <a:endParaRPr b="0" lang="en-US" sz="6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26960" y="3938760"/>
            <a:ext cx="11148120" cy="108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Summary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Summary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Minimal changes to STIXv2.1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Suggest STIXv2.1.1 as version number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Allows extensions for both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top-level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and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sub-component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design pattern choices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Allows extensions across all existing STIX Objects (SDO, SCO, SRO), STIX Meta Objects and new SDO/SCO/SRO in consistent manner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Leverages existing extensions property already defined in STIXv2.1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Could be used as mechanism to introduce new changes to STIX going forward in easy adopted manner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Background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The following entities worked together to re-establish 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A) </a:t>
            </a:r>
            <a:r>
              <a:rPr b="1" lang="en-US" sz="2800" spc="-1" strike="noStrike">
                <a:solidFill>
                  <a:srgbClr val="767171"/>
                </a:solidFill>
                <a:latin typeface="Calibri"/>
              </a:rPr>
              <a:t>Requirements</a:t>
            </a: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 for products and technology currently using or would like to use a mechanism to build upon STIX v2.1 data model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B) </a:t>
            </a:r>
            <a:r>
              <a:rPr b="1" lang="en-US" sz="2800" spc="-1" strike="noStrike">
                <a:solidFill>
                  <a:srgbClr val="767171"/>
                </a:solidFill>
                <a:latin typeface="Calibri"/>
              </a:rPr>
              <a:t>Focus efforts on MVP </a:t>
            </a: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around the core requirements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C) Include/Use Full Knowledge of </a:t>
            </a:r>
            <a:r>
              <a:rPr b="1" lang="en-US" sz="2800" spc="-1" strike="noStrike">
                <a:solidFill>
                  <a:srgbClr val="767171"/>
                </a:solidFill>
                <a:latin typeface="Calibri"/>
              </a:rPr>
              <a:t>existing</a:t>
            </a: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 STIXv2.1 specifications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767171"/>
                </a:solidFill>
                <a:latin typeface="Calibri"/>
              </a:rPr>
              <a:t>Group representatives from: Broadcom, Celerium, Cert.be, DHS, IBM LookingGlass Cyber, MITRE, New Context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Background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Group focused requirements and proposal on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data model enhancements only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Initial focus on STIX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NOT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TAXII enhancements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342720" indent="-3423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Arial"/>
              <a:buChar char="•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Deliberately chose to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exclude any process requirements or solutions 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associated with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OASIS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Sharing-community (AIS)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Industry forums (X-ISAC)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Industry consortiums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etc.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Data Model Requirements #1 of 2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400" spc="-1" strike="noStrike">
                <a:solidFill>
                  <a:srgbClr val="767171"/>
                </a:solidFill>
                <a:latin typeface="Calibri"/>
              </a:rPr>
              <a:t>Avoid having to change STIXv2.1 version number if at all possible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400" spc="-1" strike="noStrike">
                <a:solidFill>
                  <a:srgbClr val="767171"/>
                </a:solidFill>
                <a:latin typeface="Calibri"/>
              </a:rPr>
              <a:t>Support globally unique identification of what entity or entities defined the extension (i.e. use STIX2 identity object)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400" spc="-1" strike="noStrike">
                <a:solidFill>
                  <a:srgbClr val="767171"/>
                </a:solidFill>
                <a:latin typeface="Calibri"/>
              </a:rPr>
              <a:t>Support display/description fields of extension that are useful for UI/debug...etc.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400" spc="-1" strike="noStrike">
                <a:solidFill>
                  <a:srgbClr val="767171"/>
                </a:solidFill>
                <a:latin typeface="Calibri"/>
              </a:rPr>
              <a:t>Support globally unique identification of extension to avoid conflicts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400" spc="-1" strike="noStrike">
                <a:solidFill>
                  <a:srgbClr val="767171"/>
                </a:solidFill>
                <a:latin typeface="Calibri"/>
              </a:rPr>
              <a:t>Support versioning of the extension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635040" indent="-31716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</a:pPr>
            <a:r>
              <a:rPr b="0" lang="en-US" sz="2400" spc="-1" strike="noStrike">
                <a:solidFill>
                  <a:srgbClr val="767171"/>
                </a:solidFill>
                <a:latin typeface="Calibri"/>
              </a:rPr>
              <a:t>Allow support of intelligence that uses different versions of the same extension in the same intelligence feed(s) but across different object features that may share an extension capability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STIX Data Model Requirements #2 of 2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Support schema reference such that it *may* be possible to download a programmatic schema 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Support extension for </a:t>
            </a:r>
            <a:r>
              <a:rPr b="1" lang="en-US" sz="2000" spc="-1" strike="noStrike">
                <a:solidFill>
                  <a:srgbClr val="767171"/>
                </a:solidFill>
                <a:latin typeface="Calibri"/>
              </a:rPr>
              <a:t>inclusion with</a:t>
            </a: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 SDO, SCO, SRO (i.e. enhanced standard STIX objects)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Support extension </a:t>
            </a:r>
            <a:r>
              <a:rPr b="1" lang="en-US" sz="2000" spc="-1" strike="noStrike">
                <a:solidFill>
                  <a:srgbClr val="767171"/>
                </a:solidFill>
                <a:latin typeface="Calibri"/>
              </a:rPr>
              <a:t>for new</a:t>
            </a: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 SDO, new SCO, new SRO (i.e. new objects)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Support ability to integrate extensions into STIX TC future standards with minimal changes provided those minimal changes are accepted by the TC as a whole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Avoid duplication or replication of existing common STIX standard features such as common properties, use in relationships, use in SDO/SCO/SRO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NO requirements stating where or how extension schemas are shared with interested parties other than inclusion of a reference.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Changes to Proposal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</a:pPr>
            <a:r>
              <a:rPr b="0" lang="en-US" sz="2000" spc="-1" strike="noStrike">
                <a:solidFill>
                  <a:srgbClr val="767171"/>
                </a:solidFill>
                <a:latin typeface="Calibri"/>
              </a:rPr>
              <a:t>7/28/20 - Since introduced to TC meeting in July, mini-group has met with IBM to discuss and incorporate additional changes to include in extension proposal that allows both top-level and sub-component properties defined for extensions. See details in subsequent slides.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19760" y="2970360"/>
            <a:ext cx="11155320" cy="944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1" lang="en-US" sz="6950" spc="-1" strike="noStrike">
                <a:solidFill>
                  <a:srgbClr val="f2f2f2"/>
                </a:solidFill>
                <a:latin typeface="Calibri"/>
                <a:ea typeface="Tw Cen MT"/>
              </a:rPr>
              <a:t>Proposal</a:t>
            </a:r>
            <a:endParaRPr b="0" lang="en-US" sz="69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426960" y="3938760"/>
            <a:ext cx="11148120" cy="108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299" strike="noStrike">
                <a:solidFill>
                  <a:srgbClr val="d9d9d9"/>
                </a:solidFill>
                <a:latin typeface="Calibri"/>
                <a:ea typeface="Tw Cen MT"/>
              </a:rPr>
              <a:t>Summary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71280"/>
            <a:ext cx="11187000" cy="75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>
              <a:lnSpc>
                <a:spcPct val="90000"/>
              </a:lnSpc>
            </a:pPr>
            <a:r>
              <a:rPr b="1" lang="en-US" sz="3300" spc="-1" strike="noStrike">
                <a:solidFill>
                  <a:srgbClr val="ffffff"/>
                </a:solidFill>
                <a:latin typeface="Calibri"/>
                <a:ea typeface="Lato Hairline"/>
              </a:rPr>
              <a:t>Enhancement Summary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57200" y="1135440"/>
            <a:ext cx="11187000" cy="5203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Introduce 3 (three) modifications on STIX 2.1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A new SDO, stix-extension, for declaring an extension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including whether it includes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top-level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or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sub-component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properties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Methods for adding custom information either as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top-level properties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or </a:t>
            </a:r>
            <a:r>
              <a:rPr b="1" lang="en-US" sz="2500" spc="-1" strike="noStrike">
                <a:solidFill>
                  <a:srgbClr val="767171"/>
                </a:solidFill>
                <a:latin typeface="Calibri"/>
              </a:rPr>
              <a:t>sub-component</a:t>
            </a: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 properties to 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749160" indent="-45684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STIX Domain Object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749160" indent="-45684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STIX Cyber Observable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749160" indent="-45684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STIX Relationship Object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lvl="1" marL="749160" indent="-45684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Tw Cen MT"/>
              <a:buChar char="-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STIX Meta Objects (e.g. Marking, Language-Content)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Aft>
                <a:spcPts val="300"/>
              </a:spcAft>
              <a:buClr>
                <a:srgbClr val="767171"/>
              </a:buClr>
              <a:buFont typeface="Calibri Light"/>
              <a:buAutoNum type="arabicPeriod"/>
              <a:tabLst>
                <a:tab algn="l" pos="0"/>
              </a:tabLst>
            </a:pPr>
            <a:r>
              <a:rPr b="0" lang="en-US" sz="2500" spc="-1" strike="noStrike">
                <a:solidFill>
                  <a:srgbClr val="767171"/>
                </a:solidFill>
                <a:latin typeface="Calibri"/>
              </a:rPr>
              <a:t>A method for defining a custom STIX Object</a:t>
            </a: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tabLst>
                <a:tab algn="l" pos="0"/>
              </a:tabLst>
            </a:pPr>
            <a:endParaRPr b="0" lang="en-US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{07575909-E3F0-314D-9BE8-ABEF105BA71D}tf10001076</Template>
  <TotalTime>1934</TotalTime>
  <Application>LibreOffice/6.4.5.2$MacOSX_X86_64 LibreOffice_project/a726b36747cf2001e06b58ad5db1aa3a9a1872d6</Application>
  <Words>794</Words>
  <Paragraphs>150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2018-02-20T16:29:03Z</dcterms:created>
  <dc:creator>Samantha Rorke</dc:creator>
  <dc:description/>
  <dc:language>en-US</dc:language>
  <cp:lastModifiedBy/>
  <cp:lastPrinted>2019-02-14T01:34:54Z</cp:lastPrinted>
  <dcterms:modified xsi:type="dcterms:W3CDTF">2020-07-28T17:16:19Z</dcterms:modified>
  <cp:revision>264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