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59" r:id="rId5"/>
    <p:sldId id="263" r:id="rId6"/>
    <p:sldId id="264" r:id="rId7"/>
    <p:sldId id="257" r:id="rId8"/>
    <p:sldId id="261" r:id="rId9"/>
    <p:sldId id="262" r:id="rId10"/>
    <p:sldId id="260" r:id="rId11"/>
    <p:sldId id="258" r:id="rId12"/>
    <p:sldId id="268" r:id="rId13"/>
    <p:sldId id="269" r:id="rId14"/>
    <p:sldId id="270" r:id="rId15"/>
    <p:sldId id="271" r:id="rId16"/>
    <p:sldId id="272" r:id="rId17"/>
    <p:sldId id="279" r:id="rId18"/>
    <p:sldId id="274" r:id="rId19"/>
    <p:sldId id="280" r:id="rId20"/>
    <p:sldId id="275" r:id="rId21"/>
    <p:sldId id="281"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2" autoAdjust="0"/>
    <p:restoredTop sz="94660"/>
  </p:normalViewPr>
  <p:slideViewPr>
    <p:cSldViewPr snapToGrid="0">
      <p:cViewPr>
        <p:scale>
          <a:sx n="65" d="100"/>
          <a:sy n="65" d="100"/>
        </p:scale>
        <p:origin x="371"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18-Sep-17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18-Sep-17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18-Sep-17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18-Sep-17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18-Sep-17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18-Sep-17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18-Sep-17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18-Sep-17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18-Sep-17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18-Sep-17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18-Sep-17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18-Sep-17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18-Sep-17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18-Sep-17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18-Sep-17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18-Sep-17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18-Sep-17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merriam-webster.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961D-0688-401E-A569-2A1F34DCA4D4}"/>
              </a:ext>
            </a:extLst>
          </p:cNvPr>
          <p:cNvSpPr>
            <a:spLocks noGrp="1"/>
          </p:cNvSpPr>
          <p:nvPr>
            <p:ph type="ctrTitle"/>
          </p:nvPr>
        </p:nvSpPr>
        <p:spPr/>
        <p:txBody>
          <a:bodyPr/>
          <a:lstStyle/>
          <a:p>
            <a:r>
              <a:rPr lang="en-US" dirty="0"/>
              <a:t>DITA for educational content</a:t>
            </a:r>
          </a:p>
        </p:txBody>
      </p:sp>
      <p:sp>
        <p:nvSpPr>
          <p:cNvPr id="3" name="Subtitle 2">
            <a:extLst>
              <a:ext uri="{FF2B5EF4-FFF2-40B4-BE49-F238E27FC236}">
                <a16:creationId xmlns:a16="http://schemas.microsoft.com/office/drawing/2014/main" id="{325C48F0-C645-4E6D-A2F4-80F72502602D}"/>
              </a:ext>
            </a:extLst>
          </p:cNvPr>
          <p:cNvSpPr>
            <a:spLocks noGrp="1"/>
          </p:cNvSpPr>
          <p:nvPr>
            <p:ph type="subTitle" idx="1"/>
          </p:nvPr>
        </p:nvSpPr>
        <p:spPr/>
        <p:txBody>
          <a:bodyPr/>
          <a:lstStyle/>
          <a:p>
            <a:r>
              <a:rPr lang="en-US" dirty="0"/>
              <a:t>Birgit Strackenbrock</a:t>
            </a:r>
          </a:p>
          <a:p>
            <a:r>
              <a:rPr lang="en-US" dirty="0"/>
              <a:t>Jan </a:t>
            </a:r>
            <a:r>
              <a:rPr lang="en-US" dirty="0" err="1"/>
              <a:t>Benediktus</a:t>
            </a:r>
            <a:endParaRPr lang="en-US" dirty="0"/>
          </a:p>
        </p:txBody>
      </p:sp>
    </p:spTree>
    <p:extLst>
      <p:ext uri="{BB962C8B-B14F-4D97-AF65-F5344CB8AC3E}">
        <p14:creationId xmlns:p14="http://schemas.microsoft.com/office/powerpoint/2010/main" val="4223371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14DC-5C93-4D40-8875-A9EF42C3C8A0}"/>
              </a:ext>
            </a:extLst>
          </p:cNvPr>
          <p:cNvSpPr>
            <a:spLocks noGrp="1"/>
          </p:cNvSpPr>
          <p:nvPr>
            <p:ph type="title"/>
          </p:nvPr>
        </p:nvSpPr>
        <p:spPr/>
        <p:txBody>
          <a:bodyPr/>
          <a:lstStyle/>
          <a:p>
            <a:r>
              <a:rPr lang="en-US" dirty="0"/>
              <a:t>&lt;</a:t>
            </a:r>
            <a:r>
              <a:rPr lang="en-US" dirty="0" err="1"/>
              <a:t>learningAssessment</a:t>
            </a:r>
            <a:r>
              <a:rPr lang="en-US" dirty="0"/>
              <a:t>&gt; </a:t>
            </a:r>
          </a:p>
        </p:txBody>
      </p:sp>
      <p:sp>
        <p:nvSpPr>
          <p:cNvPr id="3" name="Content Placeholder 2">
            <a:extLst>
              <a:ext uri="{FF2B5EF4-FFF2-40B4-BE49-F238E27FC236}">
                <a16:creationId xmlns:a16="http://schemas.microsoft.com/office/drawing/2014/main" id="{38D249A4-5860-49F3-A161-4D337F17AB19}"/>
              </a:ext>
            </a:extLst>
          </p:cNvPr>
          <p:cNvSpPr>
            <a:spLocks noGrp="1"/>
          </p:cNvSpPr>
          <p:nvPr>
            <p:ph idx="1"/>
          </p:nvPr>
        </p:nvSpPr>
        <p:spPr/>
        <p:txBody>
          <a:bodyPr/>
          <a:lstStyle/>
          <a:p>
            <a:r>
              <a:rPr lang="en-US" dirty="0"/>
              <a:t>Presents questions or interactions that measure progress, encourage recollection, and stimulate reinforcement of the learning content, </a:t>
            </a:r>
          </a:p>
          <a:p>
            <a:r>
              <a:rPr lang="en-US" dirty="0"/>
              <a:t>The interactions use a sub-set of the Question-Test Interoperability (QTI) specification, implemented as a DITA domain specialization.</a:t>
            </a:r>
          </a:p>
        </p:txBody>
      </p:sp>
    </p:spTree>
    <p:extLst>
      <p:ext uri="{BB962C8B-B14F-4D97-AF65-F5344CB8AC3E}">
        <p14:creationId xmlns:p14="http://schemas.microsoft.com/office/powerpoint/2010/main" val="427108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14E3-D9C5-4145-9FE6-14F65D0E85D9}"/>
              </a:ext>
            </a:extLst>
          </p:cNvPr>
          <p:cNvSpPr>
            <a:spLocks noGrp="1"/>
          </p:cNvSpPr>
          <p:nvPr>
            <p:ph type="title"/>
          </p:nvPr>
        </p:nvSpPr>
        <p:spPr/>
        <p:txBody>
          <a:bodyPr/>
          <a:lstStyle/>
          <a:p>
            <a:r>
              <a:rPr lang="en-US" dirty="0"/>
              <a:t>QTI</a:t>
            </a:r>
          </a:p>
        </p:txBody>
      </p:sp>
      <p:sp>
        <p:nvSpPr>
          <p:cNvPr id="3" name="Content Placeholder 2">
            <a:extLst>
              <a:ext uri="{FF2B5EF4-FFF2-40B4-BE49-F238E27FC236}">
                <a16:creationId xmlns:a16="http://schemas.microsoft.com/office/drawing/2014/main" id="{859E9A4F-1F94-4327-B46A-B7BC29E14790}"/>
              </a:ext>
            </a:extLst>
          </p:cNvPr>
          <p:cNvSpPr>
            <a:spLocks noGrp="1"/>
          </p:cNvSpPr>
          <p:nvPr>
            <p:ph idx="1"/>
          </p:nvPr>
        </p:nvSpPr>
        <p:spPr/>
        <p:txBody>
          <a:bodyPr/>
          <a:lstStyle/>
          <a:p>
            <a:r>
              <a:rPr lang="en-US" dirty="0"/>
              <a:t>The common standard for question and test material</a:t>
            </a:r>
          </a:p>
          <a:p>
            <a:r>
              <a:rPr lang="en-US" dirty="0"/>
              <a:t>The specification consists of a data model that defines the structure of questions, assessments and their results</a:t>
            </a:r>
          </a:p>
          <a:p>
            <a:r>
              <a:rPr lang="en-US" dirty="0"/>
              <a:t>For QTI a wide range of authoring and publications tools are on the market</a:t>
            </a:r>
          </a:p>
          <a:p>
            <a:r>
              <a:rPr lang="en-US" dirty="0"/>
              <a:t>Provides a wide range of question types</a:t>
            </a:r>
          </a:p>
          <a:p>
            <a:r>
              <a:rPr lang="en-US" dirty="0"/>
              <a:t>Is somehow difficult to extend with customer question types</a:t>
            </a:r>
          </a:p>
          <a:p>
            <a:endParaRPr lang="en-US" dirty="0"/>
          </a:p>
          <a:p>
            <a:endParaRPr lang="en-US" dirty="0"/>
          </a:p>
        </p:txBody>
      </p:sp>
    </p:spTree>
    <p:extLst>
      <p:ext uri="{BB962C8B-B14F-4D97-AF65-F5344CB8AC3E}">
        <p14:creationId xmlns:p14="http://schemas.microsoft.com/office/powerpoint/2010/main" val="74887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4CE7-44A0-4A61-B780-D2D6B42F62B6}"/>
              </a:ext>
            </a:extLst>
          </p:cNvPr>
          <p:cNvSpPr>
            <a:spLocks noGrp="1"/>
          </p:cNvSpPr>
          <p:nvPr>
            <p:ph type="title"/>
          </p:nvPr>
        </p:nvSpPr>
        <p:spPr/>
        <p:txBody>
          <a:bodyPr/>
          <a:lstStyle/>
          <a:p>
            <a:r>
              <a:rPr lang="en-US" dirty="0"/>
              <a:t>Comparison </a:t>
            </a:r>
          </a:p>
        </p:txBody>
      </p:sp>
      <p:graphicFrame>
        <p:nvGraphicFramePr>
          <p:cNvPr id="4" name="Content Placeholder 3">
            <a:extLst>
              <a:ext uri="{FF2B5EF4-FFF2-40B4-BE49-F238E27FC236}">
                <a16:creationId xmlns:a16="http://schemas.microsoft.com/office/drawing/2014/main" id="{1C7AAC83-9726-41AE-913E-A60A12CB7B32}"/>
              </a:ext>
            </a:extLst>
          </p:cNvPr>
          <p:cNvGraphicFramePr>
            <a:graphicFrameLocks noGrp="1"/>
          </p:cNvGraphicFramePr>
          <p:nvPr>
            <p:ph idx="1"/>
            <p:extLst>
              <p:ext uri="{D42A27DB-BD31-4B8C-83A1-F6EECF244321}">
                <p14:modId xmlns:p14="http://schemas.microsoft.com/office/powerpoint/2010/main" val="2251367804"/>
              </p:ext>
            </p:extLst>
          </p:nvPr>
        </p:nvGraphicFramePr>
        <p:xfrm>
          <a:off x="1282390" y="1364515"/>
          <a:ext cx="5599848" cy="5183800"/>
        </p:xfrm>
        <a:graphic>
          <a:graphicData uri="http://schemas.openxmlformats.org/drawingml/2006/table">
            <a:tbl>
              <a:tblPr firstRow="1" bandRow="1">
                <a:tableStyleId>{5C22544A-7EE6-4342-B048-85BDC9FD1C3A}</a:tableStyleId>
              </a:tblPr>
              <a:tblGrid>
                <a:gridCol w="2739777">
                  <a:extLst>
                    <a:ext uri="{9D8B030D-6E8A-4147-A177-3AD203B41FA5}">
                      <a16:colId xmlns:a16="http://schemas.microsoft.com/office/drawing/2014/main" val="2822056561"/>
                    </a:ext>
                  </a:extLst>
                </a:gridCol>
                <a:gridCol w="2860071">
                  <a:extLst>
                    <a:ext uri="{9D8B030D-6E8A-4147-A177-3AD203B41FA5}">
                      <a16:colId xmlns:a16="http://schemas.microsoft.com/office/drawing/2014/main" val="2805546660"/>
                    </a:ext>
                  </a:extLst>
                </a:gridCol>
              </a:tblGrid>
              <a:tr h="259190">
                <a:tc>
                  <a:txBody>
                    <a:bodyPr/>
                    <a:lstStyle/>
                    <a:p>
                      <a:r>
                        <a:rPr lang="en-US" sz="1100" dirty="0"/>
                        <a:t>QTI</a:t>
                      </a:r>
                    </a:p>
                  </a:txBody>
                  <a:tcPr/>
                </a:tc>
                <a:tc>
                  <a:txBody>
                    <a:bodyPr/>
                    <a:lstStyle/>
                    <a:p>
                      <a:r>
                        <a:rPr lang="en-US" sz="1100" dirty="0"/>
                        <a:t>DITA T&amp;L</a:t>
                      </a:r>
                    </a:p>
                  </a:txBody>
                  <a:tcPr/>
                </a:tc>
                <a:extLst>
                  <a:ext uri="{0D108BD9-81ED-4DB2-BD59-A6C34878D82A}">
                    <a16:rowId xmlns:a16="http://schemas.microsoft.com/office/drawing/2014/main" val="1616918791"/>
                  </a:ext>
                </a:extLst>
              </a:tr>
              <a:tr h="259190">
                <a:tc>
                  <a:txBody>
                    <a:bodyPr/>
                    <a:lstStyle/>
                    <a:p>
                      <a:r>
                        <a:rPr lang="fr-FR" sz="1100" kern="1200" dirty="0" err="1">
                          <a:solidFill>
                            <a:schemeClr val="dk1"/>
                          </a:solidFill>
                          <a:effectLst/>
                          <a:latin typeface="+mn-lt"/>
                          <a:ea typeface="+mn-ea"/>
                          <a:cs typeface="+mn-cs"/>
                        </a:rPr>
                        <a:t>textEntryInteraction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1500114445"/>
                  </a:ext>
                </a:extLst>
              </a:tr>
              <a:tr h="259190">
                <a:tc>
                  <a:txBody>
                    <a:bodyPr/>
                    <a:lstStyle/>
                    <a:p>
                      <a:r>
                        <a:rPr lang="fr-FR" sz="1100" kern="1200" dirty="0" err="1">
                          <a:solidFill>
                            <a:schemeClr val="dk1"/>
                          </a:solidFill>
                          <a:effectLst/>
                          <a:latin typeface="+mn-lt"/>
                          <a:ea typeface="+mn-ea"/>
                          <a:cs typeface="+mn-cs"/>
                        </a:rPr>
                        <a:t>inlineChoiceInteraction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3142508973"/>
                  </a:ext>
                </a:extLst>
              </a:tr>
              <a:tr h="259190">
                <a:tc>
                  <a:txBody>
                    <a:bodyPr/>
                    <a:lstStyle/>
                    <a:p>
                      <a:r>
                        <a:rPr lang="fr-FR" sz="1100" kern="1200" dirty="0" err="1">
                          <a:solidFill>
                            <a:schemeClr val="dk1"/>
                          </a:solidFill>
                          <a:effectLst/>
                          <a:latin typeface="+mn-lt"/>
                          <a:ea typeface="+mn-ea"/>
                          <a:cs typeface="+mn-cs"/>
                        </a:rPr>
                        <a:t>drawingInteraction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402466500"/>
                  </a:ext>
                </a:extLst>
              </a:tr>
              <a:tr h="259190">
                <a:tc>
                  <a:txBody>
                    <a:bodyPr/>
                    <a:lstStyle/>
                    <a:p>
                      <a:r>
                        <a:rPr lang="fr-FR" sz="1100" kern="1200" dirty="0" err="1">
                          <a:solidFill>
                            <a:schemeClr val="dk1"/>
                          </a:solidFill>
                          <a:effectLst/>
                          <a:latin typeface="+mn-lt"/>
                          <a:ea typeface="+mn-ea"/>
                          <a:cs typeface="+mn-cs"/>
                        </a:rPr>
                        <a:t>gapMatchInteraction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2885504577"/>
                  </a:ext>
                </a:extLst>
              </a:tr>
              <a:tr h="259190">
                <a:tc>
                  <a:txBody>
                    <a:bodyPr/>
                    <a:lstStyle/>
                    <a:p>
                      <a:r>
                        <a:rPr lang="fr-FR" sz="1100" kern="1200" dirty="0" err="1">
                          <a:solidFill>
                            <a:schemeClr val="dk1"/>
                          </a:solidFill>
                          <a:effectLst/>
                          <a:latin typeface="+mn-lt"/>
                          <a:ea typeface="+mn-ea"/>
                          <a:cs typeface="+mn-cs"/>
                        </a:rPr>
                        <a:t>matchInteraction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1146468128"/>
                  </a:ext>
                </a:extLst>
              </a:tr>
              <a:tr h="259190">
                <a:tc>
                  <a:txBody>
                    <a:bodyPr/>
                    <a:lstStyle/>
                    <a:p>
                      <a:r>
                        <a:rPr lang="fr-FR" sz="1100" kern="1200" dirty="0" err="1">
                          <a:solidFill>
                            <a:schemeClr val="dk1"/>
                          </a:solidFill>
                          <a:effectLst/>
                          <a:latin typeface="+mn-lt"/>
                          <a:ea typeface="+mn-ea"/>
                          <a:cs typeface="+mn-cs"/>
                        </a:rPr>
                        <a:t>graphicGapMatchInteraction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17048385"/>
                  </a:ext>
                </a:extLst>
              </a:tr>
              <a:tr h="259190">
                <a:tc>
                  <a:txBody>
                    <a:bodyPr/>
                    <a:lstStyle/>
                    <a:p>
                      <a:r>
                        <a:rPr lang="fr-FR" sz="1100" kern="1200" dirty="0" err="1">
                          <a:solidFill>
                            <a:schemeClr val="dk1"/>
                          </a:solidFill>
                          <a:effectLst/>
                          <a:latin typeface="+mn-lt"/>
                          <a:ea typeface="+mn-ea"/>
                          <a:cs typeface="+mn-cs"/>
                        </a:rPr>
                        <a:t>hotspotInteraction</a:t>
                      </a:r>
                      <a:endParaRPr lang="en-US" sz="1100" kern="1200" dirty="0">
                        <a:solidFill>
                          <a:schemeClr val="dk1"/>
                        </a:solidFill>
                        <a:effectLst/>
                        <a:latin typeface="+mn-lt"/>
                        <a:ea typeface="+mn-ea"/>
                        <a:cs typeface="+mn-cs"/>
                      </a:endParaRPr>
                    </a:p>
                  </a:txBody>
                  <a:tcPr/>
                </a:tc>
                <a:tc>
                  <a:txBody>
                    <a:bodyPr/>
                    <a:lstStyle/>
                    <a:p>
                      <a:r>
                        <a:rPr lang="en-US" sz="1100" dirty="0"/>
                        <a:t>Hotspot</a:t>
                      </a:r>
                    </a:p>
                  </a:txBody>
                  <a:tcPr/>
                </a:tc>
                <a:extLst>
                  <a:ext uri="{0D108BD9-81ED-4DB2-BD59-A6C34878D82A}">
                    <a16:rowId xmlns:a16="http://schemas.microsoft.com/office/drawing/2014/main" val="994991878"/>
                  </a:ext>
                </a:extLst>
              </a:tr>
              <a:tr h="259190">
                <a:tc>
                  <a:txBody>
                    <a:bodyPr/>
                    <a:lstStyle/>
                    <a:p>
                      <a:r>
                        <a:rPr lang="fr-FR" sz="1100" kern="1200" dirty="0" err="1">
                          <a:solidFill>
                            <a:schemeClr val="dk1"/>
                          </a:solidFill>
                          <a:effectLst/>
                          <a:latin typeface="+mn-lt"/>
                          <a:ea typeface="+mn-ea"/>
                          <a:cs typeface="+mn-cs"/>
                        </a:rPr>
                        <a:t>graphicOrderInteraction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4192074504"/>
                  </a:ext>
                </a:extLst>
              </a:tr>
              <a:tr h="259190">
                <a:tc>
                  <a:txBody>
                    <a:bodyPr/>
                    <a:lstStyle/>
                    <a:p>
                      <a:r>
                        <a:rPr lang="fr-FR" sz="1100" kern="1200" dirty="0" err="1">
                          <a:solidFill>
                            <a:schemeClr val="dk1"/>
                          </a:solidFill>
                          <a:effectLst/>
                          <a:latin typeface="+mn-lt"/>
                          <a:ea typeface="+mn-ea"/>
                          <a:cs typeface="+mn-cs"/>
                        </a:rPr>
                        <a:t>selectPointInteraction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165811214"/>
                  </a:ext>
                </a:extLst>
              </a:tr>
              <a:tr h="259190">
                <a:tc>
                  <a:txBody>
                    <a:bodyPr/>
                    <a:lstStyle/>
                    <a:p>
                      <a:r>
                        <a:rPr lang="fr-FR" sz="1100" kern="1200" dirty="0" err="1">
                          <a:solidFill>
                            <a:schemeClr val="dk1"/>
                          </a:solidFill>
                          <a:effectLst/>
                          <a:latin typeface="+mn-lt"/>
                          <a:ea typeface="+mn-ea"/>
                          <a:cs typeface="+mn-cs"/>
                        </a:rPr>
                        <a:t>graphicAssociateInteraction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1230521660"/>
                  </a:ext>
                </a:extLst>
              </a:tr>
              <a:tr h="259190">
                <a:tc>
                  <a:txBody>
                    <a:bodyPr/>
                    <a:lstStyle/>
                    <a:p>
                      <a:r>
                        <a:rPr lang="fr-FR" sz="1100" kern="1200" dirty="0" err="1">
                          <a:solidFill>
                            <a:schemeClr val="dk1"/>
                          </a:solidFill>
                          <a:effectLst/>
                          <a:latin typeface="+mn-lt"/>
                          <a:ea typeface="+mn-ea"/>
                          <a:cs typeface="+mn-cs"/>
                        </a:rPr>
                        <a:t>sliderInteraction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1494654639"/>
                  </a:ext>
                </a:extLst>
              </a:tr>
              <a:tr h="259190">
                <a:tc>
                  <a:txBody>
                    <a:bodyPr/>
                    <a:lstStyle/>
                    <a:p>
                      <a:r>
                        <a:rPr lang="fr-FR" sz="1100" kern="1200" dirty="0" err="1">
                          <a:solidFill>
                            <a:schemeClr val="dk1"/>
                          </a:solidFill>
                          <a:effectLst/>
                          <a:latin typeface="+mn-lt"/>
                          <a:ea typeface="+mn-ea"/>
                          <a:cs typeface="+mn-cs"/>
                        </a:rPr>
                        <a:t>choiceInteraction</a:t>
                      </a:r>
                      <a:endParaRPr lang="en-US" sz="1100" kern="1200" dirty="0">
                        <a:solidFill>
                          <a:schemeClr val="dk1"/>
                        </a:solidFill>
                        <a:effectLst/>
                        <a:latin typeface="+mn-lt"/>
                        <a:ea typeface="+mn-ea"/>
                        <a:cs typeface="+mn-cs"/>
                      </a:endParaRPr>
                    </a:p>
                  </a:txBody>
                  <a:tcPr/>
                </a:tc>
                <a:tc>
                  <a:txBody>
                    <a:bodyPr/>
                    <a:lstStyle/>
                    <a:p>
                      <a:r>
                        <a:rPr lang="en-US" sz="1100" dirty="0" err="1"/>
                        <a:t>SingleSelect</a:t>
                      </a:r>
                      <a:r>
                        <a:rPr lang="en-US" sz="1100" dirty="0"/>
                        <a:t>, </a:t>
                      </a:r>
                      <a:r>
                        <a:rPr lang="en-US" sz="1100" dirty="0" err="1"/>
                        <a:t>MultipleSelect</a:t>
                      </a:r>
                      <a:endParaRPr lang="en-US" sz="1100" dirty="0"/>
                    </a:p>
                  </a:txBody>
                  <a:tcPr/>
                </a:tc>
                <a:extLst>
                  <a:ext uri="{0D108BD9-81ED-4DB2-BD59-A6C34878D82A}">
                    <a16:rowId xmlns:a16="http://schemas.microsoft.com/office/drawing/2014/main" val="2110489117"/>
                  </a:ext>
                </a:extLst>
              </a:tr>
              <a:tr h="259190">
                <a:tc>
                  <a:txBody>
                    <a:bodyPr/>
                    <a:lstStyle/>
                    <a:p>
                      <a:r>
                        <a:rPr lang="fr-FR" sz="1100" kern="1200" dirty="0" err="1">
                          <a:solidFill>
                            <a:schemeClr val="dk1"/>
                          </a:solidFill>
                          <a:effectLst/>
                          <a:latin typeface="+mn-lt"/>
                          <a:ea typeface="+mn-ea"/>
                          <a:cs typeface="+mn-cs"/>
                        </a:rPr>
                        <a:t>mediaInteraction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538078244"/>
                  </a:ext>
                </a:extLst>
              </a:tr>
              <a:tr h="259190">
                <a:tc>
                  <a:txBody>
                    <a:bodyPr/>
                    <a:lstStyle/>
                    <a:p>
                      <a:r>
                        <a:rPr lang="fr-FR" sz="1100" kern="1200" dirty="0" err="1">
                          <a:solidFill>
                            <a:schemeClr val="dk1"/>
                          </a:solidFill>
                          <a:effectLst/>
                          <a:latin typeface="+mn-lt"/>
                          <a:ea typeface="+mn-ea"/>
                          <a:cs typeface="+mn-cs"/>
                        </a:rPr>
                        <a:t>hottextInteraction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1135056308"/>
                  </a:ext>
                </a:extLst>
              </a:tr>
              <a:tr h="2591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kern="1200" dirty="0" err="1">
                          <a:solidFill>
                            <a:schemeClr val="dk1"/>
                          </a:solidFill>
                          <a:effectLst/>
                          <a:latin typeface="+mn-lt"/>
                          <a:ea typeface="+mn-ea"/>
                          <a:cs typeface="+mn-cs"/>
                        </a:rPr>
                        <a:t>orderInteraction</a:t>
                      </a:r>
                      <a:endParaRPr lang="en-US" sz="1100" kern="1200" dirty="0">
                        <a:solidFill>
                          <a:schemeClr val="dk1"/>
                        </a:solidFill>
                        <a:effectLst/>
                        <a:latin typeface="+mn-lt"/>
                        <a:ea typeface="+mn-ea"/>
                        <a:cs typeface="+mn-cs"/>
                      </a:endParaRPr>
                    </a:p>
                  </a:txBody>
                  <a:tcPr/>
                </a:tc>
                <a:tc>
                  <a:txBody>
                    <a:bodyPr/>
                    <a:lstStyle/>
                    <a:p>
                      <a:r>
                        <a:rPr lang="en-US" sz="1100" dirty="0"/>
                        <a:t>Sequencing </a:t>
                      </a:r>
                    </a:p>
                  </a:txBody>
                  <a:tcPr/>
                </a:tc>
                <a:extLst>
                  <a:ext uri="{0D108BD9-81ED-4DB2-BD59-A6C34878D82A}">
                    <a16:rowId xmlns:a16="http://schemas.microsoft.com/office/drawing/2014/main" val="4051281326"/>
                  </a:ext>
                </a:extLst>
              </a:tr>
              <a:tr h="259190">
                <a:tc>
                  <a:txBody>
                    <a:bodyPr/>
                    <a:lstStyle/>
                    <a:p>
                      <a:r>
                        <a:rPr lang="fr-FR" sz="1100" kern="1200" dirty="0" err="1">
                          <a:solidFill>
                            <a:schemeClr val="dk1"/>
                          </a:solidFill>
                          <a:effectLst/>
                          <a:latin typeface="+mn-lt"/>
                          <a:ea typeface="+mn-ea"/>
                          <a:cs typeface="+mn-cs"/>
                        </a:rPr>
                        <a:t>extendedTextInteraction</a:t>
                      </a:r>
                      <a:endParaRPr lang="en-US" sz="1100" kern="1200" dirty="0">
                        <a:solidFill>
                          <a:schemeClr val="dk1"/>
                        </a:solidFill>
                        <a:effectLst/>
                        <a:latin typeface="+mn-lt"/>
                        <a:ea typeface="+mn-ea"/>
                        <a:cs typeface="+mn-cs"/>
                      </a:endParaRPr>
                    </a:p>
                  </a:txBody>
                  <a:tcPr/>
                </a:tc>
                <a:tc>
                  <a:txBody>
                    <a:bodyPr/>
                    <a:lstStyle/>
                    <a:p>
                      <a:r>
                        <a:rPr lang="en-US" sz="1100" dirty="0" err="1"/>
                        <a:t>OpenQuestion</a:t>
                      </a:r>
                      <a:endParaRPr lang="en-US" sz="1100" dirty="0"/>
                    </a:p>
                  </a:txBody>
                  <a:tcPr/>
                </a:tc>
                <a:extLst>
                  <a:ext uri="{0D108BD9-81ED-4DB2-BD59-A6C34878D82A}">
                    <a16:rowId xmlns:a16="http://schemas.microsoft.com/office/drawing/2014/main" val="2148388151"/>
                  </a:ext>
                </a:extLst>
              </a:tr>
              <a:tr h="259190">
                <a:tc>
                  <a:txBody>
                    <a:bodyPr/>
                    <a:lstStyle/>
                    <a:p>
                      <a:r>
                        <a:rPr lang="fr-FR" sz="1100" kern="1200" dirty="0" err="1">
                          <a:solidFill>
                            <a:schemeClr val="dk1"/>
                          </a:solidFill>
                          <a:effectLst/>
                          <a:latin typeface="+mn-lt"/>
                          <a:ea typeface="+mn-ea"/>
                          <a:cs typeface="+mn-cs"/>
                        </a:rPr>
                        <a:t>uploadInteraction</a:t>
                      </a:r>
                      <a:endParaRPr lang="en-US" sz="1100" kern="1200" dirty="0">
                        <a:solidFill>
                          <a:schemeClr val="dk1"/>
                        </a:solidFill>
                        <a:effectLst/>
                        <a:latin typeface="+mn-lt"/>
                        <a:ea typeface="+mn-ea"/>
                        <a:cs typeface="+mn-cs"/>
                      </a:endParaRPr>
                    </a:p>
                  </a:txBody>
                  <a:tcPr/>
                </a:tc>
                <a:tc>
                  <a:txBody>
                    <a:bodyPr/>
                    <a:lstStyle/>
                    <a:p>
                      <a:endParaRPr lang="en-US" sz="1100" dirty="0"/>
                    </a:p>
                  </a:txBody>
                  <a:tcPr/>
                </a:tc>
                <a:extLst>
                  <a:ext uri="{0D108BD9-81ED-4DB2-BD59-A6C34878D82A}">
                    <a16:rowId xmlns:a16="http://schemas.microsoft.com/office/drawing/2014/main" val="2384658801"/>
                  </a:ext>
                </a:extLst>
              </a:tr>
              <a:tr h="2591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kern="1200" dirty="0" err="1">
                          <a:solidFill>
                            <a:schemeClr val="dk1"/>
                          </a:solidFill>
                          <a:effectLst/>
                          <a:latin typeface="+mn-lt"/>
                          <a:ea typeface="+mn-ea"/>
                          <a:cs typeface="+mn-cs"/>
                        </a:rPr>
                        <a:t>associateInteraction</a:t>
                      </a:r>
                      <a:endParaRPr lang="en-US" sz="1100" kern="1200" dirty="0">
                        <a:solidFill>
                          <a:schemeClr val="dk1"/>
                        </a:solidFill>
                        <a:effectLst/>
                        <a:latin typeface="+mn-lt"/>
                        <a:ea typeface="+mn-ea"/>
                        <a:cs typeface="+mn-cs"/>
                      </a:endParaRPr>
                    </a:p>
                  </a:txBody>
                  <a:tcPr/>
                </a:tc>
                <a:tc>
                  <a:txBody>
                    <a:bodyPr/>
                    <a:lstStyle/>
                    <a:p>
                      <a:r>
                        <a:rPr lang="en-US" sz="1100" dirty="0"/>
                        <a:t>Matching</a:t>
                      </a:r>
                    </a:p>
                  </a:txBody>
                  <a:tcPr/>
                </a:tc>
                <a:extLst>
                  <a:ext uri="{0D108BD9-81ED-4DB2-BD59-A6C34878D82A}">
                    <a16:rowId xmlns:a16="http://schemas.microsoft.com/office/drawing/2014/main" val="3673895138"/>
                  </a:ext>
                </a:extLst>
              </a:tr>
              <a:tr h="2591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txBody>
                  <a:tcPr/>
                </a:tc>
                <a:tc>
                  <a:txBody>
                    <a:bodyPr/>
                    <a:lstStyle/>
                    <a:p>
                      <a:r>
                        <a:rPr lang="en-US" sz="1100" dirty="0" err="1"/>
                        <a:t>TrueFalse</a:t>
                      </a:r>
                      <a:endParaRPr lang="en-US" sz="1100" dirty="0"/>
                    </a:p>
                  </a:txBody>
                  <a:tcPr/>
                </a:tc>
                <a:extLst>
                  <a:ext uri="{0D108BD9-81ED-4DB2-BD59-A6C34878D82A}">
                    <a16:rowId xmlns:a16="http://schemas.microsoft.com/office/drawing/2014/main" val="204787699"/>
                  </a:ext>
                </a:extLst>
              </a:tr>
            </a:tbl>
          </a:graphicData>
        </a:graphic>
      </p:graphicFrame>
    </p:spTree>
    <p:extLst>
      <p:ext uri="{BB962C8B-B14F-4D97-AF65-F5344CB8AC3E}">
        <p14:creationId xmlns:p14="http://schemas.microsoft.com/office/powerpoint/2010/main" val="320468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DABD-6F07-4EAE-A7F1-F3F785E7C17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E7A1F3A-59BF-4B77-B41B-808A1105EE9E}"/>
              </a:ext>
            </a:extLst>
          </p:cNvPr>
          <p:cNvSpPr>
            <a:spLocks noGrp="1"/>
          </p:cNvSpPr>
          <p:nvPr>
            <p:ph idx="1"/>
          </p:nvPr>
        </p:nvSpPr>
        <p:spPr/>
        <p:txBody>
          <a:bodyPr/>
          <a:lstStyle/>
          <a:p>
            <a:r>
              <a:rPr lang="en-US" dirty="0"/>
              <a:t>DITA T&amp;L only offers a small set of questions</a:t>
            </a:r>
          </a:p>
          <a:p>
            <a:r>
              <a:rPr lang="en-US" dirty="0"/>
              <a:t>Nearly all DITA T&amp;L question types are more or less the same in QTI</a:t>
            </a:r>
          </a:p>
          <a:p>
            <a:endParaRPr lang="en-US" dirty="0"/>
          </a:p>
          <a:p>
            <a:r>
              <a:rPr lang="en-US" dirty="0"/>
              <a:t>But educational publishers want a big range of question types because different  disciplines have different didactic needs. </a:t>
            </a:r>
          </a:p>
          <a:p>
            <a:endParaRPr lang="en-US" dirty="0"/>
          </a:p>
          <a:p>
            <a:r>
              <a:rPr lang="en-US" dirty="0"/>
              <a:t>DITA T&amp;L should offer more question types (QTI and not QTI types)</a:t>
            </a:r>
          </a:p>
          <a:p>
            <a:endParaRPr lang="en-US" dirty="0"/>
          </a:p>
        </p:txBody>
      </p:sp>
    </p:spTree>
    <p:extLst>
      <p:ext uri="{BB962C8B-B14F-4D97-AF65-F5344CB8AC3E}">
        <p14:creationId xmlns:p14="http://schemas.microsoft.com/office/powerpoint/2010/main" val="244415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2EB1-8C46-4F36-BD28-6BF134084417}"/>
              </a:ext>
            </a:extLst>
          </p:cNvPr>
          <p:cNvSpPr>
            <a:spLocks noGrp="1"/>
          </p:cNvSpPr>
          <p:nvPr>
            <p:ph type="title"/>
          </p:nvPr>
        </p:nvSpPr>
        <p:spPr/>
        <p:txBody>
          <a:bodyPr/>
          <a:lstStyle/>
          <a:p>
            <a:r>
              <a:rPr lang="en-US" dirty="0"/>
              <a:t>DITA specialization </a:t>
            </a:r>
            <a:br>
              <a:rPr lang="en-US" dirty="0"/>
            </a:br>
            <a:r>
              <a:rPr lang="en-US" dirty="0"/>
              <a:t>“dita13.lc.extra-interactions” </a:t>
            </a:r>
          </a:p>
        </p:txBody>
      </p:sp>
      <p:sp>
        <p:nvSpPr>
          <p:cNvPr id="3" name="Content Placeholder 2">
            <a:extLst>
              <a:ext uri="{FF2B5EF4-FFF2-40B4-BE49-F238E27FC236}">
                <a16:creationId xmlns:a16="http://schemas.microsoft.com/office/drawing/2014/main" id="{CF997FDB-6D43-4703-AA1F-A8949D159977}"/>
              </a:ext>
            </a:extLst>
          </p:cNvPr>
          <p:cNvSpPr>
            <a:spLocks noGrp="1"/>
          </p:cNvSpPr>
          <p:nvPr>
            <p:ph idx="1"/>
          </p:nvPr>
        </p:nvSpPr>
        <p:spPr/>
        <p:txBody>
          <a:bodyPr>
            <a:normAutofit/>
          </a:bodyPr>
          <a:lstStyle/>
          <a:p>
            <a:r>
              <a:rPr lang="en-US" dirty="0"/>
              <a:t>Open source DITA-OT plug-in </a:t>
            </a:r>
          </a:p>
          <a:p>
            <a:r>
              <a:rPr lang="en-US" dirty="0"/>
              <a:t>Based/requires DITA 1.3</a:t>
            </a:r>
          </a:p>
          <a:p>
            <a:r>
              <a:rPr lang="en-US" dirty="0"/>
              <a:t>Defines more question types</a:t>
            </a:r>
          </a:p>
          <a:p>
            <a:r>
              <a:rPr lang="en-US" dirty="0"/>
              <a:t>Includes MathML</a:t>
            </a:r>
          </a:p>
        </p:txBody>
      </p:sp>
    </p:spTree>
    <p:extLst>
      <p:ext uri="{BB962C8B-B14F-4D97-AF65-F5344CB8AC3E}">
        <p14:creationId xmlns:p14="http://schemas.microsoft.com/office/powerpoint/2010/main" val="86607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2EB1-8C46-4F36-BD28-6BF134084417}"/>
              </a:ext>
            </a:extLst>
          </p:cNvPr>
          <p:cNvSpPr>
            <a:spLocks noGrp="1"/>
          </p:cNvSpPr>
          <p:nvPr>
            <p:ph type="title"/>
          </p:nvPr>
        </p:nvSpPr>
        <p:spPr/>
        <p:txBody>
          <a:bodyPr/>
          <a:lstStyle/>
          <a:p>
            <a:r>
              <a:rPr lang="en-US" dirty="0"/>
              <a:t>“dita13.lc.extra-interactions”</a:t>
            </a:r>
            <a:br>
              <a:rPr lang="en-US" dirty="0"/>
            </a:br>
            <a:r>
              <a:rPr lang="en-US" dirty="0"/>
              <a:t>question types </a:t>
            </a:r>
          </a:p>
        </p:txBody>
      </p:sp>
      <p:sp>
        <p:nvSpPr>
          <p:cNvPr id="3" name="Content Placeholder 2">
            <a:extLst>
              <a:ext uri="{FF2B5EF4-FFF2-40B4-BE49-F238E27FC236}">
                <a16:creationId xmlns:a16="http://schemas.microsoft.com/office/drawing/2014/main" id="{CF997FDB-6D43-4703-AA1F-A8949D159977}"/>
              </a:ext>
            </a:extLst>
          </p:cNvPr>
          <p:cNvSpPr>
            <a:spLocks noGrp="1"/>
          </p:cNvSpPr>
          <p:nvPr>
            <p:ph idx="1"/>
          </p:nvPr>
        </p:nvSpPr>
        <p:spPr/>
        <p:txBody>
          <a:bodyPr>
            <a:normAutofit lnSpcReduction="10000"/>
          </a:bodyPr>
          <a:lstStyle/>
          <a:p>
            <a:r>
              <a:rPr lang="en-US" dirty="0" err="1"/>
              <a:t>textEntry</a:t>
            </a:r>
            <a:r>
              <a:rPr lang="en-US" dirty="0"/>
              <a:t> – fill in a blank</a:t>
            </a:r>
          </a:p>
          <a:p>
            <a:r>
              <a:rPr lang="en-US" dirty="0" err="1"/>
              <a:t>gapMatch</a:t>
            </a:r>
            <a:r>
              <a:rPr lang="en-US" dirty="0"/>
              <a:t> – drag and drop a word into a blank</a:t>
            </a:r>
          </a:p>
          <a:p>
            <a:r>
              <a:rPr lang="en-US" dirty="0" err="1"/>
              <a:t>hottext</a:t>
            </a:r>
            <a:r>
              <a:rPr lang="en-US" dirty="0"/>
              <a:t> – highlight a word in a text</a:t>
            </a:r>
          </a:p>
          <a:p>
            <a:r>
              <a:rPr lang="en-US" dirty="0" err="1"/>
              <a:t>inlineChoice</a:t>
            </a:r>
            <a:r>
              <a:rPr lang="en-US" dirty="0"/>
              <a:t> – choose a word for a blank</a:t>
            </a:r>
          </a:p>
          <a:p>
            <a:r>
              <a:rPr lang="en-US" dirty="0" err="1"/>
              <a:t>gaphicGapMatch</a:t>
            </a:r>
            <a:r>
              <a:rPr lang="en-US" dirty="0"/>
              <a:t> – drag and drop a word or image onto an image</a:t>
            </a:r>
          </a:p>
          <a:p>
            <a:r>
              <a:rPr lang="en-US" dirty="0" err="1"/>
              <a:t>multipleMatch</a:t>
            </a:r>
            <a:r>
              <a:rPr lang="en-US" dirty="0"/>
              <a:t> – match items, relation can be n-to-n</a:t>
            </a:r>
          </a:p>
          <a:p>
            <a:r>
              <a:rPr lang="en-US" dirty="0"/>
              <a:t>drawing – draw on a given image, open question</a:t>
            </a:r>
          </a:p>
          <a:p>
            <a:r>
              <a:rPr lang="en-US" dirty="0" err="1"/>
              <a:t>acrosticWord</a:t>
            </a:r>
            <a:r>
              <a:rPr lang="en-US" dirty="0"/>
              <a:t> – one-dimensional crossword</a:t>
            </a:r>
          </a:p>
          <a:p>
            <a:pPr marL="0" indent="0">
              <a:buNone/>
            </a:pPr>
            <a:endParaRPr lang="en-US" dirty="0"/>
          </a:p>
          <a:p>
            <a:pPr marL="0" indent="0">
              <a:buNone/>
            </a:pPr>
            <a:r>
              <a:rPr lang="en-US" sz="1200" dirty="0"/>
              <a:t>(most of them have an equative in QTI)</a:t>
            </a:r>
          </a:p>
          <a:p>
            <a:pPr lvl="1"/>
            <a:endParaRPr lang="en-US" dirty="0"/>
          </a:p>
        </p:txBody>
      </p:sp>
    </p:spTree>
    <p:extLst>
      <p:ext uri="{BB962C8B-B14F-4D97-AF65-F5344CB8AC3E}">
        <p14:creationId xmlns:p14="http://schemas.microsoft.com/office/powerpoint/2010/main" val="339833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2D75-28AA-4E6A-9C37-CE9F766E664E}"/>
              </a:ext>
            </a:extLst>
          </p:cNvPr>
          <p:cNvSpPr>
            <a:spLocks noGrp="1"/>
          </p:cNvSpPr>
          <p:nvPr>
            <p:ph type="title"/>
          </p:nvPr>
        </p:nvSpPr>
        <p:spPr/>
        <p:txBody>
          <a:bodyPr/>
          <a:lstStyle/>
          <a:p>
            <a:r>
              <a:rPr lang="en-US" dirty="0" err="1"/>
              <a:t>textEntry</a:t>
            </a:r>
            <a:endParaRPr lang="en-US" dirty="0"/>
          </a:p>
        </p:txBody>
      </p:sp>
      <p:pic>
        <p:nvPicPr>
          <p:cNvPr id="4" name="Content Placeholder 3">
            <a:extLst>
              <a:ext uri="{FF2B5EF4-FFF2-40B4-BE49-F238E27FC236}">
                <a16:creationId xmlns:a16="http://schemas.microsoft.com/office/drawing/2014/main" id="{9762244C-6C04-47DB-ABA2-76B0F032323E}"/>
              </a:ext>
            </a:extLst>
          </p:cNvPr>
          <p:cNvPicPr>
            <a:picLocks noGrp="1" noChangeAspect="1"/>
          </p:cNvPicPr>
          <p:nvPr>
            <p:ph idx="1"/>
          </p:nvPr>
        </p:nvPicPr>
        <p:blipFill>
          <a:blip r:embed="rId2"/>
          <a:stretch>
            <a:fillRect/>
          </a:stretch>
        </p:blipFill>
        <p:spPr>
          <a:xfrm>
            <a:off x="1539055" y="1930400"/>
            <a:ext cx="6873226" cy="3881437"/>
          </a:xfrm>
          <a:prstGeom prst="rect">
            <a:avLst/>
          </a:prstGeom>
        </p:spPr>
      </p:pic>
    </p:spTree>
    <p:extLst>
      <p:ext uri="{BB962C8B-B14F-4D97-AF65-F5344CB8AC3E}">
        <p14:creationId xmlns:p14="http://schemas.microsoft.com/office/powerpoint/2010/main" val="247371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D152-8C6D-483C-92CF-2A4889201C5B}"/>
              </a:ext>
            </a:extLst>
          </p:cNvPr>
          <p:cNvSpPr>
            <a:spLocks noGrp="1"/>
          </p:cNvSpPr>
          <p:nvPr>
            <p:ph type="title"/>
          </p:nvPr>
        </p:nvSpPr>
        <p:spPr/>
        <p:txBody>
          <a:bodyPr/>
          <a:lstStyle/>
          <a:p>
            <a:r>
              <a:rPr lang="en-US" dirty="0" err="1"/>
              <a:t>lceTextEntry</a:t>
            </a:r>
            <a:r>
              <a:rPr lang="en-US" dirty="0"/>
              <a:t> XML</a:t>
            </a:r>
          </a:p>
        </p:txBody>
      </p:sp>
      <p:pic>
        <p:nvPicPr>
          <p:cNvPr id="7" name="Picture 6">
            <a:extLst>
              <a:ext uri="{FF2B5EF4-FFF2-40B4-BE49-F238E27FC236}">
                <a16:creationId xmlns:a16="http://schemas.microsoft.com/office/drawing/2014/main" id="{F61AF2D5-1B3B-4899-93B0-46CC0568F3FF}"/>
              </a:ext>
            </a:extLst>
          </p:cNvPr>
          <p:cNvPicPr>
            <a:picLocks noChangeAspect="1"/>
          </p:cNvPicPr>
          <p:nvPr/>
        </p:nvPicPr>
        <p:blipFill>
          <a:blip r:embed="rId2"/>
          <a:stretch>
            <a:fillRect/>
          </a:stretch>
        </p:blipFill>
        <p:spPr>
          <a:xfrm>
            <a:off x="914925" y="1445496"/>
            <a:ext cx="8121485" cy="4969864"/>
          </a:xfrm>
          <a:prstGeom prst="rect">
            <a:avLst/>
          </a:prstGeom>
        </p:spPr>
      </p:pic>
    </p:spTree>
    <p:extLst>
      <p:ext uri="{BB962C8B-B14F-4D97-AF65-F5344CB8AC3E}">
        <p14:creationId xmlns:p14="http://schemas.microsoft.com/office/powerpoint/2010/main" val="2920397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A783-0EE4-4B67-9D6A-B16FB1177CFA}"/>
              </a:ext>
            </a:extLst>
          </p:cNvPr>
          <p:cNvSpPr>
            <a:spLocks noGrp="1"/>
          </p:cNvSpPr>
          <p:nvPr>
            <p:ph type="title"/>
          </p:nvPr>
        </p:nvSpPr>
        <p:spPr/>
        <p:txBody>
          <a:bodyPr/>
          <a:lstStyle/>
          <a:p>
            <a:r>
              <a:rPr lang="en-US" dirty="0" err="1"/>
              <a:t>graphicGapMatch</a:t>
            </a:r>
            <a:endParaRPr lang="en-US" dirty="0"/>
          </a:p>
        </p:txBody>
      </p:sp>
      <p:pic>
        <p:nvPicPr>
          <p:cNvPr id="7" name="Picture 6">
            <a:extLst>
              <a:ext uri="{FF2B5EF4-FFF2-40B4-BE49-F238E27FC236}">
                <a16:creationId xmlns:a16="http://schemas.microsoft.com/office/drawing/2014/main" id="{905C35CF-70B0-4832-9BF9-CEE77A569371}"/>
              </a:ext>
            </a:extLst>
          </p:cNvPr>
          <p:cNvPicPr>
            <a:picLocks noChangeAspect="1"/>
          </p:cNvPicPr>
          <p:nvPr/>
        </p:nvPicPr>
        <p:blipFill>
          <a:blip r:embed="rId2"/>
          <a:stretch>
            <a:fillRect/>
          </a:stretch>
        </p:blipFill>
        <p:spPr>
          <a:xfrm>
            <a:off x="1191002" y="1484981"/>
            <a:ext cx="7309810" cy="4697411"/>
          </a:xfrm>
          <a:prstGeom prst="rect">
            <a:avLst/>
          </a:prstGeom>
        </p:spPr>
      </p:pic>
    </p:spTree>
    <p:extLst>
      <p:ext uri="{BB962C8B-B14F-4D97-AF65-F5344CB8AC3E}">
        <p14:creationId xmlns:p14="http://schemas.microsoft.com/office/powerpoint/2010/main" val="3384949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C419-9DEE-4506-9281-E002C4766517}"/>
              </a:ext>
            </a:extLst>
          </p:cNvPr>
          <p:cNvSpPr>
            <a:spLocks noGrp="1"/>
          </p:cNvSpPr>
          <p:nvPr>
            <p:ph type="title"/>
          </p:nvPr>
        </p:nvSpPr>
        <p:spPr/>
        <p:txBody>
          <a:bodyPr/>
          <a:lstStyle/>
          <a:p>
            <a:r>
              <a:rPr lang="en-US" dirty="0" err="1"/>
              <a:t>lceGraphicGapMath</a:t>
            </a:r>
            <a:r>
              <a:rPr lang="en-US" dirty="0"/>
              <a:t> XML</a:t>
            </a:r>
          </a:p>
        </p:txBody>
      </p:sp>
      <p:pic>
        <p:nvPicPr>
          <p:cNvPr id="4" name="Content Placeholder 3">
            <a:extLst>
              <a:ext uri="{FF2B5EF4-FFF2-40B4-BE49-F238E27FC236}">
                <a16:creationId xmlns:a16="http://schemas.microsoft.com/office/drawing/2014/main" id="{37D60CD7-4D48-43D8-821E-E035981879DF}"/>
              </a:ext>
            </a:extLst>
          </p:cNvPr>
          <p:cNvPicPr>
            <a:picLocks noGrp="1" noChangeAspect="1"/>
          </p:cNvPicPr>
          <p:nvPr>
            <p:ph idx="1"/>
          </p:nvPr>
        </p:nvPicPr>
        <p:blipFill>
          <a:blip r:embed="rId2"/>
          <a:stretch>
            <a:fillRect/>
          </a:stretch>
        </p:blipFill>
        <p:spPr>
          <a:xfrm>
            <a:off x="761760" y="1615893"/>
            <a:ext cx="7810299" cy="4770215"/>
          </a:xfrm>
          <a:prstGeom prst="rect">
            <a:avLst/>
          </a:prstGeom>
        </p:spPr>
      </p:pic>
    </p:spTree>
    <p:extLst>
      <p:ext uri="{BB962C8B-B14F-4D97-AF65-F5344CB8AC3E}">
        <p14:creationId xmlns:p14="http://schemas.microsoft.com/office/powerpoint/2010/main" val="360585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5F9-3FEA-469A-8D90-8AE598BB3EAA}"/>
              </a:ext>
            </a:extLst>
          </p:cNvPr>
          <p:cNvSpPr>
            <a:spLocks noGrp="1"/>
          </p:cNvSpPr>
          <p:nvPr>
            <p:ph type="title"/>
          </p:nvPr>
        </p:nvSpPr>
        <p:spPr/>
        <p:txBody>
          <a:bodyPr/>
          <a:lstStyle/>
          <a:p>
            <a:r>
              <a:rPr lang="en-US" dirty="0"/>
              <a:t>Speakers</a:t>
            </a:r>
          </a:p>
        </p:txBody>
      </p:sp>
      <p:sp>
        <p:nvSpPr>
          <p:cNvPr id="3" name="Content Placeholder 2">
            <a:extLst>
              <a:ext uri="{FF2B5EF4-FFF2-40B4-BE49-F238E27FC236}">
                <a16:creationId xmlns:a16="http://schemas.microsoft.com/office/drawing/2014/main" id="{7FE19A29-13E7-4526-9461-1D3235E82D1F}"/>
              </a:ext>
            </a:extLst>
          </p:cNvPr>
          <p:cNvSpPr>
            <a:spLocks noGrp="1"/>
          </p:cNvSpPr>
          <p:nvPr>
            <p:ph idx="1"/>
          </p:nvPr>
        </p:nvSpPr>
        <p:spPr/>
        <p:txBody>
          <a:bodyPr/>
          <a:lstStyle/>
          <a:p>
            <a:r>
              <a:rPr lang="en-US" dirty="0"/>
              <a:t>Birgit Strackenbrock – freelance information analyst and XML Schema developer, experienced in DITA Specializations</a:t>
            </a:r>
          </a:p>
          <a:p>
            <a:r>
              <a:rPr lang="en-US" dirty="0"/>
              <a:t>Jan Benedictus – founder </a:t>
            </a:r>
            <a:r>
              <a:rPr lang="en-US" dirty="0" err="1"/>
              <a:t>Liones</a:t>
            </a:r>
            <a:r>
              <a:rPr lang="en-US" dirty="0"/>
              <a:t> (web-agency) and </a:t>
            </a:r>
            <a:r>
              <a:rPr lang="en-US" dirty="0" err="1"/>
              <a:t>Fonto</a:t>
            </a:r>
            <a:r>
              <a:rPr lang="en-US" dirty="0"/>
              <a:t> XML (web-based XML editor for non-XML experts) </a:t>
            </a:r>
          </a:p>
          <a:p>
            <a:r>
              <a:rPr lang="en-US" dirty="0"/>
              <a:t>Both work for and together with educational publishers.</a:t>
            </a:r>
          </a:p>
          <a:p>
            <a:r>
              <a:rPr lang="en-US" dirty="0"/>
              <a:t>Jan is member of the DITA Lightweight TC, Birgit of the DITA T&amp;L TC</a:t>
            </a:r>
          </a:p>
        </p:txBody>
      </p:sp>
    </p:spTree>
    <p:extLst>
      <p:ext uri="{BB962C8B-B14F-4D97-AF65-F5344CB8AC3E}">
        <p14:creationId xmlns:p14="http://schemas.microsoft.com/office/powerpoint/2010/main" val="58007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962B-CD7B-49A1-8108-19622049E197}"/>
              </a:ext>
            </a:extLst>
          </p:cNvPr>
          <p:cNvSpPr>
            <a:spLocks noGrp="1"/>
          </p:cNvSpPr>
          <p:nvPr>
            <p:ph type="title"/>
          </p:nvPr>
        </p:nvSpPr>
        <p:spPr/>
        <p:txBody>
          <a:bodyPr/>
          <a:lstStyle/>
          <a:p>
            <a:r>
              <a:rPr lang="en-US" dirty="0" err="1"/>
              <a:t>acrosticWord</a:t>
            </a:r>
            <a:endParaRPr lang="en-US" dirty="0"/>
          </a:p>
        </p:txBody>
      </p:sp>
      <p:pic>
        <p:nvPicPr>
          <p:cNvPr id="7" name="Content Placeholder 6">
            <a:extLst>
              <a:ext uri="{FF2B5EF4-FFF2-40B4-BE49-F238E27FC236}">
                <a16:creationId xmlns:a16="http://schemas.microsoft.com/office/drawing/2014/main" id="{A4BCDBAB-916D-4CE7-A821-11D067622B3B}"/>
              </a:ext>
            </a:extLst>
          </p:cNvPr>
          <p:cNvPicPr>
            <a:picLocks noGrp="1" noChangeAspect="1"/>
          </p:cNvPicPr>
          <p:nvPr>
            <p:ph idx="1"/>
          </p:nvPr>
        </p:nvPicPr>
        <p:blipFill>
          <a:blip r:embed="rId2"/>
          <a:stretch>
            <a:fillRect/>
          </a:stretch>
        </p:blipFill>
        <p:spPr>
          <a:xfrm>
            <a:off x="1318600" y="1397719"/>
            <a:ext cx="6631437" cy="4818845"/>
          </a:xfrm>
        </p:spPr>
      </p:pic>
      <p:sp>
        <p:nvSpPr>
          <p:cNvPr id="8" name="Rectangle 7">
            <a:extLst>
              <a:ext uri="{FF2B5EF4-FFF2-40B4-BE49-F238E27FC236}">
                <a16:creationId xmlns:a16="http://schemas.microsoft.com/office/drawing/2014/main" id="{092E518C-6F81-48F9-B0FA-E0B3D3CB00B6}"/>
              </a:ext>
            </a:extLst>
          </p:cNvPr>
          <p:cNvSpPr/>
          <p:nvPr/>
        </p:nvSpPr>
        <p:spPr>
          <a:xfrm>
            <a:off x="3611006" y="1397719"/>
            <a:ext cx="2061769" cy="250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6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F52F-E55A-4FD1-AD0C-F5FBA0620D3D}"/>
              </a:ext>
            </a:extLst>
          </p:cNvPr>
          <p:cNvSpPr>
            <a:spLocks noGrp="1"/>
          </p:cNvSpPr>
          <p:nvPr>
            <p:ph type="title"/>
          </p:nvPr>
        </p:nvSpPr>
        <p:spPr/>
        <p:txBody>
          <a:bodyPr/>
          <a:lstStyle/>
          <a:p>
            <a:r>
              <a:rPr lang="en-US" dirty="0" err="1"/>
              <a:t>lceAcrosticPuzzle</a:t>
            </a:r>
            <a:endParaRPr lang="en-US" dirty="0"/>
          </a:p>
        </p:txBody>
      </p:sp>
      <p:pic>
        <p:nvPicPr>
          <p:cNvPr id="4" name="Content Placeholder 3">
            <a:extLst>
              <a:ext uri="{FF2B5EF4-FFF2-40B4-BE49-F238E27FC236}">
                <a16:creationId xmlns:a16="http://schemas.microsoft.com/office/drawing/2014/main" id="{6F86E6F5-6689-44AB-BAEB-8E4E67BA386D}"/>
              </a:ext>
            </a:extLst>
          </p:cNvPr>
          <p:cNvPicPr>
            <a:picLocks noGrp="1" noChangeAspect="1"/>
          </p:cNvPicPr>
          <p:nvPr>
            <p:ph idx="1"/>
          </p:nvPr>
        </p:nvPicPr>
        <p:blipFill>
          <a:blip r:embed="rId2"/>
          <a:stretch>
            <a:fillRect/>
          </a:stretch>
        </p:blipFill>
        <p:spPr>
          <a:xfrm>
            <a:off x="969531" y="1644605"/>
            <a:ext cx="7612766" cy="4798350"/>
          </a:xfrm>
          <a:prstGeom prst="rect">
            <a:avLst/>
          </a:prstGeom>
        </p:spPr>
      </p:pic>
    </p:spTree>
    <p:extLst>
      <p:ext uri="{BB962C8B-B14F-4D97-AF65-F5344CB8AC3E}">
        <p14:creationId xmlns:p14="http://schemas.microsoft.com/office/powerpoint/2010/main" val="3430591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4E0F-9475-4B75-ADB2-D75A6A39B792}"/>
              </a:ext>
            </a:extLst>
          </p:cNvPr>
          <p:cNvSpPr>
            <a:spLocks noGrp="1"/>
          </p:cNvSpPr>
          <p:nvPr>
            <p:ph type="title"/>
          </p:nvPr>
        </p:nvSpPr>
        <p:spPr/>
        <p:txBody>
          <a:bodyPr/>
          <a:lstStyle/>
          <a:p>
            <a:r>
              <a:rPr lang="en-US" dirty="0"/>
              <a:t>Point of interest during specializing  </a:t>
            </a:r>
          </a:p>
        </p:txBody>
      </p:sp>
      <p:sp>
        <p:nvSpPr>
          <p:cNvPr id="3" name="Content Placeholder 2">
            <a:extLst>
              <a:ext uri="{FF2B5EF4-FFF2-40B4-BE49-F238E27FC236}">
                <a16:creationId xmlns:a16="http://schemas.microsoft.com/office/drawing/2014/main" id="{B97FD297-C57D-4E07-90C1-09980B29349D}"/>
              </a:ext>
            </a:extLst>
          </p:cNvPr>
          <p:cNvSpPr>
            <a:spLocks noGrp="1"/>
          </p:cNvSpPr>
          <p:nvPr>
            <p:ph idx="1"/>
          </p:nvPr>
        </p:nvSpPr>
        <p:spPr/>
        <p:txBody>
          <a:bodyPr/>
          <a:lstStyle/>
          <a:p>
            <a:r>
              <a:rPr lang="en-US" dirty="0"/>
              <a:t>lcInteractionBase2 and lcQuestionBase2 are based on div that’s much more flexible than on fig</a:t>
            </a:r>
          </a:p>
          <a:p>
            <a:r>
              <a:rPr lang="en-US" dirty="0"/>
              <a:t>A correct answer is only recognizable through the empty element lcCorrectResponse2, no different semantic elements for incorrect and correct answers</a:t>
            </a:r>
          </a:p>
          <a:p>
            <a:r>
              <a:rPr lang="en-US" dirty="0"/>
              <a:t>Specializing as close as possible to the patterns used in DITA 1.3 T&amp;L   </a:t>
            </a:r>
          </a:p>
        </p:txBody>
      </p:sp>
    </p:spTree>
    <p:extLst>
      <p:ext uri="{BB962C8B-B14F-4D97-AF65-F5344CB8AC3E}">
        <p14:creationId xmlns:p14="http://schemas.microsoft.com/office/powerpoint/2010/main" val="1678458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777D-4061-47A2-965C-BC904A552BA6}"/>
              </a:ext>
            </a:extLst>
          </p:cNvPr>
          <p:cNvSpPr>
            <a:spLocks noGrp="1"/>
          </p:cNvSpPr>
          <p:nvPr>
            <p:ph type="title"/>
          </p:nvPr>
        </p:nvSpPr>
        <p:spPr/>
        <p:txBody>
          <a:bodyPr/>
          <a:lstStyle/>
          <a:p>
            <a:r>
              <a:rPr lang="en-US" dirty="0"/>
              <a:t>DITA 1.3 T&amp;L – </a:t>
            </a:r>
            <a:br>
              <a:rPr lang="en-US" dirty="0"/>
            </a:br>
            <a:r>
              <a:rPr lang="en-US" dirty="0"/>
              <a:t>Disadvantages for users</a:t>
            </a:r>
          </a:p>
        </p:txBody>
      </p:sp>
      <p:sp>
        <p:nvSpPr>
          <p:cNvPr id="3" name="Content Placeholder 2">
            <a:extLst>
              <a:ext uri="{FF2B5EF4-FFF2-40B4-BE49-F238E27FC236}">
                <a16:creationId xmlns:a16="http://schemas.microsoft.com/office/drawing/2014/main" id="{BCD7F9D2-E25D-48A3-83D3-2DB9F3FF6251}"/>
              </a:ext>
            </a:extLst>
          </p:cNvPr>
          <p:cNvSpPr>
            <a:spLocks noGrp="1"/>
          </p:cNvSpPr>
          <p:nvPr>
            <p:ph idx="1"/>
          </p:nvPr>
        </p:nvSpPr>
        <p:spPr/>
        <p:txBody>
          <a:bodyPr/>
          <a:lstStyle/>
          <a:p>
            <a:r>
              <a:rPr lang="en-US" dirty="0"/>
              <a:t>Double question elements e.g. </a:t>
            </a:r>
            <a:r>
              <a:rPr lang="en-US" dirty="0" err="1"/>
              <a:t>lcOpenQuestion</a:t>
            </a:r>
            <a:r>
              <a:rPr lang="en-US" dirty="0"/>
              <a:t> and lcOpenQuestion2 </a:t>
            </a:r>
          </a:p>
          <a:p>
            <a:r>
              <a:rPr lang="en-US" dirty="0"/>
              <a:t>No semantic elements for correct and incorrect answers</a:t>
            </a:r>
          </a:p>
          <a:p>
            <a:r>
              <a:rPr lang="en-US" dirty="0"/>
              <a:t>No MathML integrated</a:t>
            </a:r>
          </a:p>
          <a:p>
            <a:r>
              <a:rPr lang="en-US" dirty="0"/>
              <a:t>Not enough question types</a:t>
            </a:r>
          </a:p>
          <a:p>
            <a:r>
              <a:rPr lang="en-US" dirty="0"/>
              <a:t>No concept for questions with sub-questions and overall assignment </a:t>
            </a:r>
          </a:p>
          <a:p>
            <a:endParaRPr lang="en-US" dirty="0"/>
          </a:p>
        </p:txBody>
      </p:sp>
    </p:spTree>
    <p:extLst>
      <p:ext uri="{BB962C8B-B14F-4D97-AF65-F5344CB8AC3E}">
        <p14:creationId xmlns:p14="http://schemas.microsoft.com/office/powerpoint/2010/main" val="3344898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421D-F78A-490F-9A7C-85C1223C04E5}"/>
              </a:ext>
            </a:extLst>
          </p:cNvPr>
          <p:cNvSpPr>
            <a:spLocks noGrp="1"/>
          </p:cNvSpPr>
          <p:nvPr>
            <p:ph type="title"/>
          </p:nvPr>
        </p:nvSpPr>
        <p:spPr/>
        <p:txBody>
          <a:bodyPr/>
          <a:lstStyle/>
          <a:p>
            <a:r>
              <a:rPr lang="en-US" dirty="0"/>
              <a:t>DITA T&amp;L assessment – </a:t>
            </a:r>
            <a:br>
              <a:rPr lang="en-US" dirty="0"/>
            </a:br>
            <a:r>
              <a:rPr lang="en-US" dirty="0"/>
              <a:t>next generation</a:t>
            </a:r>
          </a:p>
        </p:txBody>
      </p:sp>
      <p:sp>
        <p:nvSpPr>
          <p:cNvPr id="3" name="Content Placeholder 2">
            <a:extLst>
              <a:ext uri="{FF2B5EF4-FFF2-40B4-BE49-F238E27FC236}">
                <a16:creationId xmlns:a16="http://schemas.microsoft.com/office/drawing/2014/main" id="{D0145F06-AE5C-43D7-9499-4ED07DC56B3C}"/>
              </a:ext>
            </a:extLst>
          </p:cNvPr>
          <p:cNvSpPr>
            <a:spLocks noGrp="1"/>
          </p:cNvSpPr>
          <p:nvPr>
            <p:ph idx="1"/>
          </p:nvPr>
        </p:nvSpPr>
        <p:spPr/>
        <p:txBody>
          <a:bodyPr/>
          <a:lstStyle/>
          <a:p>
            <a:r>
              <a:rPr lang="en-US" dirty="0"/>
              <a:t>Per question type one question element</a:t>
            </a:r>
          </a:p>
          <a:p>
            <a:r>
              <a:rPr lang="en-US" dirty="0"/>
              <a:t>More question types</a:t>
            </a:r>
          </a:p>
          <a:p>
            <a:r>
              <a:rPr lang="en-US" dirty="0"/>
              <a:t>Integration of MathML</a:t>
            </a:r>
          </a:p>
          <a:p>
            <a:r>
              <a:rPr lang="en-US" dirty="0"/>
              <a:t>Concept for questions with sub-questions</a:t>
            </a:r>
          </a:p>
          <a:p>
            <a:r>
              <a:rPr lang="en-US" dirty="0"/>
              <a:t>Semantic elements for correct and incorrect answers</a:t>
            </a:r>
          </a:p>
          <a:p>
            <a:r>
              <a:rPr lang="en-US" dirty="0"/>
              <a:t>Feedback per question, sub-question and answer</a:t>
            </a:r>
          </a:p>
          <a:p>
            <a:pPr marL="0" indent="0">
              <a:buNone/>
            </a:pPr>
            <a:endParaRPr lang="en-US" dirty="0"/>
          </a:p>
        </p:txBody>
      </p:sp>
    </p:spTree>
    <p:extLst>
      <p:ext uri="{BB962C8B-B14F-4D97-AF65-F5344CB8AC3E}">
        <p14:creationId xmlns:p14="http://schemas.microsoft.com/office/powerpoint/2010/main" val="352971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4CDF-BD95-4BFA-86CB-713C60A86DB0}"/>
              </a:ext>
            </a:extLst>
          </p:cNvPr>
          <p:cNvSpPr>
            <a:spLocks noGrp="1"/>
          </p:cNvSpPr>
          <p:nvPr>
            <p:ph type="title"/>
          </p:nvPr>
        </p:nvSpPr>
        <p:spPr/>
        <p:txBody>
          <a:bodyPr/>
          <a:lstStyle/>
          <a:p>
            <a:r>
              <a:rPr lang="en-US" dirty="0"/>
              <a:t>Why this presentation?</a:t>
            </a:r>
          </a:p>
        </p:txBody>
      </p:sp>
      <p:sp>
        <p:nvSpPr>
          <p:cNvPr id="3" name="Content Placeholder 2">
            <a:extLst>
              <a:ext uri="{FF2B5EF4-FFF2-40B4-BE49-F238E27FC236}">
                <a16:creationId xmlns:a16="http://schemas.microsoft.com/office/drawing/2014/main" id="{A694785D-50F8-4244-81AF-50B8A5D360B7}"/>
              </a:ext>
            </a:extLst>
          </p:cNvPr>
          <p:cNvSpPr>
            <a:spLocks noGrp="1"/>
          </p:cNvSpPr>
          <p:nvPr>
            <p:ph idx="1"/>
          </p:nvPr>
        </p:nvSpPr>
        <p:spPr/>
        <p:txBody>
          <a:bodyPr/>
          <a:lstStyle/>
          <a:p>
            <a:r>
              <a:rPr lang="en-US" dirty="0"/>
              <a:t>Show that DITA T&amp;L is suitable for educational content as well.</a:t>
            </a:r>
          </a:p>
          <a:p>
            <a:r>
              <a:rPr lang="en-US" dirty="0"/>
              <a:t>Make DITA Training &amp; Learning more known and popular</a:t>
            </a:r>
          </a:p>
          <a:p>
            <a:r>
              <a:rPr lang="en-US" dirty="0"/>
              <a:t>Encourage users to use DITA T&amp;L </a:t>
            </a:r>
          </a:p>
          <a:p>
            <a:endParaRPr lang="en-US" dirty="0"/>
          </a:p>
          <a:p>
            <a:endParaRPr lang="en-US" dirty="0"/>
          </a:p>
        </p:txBody>
      </p:sp>
    </p:spTree>
    <p:extLst>
      <p:ext uri="{BB962C8B-B14F-4D97-AF65-F5344CB8AC3E}">
        <p14:creationId xmlns:p14="http://schemas.microsoft.com/office/powerpoint/2010/main" val="29874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DDFD-B71D-4DF2-BBF1-FD3D46F39D51}"/>
              </a:ext>
            </a:extLst>
          </p:cNvPr>
          <p:cNvSpPr>
            <a:spLocks noGrp="1"/>
          </p:cNvSpPr>
          <p:nvPr>
            <p:ph type="title"/>
          </p:nvPr>
        </p:nvSpPr>
        <p:spPr/>
        <p:txBody>
          <a:bodyPr/>
          <a:lstStyle/>
          <a:p>
            <a:r>
              <a:rPr lang="en-US" dirty="0"/>
              <a:t>DITA T&amp;L</a:t>
            </a:r>
          </a:p>
        </p:txBody>
      </p:sp>
      <p:sp>
        <p:nvSpPr>
          <p:cNvPr id="3" name="Content Placeholder 2">
            <a:extLst>
              <a:ext uri="{FF2B5EF4-FFF2-40B4-BE49-F238E27FC236}">
                <a16:creationId xmlns:a16="http://schemas.microsoft.com/office/drawing/2014/main" id="{4084B75F-1160-4C09-AFB1-7333271571A4}"/>
              </a:ext>
            </a:extLst>
          </p:cNvPr>
          <p:cNvSpPr>
            <a:spLocks noGrp="1"/>
          </p:cNvSpPr>
          <p:nvPr>
            <p:ph idx="1"/>
          </p:nvPr>
        </p:nvSpPr>
        <p:spPr/>
        <p:txBody>
          <a:bodyPr/>
          <a:lstStyle/>
          <a:p>
            <a:r>
              <a:rPr lang="en-US" dirty="0"/>
              <a:t>Elements in the learning and training section include specialized topics, maps, content, and metadata elements specially designed to support instructional content.</a:t>
            </a:r>
          </a:p>
          <a:p>
            <a:r>
              <a:rPr lang="en-US" dirty="0"/>
              <a:t>Simply using the content models described in this specification, of course, does not ensure quality learning content. Quality learning content only results from good instructional design and in-depth learning needs analysis.</a:t>
            </a:r>
          </a:p>
        </p:txBody>
      </p:sp>
    </p:spTree>
    <p:extLst>
      <p:ext uri="{BB962C8B-B14F-4D97-AF65-F5344CB8AC3E}">
        <p14:creationId xmlns:p14="http://schemas.microsoft.com/office/powerpoint/2010/main" val="119705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68D4-7055-4249-ADE2-28A3146B5245}"/>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D4166B0A-607B-43D7-B507-51C052B42036}"/>
              </a:ext>
            </a:extLst>
          </p:cNvPr>
          <p:cNvSpPr>
            <a:spLocks noGrp="1"/>
          </p:cNvSpPr>
          <p:nvPr>
            <p:ph idx="1"/>
          </p:nvPr>
        </p:nvSpPr>
        <p:spPr/>
        <p:txBody>
          <a:bodyPr>
            <a:normAutofit lnSpcReduction="10000"/>
          </a:bodyPr>
          <a:lstStyle/>
          <a:p>
            <a:r>
              <a:rPr lang="en-US" dirty="0"/>
              <a:t>Training - Organized activity aimed at imparting information and/or instructions to improve the recipient's performance or to help him or her attain a required level of knowledge or skill.</a:t>
            </a:r>
          </a:p>
          <a:p>
            <a:r>
              <a:rPr lang="en-US" dirty="0"/>
              <a:t>Education - The wealth of knowledge acquired by an individual after studying particular subject matters that provide an understanding of something. Education requires instruction of some sort from an individual or composed literature. The most common forms of education result from years of schooling that incorporates studies of a variety of subjects.</a:t>
            </a:r>
          </a:p>
          <a:p>
            <a:r>
              <a:rPr lang="en-US" dirty="0"/>
              <a:t>Learning - Measurable and relatively permanent change in behavior through experience, instruction, or study</a:t>
            </a:r>
          </a:p>
          <a:p>
            <a:pPr marL="0" indent="0">
              <a:buNone/>
            </a:pPr>
            <a:endParaRPr lang="en-US" dirty="0"/>
          </a:p>
          <a:p>
            <a:pPr marL="0" indent="0">
              <a:buNone/>
            </a:pPr>
            <a:r>
              <a:rPr lang="en-US" dirty="0"/>
              <a:t>(http://www.businessdictionary.com)</a:t>
            </a:r>
          </a:p>
        </p:txBody>
      </p:sp>
    </p:spTree>
    <p:extLst>
      <p:ext uri="{BB962C8B-B14F-4D97-AF65-F5344CB8AC3E}">
        <p14:creationId xmlns:p14="http://schemas.microsoft.com/office/powerpoint/2010/main" val="337434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2D6A-48F1-465D-8282-940EFDB596ED}"/>
              </a:ext>
            </a:extLst>
          </p:cNvPr>
          <p:cNvSpPr>
            <a:spLocks noGrp="1"/>
          </p:cNvSpPr>
          <p:nvPr>
            <p:ph type="title"/>
          </p:nvPr>
        </p:nvSpPr>
        <p:spPr/>
        <p:txBody>
          <a:bodyPr/>
          <a:lstStyle/>
          <a:p>
            <a:r>
              <a:rPr lang="en-US" dirty="0"/>
              <a:t>Kind of content</a:t>
            </a:r>
          </a:p>
        </p:txBody>
      </p:sp>
      <p:sp>
        <p:nvSpPr>
          <p:cNvPr id="3" name="Content Placeholder 2">
            <a:extLst>
              <a:ext uri="{FF2B5EF4-FFF2-40B4-BE49-F238E27FC236}">
                <a16:creationId xmlns:a16="http://schemas.microsoft.com/office/drawing/2014/main" id="{2520FCBE-DEEB-4BB7-AD50-4659A2175FD7}"/>
              </a:ext>
            </a:extLst>
          </p:cNvPr>
          <p:cNvSpPr>
            <a:spLocks noGrp="1"/>
          </p:cNvSpPr>
          <p:nvPr>
            <p:ph idx="1"/>
          </p:nvPr>
        </p:nvSpPr>
        <p:spPr/>
        <p:txBody>
          <a:bodyPr/>
          <a:lstStyle/>
          <a:p>
            <a:r>
              <a:rPr lang="en-US" dirty="0"/>
              <a:t>Training and learning ≠ education</a:t>
            </a:r>
          </a:p>
          <a:p>
            <a:r>
              <a:rPr lang="en-US" dirty="0"/>
              <a:t>Education is more complex</a:t>
            </a:r>
          </a:p>
          <a:p>
            <a:r>
              <a:rPr lang="en-US" dirty="0"/>
              <a:t>Education is the field of study that deals mainly with methods of teaching and learning in schools (</a:t>
            </a:r>
            <a:r>
              <a:rPr lang="en-US" dirty="0">
                <a:hlinkClick r:id="rId2"/>
              </a:rPr>
              <a:t>www.merriam-webster.com</a:t>
            </a:r>
            <a:r>
              <a:rPr lang="en-US" dirty="0"/>
              <a:t>)</a:t>
            </a:r>
          </a:p>
          <a:p>
            <a:r>
              <a:rPr lang="en-US" dirty="0"/>
              <a:t>Education mostly is committed to a curriculum </a:t>
            </a:r>
          </a:p>
          <a:p>
            <a:r>
              <a:rPr lang="en-US" dirty="0"/>
              <a:t>But nevertheless there are coincidences between training and educational material.</a:t>
            </a:r>
          </a:p>
          <a:p>
            <a:endParaRPr lang="en-US" dirty="0"/>
          </a:p>
        </p:txBody>
      </p:sp>
    </p:spTree>
    <p:extLst>
      <p:ext uri="{BB962C8B-B14F-4D97-AF65-F5344CB8AC3E}">
        <p14:creationId xmlns:p14="http://schemas.microsoft.com/office/powerpoint/2010/main" val="20311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985D-220A-4C6F-B08D-3FBB06EBABE7}"/>
              </a:ext>
            </a:extLst>
          </p:cNvPr>
          <p:cNvSpPr>
            <a:spLocks noGrp="1"/>
          </p:cNvSpPr>
          <p:nvPr>
            <p:ph type="title"/>
          </p:nvPr>
        </p:nvSpPr>
        <p:spPr/>
        <p:txBody>
          <a:bodyPr/>
          <a:lstStyle/>
          <a:p>
            <a:r>
              <a:rPr lang="en-US" dirty="0"/>
              <a:t>Educational content</a:t>
            </a:r>
          </a:p>
        </p:txBody>
      </p:sp>
      <p:sp>
        <p:nvSpPr>
          <p:cNvPr id="3" name="Content Placeholder 2">
            <a:extLst>
              <a:ext uri="{FF2B5EF4-FFF2-40B4-BE49-F238E27FC236}">
                <a16:creationId xmlns:a16="http://schemas.microsoft.com/office/drawing/2014/main" id="{D6BDE27D-E6EE-4D00-A2F8-0D845DA15428}"/>
              </a:ext>
            </a:extLst>
          </p:cNvPr>
          <p:cNvSpPr>
            <a:spLocks noGrp="1"/>
          </p:cNvSpPr>
          <p:nvPr>
            <p:ph idx="1"/>
          </p:nvPr>
        </p:nvSpPr>
        <p:spPr/>
        <p:txBody>
          <a:bodyPr/>
          <a:lstStyle/>
          <a:p>
            <a:r>
              <a:rPr lang="en-US" dirty="0"/>
              <a:t>Interactive questions</a:t>
            </a:r>
          </a:p>
          <a:p>
            <a:r>
              <a:rPr lang="en-US" dirty="0"/>
              <a:t>Assessments</a:t>
            </a:r>
          </a:p>
          <a:p>
            <a:r>
              <a:rPr lang="en-US" dirty="0"/>
              <a:t>Theory</a:t>
            </a:r>
          </a:p>
          <a:p>
            <a:r>
              <a:rPr lang="en-US" dirty="0"/>
              <a:t>Learning objectives</a:t>
            </a:r>
          </a:p>
          <a:p>
            <a:r>
              <a:rPr lang="en-US" dirty="0"/>
              <a:t>Metadata (LOM)</a:t>
            </a:r>
          </a:p>
        </p:txBody>
      </p:sp>
    </p:spTree>
    <p:extLst>
      <p:ext uri="{BB962C8B-B14F-4D97-AF65-F5344CB8AC3E}">
        <p14:creationId xmlns:p14="http://schemas.microsoft.com/office/powerpoint/2010/main" val="60179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E4E7-DFFE-48BB-B2F5-84917FEE62CC}"/>
              </a:ext>
            </a:extLst>
          </p:cNvPr>
          <p:cNvSpPr>
            <a:spLocks noGrp="1"/>
          </p:cNvSpPr>
          <p:nvPr>
            <p:ph type="title"/>
          </p:nvPr>
        </p:nvSpPr>
        <p:spPr/>
        <p:txBody>
          <a:bodyPr/>
          <a:lstStyle/>
          <a:p>
            <a:r>
              <a:rPr lang="en-US" dirty="0"/>
              <a:t>DITA T&amp;L topics</a:t>
            </a:r>
          </a:p>
        </p:txBody>
      </p:sp>
      <p:sp>
        <p:nvSpPr>
          <p:cNvPr id="3" name="Content Placeholder 2">
            <a:extLst>
              <a:ext uri="{FF2B5EF4-FFF2-40B4-BE49-F238E27FC236}">
                <a16:creationId xmlns:a16="http://schemas.microsoft.com/office/drawing/2014/main" id="{2E51B001-9DB7-4D09-BB93-B402C5885E7B}"/>
              </a:ext>
            </a:extLst>
          </p:cNvPr>
          <p:cNvSpPr>
            <a:spLocks noGrp="1"/>
          </p:cNvSpPr>
          <p:nvPr>
            <p:ph idx="1"/>
          </p:nvPr>
        </p:nvSpPr>
        <p:spPr/>
        <p:txBody>
          <a:bodyPr>
            <a:normAutofit/>
          </a:bodyPr>
          <a:lstStyle/>
          <a:p>
            <a:r>
              <a:rPr lang="en-US" dirty="0"/>
              <a:t>&lt;</a:t>
            </a:r>
            <a:r>
              <a:rPr lang="en-US" dirty="0" err="1"/>
              <a:t>learningContent</a:t>
            </a:r>
            <a:r>
              <a:rPr lang="en-US" dirty="0"/>
              <a:t>&gt;</a:t>
            </a:r>
          </a:p>
          <a:p>
            <a:r>
              <a:rPr lang="en-US" dirty="0"/>
              <a:t>&lt;</a:t>
            </a:r>
            <a:r>
              <a:rPr lang="en-US" dirty="0" err="1"/>
              <a:t>learningAssessment</a:t>
            </a:r>
            <a:r>
              <a:rPr lang="en-US" dirty="0"/>
              <a:t>&gt;</a:t>
            </a:r>
          </a:p>
          <a:p>
            <a:r>
              <a:rPr lang="en-US" dirty="0"/>
              <a:t>&lt;</a:t>
            </a:r>
            <a:r>
              <a:rPr lang="en-US" dirty="0" err="1"/>
              <a:t>learningPlan</a:t>
            </a:r>
            <a:r>
              <a:rPr lang="en-US" dirty="0"/>
              <a:t>&gt;</a:t>
            </a:r>
          </a:p>
          <a:p>
            <a:r>
              <a:rPr lang="en-US" dirty="0"/>
              <a:t>&lt;</a:t>
            </a:r>
            <a:r>
              <a:rPr lang="en-US" dirty="0" err="1"/>
              <a:t>learningOverview</a:t>
            </a:r>
            <a:r>
              <a:rPr lang="en-US" dirty="0"/>
              <a:t>&gt;</a:t>
            </a:r>
          </a:p>
          <a:p>
            <a:r>
              <a:rPr lang="en-US" dirty="0"/>
              <a:t>&lt;</a:t>
            </a:r>
            <a:r>
              <a:rPr lang="en-US" dirty="0" err="1"/>
              <a:t>learningSummary</a:t>
            </a:r>
            <a:r>
              <a:rPr lang="en-US" dirty="0"/>
              <a:t>&gt;</a:t>
            </a:r>
          </a:p>
        </p:txBody>
      </p:sp>
    </p:spTree>
    <p:extLst>
      <p:ext uri="{BB962C8B-B14F-4D97-AF65-F5344CB8AC3E}">
        <p14:creationId xmlns:p14="http://schemas.microsoft.com/office/powerpoint/2010/main" val="348422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4C6C-48DD-4FC9-92F6-9487FEAF3E25}"/>
              </a:ext>
            </a:extLst>
          </p:cNvPr>
          <p:cNvSpPr>
            <a:spLocks noGrp="1"/>
          </p:cNvSpPr>
          <p:nvPr>
            <p:ph type="title"/>
          </p:nvPr>
        </p:nvSpPr>
        <p:spPr/>
        <p:txBody>
          <a:bodyPr/>
          <a:lstStyle/>
          <a:p>
            <a:r>
              <a:rPr lang="en-US" dirty="0"/>
              <a:t>&lt;</a:t>
            </a:r>
            <a:r>
              <a:rPr lang="en-US" dirty="0" err="1"/>
              <a:t>learningContent</a:t>
            </a:r>
            <a:r>
              <a:rPr lang="en-US" dirty="0"/>
              <a:t>&gt;</a:t>
            </a:r>
          </a:p>
        </p:txBody>
      </p:sp>
      <p:sp>
        <p:nvSpPr>
          <p:cNvPr id="3" name="Content Placeholder 2">
            <a:extLst>
              <a:ext uri="{FF2B5EF4-FFF2-40B4-BE49-F238E27FC236}">
                <a16:creationId xmlns:a16="http://schemas.microsoft.com/office/drawing/2014/main" id="{0813E5A0-5659-494E-B125-10F172ABCC1D}"/>
              </a:ext>
            </a:extLst>
          </p:cNvPr>
          <p:cNvSpPr>
            <a:spLocks noGrp="1"/>
          </p:cNvSpPr>
          <p:nvPr>
            <p:ph idx="1"/>
          </p:nvPr>
        </p:nvSpPr>
        <p:spPr/>
        <p:txBody>
          <a:bodyPr/>
          <a:lstStyle/>
          <a:p>
            <a:r>
              <a:rPr lang="en-US" dirty="0"/>
              <a:t>Provides the learning content itself</a:t>
            </a:r>
          </a:p>
          <a:p>
            <a:r>
              <a:rPr lang="en-US" dirty="0"/>
              <a:t>Comprises a set of self-contained content about a single terminal learning objective supported by zero or more enabling learning objectives</a:t>
            </a:r>
          </a:p>
        </p:txBody>
      </p:sp>
    </p:spTree>
    <p:extLst>
      <p:ext uri="{BB962C8B-B14F-4D97-AF65-F5344CB8AC3E}">
        <p14:creationId xmlns:p14="http://schemas.microsoft.com/office/powerpoint/2010/main" val="401675204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0</TotalTime>
  <Words>831</Words>
  <Application>Microsoft Office PowerPoint</Application>
  <PresentationFormat>Widescreen</PresentationFormat>
  <Paragraphs>124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Trebuchet MS</vt:lpstr>
      <vt:lpstr>Wingdings 3</vt:lpstr>
      <vt:lpstr>Facet</vt:lpstr>
      <vt:lpstr>DITA for educational content</vt:lpstr>
      <vt:lpstr>Speakers</vt:lpstr>
      <vt:lpstr>Why this presentation?</vt:lpstr>
      <vt:lpstr>DITA T&amp;L</vt:lpstr>
      <vt:lpstr>Some definitions</vt:lpstr>
      <vt:lpstr>Kind of content</vt:lpstr>
      <vt:lpstr>Educational content</vt:lpstr>
      <vt:lpstr>DITA T&amp;L topics</vt:lpstr>
      <vt:lpstr>&lt;learningContent&gt;</vt:lpstr>
      <vt:lpstr>&lt;learningAssessment&gt; </vt:lpstr>
      <vt:lpstr>QTI</vt:lpstr>
      <vt:lpstr>Comparison </vt:lpstr>
      <vt:lpstr>Conclusion</vt:lpstr>
      <vt:lpstr>DITA specialization  “dita13.lc.extra-interactions” </vt:lpstr>
      <vt:lpstr>“dita13.lc.extra-interactions” question types </vt:lpstr>
      <vt:lpstr>textEntry</vt:lpstr>
      <vt:lpstr>lceTextEntry XML</vt:lpstr>
      <vt:lpstr>graphicGapMatch</vt:lpstr>
      <vt:lpstr>lceGraphicGapMath XML</vt:lpstr>
      <vt:lpstr>acrosticWord</vt:lpstr>
      <vt:lpstr>lceAcrosticPuzzle</vt:lpstr>
      <vt:lpstr>Point of interest during specializing  </vt:lpstr>
      <vt:lpstr>DITA 1.3 T&amp;L –  Disadvantages for users</vt:lpstr>
      <vt:lpstr>DITA T&amp;L assessment –  next generation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DITA for educational content</dc:title>
  <dc:creator>Birgit Strackenbrock</dc:creator>
  <cp:lastModifiedBy>Birgit Strackenbrock</cp:lastModifiedBy>
  <cp:revision>44</cp:revision>
  <dcterms:created xsi:type="dcterms:W3CDTF">2017-09-06T12:27:03Z</dcterms:created>
  <dcterms:modified xsi:type="dcterms:W3CDTF">2017-09-18T12:45:59Z</dcterms:modified>
</cp:coreProperties>
</file>