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60" r:id="rId1"/>
  </p:sldMasterIdLst>
  <p:notesMasterIdLst>
    <p:notesMasterId r:id="rId3"/>
  </p:notesMasterIdLst>
  <p:sldIdLst>
    <p:sldId id="257" r:id="rId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imothy Grapes" initials="TG" lastIdx="1" clrIdx="0">
    <p:extLst>
      <p:ext uri="{19B8F6BF-5375-455C-9EA6-DF929625EA0E}">
        <p15:presenceInfo xmlns:p15="http://schemas.microsoft.com/office/powerpoint/2012/main" userId="c2d393bfae98d79b"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4485" autoAdjust="0"/>
    <p:restoredTop sz="87818" autoAdjust="0"/>
  </p:normalViewPr>
  <p:slideViewPr>
    <p:cSldViewPr snapToGrid="0">
      <p:cViewPr>
        <p:scale>
          <a:sx n="80" d="100"/>
          <a:sy n="80" d="100"/>
        </p:scale>
        <p:origin x="60" y="60"/>
      </p:cViewPr>
      <p:guideLst/>
    </p:cSldViewPr>
  </p:slideViewPr>
  <p:notesTextViewPr>
    <p:cViewPr>
      <p:scale>
        <a:sx n="1" d="1"/>
        <a:sy n="1" d="1"/>
      </p:scale>
      <p:origin x="0" y="-3048"/>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6-09-14T19:19:41.523" idx="1">
    <p:pos x="4517" y="412"/>
    <p:text>State this but don't talk to it directly (imply). If asked during the session, we'll demonstrate how it's done, and later touch on how we've done much of it in live emergency exercises.</p:text>
    <p:extLst>
      <p:ext uri="{C676402C-5697-4E1C-873F-D02D1690AC5C}">
        <p15:threadingInfo xmlns:p15="http://schemas.microsoft.com/office/powerpoint/2012/main" timeZoneBias="24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C22AD5C-7D9E-44FC-AB4D-92FB26768B0B}" type="datetimeFigureOut">
              <a:rPr lang="en-US" smtClean="0"/>
              <a:t>9/14/2016</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1F45154-E819-4F37-A8BA-5476F396CBB7}" type="slidenum">
              <a:rPr lang="en-US" smtClean="0"/>
              <a:t>‹#›</a:t>
            </a:fld>
            <a:endParaRPr lang="en-US"/>
          </a:p>
        </p:txBody>
      </p:sp>
    </p:spTree>
    <p:extLst>
      <p:ext uri="{BB962C8B-B14F-4D97-AF65-F5344CB8AC3E}">
        <p14:creationId xmlns:p14="http://schemas.microsoft.com/office/powerpoint/2010/main" val="41171845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0" marR="0" lvl="1" indent="0" algn="l"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effectLst/>
                <a:latin typeface="+mn-lt"/>
                <a:ea typeface="+mn-ea"/>
                <a:cs typeface="+mn-cs"/>
              </a:rPr>
              <a:t>Realize the original DHHS goals, objectives and initiatives directed by the DHHS Office of the National Coordinator (ONC), Assistant Secretary for Preparedness and Response (ASPR), the Agency for Healthcare Research and Quality (AHRQ) and the cross-agency Senior Leadership Council on Patient Movement in launching the emergency patient care and tracking initiative in DHS S&amp;T.</a:t>
            </a:r>
          </a:p>
          <a:p>
            <a:pPr lvl="1"/>
            <a:r>
              <a:rPr lang="en-US" dirty="0"/>
              <a:t>Emergency patient information bridge with ER’s </a:t>
            </a:r>
            <a:br>
              <a:rPr lang="en-US" dirty="0"/>
            </a:br>
            <a:r>
              <a:rPr lang="en-US" dirty="0"/>
              <a:t>(and across disparate local/state/federal patient tracking systems)</a:t>
            </a:r>
          </a:p>
          <a:p>
            <a:pPr marL="457200" marR="0" lvl="1" indent="0" algn="l" defTabSz="914400" rtl="0" eaLnBrk="1" fontAlgn="auto" latinLnBrk="0" hangingPunct="1">
              <a:lnSpc>
                <a:spcPct val="100000"/>
              </a:lnSpc>
              <a:spcBef>
                <a:spcPts val="0"/>
              </a:spcBef>
              <a:spcAft>
                <a:spcPts val="0"/>
              </a:spcAft>
              <a:buClrTx/>
              <a:buSzTx/>
              <a:buFontTx/>
              <a:buNone/>
              <a:tabLst/>
              <a:defRPr/>
            </a:pPr>
            <a:r>
              <a:rPr lang="en-US" dirty="0"/>
              <a:t>(and solves Patient information flow resource intensive, slow, after the fact)</a:t>
            </a:r>
          </a:p>
          <a:p>
            <a:pPr lvl="1"/>
            <a:r>
              <a:rPr lang="en-US" dirty="0"/>
              <a:t>Real-time, automated data exchange (across disparate jurisdictions, professions &amp; technology)</a:t>
            </a:r>
          </a:p>
          <a:p>
            <a:pPr lvl="1"/>
            <a:r>
              <a:rPr lang="en-US" dirty="0"/>
              <a:t>EMS to ePCR and Electronic Health Record (EHR), without re-entry</a:t>
            </a:r>
          </a:p>
          <a:p>
            <a:pPr lvl="1"/>
            <a:r>
              <a:rPr lang="en-US" dirty="0"/>
              <a:t>Day to day use with seamless transition to mass casualty &amp; EMS hospital evacuation</a:t>
            </a:r>
          </a:p>
          <a:p>
            <a:pPr lvl="1"/>
            <a:r>
              <a:rPr lang="en-US" b="0" dirty="0"/>
              <a:t>Effective emergency patient routing (…routing, tracking and care - matching patient needs with available hospitals)</a:t>
            </a:r>
            <a:endParaRPr lang="en-US" b="0" baseline="0" dirty="0"/>
          </a:p>
          <a:p>
            <a:pPr lvl="1"/>
            <a:r>
              <a:rPr lang="en-US" dirty="0"/>
              <a:t>Patient-specific hospital readiness (ER immediate receipt of incoming emergency patient data)</a:t>
            </a:r>
          </a:p>
          <a:p>
            <a:pPr lvl="1"/>
            <a:r>
              <a:rPr lang="en-US" dirty="0"/>
              <a:t>Smooth transition of care</a:t>
            </a:r>
          </a:p>
          <a:p>
            <a:pPr lvl="1"/>
            <a:r>
              <a:rPr lang="en-US" dirty="0"/>
              <a:t>Effective family notification and reunification</a:t>
            </a:r>
          </a:p>
          <a:p>
            <a:pPr lvl="1"/>
            <a:r>
              <a:rPr lang="en-US" dirty="0"/>
              <a:t>Minimize or eliminate resource intensive practices</a:t>
            </a:r>
            <a:br>
              <a:rPr lang="en-US" dirty="0"/>
            </a:br>
            <a:r>
              <a:rPr lang="en-US" dirty="0"/>
              <a:t>(manual, duplicate and error-prone: Focus resources on patient care)</a:t>
            </a:r>
            <a:br>
              <a:rPr lang="en-US" dirty="0"/>
            </a:br>
            <a:r>
              <a:rPr lang="en-US" dirty="0"/>
              <a:t>Divert key personnel from manual data collection and patient tracking to increase focus on patient care and other critical processes.</a:t>
            </a:r>
          </a:p>
          <a:p>
            <a:pPr lvl="1"/>
            <a:r>
              <a:rPr lang="en-US" dirty="0"/>
              <a:t>“Force Multiplier” &amp; resource optimizer</a:t>
            </a:r>
            <a:br>
              <a:rPr lang="en-US" dirty="0"/>
            </a:br>
            <a:r>
              <a:rPr lang="en-US" dirty="0"/>
              <a:t>(minimize the need for multiple tracking teams, manual intervention and errors</a:t>
            </a:r>
          </a:p>
          <a:p>
            <a:pPr marL="914400" lvl="2" indent="0">
              <a:buNone/>
            </a:pPr>
            <a:r>
              <a:rPr lang="en-US" dirty="0"/>
              <a:t>(Automatic, reliable, timely and accurate)</a:t>
            </a:r>
            <a:br>
              <a:rPr lang="en-US" dirty="0"/>
            </a:br>
            <a:r>
              <a:rPr lang="en-US" dirty="0"/>
              <a:t>Reduce family stress </a:t>
            </a:r>
          </a:p>
          <a:p>
            <a:pPr marL="914400" lvl="2" indent="0">
              <a:buNone/>
            </a:pPr>
            <a:r>
              <a:rPr lang="en-US" dirty="0"/>
              <a:t>Minimize or eliminate cost prohibitive practices</a:t>
            </a:r>
          </a:p>
          <a:p>
            <a:pPr lvl="2">
              <a:buFont typeface="Wingdings" panose="05000000000000000000" pitchFamily="2" charset="2"/>
              <a:buChar char="Ø"/>
            </a:pPr>
            <a:r>
              <a:rPr lang="en-US" dirty="0"/>
              <a:t>Day to day use of current investments with no changes or training</a:t>
            </a:r>
            <a:br>
              <a:rPr lang="en-US" dirty="0"/>
            </a:br>
            <a:r>
              <a:rPr lang="en-US" dirty="0"/>
              <a:t>(Each jurisdiction builds, buys or manually supports their local needs)</a:t>
            </a:r>
          </a:p>
          <a:p>
            <a:pPr lvl="2">
              <a:buFont typeface="Wingdings" panose="05000000000000000000" pitchFamily="2" charset="2"/>
              <a:buChar char="Ø"/>
            </a:pPr>
            <a:r>
              <a:rPr lang="en-US" dirty="0"/>
              <a:t>Build once &amp; reuse.  No custom interfaces, new systems, manual practices</a:t>
            </a:r>
          </a:p>
          <a:p>
            <a:pPr lvl="2">
              <a:buFont typeface="Wingdings" panose="05000000000000000000" pitchFamily="2" charset="2"/>
              <a:buChar char="Ø"/>
            </a:pPr>
            <a:r>
              <a:rPr lang="en-US" dirty="0"/>
              <a:t>Eliminate duplicate and “after the fact’  patient data entry</a:t>
            </a:r>
          </a:p>
          <a:p>
            <a:pPr lvl="2">
              <a:buFont typeface="Wingdings" panose="05000000000000000000" pitchFamily="2" charset="2"/>
              <a:buChar char="Ø"/>
            </a:pPr>
            <a:r>
              <a:rPr lang="en-US" dirty="0"/>
              <a:t>Eliminate</a:t>
            </a:r>
            <a:r>
              <a:rPr lang="en-US" baseline="0" dirty="0"/>
              <a:t> m</a:t>
            </a:r>
            <a:r>
              <a:rPr lang="en-US" dirty="0"/>
              <a:t>anual patient tracking, custom systems interfaces</a:t>
            </a:r>
          </a:p>
          <a:p>
            <a:pPr lvl="2">
              <a:buFont typeface="Wingdings" panose="05000000000000000000" pitchFamily="2" charset="2"/>
              <a:buChar char="Ø"/>
            </a:pPr>
            <a:r>
              <a:rPr lang="en-US" dirty="0"/>
              <a:t>Minimize phone verifications.</a:t>
            </a:r>
          </a:p>
          <a:p>
            <a:pPr lvl="1"/>
            <a:r>
              <a:rPr lang="en-US" dirty="0"/>
              <a:t>“Unidentified” patient tracking</a:t>
            </a:r>
            <a:endParaRPr lang="en-US" sz="1950" dirty="0"/>
          </a:p>
          <a:p>
            <a:pPr marL="457200" marR="0" lvl="1" indent="0" algn="l" defTabSz="914400" rtl="0" eaLnBrk="1" fontAlgn="auto" latinLnBrk="0" hangingPunct="1">
              <a:lnSpc>
                <a:spcPct val="100000"/>
              </a:lnSpc>
              <a:spcBef>
                <a:spcPts val="0"/>
              </a:spcBef>
              <a:spcAft>
                <a:spcPts val="0"/>
              </a:spcAft>
              <a:buClrTx/>
              <a:buSzTx/>
              <a:buFontTx/>
              <a:buNone/>
              <a:tabLst/>
              <a:defRPr/>
            </a:pPr>
            <a:r>
              <a:rPr lang="en-US" dirty="0"/>
              <a:t>Day to day, meaningful cross-standard federation &amp; reuse </a:t>
            </a:r>
            <a:r>
              <a:rPr lang="en-US" dirty="0" err="1"/>
              <a:t>implemenation</a:t>
            </a:r>
            <a:endParaRPr lang="en-US" sz="1200" b="1" kern="1200" dirty="0">
              <a:solidFill>
                <a:schemeClr val="tx1"/>
              </a:solidFill>
              <a:effectLst/>
              <a:latin typeface="+mn-lt"/>
              <a:ea typeface="+mn-ea"/>
              <a:cs typeface="+mn-cs"/>
            </a:endParaRPr>
          </a:p>
          <a:p>
            <a:pPr marL="457200" marR="0" lvl="1" indent="0" algn="l"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effectLst/>
                <a:latin typeface="+mn-lt"/>
                <a:ea typeface="+mn-ea"/>
                <a:cs typeface="+mn-cs"/>
              </a:rPr>
              <a:t>… </a:t>
            </a:r>
            <a:r>
              <a:rPr lang="en-US" dirty="0"/>
              <a:t>ADVANCE, PROOGRESS, INNOVATE, move forward, next step from voice to data</a:t>
            </a:r>
          </a:p>
          <a:p>
            <a:pPr marL="457200" marR="0" lvl="1" indent="0" algn="l" defTabSz="914400" rtl="0" eaLnBrk="1" fontAlgn="auto" latinLnBrk="0" hangingPunct="1">
              <a:lnSpc>
                <a:spcPct val="100000"/>
              </a:lnSpc>
              <a:spcBef>
                <a:spcPts val="0"/>
              </a:spcBef>
              <a:spcAft>
                <a:spcPts val="0"/>
              </a:spcAft>
              <a:buClrTx/>
              <a:buSzTx/>
              <a:buFontTx/>
              <a:buNone/>
              <a:tabLst/>
              <a:defRPr/>
            </a:pPr>
            <a:endParaRPr lang="en-US" sz="1200" b="1" kern="1200" dirty="0">
              <a:solidFill>
                <a:schemeClr val="tx1"/>
              </a:solidFill>
              <a:effectLst/>
              <a:latin typeface="+mn-lt"/>
              <a:ea typeface="+mn-ea"/>
              <a:cs typeface="+mn-cs"/>
            </a:endParaRPr>
          </a:p>
          <a:p>
            <a:pPr marL="457200" marR="0" lvl="1" indent="0" algn="l" defTabSz="914400" rtl="0" eaLnBrk="1" fontAlgn="auto" latinLnBrk="0" hangingPunct="1">
              <a:lnSpc>
                <a:spcPct val="100000"/>
              </a:lnSpc>
              <a:spcBef>
                <a:spcPts val="0"/>
              </a:spcBef>
              <a:spcAft>
                <a:spcPts val="0"/>
              </a:spcAft>
              <a:buClrTx/>
              <a:buSzTx/>
              <a:buFontTx/>
              <a:buNone/>
              <a:tabLst/>
              <a:defRPr/>
            </a:pPr>
            <a:endParaRPr lang="en-US" sz="1200" b="1" kern="1200" dirty="0">
              <a:solidFill>
                <a:schemeClr val="tx1"/>
              </a:solidFill>
              <a:effectLst/>
              <a:latin typeface="+mn-lt"/>
              <a:ea typeface="+mn-ea"/>
              <a:cs typeface="+mn-cs"/>
            </a:endParaRPr>
          </a:p>
          <a:p>
            <a:pPr lvl="1"/>
            <a:endParaRPr lang="en-US"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E1F45154-E819-4F37-A8BA-5476F396CBB7}" type="slidenum">
              <a:rPr lang="en-US" smtClean="0"/>
              <a:t>1</a:t>
            </a:fld>
            <a:endParaRPr lang="en-US"/>
          </a:p>
        </p:txBody>
      </p:sp>
    </p:spTree>
    <p:extLst>
      <p:ext uri="{BB962C8B-B14F-4D97-AF65-F5344CB8AC3E}">
        <p14:creationId xmlns:p14="http://schemas.microsoft.com/office/powerpoint/2010/main" val="11861038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CB29550-1BFC-4593-A0A5-AA1902DC19F1}" type="datetimeFigureOut">
              <a:rPr lang="en-US" smtClean="0"/>
              <a:t>9/13/2016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DC7924-D23C-4A8D-8544-27270A68CFE9}" type="slidenum">
              <a:rPr lang="en-US" smtClean="0"/>
              <a:t>‹#›</a:t>
            </a:fld>
            <a:endParaRPr lang="en-US"/>
          </a:p>
        </p:txBody>
      </p:sp>
    </p:spTree>
    <p:extLst>
      <p:ext uri="{BB962C8B-B14F-4D97-AF65-F5344CB8AC3E}">
        <p14:creationId xmlns:p14="http://schemas.microsoft.com/office/powerpoint/2010/main" val="6286131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CB29550-1BFC-4593-A0A5-AA1902DC19F1}" type="datetimeFigureOut">
              <a:rPr lang="en-US" smtClean="0"/>
              <a:t>9/13/2016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DC7924-D23C-4A8D-8544-27270A68CFE9}" type="slidenum">
              <a:rPr lang="en-US" smtClean="0"/>
              <a:t>‹#›</a:t>
            </a:fld>
            <a:endParaRPr lang="en-US"/>
          </a:p>
        </p:txBody>
      </p:sp>
    </p:spTree>
    <p:extLst>
      <p:ext uri="{BB962C8B-B14F-4D97-AF65-F5344CB8AC3E}">
        <p14:creationId xmlns:p14="http://schemas.microsoft.com/office/powerpoint/2010/main" val="30461387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CB29550-1BFC-4593-A0A5-AA1902DC19F1}" type="datetimeFigureOut">
              <a:rPr lang="en-US" smtClean="0"/>
              <a:t>9/13/2016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DC7924-D23C-4A8D-8544-27270A68CFE9}" type="slidenum">
              <a:rPr lang="en-US" smtClean="0"/>
              <a:t>‹#›</a:t>
            </a:fld>
            <a:endParaRPr lang="en-US"/>
          </a:p>
        </p:txBody>
      </p:sp>
    </p:spTree>
    <p:extLst>
      <p:ext uri="{BB962C8B-B14F-4D97-AF65-F5344CB8AC3E}">
        <p14:creationId xmlns:p14="http://schemas.microsoft.com/office/powerpoint/2010/main" val="10305348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CB29550-1BFC-4593-A0A5-AA1902DC19F1}" type="datetimeFigureOut">
              <a:rPr lang="en-US" smtClean="0"/>
              <a:t>9/13/2016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DC7924-D23C-4A8D-8544-27270A68CFE9}" type="slidenum">
              <a:rPr lang="en-US" smtClean="0"/>
              <a:t>‹#›</a:t>
            </a:fld>
            <a:endParaRPr lang="en-US"/>
          </a:p>
        </p:txBody>
      </p:sp>
    </p:spTree>
    <p:extLst>
      <p:ext uri="{BB962C8B-B14F-4D97-AF65-F5344CB8AC3E}">
        <p14:creationId xmlns:p14="http://schemas.microsoft.com/office/powerpoint/2010/main" val="5776412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CB29550-1BFC-4593-A0A5-AA1902DC19F1}" type="datetimeFigureOut">
              <a:rPr lang="en-US" smtClean="0"/>
              <a:t>9/13/2016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DC7924-D23C-4A8D-8544-27270A68CFE9}" type="slidenum">
              <a:rPr lang="en-US" smtClean="0"/>
              <a:t>‹#›</a:t>
            </a:fld>
            <a:endParaRPr lang="en-US"/>
          </a:p>
        </p:txBody>
      </p:sp>
    </p:spTree>
    <p:extLst>
      <p:ext uri="{BB962C8B-B14F-4D97-AF65-F5344CB8AC3E}">
        <p14:creationId xmlns:p14="http://schemas.microsoft.com/office/powerpoint/2010/main" val="14401960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CB29550-1BFC-4593-A0A5-AA1902DC19F1}" type="datetimeFigureOut">
              <a:rPr lang="en-US" smtClean="0"/>
              <a:t>9/13/2016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DC7924-D23C-4A8D-8544-27270A68CFE9}" type="slidenum">
              <a:rPr lang="en-US" smtClean="0"/>
              <a:t>‹#›</a:t>
            </a:fld>
            <a:endParaRPr lang="en-US"/>
          </a:p>
        </p:txBody>
      </p:sp>
    </p:spTree>
    <p:extLst>
      <p:ext uri="{BB962C8B-B14F-4D97-AF65-F5344CB8AC3E}">
        <p14:creationId xmlns:p14="http://schemas.microsoft.com/office/powerpoint/2010/main" val="29100258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CB29550-1BFC-4593-A0A5-AA1902DC19F1}" type="datetimeFigureOut">
              <a:rPr lang="en-US" smtClean="0"/>
              <a:t>9/13/2016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2DC7924-D23C-4A8D-8544-27270A68CFE9}" type="slidenum">
              <a:rPr lang="en-US" smtClean="0"/>
              <a:t>‹#›</a:t>
            </a:fld>
            <a:endParaRPr lang="en-US"/>
          </a:p>
        </p:txBody>
      </p:sp>
    </p:spTree>
    <p:extLst>
      <p:ext uri="{BB962C8B-B14F-4D97-AF65-F5344CB8AC3E}">
        <p14:creationId xmlns:p14="http://schemas.microsoft.com/office/powerpoint/2010/main" val="33275405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CB29550-1BFC-4593-A0A5-AA1902DC19F1}" type="datetimeFigureOut">
              <a:rPr lang="en-US" smtClean="0"/>
              <a:t>9/13/2016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2DC7924-D23C-4A8D-8544-27270A68CFE9}" type="slidenum">
              <a:rPr lang="en-US" smtClean="0"/>
              <a:t>‹#›</a:t>
            </a:fld>
            <a:endParaRPr lang="en-US"/>
          </a:p>
        </p:txBody>
      </p:sp>
    </p:spTree>
    <p:extLst>
      <p:ext uri="{BB962C8B-B14F-4D97-AF65-F5344CB8AC3E}">
        <p14:creationId xmlns:p14="http://schemas.microsoft.com/office/powerpoint/2010/main" val="14969709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CB29550-1BFC-4593-A0A5-AA1902DC19F1}" type="datetimeFigureOut">
              <a:rPr lang="en-US" smtClean="0"/>
              <a:t>9/13/2016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2DC7924-D23C-4A8D-8544-27270A68CFE9}" type="slidenum">
              <a:rPr lang="en-US" smtClean="0"/>
              <a:t>‹#›</a:t>
            </a:fld>
            <a:endParaRPr lang="en-US"/>
          </a:p>
        </p:txBody>
      </p:sp>
    </p:spTree>
    <p:extLst>
      <p:ext uri="{BB962C8B-B14F-4D97-AF65-F5344CB8AC3E}">
        <p14:creationId xmlns:p14="http://schemas.microsoft.com/office/powerpoint/2010/main" val="2649209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CB29550-1BFC-4593-A0A5-AA1902DC19F1}" type="datetimeFigureOut">
              <a:rPr lang="en-US" smtClean="0"/>
              <a:t>9/13/2016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DC7924-D23C-4A8D-8544-27270A68CFE9}" type="slidenum">
              <a:rPr lang="en-US" smtClean="0"/>
              <a:t>‹#›</a:t>
            </a:fld>
            <a:endParaRPr lang="en-US"/>
          </a:p>
        </p:txBody>
      </p:sp>
    </p:spTree>
    <p:extLst>
      <p:ext uri="{BB962C8B-B14F-4D97-AF65-F5344CB8AC3E}">
        <p14:creationId xmlns:p14="http://schemas.microsoft.com/office/powerpoint/2010/main" val="3982577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CB29550-1BFC-4593-A0A5-AA1902DC19F1}" type="datetimeFigureOut">
              <a:rPr lang="en-US" smtClean="0"/>
              <a:t>9/13/2016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DC7924-D23C-4A8D-8544-27270A68CFE9}" type="slidenum">
              <a:rPr lang="en-US" smtClean="0"/>
              <a:t>‹#›</a:t>
            </a:fld>
            <a:endParaRPr lang="en-US"/>
          </a:p>
        </p:txBody>
      </p:sp>
    </p:spTree>
    <p:extLst>
      <p:ext uri="{BB962C8B-B14F-4D97-AF65-F5344CB8AC3E}">
        <p14:creationId xmlns:p14="http://schemas.microsoft.com/office/powerpoint/2010/main" val="33544410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CB29550-1BFC-4593-A0A5-AA1902DC19F1}" type="datetimeFigureOut">
              <a:rPr lang="en-US" smtClean="0"/>
              <a:t>9/13/2016</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DC7924-D23C-4A8D-8544-27270A68CFE9}" type="slidenum">
              <a:rPr lang="en-US" smtClean="0"/>
              <a:t>‹#›</a:t>
            </a:fld>
            <a:endParaRPr lang="en-US"/>
          </a:p>
        </p:txBody>
      </p:sp>
    </p:spTree>
    <p:extLst>
      <p:ext uri="{BB962C8B-B14F-4D97-AF65-F5344CB8AC3E}">
        <p14:creationId xmlns:p14="http://schemas.microsoft.com/office/powerpoint/2010/main" val="358901053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1" y="249880"/>
            <a:ext cx="7519735" cy="890336"/>
          </a:xfrm>
        </p:spPr>
        <p:txBody>
          <a:bodyPr>
            <a:noAutofit/>
          </a:bodyPr>
          <a:lstStyle/>
          <a:p>
            <a:pPr algn="ctr"/>
            <a:r>
              <a:rPr lang="en-US" sz="2800" dirty="0">
                <a:solidFill>
                  <a:prstClr val="black"/>
                </a:solidFill>
              </a:rPr>
              <a:t>Bridging Hospital Systems and Emergency Services</a:t>
            </a:r>
            <a:br>
              <a:rPr lang="en-US" sz="2800" dirty="0">
                <a:solidFill>
                  <a:prstClr val="black"/>
                </a:solidFill>
              </a:rPr>
            </a:br>
            <a:r>
              <a:rPr lang="en-US" sz="2400" b="1" dirty="0">
                <a:solidFill>
                  <a:prstClr val="black"/>
                </a:solidFill>
              </a:rPr>
              <a:t>Emergency Patient Information-sharing Demonstration</a:t>
            </a:r>
            <a:endParaRPr lang="en-US" sz="2800" b="1" dirty="0"/>
          </a:p>
        </p:txBody>
      </p:sp>
      <p:sp>
        <p:nvSpPr>
          <p:cNvPr id="3" name="Content Placeholder 2"/>
          <p:cNvSpPr>
            <a:spLocks noGrp="1"/>
          </p:cNvSpPr>
          <p:nvPr>
            <p:ph idx="1"/>
          </p:nvPr>
        </p:nvSpPr>
        <p:spPr>
          <a:xfrm>
            <a:off x="324853" y="1552074"/>
            <a:ext cx="8458201" cy="4608093"/>
          </a:xfrm>
        </p:spPr>
        <p:txBody>
          <a:bodyPr>
            <a:normAutofit/>
          </a:bodyPr>
          <a:lstStyle/>
          <a:p>
            <a:pPr marL="0" indent="0" algn="ctr">
              <a:lnSpc>
                <a:spcPct val="120000"/>
              </a:lnSpc>
              <a:spcBef>
                <a:spcPts val="0"/>
              </a:spcBef>
              <a:buNone/>
            </a:pPr>
            <a:r>
              <a:rPr lang="en-US" sz="1600" i="1" dirty="0"/>
              <a:t>Emergency Department physicians lack critical incoming patient information 32% of the time</a:t>
            </a:r>
            <a:endParaRPr lang="en-US" sz="1600" dirty="0"/>
          </a:p>
          <a:p>
            <a:pPr marL="0" indent="0" algn="ctr">
              <a:lnSpc>
                <a:spcPct val="120000"/>
              </a:lnSpc>
              <a:spcBef>
                <a:spcPts val="0"/>
              </a:spcBef>
              <a:buNone/>
            </a:pPr>
            <a:r>
              <a:rPr lang="en-US" sz="1600" i="1" dirty="0"/>
              <a:t>Yearly approximately 114 million visits to EDs occur; 16 million by ambulance</a:t>
            </a:r>
          </a:p>
          <a:p>
            <a:pPr marL="0" indent="0" algn="ctr">
              <a:lnSpc>
                <a:spcPct val="120000"/>
              </a:lnSpc>
              <a:spcBef>
                <a:spcPts val="0"/>
              </a:spcBef>
              <a:buNone/>
            </a:pPr>
            <a:endParaRPr lang="en-US" sz="900" b="1" dirty="0"/>
          </a:p>
          <a:p>
            <a:pPr marL="457200" lvl="1" indent="0">
              <a:buNone/>
            </a:pPr>
            <a:r>
              <a:rPr lang="en-US" sz="2800" u="sng" dirty="0"/>
              <a:t>This Session will Demonstrate:</a:t>
            </a:r>
          </a:p>
          <a:p>
            <a:pPr lvl="1"/>
            <a:r>
              <a:rPr lang="en-US" dirty="0"/>
              <a:t>Enhanced emergency patient care, routing &amp; tracking</a:t>
            </a:r>
          </a:p>
          <a:p>
            <a:pPr lvl="1"/>
            <a:r>
              <a:rPr lang="en-US" dirty="0"/>
              <a:t>Patient-specific ER readiness &amp; transition of care</a:t>
            </a:r>
          </a:p>
          <a:p>
            <a:pPr lvl="1"/>
            <a:r>
              <a:rPr lang="en-US" dirty="0"/>
              <a:t>Seamless mass casualty and EMS hospital evacuation support</a:t>
            </a:r>
          </a:p>
          <a:p>
            <a:pPr lvl="1"/>
            <a:r>
              <a:rPr lang="en-US" dirty="0"/>
              <a:t>Effective family notification and reunification</a:t>
            </a:r>
          </a:p>
          <a:p>
            <a:pPr lvl="1"/>
            <a:r>
              <a:rPr lang="en-US" dirty="0"/>
              <a:t>“Force Multiplier” &amp; resource optimizer</a:t>
            </a:r>
          </a:p>
          <a:p>
            <a:pPr lvl="1"/>
            <a:r>
              <a:rPr lang="en-US" dirty="0"/>
              <a:t>Minimize or eliminate duplicate data entry EMS to ePCR and EHR</a:t>
            </a:r>
          </a:p>
        </p:txBody>
      </p:sp>
    </p:spTree>
    <p:extLst>
      <p:ext uri="{BB962C8B-B14F-4D97-AF65-F5344CB8AC3E}">
        <p14:creationId xmlns:p14="http://schemas.microsoft.com/office/powerpoint/2010/main" val="211530702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2078</TotalTime>
  <Words>152</Words>
  <Application>Microsoft Office PowerPoint</Application>
  <PresentationFormat>On-screen Show (4:3)</PresentationFormat>
  <Paragraphs>36</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Wingdings</vt:lpstr>
      <vt:lpstr>Office Theme</vt:lpstr>
      <vt:lpstr>Bridging Hospital Systems and Emergency Services Emergency Patient Information-sharing Demonstration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Patti came up with???)</dc:title>
  <dc:creator>Timothy Grapes</dc:creator>
  <cp:lastModifiedBy>Timothy Grapes</cp:lastModifiedBy>
  <cp:revision>113</cp:revision>
  <dcterms:created xsi:type="dcterms:W3CDTF">2016-09-08T16:50:29Z</dcterms:created>
  <dcterms:modified xsi:type="dcterms:W3CDTF">2016-09-15T01:29:18Z</dcterms:modified>
</cp:coreProperties>
</file>